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98" r:id="rId3"/>
    <p:sldId id="279" r:id="rId4"/>
    <p:sldId id="281" r:id="rId5"/>
    <p:sldId id="295" r:id="rId6"/>
    <p:sldId id="296" r:id="rId7"/>
    <p:sldId id="301" r:id="rId8"/>
    <p:sldId id="306" r:id="rId9"/>
    <p:sldId id="310" r:id="rId10"/>
    <p:sldId id="307" r:id="rId11"/>
    <p:sldId id="299" r:id="rId12"/>
    <p:sldId id="297" r:id="rId13"/>
    <p:sldId id="309" r:id="rId14"/>
    <p:sldId id="28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0070C0"/>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1" d="100"/>
          <a:sy n="81" d="100"/>
        </p:scale>
        <p:origin x="91" y="9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97840"/>
            <a:ext cx="5385816" cy="1225296"/>
          </a:xfrm>
        </p:spPr>
        <p:txBody>
          <a:bodyPr/>
          <a:lstStyle/>
          <a:p>
            <a:r>
              <a:rPr lang="en-US" sz="4400" b="1" dirty="0">
                <a:solidFill>
                  <a:srgbClr val="0070C0"/>
                </a:solidFill>
                <a:ea typeface="Times New Roman" panose="02020603050405020304" pitchFamily="18" charset="0"/>
              </a:rPr>
              <a:t>I</a:t>
            </a:r>
            <a:r>
              <a:rPr lang="en-US" sz="4400" b="1" i="1" dirty="0">
                <a:solidFill>
                  <a:srgbClr val="0070C0"/>
                </a:solidFill>
                <a:ea typeface="Times New Roman" panose="02020603050405020304" pitchFamily="18" charset="0"/>
              </a:rPr>
              <a:t>S for : Health Informatics application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5" y="3483864"/>
            <a:ext cx="3553533" cy="878908"/>
          </a:xfrm>
        </p:spPr>
        <p:txBody>
          <a:bodyPr/>
          <a:lstStyle/>
          <a:p>
            <a:r>
              <a:rPr lang="en-US" sz="2800" b="1" dirty="0">
                <a:solidFill>
                  <a:srgbClr val="0070C0"/>
                </a:solidFill>
                <a:latin typeface="+mj-lt"/>
              </a:rPr>
              <a:t>Digital dentistry</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Footer Placeholder 4"/>
          <p:cNvSpPr>
            <a:spLocks noGrp="1"/>
          </p:cNvSpPr>
          <p:nvPr>
            <p:ph type="ftr" sz="quarter" idx="13"/>
          </p:nvPr>
        </p:nvSpPr>
        <p:spPr/>
        <p:txBody>
          <a:bodyPr/>
          <a:lstStyle/>
          <a:p>
            <a:r>
              <a:rPr lang="en-US"/>
              <a:t>Presentation title</a:t>
            </a:r>
            <a:endParaRPr lang="en-US" dirty="0"/>
          </a:p>
        </p:txBody>
      </p:sp>
      <p:pic>
        <p:nvPicPr>
          <p:cNvPr id="2052" name="Picture 4" descr="C:\Users\Yousef\Downloads\WhatsApp Image 2023-05-20 at 11.35.02 AM (4).jpeg"/>
          <p:cNvPicPr>
            <a:picLocks noChangeAspect="1" noChangeArrowheads="1"/>
          </p:cNvPicPr>
          <p:nvPr/>
        </p:nvPicPr>
        <p:blipFill rotWithShape="1">
          <a:blip r:embed="rId2">
            <a:extLst>
              <a:ext uri="{28A0092B-C50C-407E-A947-70E740481C1C}">
                <a14:useLocalDpi xmlns:a14="http://schemas.microsoft.com/office/drawing/2010/main" val="0"/>
              </a:ext>
            </a:extLst>
          </a:blip>
          <a:srcRect t="20238" b="5638"/>
          <a:stretch/>
        </p:blipFill>
        <p:spPr bwMode="auto">
          <a:xfrm>
            <a:off x="1508760" y="2782882"/>
            <a:ext cx="6887610" cy="361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9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71BD-7B3C-1BE0-1C33-576A6DC238E9}"/>
              </a:ext>
            </a:extLst>
          </p:cNvPr>
          <p:cNvSpPr>
            <a:spLocks noGrp="1"/>
          </p:cNvSpPr>
          <p:nvPr>
            <p:ph type="title"/>
          </p:nvPr>
        </p:nvSpPr>
        <p:spPr>
          <a:xfrm>
            <a:off x="758952" y="451634"/>
            <a:ext cx="10671048" cy="768096"/>
          </a:xfrm>
        </p:spPr>
        <p:txBody>
          <a:bodyPr/>
          <a:lstStyle/>
          <a:p>
            <a:r>
              <a:rPr lang="en-US" dirty="0"/>
              <a:t>Flutter application </a:t>
            </a:r>
          </a:p>
        </p:txBody>
      </p:sp>
      <p:pic>
        <p:nvPicPr>
          <p:cNvPr id="43" name="Picture Placeholder 42" descr="A picture containing text, screenshot, design&#10;&#10;Description automatically generated">
            <a:extLst>
              <a:ext uri="{FF2B5EF4-FFF2-40B4-BE49-F238E27FC236}">
                <a16:creationId xmlns:a16="http://schemas.microsoft.com/office/drawing/2014/main" id="{72E07DAF-5276-318B-3859-61896AF51067}"/>
              </a:ext>
            </a:extLst>
          </p:cNvPr>
          <p:cNvPicPr>
            <a:picLocks noGrp="1" noChangeAspect="1"/>
          </p:cNvPicPr>
          <p:nvPr>
            <p:ph type="pic" sz="quarter" idx="20"/>
          </p:nvPr>
        </p:nvPicPr>
        <p:blipFill>
          <a:blip r:embed="rId2"/>
          <a:srcRect t="1450" b="1450"/>
          <a:stretch>
            <a:fillRect/>
          </a:stretch>
        </p:blipFill>
        <p:spPr>
          <a:xfrm>
            <a:off x="6275388" y="1219200"/>
            <a:ext cx="2597150" cy="5467350"/>
          </a:xfrm>
        </p:spPr>
      </p:pic>
      <p:pic>
        <p:nvPicPr>
          <p:cNvPr id="45" name="Picture Placeholder 44" descr="A screenshot of a phone&#10;&#10;Description automatically generated with medium confidence">
            <a:extLst>
              <a:ext uri="{FF2B5EF4-FFF2-40B4-BE49-F238E27FC236}">
                <a16:creationId xmlns:a16="http://schemas.microsoft.com/office/drawing/2014/main" id="{8CF66197-E9EB-CDDE-4D14-43AAB1CAD2C0}"/>
              </a:ext>
            </a:extLst>
          </p:cNvPr>
          <p:cNvPicPr>
            <a:picLocks noGrp="1" noChangeAspect="1"/>
          </p:cNvPicPr>
          <p:nvPr>
            <p:ph type="pic" sz="quarter" idx="23"/>
          </p:nvPr>
        </p:nvPicPr>
        <p:blipFill>
          <a:blip r:embed="rId3"/>
          <a:srcRect t="1420" b="1420"/>
          <a:stretch>
            <a:fillRect/>
          </a:stretch>
        </p:blipFill>
        <p:spPr>
          <a:xfrm>
            <a:off x="9034463" y="1219200"/>
            <a:ext cx="2597150" cy="5467350"/>
          </a:xfrm>
        </p:spPr>
      </p:pic>
      <p:pic>
        <p:nvPicPr>
          <p:cNvPr id="37" name="Picture Placeholder 36" descr="A screenshot of a login screen&#10;&#10;Description automatically generated with medium confidence">
            <a:extLst>
              <a:ext uri="{FF2B5EF4-FFF2-40B4-BE49-F238E27FC236}">
                <a16:creationId xmlns:a16="http://schemas.microsoft.com/office/drawing/2014/main" id="{C1E739DE-B60E-E17F-93B6-7B56B449037E}"/>
              </a:ext>
            </a:extLst>
          </p:cNvPr>
          <p:cNvPicPr>
            <a:picLocks noGrp="1" noChangeAspect="1"/>
          </p:cNvPicPr>
          <p:nvPr>
            <p:ph type="pic" sz="quarter" idx="13"/>
          </p:nvPr>
        </p:nvPicPr>
        <p:blipFill>
          <a:blip r:embed="rId4"/>
          <a:srcRect t="1450" b="1450"/>
          <a:stretch>
            <a:fillRect/>
          </a:stretch>
        </p:blipFill>
        <p:spPr>
          <a:xfrm>
            <a:off x="758825" y="1219200"/>
            <a:ext cx="2597150" cy="5467350"/>
          </a:xfrm>
        </p:spPr>
      </p:pic>
      <p:pic>
        <p:nvPicPr>
          <p:cNvPr id="41" name="Picture Placeholder 40" descr="A screenshot of a login form&#10;&#10;Description automatically generated with medium confidence">
            <a:extLst>
              <a:ext uri="{FF2B5EF4-FFF2-40B4-BE49-F238E27FC236}">
                <a16:creationId xmlns:a16="http://schemas.microsoft.com/office/drawing/2014/main" id="{D482F23D-5052-6388-DBAB-B93A970CDCBA}"/>
              </a:ext>
            </a:extLst>
          </p:cNvPr>
          <p:cNvPicPr>
            <a:picLocks noGrp="1" noChangeAspect="1"/>
          </p:cNvPicPr>
          <p:nvPr>
            <p:ph type="pic" sz="quarter" idx="17"/>
          </p:nvPr>
        </p:nvPicPr>
        <p:blipFill>
          <a:blip r:embed="rId5"/>
          <a:srcRect t="1450" b="1450"/>
          <a:stretch>
            <a:fillRect/>
          </a:stretch>
        </p:blipFill>
        <p:spPr>
          <a:xfrm>
            <a:off x="3517900" y="1219200"/>
            <a:ext cx="2597150" cy="5467350"/>
          </a:xfrm>
        </p:spPr>
      </p:pic>
    </p:spTree>
    <p:extLst>
      <p:ext uri="{BB962C8B-B14F-4D97-AF65-F5344CB8AC3E}">
        <p14:creationId xmlns:p14="http://schemas.microsoft.com/office/powerpoint/2010/main" val="39058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A719-1FF1-75EA-D9CF-C3C6E8E22E8B}"/>
              </a:ext>
            </a:extLst>
          </p:cNvPr>
          <p:cNvSpPr>
            <a:spLocks noGrp="1"/>
          </p:cNvSpPr>
          <p:nvPr>
            <p:ph type="title"/>
          </p:nvPr>
        </p:nvSpPr>
        <p:spPr/>
        <p:txBody>
          <a:bodyPr/>
          <a:lstStyle/>
          <a:p>
            <a:r>
              <a:rPr lang="en-US" dirty="0"/>
              <a:t>System arc</a:t>
            </a:r>
          </a:p>
        </p:txBody>
      </p:sp>
      <p:sp>
        <p:nvSpPr>
          <p:cNvPr id="4" name="Slide Number Placeholder 3">
            <a:extLst>
              <a:ext uri="{FF2B5EF4-FFF2-40B4-BE49-F238E27FC236}">
                <a16:creationId xmlns:a16="http://schemas.microsoft.com/office/drawing/2014/main" id="{A3783C6A-A042-B887-1197-1FD75C53EB3B}"/>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Footer Placeholder 4">
            <a:extLst>
              <a:ext uri="{FF2B5EF4-FFF2-40B4-BE49-F238E27FC236}">
                <a16:creationId xmlns:a16="http://schemas.microsoft.com/office/drawing/2014/main" id="{D2C2E121-00B4-CA6A-6194-4776F13C497A}"/>
              </a:ext>
            </a:extLst>
          </p:cNvPr>
          <p:cNvSpPr>
            <a:spLocks noGrp="1"/>
          </p:cNvSpPr>
          <p:nvPr>
            <p:ph type="ftr" sz="quarter" idx="13"/>
          </p:nvPr>
        </p:nvSpPr>
        <p:spPr/>
        <p:txBody>
          <a:bodyPr/>
          <a:lstStyle/>
          <a:p>
            <a:r>
              <a:rPr lang="en-US"/>
              <a:t>Presentation title</a:t>
            </a:r>
            <a:endParaRPr lang="en-US" dirty="0"/>
          </a:p>
        </p:txBody>
      </p:sp>
      <p:sp>
        <p:nvSpPr>
          <p:cNvPr id="3" name="TextBox 2">
            <a:extLst>
              <a:ext uri="{FF2B5EF4-FFF2-40B4-BE49-F238E27FC236}">
                <a16:creationId xmlns:a16="http://schemas.microsoft.com/office/drawing/2014/main" id="{3787B640-98BF-D563-B0C4-76C56D6D7A9E}"/>
              </a:ext>
            </a:extLst>
          </p:cNvPr>
          <p:cNvSpPr txBox="1"/>
          <p:nvPr/>
        </p:nvSpPr>
        <p:spPr>
          <a:xfrm>
            <a:off x="2993254" y="5397623"/>
            <a:ext cx="6205491" cy="369332"/>
          </a:xfrm>
          <a:prstGeom prst="rect">
            <a:avLst/>
          </a:prstGeom>
          <a:noFill/>
        </p:spPr>
        <p:txBody>
          <a:bodyPr wrap="square" rtlCol="0">
            <a:spAutoFit/>
          </a:bodyPr>
          <a:lstStyle/>
          <a:p>
            <a:pPr algn="ctr"/>
            <a:r>
              <a:rPr lang="en-US" dirty="0"/>
              <a:t>System architecture</a:t>
            </a:r>
          </a:p>
        </p:txBody>
      </p:sp>
      <p:sp>
        <p:nvSpPr>
          <p:cNvPr id="7" name="Content Placeholder 6">
            <a:extLst>
              <a:ext uri="{FF2B5EF4-FFF2-40B4-BE49-F238E27FC236}">
                <a16:creationId xmlns:a16="http://schemas.microsoft.com/office/drawing/2014/main" id="{EFB13A5F-5EB7-C6D9-FB91-A9843F82CAB7}"/>
              </a:ext>
            </a:extLst>
          </p:cNvPr>
          <p:cNvSpPr>
            <a:spLocks noGrp="1"/>
          </p:cNvSpPr>
          <p:nvPr>
            <p:ph idx="1"/>
          </p:nvPr>
        </p:nvSpPr>
        <p:spPr>
          <a:xfrm>
            <a:off x="1508760" y="2837688"/>
            <a:ext cx="4453890" cy="1368553"/>
          </a:xfrm>
        </p:spPr>
        <p:txBody>
          <a:bodyPr/>
          <a:lstStyle/>
          <a:p>
            <a:endParaRPr lang="en-US" dirty="0"/>
          </a:p>
        </p:txBody>
      </p:sp>
      <p:pic>
        <p:nvPicPr>
          <p:cNvPr id="11" name="Picture 10">
            <a:extLst>
              <a:ext uri="{FF2B5EF4-FFF2-40B4-BE49-F238E27FC236}">
                <a16:creationId xmlns:a16="http://schemas.microsoft.com/office/drawing/2014/main" id="{F3C3702D-5CCD-FAD1-09B1-5736CEAC7CE9}"/>
              </a:ext>
            </a:extLst>
          </p:cNvPr>
          <p:cNvPicPr>
            <a:picLocks noChangeAspect="1"/>
          </p:cNvPicPr>
          <p:nvPr/>
        </p:nvPicPr>
        <p:blipFill>
          <a:blip r:embed="rId2"/>
          <a:stretch>
            <a:fillRect/>
          </a:stretch>
        </p:blipFill>
        <p:spPr>
          <a:xfrm>
            <a:off x="0" y="202412"/>
            <a:ext cx="12192000" cy="4813073"/>
          </a:xfrm>
          <a:prstGeom prst="rect">
            <a:avLst/>
          </a:prstGeom>
        </p:spPr>
      </p:pic>
    </p:spTree>
    <p:extLst>
      <p:ext uri="{BB962C8B-B14F-4D97-AF65-F5344CB8AC3E}">
        <p14:creationId xmlns:p14="http://schemas.microsoft.com/office/powerpoint/2010/main" val="140145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352" y="1172502"/>
            <a:ext cx="5693664" cy="768096"/>
          </a:xfrm>
        </p:spPr>
        <p:txBody>
          <a:bodyPr/>
          <a:lstStyle/>
          <a:p>
            <a:r>
              <a:rPr lang="en-US" dirty="0"/>
              <a:t>Comparative</a:t>
            </a:r>
          </a:p>
        </p:txBody>
      </p:sp>
      <p:sp>
        <p:nvSpPr>
          <p:cNvPr id="3" name="Content Placeholder 2"/>
          <p:cNvSpPr>
            <a:spLocks noGrp="1"/>
          </p:cNvSpPr>
          <p:nvPr>
            <p:ph idx="1"/>
          </p:nvPr>
        </p:nvSpPr>
        <p:spPr>
          <a:xfrm>
            <a:off x="1499616" y="2096219"/>
            <a:ext cx="5693664" cy="3201358"/>
          </a:xfrm>
        </p:spPr>
        <p:txBody>
          <a:bodyPr/>
          <a:lstStyle/>
          <a:p>
            <a:r>
              <a:rPr lang="en-US" sz="1600" dirty="0"/>
              <a:t>We’ve compared our model with a model from </a:t>
            </a:r>
            <a:r>
              <a:rPr lang="en-US" sz="1600" dirty="0" err="1"/>
              <a:t>Github</a:t>
            </a:r>
            <a:r>
              <a:rPr lang="en-US" sz="1600" dirty="0"/>
              <a:t> by </a:t>
            </a:r>
            <a:r>
              <a:rPr lang="en-US" sz="1600" dirty="0" err="1"/>
              <a:t>SerdarHelli</a:t>
            </a:r>
            <a:endParaRPr lang="en-US" sz="1600" dirty="0"/>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240751120"/>
              </p:ext>
            </p:extLst>
          </p:nvPr>
        </p:nvGraphicFramePr>
        <p:xfrm>
          <a:off x="913020" y="2976113"/>
          <a:ext cx="5947434" cy="2971010"/>
        </p:xfrm>
        <a:graphic>
          <a:graphicData uri="http://schemas.openxmlformats.org/drawingml/2006/table">
            <a:tbl>
              <a:tblPr firstRow="1" bandRow="1">
                <a:tableStyleId>{5C22544A-7EE6-4342-B048-85BDC9FD1C3A}</a:tableStyleId>
              </a:tblPr>
              <a:tblGrid>
                <a:gridCol w="1982478">
                  <a:extLst>
                    <a:ext uri="{9D8B030D-6E8A-4147-A177-3AD203B41FA5}">
                      <a16:colId xmlns:a16="http://schemas.microsoft.com/office/drawing/2014/main" val="20000"/>
                    </a:ext>
                  </a:extLst>
                </a:gridCol>
                <a:gridCol w="1982478">
                  <a:extLst>
                    <a:ext uri="{9D8B030D-6E8A-4147-A177-3AD203B41FA5}">
                      <a16:colId xmlns:a16="http://schemas.microsoft.com/office/drawing/2014/main" val="20001"/>
                    </a:ext>
                  </a:extLst>
                </a:gridCol>
                <a:gridCol w="1982478">
                  <a:extLst>
                    <a:ext uri="{9D8B030D-6E8A-4147-A177-3AD203B41FA5}">
                      <a16:colId xmlns:a16="http://schemas.microsoft.com/office/drawing/2014/main" val="20002"/>
                    </a:ext>
                  </a:extLst>
                </a:gridCol>
              </a:tblGrid>
              <a:tr h="1482260">
                <a:tc>
                  <a:txBody>
                    <a:bodyPr/>
                    <a:lstStyle/>
                    <a:p>
                      <a:r>
                        <a:rPr lang="en-US" dirty="0"/>
                        <a:t>Model name </a:t>
                      </a:r>
                    </a:p>
                  </a:txBody>
                  <a:tcPr/>
                </a:tc>
                <a:tc>
                  <a:txBody>
                    <a:bodyPr/>
                    <a:lstStyle/>
                    <a:p>
                      <a:r>
                        <a:rPr lang="en-US" dirty="0"/>
                        <a:t>Digital</a:t>
                      </a:r>
                      <a:r>
                        <a:rPr lang="en-US" baseline="0" dirty="0"/>
                        <a:t> model (our model)</a:t>
                      </a:r>
                      <a:endParaRPr lang="en-US" dirty="0"/>
                    </a:p>
                  </a:txBody>
                  <a:tcPr/>
                </a:tc>
                <a:tc>
                  <a:txBody>
                    <a:bodyPr/>
                    <a:lstStyle/>
                    <a:p>
                      <a:endParaRPr lang="en-US" dirty="0"/>
                    </a:p>
                  </a:txBody>
                  <a:tcPr/>
                </a:tc>
                <a:extLst>
                  <a:ext uri="{0D108BD9-81ED-4DB2-BD59-A6C34878D82A}">
                    <a16:rowId xmlns:a16="http://schemas.microsoft.com/office/drawing/2014/main" val="10000"/>
                  </a:ext>
                </a:extLst>
              </a:tr>
              <a:tr h="744375">
                <a:tc>
                  <a:txBody>
                    <a:bodyPr/>
                    <a:lstStyle/>
                    <a:p>
                      <a:r>
                        <a:rPr lang="en-US" dirty="0"/>
                        <a:t>Accuracy</a:t>
                      </a:r>
                      <a:r>
                        <a:rPr lang="en-US" baseline="0" dirty="0"/>
                        <a:t> </a:t>
                      </a:r>
                      <a:endParaRPr lang="en-US" dirty="0"/>
                    </a:p>
                  </a:txBody>
                  <a:tcPr/>
                </a:tc>
                <a:tc>
                  <a:txBody>
                    <a:bodyPr/>
                    <a:lstStyle/>
                    <a:p>
                      <a:r>
                        <a:rPr lang="en-US" dirty="0"/>
                        <a:t> 95.4%</a:t>
                      </a:r>
                    </a:p>
                  </a:txBody>
                  <a:tcPr/>
                </a:tc>
                <a:tc>
                  <a:txBody>
                    <a:bodyPr/>
                    <a:lstStyle/>
                    <a:p>
                      <a:endParaRPr lang="en-US" dirty="0"/>
                    </a:p>
                  </a:txBody>
                  <a:tcPr/>
                </a:tc>
                <a:extLst>
                  <a:ext uri="{0D108BD9-81ED-4DB2-BD59-A6C34878D82A}">
                    <a16:rowId xmlns:a16="http://schemas.microsoft.com/office/drawing/2014/main" val="10001"/>
                  </a:ext>
                </a:extLst>
              </a:tr>
              <a:tr h="744375">
                <a:tc>
                  <a:txBody>
                    <a:bodyPr/>
                    <a:lstStyle/>
                    <a:p>
                      <a:r>
                        <a:rPr lang="en-US" dirty="0"/>
                        <a:t>dataset</a:t>
                      </a:r>
                    </a:p>
                  </a:txBody>
                  <a:tcPr/>
                </a:tc>
                <a:tc>
                  <a:txBody>
                    <a:bodyPr/>
                    <a:lstStyle/>
                    <a:p>
                      <a:r>
                        <a:rPr lang="en-US" dirty="0"/>
                        <a:t>4000 images</a:t>
                      </a:r>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643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7" name="Title 6">
            <a:extLst>
              <a:ext uri="{FF2B5EF4-FFF2-40B4-BE49-F238E27FC236}">
                <a16:creationId xmlns:a16="http://schemas.microsoft.com/office/drawing/2014/main" id="{5EC34FDC-5206-78AB-0E8E-7EE7D0C2E322}"/>
              </a:ext>
            </a:extLst>
          </p:cNvPr>
          <p:cNvSpPr>
            <a:spLocks noGrp="1"/>
          </p:cNvSpPr>
          <p:nvPr>
            <p:ph type="title"/>
          </p:nvPr>
        </p:nvSpPr>
        <p:spPr/>
        <p:txBody>
          <a:bodyPr/>
          <a:lstStyle/>
          <a:p>
            <a:endParaRPr lang="en-US"/>
          </a:p>
        </p:txBody>
      </p:sp>
      <p:sp>
        <p:nvSpPr>
          <p:cNvPr id="9" name="Text Placeholder 8">
            <a:extLst>
              <a:ext uri="{FF2B5EF4-FFF2-40B4-BE49-F238E27FC236}">
                <a16:creationId xmlns:a16="http://schemas.microsoft.com/office/drawing/2014/main" id="{3CE62341-EA5A-2CB3-E21B-27B50DA4E781}"/>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AFD9F536-22D6-910E-09BC-7C9AED328E0F}"/>
              </a:ext>
            </a:extLst>
          </p:cNvPr>
          <p:cNvSpPr>
            <a:spLocks noGrp="1"/>
          </p:cNvSpPr>
          <p:nvPr>
            <p:ph type="body" sz="quarter" idx="14"/>
          </p:nvPr>
        </p:nvSpPr>
        <p:spPr/>
        <p:txBody>
          <a:bodyPr/>
          <a:lstStyle/>
          <a:p>
            <a:endParaRPr lang="en-US"/>
          </a:p>
        </p:txBody>
      </p:sp>
      <p:sp>
        <p:nvSpPr>
          <p:cNvPr id="14" name="TextBox 13">
            <a:extLst>
              <a:ext uri="{FF2B5EF4-FFF2-40B4-BE49-F238E27FC236}">
                <a16:creationId xmlns:a16="http://schemas.microsoft.com/office/drawing/2014/main" id="{06C22E86-A4BE-8D6B-A1CA-9F88239B6B7F}"/>
              </a:ext>
            </a:extLst>
          </p:cNvPr>
          <p:cNvSpPr txBox="1"/>
          <p:nvPr/>
        </p:nvSpPr>
        <p:spPr>
          <a:xfrm>
            <a:off x="4038600" y="6172200"/>
            <a:ext cx="3781425" cy="369332"/>
          </a:xfrm>
          <a:prstGeom prst="rect">
            <a:avLst/>
          </a:prstGeom>
          <a:noFill/>
        </p:spPr>
        <p:txBody>
          <a:bodyPr wrap="square" rtlCol="0">
            <a:spAutoFit/>
          </a:bodyPr>
          <a:lstStyle/>
          <a:p>
            <a:pPr algn="ctr"/>
            <a:r>
              <a:rPr lang="en-US" b="1" dirty="0"/>
              <a:t>Gannt chart</a:t>
            </a:r>
          </a:p>
        </p:txBody>
      </p:sp>
      <p:pic>
        <p:nvPicPr>
          <p:cNvPr id="1026" name="Picture 2" descr="C:\Users\Yousef\Downloads\c59a631e-1e0a-4616-887c-467c3ca4bf2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9" y="652388"/>
            <a:ext cx="12132111" cy="558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84122" y="1935289"/>
            <a:ext cx="7150228" cy="2987421"/>
          </a:xfrm>
        </p:spPr>
        <p:txBody>
          <a:bodyPr/>
          <a:lstStyle/>
          <a:p>
            <a:r>
              <a:rPr lang="en-US" dirty="0"/>
              <a:t>THANK YOU</a:t>
            </a:r>
          </a:p>
        </p:txBody>
      </p:sp>
      <p:sp>
        <p:nvSpPr>
          <p:cNvPr id="3" name="TextBox 2"/>
          <p:cNvSpPr txBox="1"/>
          <p:nvPr/>
        </p:nvSpPr>
        <p:spPr>
          <a:xfrm>
            <a:off x="1440606" y="3709362"/>
            <a:ext cx="2172390" cy="369332"/>
          </a:xfrm>
          <a:prstGeom prst="rect">
            <a:avLst/>
          </a:prstGeom>
          <a:noFill/>
        </p:spPr>
        <p:txBody>
          <a:bodyPr wrap="none" rtlCol="0">
            <a:spAutoFit/>
          </a:bodyPr>
          <a:lstStyle/>
          <a:p>
            <a:r>
              <a:rPr lang="en-US" dirty="0">
                <a:solidFill>
                  <a:schemeClr val="accent6"/>
                </a:solidFill>
                <a:latin typeface="+mj-lt"/>
              </a:rPr>
              <a:t>Any questions?</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F38F-C600-FB81-F4EA-D42A55BB18E1}"/>
              </a:ext>
            </a:extLst>
          </p:cNvPr>
          <p:cNvSpPr>
            <a:spLocks noGrp="1"/>
          </p:cNvSpPr>
          <p:nvPr>
            <p:ph type="title"/>
          </p:nvPr>
        </p:nvSpPr>
        <p:spPr>
          <a:xfrm>
            <a:off x="-939282" y="249501"/>
            <a:ext cx="6400800" cy="768096"/>
          </a:xfrm>
        </p:spPr>
        <p:txBody>
          <a:bodyPr/>
          <a:lstStyle/>
          <a:p>
            <a:r>
              <a:rPr lang="en-US" dirty="0"/>
              <a:t>abstract</a:t>
            </a:r>
          </a:p>
        </p:txBody>
      </p:sp>
      <p:sp>
        <p:nvSpPr>
          <p:cNvPr id="9" name="TextBox 8">
            <a:extLst>
              <a:ext uri="{FF2B5EF4-FFF2-40B4-BE49-F238E27FC236}">
                <a16:creationId xmlns:a16="http://schemas.microsoft.com/office/drawing/2014/main" id="{5BBA7D09-6056-266D-8E2F-947F121FA895}"/>
              </a:ext>
            </a:extLst>
          </p:cNvPr>
          <p:cNvSpPr txBox="1"/>
          <p:nvPr/>
        </p:nvSpPr>
        <p:spPr>
          <a:xfrm>
            <a:off x="774441" y="1660849"/>
            <a:ext cx="9507894" cy="3693319"/>
          </a:xfrm>
          <a:prstGeom prst="rect">
            <a:avLst/>
          </a:prstGeom>
          <a:noFill/>
        </p:spPr>
        <p:txBody>
          <a:bodyPr wrap="square" rtlCol="0">
            <a:spAutoFit/>
          </a:bodyPr>
          <a:lstStyle/>
          <a:p>
            <a:pPr>
              <a:lnSpc>
                <a:spcPct val="150000"/>
              </a:lnSpc>
            </a:pPr>
            <a:r>
              <a:rPr lang="en-US" dirty="0"/>
              <a:t>This project aims to develop a tooth fracture detection app that can be used by dental professionals and patients. The app uses image processing and machine learning algorithms to identify fractures in teeth. The app also provides a user-friendly interface for dentists and patients to interact and share information about the detected fracture. </a:t>
            </a:r>
          </a:p>
          <a:p>
            <a:pPr>
              <a:lnSpc>
                <a:spcPct val="150000"/>
              </a:lnSpc>
            </a:pPr>
            <a:r>
              <a:rPr lang="en-US" dirty="0"/>
              <a:t>This project aims to improve dental diagnosis accuracy and facilitate the communication between dental professionals and patients.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2374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08991" y="102260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Methodology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08991" y="2234899"/>
            <a:ext cx="5693664" cy="3122168"/>
          </a:xfrm>
        </p:spPr>
        <p:txBody>
          <a:bodyPr/>
          <a:lstStyle/>
          <a:p>
            <a:r>
              <a:rPr lang="en-US" dirty="0"/>
              <a:t>Waterfall </a:t>
            </a:r>
          </a:p>
        </p:txBody>
      </p:sp>
      <p:pic>
        <p:nvPicPr>
          <p:cNvPr id="2050" name="Picture 2" descr="Waterfall Methodology. Waterfall Methodology | by Chathmini Jayathilaka |  Medium">
            <a:extLst>
              <a:ext uri="{FF2B5EF4-FFF2-40B4-BE49-F238E27FC236}">
                <a16:creationId xmlns:a16="http://schemas.microsoft.com/office/drawing/2014/main" id="{5A441A84-274D-AE39-0175-CC853791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160" y="1276351"/>
            <a:ext cx="6847840" cy="473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18753D3-C0F5-3354-8D63-141C6A2A1810}"/>
              </a:ext>
            </a:extLst>
          </p:cNvPr>
          <p:cNvSpPr>
            <a:spLocks noGrp="1"/>
          </p:cNvSpPr>
          <p:nvPr>
            <p:ph type="body" idx="1"/>
          </p:nvPr>
        </p:nvSpPr>
        <p:spPr/>
        <p:txBody>
          <a:bodyPr/>
          <a:lstStyle/>
          <a:p>
            <a:endParaRPr lang="en-US" dirty="0"/>
          </a:p>
          <a:p>
            <a:endParaRPr lang="en-US" dirty="0"/>
          </a:p>
        </p:txBody>
      </p:sp>
      <p:sp>
        <p:nvSpPr>
          <p:cNvPr id="2" name="TextBox 1">
            <a:extLst>
              <a:ext uri="{FF2B5EF4-FFF2-40B4-BE49-F238E27FC236}">
                <a16:creationId xmlns:a16="http://schemas.microsoft.com/office/drawing/2014/main" id="{250A1F66-6B54-7274-E79D-F6CB2355EE9C}"/>
              </a:ext>
            </a:extLst>
          </p:cNvPr>
          <p:cNvSpPr txBox="1"/>
          <p:nvPr/>
        </p:nvSpPr>
        <p:spPr>
          <a:xfrm>
            <a:off x="466531" y="475861"/>
            <a:ext cx="3228391" cy="523220"/>
          </a:xfrm>
          <a:prstGeom prst="rect">
            <a:avLst/>
          </a:prstGeom>
          <a:noFill/>
        </p:spPr>
        <p:txBody>
          <a:bodyPr wrap="square" rtlCol="0">
            <a:spAutoFit/>
          </a:bodyPr>
          <a:lstStyle/>
          <a:p>
            <a:r>
              <a:rPr lang="en-US" sz="2800" dirty="0">
                <a:solidFill>
                  <a:schemeClr val="accent6"/>
                </a:solidFill>
              </a:rPr>
              <a:t>Tools used</a:t>
            </a:r>
          </a:p>
        </p:txBody>
      </p:sp>
      <p:sp>
        <p:nvSpPr>
          <p:cNvPr id="3" name="TextBox 2">
            <a:extLst>
              <a:ext uri="{FF2B5EF4-FFF2-40B4-BE49-F238E27FC236}">
                <a16:creationId xmlns:a16="http://schemas.microsoft.com/office/drawing/2014/main" id="{0AA1FE66-9669-C936-5F42-F87E65DD28B5}"/>
              </a:ext>
            </a:extLst>
          </p:cNvPr>
          <p:cNvSpPr txBox="1"/>
          <p:nvPr/>
        </p:nvSpPr>
        <p:spPr>
          <a:xfrm>
            <a:off x="531845" y="1530220"/>
            <a:ext cx="7772400" cy="4339650"/>
          </a:xfrm>
          <a:prstGeom prst="rect">
            <a:avLst/>
          </a:prstGeom>
          <a:noFill/>
        </p:spPr>
        <p:txBody>
          <a:bodyPr wrap="square" rtlCol="0">
            <a:spAutoFit/>
          </a:bodyPr>
          <a:lstStyle/>
          <a:p>
            <a:r>
              <a:rPr lang="en-US" sz="2000" dirty="0">
                <a:solidFill>
                  <a:schemeClr val="accent6"/>
                </a:solidFill>
              </a:rPr>
              <a:t>AI Model</a:t>
            </a:r>
          </a:p>
          <a:p>
            <a:r>
              <a:rPr lang="en-US" sz="2000" dirty="0">
                <a:solidFill>
                  <a:schemeClr val="accent6"/>
                </a:solidFill>
              </a:rPr>
              <a:t>1- Collab Notebooks</a:t>
            </a:r>
          </a:p>
          <a:p>
            <a:r>
              <a:rPr lang="en-US" sz="2000" dirty="0">
                <a:solidFill>
                  <a:schemeClr val="accent6"/>
                </a:solidFill>
              </a:rPr>
              <a:t>2- TensorFlow</a:t>
            </a:r>
          </a:p>
          <a:p>
            <a:r>
              <a:rPr lang="en-US" sz="2000" dirty="0">
                <a:solidFill>
                  <a:schemeClr val="accent6"/>
                </a:solidFill>
              </a:rPr>
              <a:t>3- Dataset of fractured teeth</a:t>
            </a:r>
          </a:p>
          <a:p>
            <a:endParaRPr lang="en-US" sz="2000" dirty="0">
              <a:solidFill>
                <a:schemeClr val="accent6"/>
              </a:solidFill>
            </a:endParaRPr>
          </a:p>
          <a:p>
            <a:r>
              <a:rPr lang="en-US" sz="2000" dirty="0">
                <a:solidFill>
                  <a:schemeClr val="accent6"/>
                </a:solidFill>
              </a:rPr>
              <a:t>Backend</a:t>
            </a:r>
          </a:p>
          <a:p>
            <a:r>
              <a:rPr lang="en-US" sz="2000" dirty="0">
                <a:solidFill>
                  <a:schemeClr val="accent6"/>
                </a:solidFill>
              </a:rPr>
              <a:t>1- ASP. Net core 6</a:t>
            </a:r>
          </a:p>
          <a:p>
            <a:endParaRPr lang="en-US" sz="2000" dirty="0">
              <a:solidFill>
                <a:schemeClr val="accent6"/>
              </a:solidFill>
            </a:endParaRPr>
          </a:p>
          <a:p>
            <a:r>
              <a:rPr lang="en-US" sz="2000" dirty="0">
                <a:solidFill>
                  <a:schemeClr val="accent6"/>
                </a:solidFill>
              </a:rPr>
              <a:t>Application</a:t>
            </a:r>
          </a:p>
          <a:p>
            <a:r>
              <a:rPr lang="en-US" sz="2000" dirty="0">
                <a:solidFill>
                  <a:schemeClr val="accent6"/>
                </a:solidFill>
              </a:rPr>
              <a:t>1- Flutter</a:t>
            </a:r>
          </a:p>
          <a:p>
            <a:r>
              <a:rPr lang="en-US" sz="2000" dirty="0">
                <a:solidFill>
                  <a:schemeClr val="accent6"/>
                </a:solidFill>
              </a:rPr>
              <a:t>2- Visual studio code</a:t>
            </a:r>
          </a:p>
          <a:p>
            <a:r>
              <a:rPr lang="en-US" sz="2000" dirty="0">
                <a:solidFill>
                  <a:schemeClr val="accent6"/>
                </a:solidFill>
              </a:rPr>
              <a:t>3- Android Studio</a:t>
            </a:r>
          </a:p>
          <a:p>
            <a:r>
              <a:rPr lang="en-US" sz="2000" dirty="0">
                <a:solidFill>
                  <a:schemeClr val="accent6"/>
                </a:solidFill>
              </a:rPr>
              <a:t>4- Dart</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4033-D130-6761-ACF6-81B8D9CDD1DC}"/>
              </a:ext>
            </a:extLst>
          </p:cNvPr>
          <p:cNvSpPr>
            <a:spLocks noGrp="1"/>
          </p:cNvSpPr>
          <p:nvPr>
            <p:ph type="ctrTitle"/>
          </p:nvPr>
        </p:nvSpPr>
        <p:spPr>
          <a:xfrm>
            <a:off x="652304" y="852015"/>
            <a:ext cx="4169664" cy="665459"/>
          </a:xfrm>
        </p:spPr>
        <p:txBody>
          <a:bodyPr/>
          <a:lstStyle/>
          <a:p>
            <a:r>
              <a:rPr lang="en-US" dirty="0"/>
              <a:t>Algorithm </a:t>
            </a:r>
          </a:p>
        </p:txBody>
      </p:sp>
      <p:sp>
        <p:nvSpPr>
          <p:cNvPr id="3" name="Subtitle 2">
            <a:extLst>
              <a:ext uri="{FF2B5EF4-FFF2-40B4-BE49-F238E27FC236}">
                <a16:creationId xmlns:a16="http://schemas.microsoft.com/office/drawing/2014/main" id="{D74422E6-C521-891B-9948-AA2ED48A8A77}"/>
              </a:ext>
            </a:extLst>
          </p:cNvPr>
          <p:cNvSpPr>
            <a:spLocks noGrp="1"/>
          </p:cNvSpPr>
          <p:nvPr>
            <p:ph type="subTitle" idx="1"/>
          </p:nvPr>
        </p:nvSpPr>
        <p:spPr>
          <a:xfrm>
            <a:off x="652304" y="2052559"/>
            <a:ext cx="4169664" cy="2176272"/>
          </a:xfrm>
        </p:spPr>
        <p:txBody>
          <a:bodyPr/>
          <a:lstStyle/>
          <a:p>
            <a:r>
              <a:rPr lang="en-US" dirty="0"/>
              <a:t>Neural network</a:t>
            </a:r>
          </a:p>
          <a:p>
            <a:endParaRPr lang="en-US" dirty="0"/>
          </a:p>
          <a:p>
            <a:r>
              <a:rPr lang="en-US" dirty="0"/>
              <a:t>CNN</a:t>
            </a:r>
          </a:p>
        </p:txBody>
      </p:sp>
      <p:pic>
        <p:nvPicPr>
          <p:cNvPr id="4" name="Picture 3" descr="Basic CNN Architecture: Explaining 5 Layers of Convolutional Neural Network  | upGrad blog">
            <a:extLst>
              <a:ext uri="{FF2B5EF4-FFF2-40B4-BE49-F238E27FC236}">
                <a16:creationId xmlns:a16="http://schemas.microsoft.com/office/drawing/2014/main" id="{0E6B4C25-9A7F-7461-5C1B-99F656AC6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8468" y="1481332"/>
            <a:ext cx="7877477" cy="3895336"/>
          </a:xfrm>
          <a:prstGeom prst="rect">
            <a:avLst/>
          </a:prstGeom>
          <a:noFill/>
          <a:ln>
            <a:noFill/>
          </a:ln>
        </p:spPr>
      </p:pic>
    </p:spTree>
    <p:extLst>
      <p:ext uri="{BB962C8B-B14F-4D97-AF65-F5344CB8AC3E}">
        <p14:creationId xmlns:p14="http://schemas.microsoft.com/office/powerpoint/2010/main" val="66114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F962CA-6339-F4B0-EB01-867AF4A861C5}"/>
              </a:ext>
            </a:extLst>
          </p:cNvPr>
          <p:cNvSpPr txBox="1"/>
          <p:nvPr/>
        </p:nvSpPr>
        <p:spPr>
          <a:xfrm>
            <a:off x="82522" y="658461"/>
            <a:ext cx="3332481" cy="523220"/>
          </a:xfrm>
          <a:prstGeom prst="rect">
            <a:avLst/>
          </a:prstGeom>
          <a:noFill/>
        </p:spPr>
        <p:txBody>
          <a:bodyPr wrap="square" rtlCol="0">
            <a:spAutoFit/>
          </a:bodyPr>
          <a:lstStyle/>
          <a:p>
            <a:pPr algn="ctr"/>
            <a:r>
              <a:rPr lang="en-US" sz="2800" b="1" dirty="0">
                <a:solidFill>
                  <a:schemeClr val="accent6"/>
                </a:solidFill>
              </a:rPr>
              <a:t>Expected outcomes </a:t>
            </a:r>
          </a:p>
        </p:txBody>
      </p:sp>
      <p:sp>
        <p:nvSpPr>
          <p:cNvPr id="3" name="Content Placeholder 2">
            <a:extLst>
              <a:ext uri="{FF2B5EF4-FFF2-40B4-BE49-F238E27FC236}">
                <a16:creationId xmlns:a16="http://schemas.microsoft.com/office/drawing/2014/main" id="{B09DD7C3-EF0B-FF8F-BF47-00E3548E4832}"/>
              </a:ext>
            </a:extLst>
          </p:cNvPr>
          <p:cNvSpPr>
            <a:spLocks noGrp="1"/>
          </p:cNvSpPr>
          <p:nvPr>
            <p:ph idx="1"/>
          </p:nvPr>
        </p:nvSpPr>
        <p:spPr>
          <a:xfrm>
            <a:off x="286637" y="1867916"/>
            <a:ext cx="5693664" cy="3122168"/>
          </a:xfrm>
        </p:spPr>
        <p:txBody>
          <a:bodyPr/>
          <a:lstStyle/>
          <a:p>
            <a:pPr marL="342900" indent="-342900">
              <a:buFont typeface="Arial" panose="020B0604020202020204" pitchFamily="34" charset="0"/>
              <a:buChar char="•"/>
            </a:pPr>
            <a:r>
              <a:rPr lang="en-US" sz="2000" dirty="0"/>
              <a:t>An AI model that can detect root fracture</a:t>
            </a:r>
          </a:p>
          <a:p>
            <a:pPr marL="342900" indent="-342900">
              <a:buFont typeface="Arial" panose="020B0604020202020204" pitchFamily="34" charset="0"/>
              <a:buChar char="•"/>
            </a:pPr>
            <a:r>
              <a:rPr lang="en-US" sz="2000" dirty="0"/>
              <a:t>A flutter application that’ll be integrated with the ai model to help doctors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634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9DC-5C31-E94C-2B07-F0A7826A58EE}"/>
              </a:ext>
            </a:extLst>
          </p:cNvPr>
          <p:cNvSpPr>
            <a:spLocks noGrp="1"/>
          </p:cNvSpPr>
          <p:nvPr>
            <p:ph type="title"/>
          </p:nvPr>
        </p:nvSpPr>
        <p:spPr>
          <a:xfrm>
            <a:off x="3679371" y="2932610"/>
            <a:ext cx="8168640" cy="1776549"/>
          </a:xfrm>
        </p:spPr>
        <p:txBody>
          <a:bodyPr/>
          <a:lstStyle/>
          <a:p>
            <a:r>
              <a:rPr lang="en-US" dirty="0"/>
              <a:t>Implementation of algorithms</a:t>
            </a:r>
          </a:p>
        </p:txBody>
      </p:sp>
    </p:spTree>
    <p:extLst>
      <p:ext uri="{BB962C8B-B14F-4D97-AF65-F5344CB8AC3E}">
        <p14:creationId xmlns:p14="http://schemas.microsoft.com/office/powerpoint/2010/main" val="424361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992" y="722682"/>
            <a:ext cx="6766560" cy="768096"/>
          </a:xfrm>
        </p:spPr>
        <p:txBody>
          <a:bodyPr/>
          <a:lstStyle/>
          <a:p>
            <a:r>
              <a:rPr lang="en-US" dirty="0"/>
              <a:t>Results</a:t>
            </a:r>
          </a:p>
        </p:txBody>
      </p:sp>
      <p:sp>
        <p:nvSpPr>
          <p:cNvPr id="3" name="Content Placeholder 2"/>
          <p:cNvSpPr>
            <a:spLocks noGrp="1"/>
          </p:cNvSpPr>
          <p:nvPr>
            <p:ph idx="1"/>
          </p:nvPr>
        </p:nvSpPr>
        <p:spPr>
          <a:xfrm>
            <a:off x="1570586" y="1358632"/>
            <a:ext cx="5879592" cy="2700528"/>
          </a:xfrm>
        </p:spPr>
        <p:txBody>
          <a:bodyPr/>
          <a:lstStyle/>
          <a:p>
            <a:r>
              <a:rPr lang="en-US" sz="2400" dirty="0"/>
              <a:t>The Trained model has scored an accuracy of 95% by using a dataset of more than 4000 images </a:t>
            </a:r>
          </a:p>
        </p:txBody>
      </p:sp>
      <p:sp>
        <p:nvSpPr>
          <p:cNvPr id="4" name="Slide Number Placeholder 3"/>
          <p:cNvSpPr>
            <a:spLocks noGrp="1"/>
          </p:cNvSpPr>
          <p:nvPr>
            <p:ph type="sldNum" sz="quarter" idx="12"/>
          </p:nvPr>
        </p:nvSpPr>
        <p:spPr/>
        <p:txBody>
          <a:bodyPr/>
          <a:lstStyle/>
          <a:p>
            <a:fld id="{48F63A3B-78C7-47BE-AE5E-E10140E04643}" type="slidenum">
              <a:rPr lang="en-US" smtClean="0"/>
              <a:t>8</a:t>
            </a:fld>
            <a:endParaRPr lang="en-US" dirty="0"/>
          </a:p>
        </p:txBody>
      </p:sp>
      <p:sp>
        <p:nvSpPr>
          <p:cNvPr id="5" name="Footer Placeholder 4"/>
          <p:cNvSpPr>
            <a:spLocks noGrp="1"/>
          </p:cNvSpPr>
          <p:nvPr>
            <p:ph type="ftr" sz="quarter" idx="13"/>
          </p:nvPr>
        </p:nvSpPr>
        <p:spPr/>
        <p:txBody>
          <a:bodyPr/>
          <a:lstStyle/>
          <a:p>
            <a:r>
              <a:rPr lang="en-US"/>
              <a:t>Presentation title</a:t>
            </a:r>
            <a:endParaRPr lang="en-US" dirty="0"/>
          </a:p>
        </p:txBody>
      </p:sp>
      <p:pic>
        <p:nvPicPr>
          <p:cNvPr id="3074" name="Picture 2" descr="C:\Users\Yousef\Downloads\WhatsApp Image 2023-05-20 at 11.35.03 AM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86" y="2708895"/>
            <a:ext cx="7685793" cy="318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1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63" y="731519"/>
            <a:ext cx="7152161" cy="1114533"/>
          </a:xfrm>
        </p:spPr>
        <p:txBody>
          <a:bodyPr/>
          <a:lstStyle/>
          <a:p>
            <a:r>
              <a:rPr lang="en-US" dirty="0"/>
              <a:t>Building the model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164" y="2168680"/>
            <a:ext cx="9733626" cy="3836194"/>
          </a:xfrm>
        </p:spPr>
      </p:pic>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sp>
        <p:nvSpPr>
          <p:cNvPr id="5" name="Footer Placeholder 4"/>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1975762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1131</TotalTime>
  <Words>229</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Sabon Next LT</vt:lpstr>
      <vt:lpstr>Office Theme</vt:lpstr>
      <vt:lpstr>IS for : Health Informatics application </vt:lpstr>
      <vt:lpstr>abstract</vt:lpstr>
      <vt:lpstr>Methodology </vt:lpstr>
      <vt:lpstr>PowerPoint Presentation</vt:lpstr>
      <vt:lpstr>Algorithm </vt:lpstr>
      <vt:lpstr>PowerPoint Presentation</vt:lpstr>
      <vt:lpstr>Implementation of algorithms</vt:lpstr>
      <vt:lpstr>Results</vt:lpstr>
      <vt:lpstr>Building the model</vt:lpstr>
      <vt:lpstr>results cont.</vt:lpstr>
      <vt:lpstr>Flutter application </vt:lpstr>
      <vt:lpstr>System arc</vt:lpstr>
      <vt:lpstr>Comparative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for : Health Informatics application</dc:title>
  <dc:creator>Ahmed Gamal Mahmoud Aly</dc:creator>
  <cp:lastModifiedBy>Ahmed Gamal Mahmoud Aly</cp:lastModifiedBy>
  <cp:revision>18</cp:revision>
  <dcterms:created xsi:type="dcterms:W3CDTF">2022-12-16T20:27:10Z</dcterms:created>
  <dcterms:modified xsi:type="dcterms:W3CDTF">2023-05-20T11:27:49Z</dcterms:modified>
</cp:coreProperties>
</file>