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2" r:id="rId3"/>
    <p:sldId id="259" r:id="rId4"/>
    <p:sldId id="260" r:id="rId5"/>
    <p:sldId id="261" r:id="rId6"/>
    <p:sldId id="263" r:id="rId7"/>
    <p:sldId id="264" r:id="rId8"/>
    <p:sldId id="266" r:id="rId9"/>
    <p:sldId id="268" r:id="rId10"/>
    <p:sldId id="267" r:id="rId11"/>
    <p:sldId id="269" r:id="rId12"/>
    <p:sldId id="270" r:id="rId13"/>
    <p:sldId id="271" r:id="rId14"/>
    <p:sldId id="273" r:id="rId15"/>
    <p:sldId id="274" r:id="rId16"/>
    <p:sldId id="275" r:id="rId17"/>
    <p:sldId id="276" r:id="rId18"/>
    <p:sldId id="278" r:id="rId19"/>
    <p:sldId id="277" r:id="rId20"/>
    <p:sldId id="279" r:id="rId21"/>
    <p:sldId id="280" r:id="rId22"/>
    <p:sldId id="281" r:id="rId23"/>
    <p:sldId id="283" r:id="rId24"/>
    <p:sldId id="285" r:id="rId25"/>
    <p:sldId id="286" r:id="rId26"/>
    <p:sldId id="287" r:id="rId27"/>
    <p:sldId id="28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4" d="100"/>
          <a:sy n="74" d="100"/>
        </p:scale>
        <p:origin x="37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84ECF6-6E9C-46E4-9617-A20E0769D728}"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A0B49D1-9E1D-463B-98D1-5B152F0A133F}" type="slidenum">
              <a:rPr lang="en-US" smtClean="0"/>
              <a:t>‹#›</a:t>
            </a:fld>
            <a:endParaRPr lang="en-US"/>
          </a:p>
        </p:txBody>
      </p:sp>
    </p:spTree>
    <p:extLst>
      <p:ext uri="{BB962C8B-B14F-4D97-AF65-F5344CB8AC3E}">
        <p14:creationId xmlns:p14="http://schemas.microsoft.com/office/powerpoint/2010/main" val="325811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84ECF6-6E9C-46E4-9617-A20E0769D728}"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A0B49D1-9E1D-463B-98D1-5B152F0A133F}" type="slidenum">
              <a:rPr lang="en-US" smtClean="0"/>
              <a:t>‹#›</a:t>
            </a:fld>
            <a:endParaRPr lang="en-US"/>
          </a:p>
        </p:txBody>
      </p:sp>
    </p:spTree>
    <p:extLst>
      <p:ext uri="{BB962C8B-B14F-4D97-AF65-F5344CB8AC3E}">
        <p14:creationId xmlns:p14="http://schemas.microsoft.com/office/powerpoint/2010/main" val="3070633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84ECF6-6E9C-46E4-9617-A20E0769D728}"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A0B49D1-9E1D-463B-98D1-5B152F0A133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33264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484ECF6-6E9C-46E4-9617-A20E0769D728}"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0B49D1-9E1D-463B-98D1-5B152F0A133F}" type="slidenum">
              <a:rPr lang="en-US" smtClean="0"/>
              <a:t>‹#›</a:t>
            </a:fld>
            <a:endParaRPr lang="en-US"/>
          </a:p>
        </p:txBody>
      </p:sp>
    </p:spTree>
    <p:extLst>
      <p:ext uri="{BB962C8B-B14F-4D97-AF65-F5344CB8AC3E}">
        <p14:creationId xmlns:p14="http://schemas.microsoft.com/office/powerpoint/2010/main" val="750405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484ECF6-6E9C-46E4-9617-A20E0769D728}"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0B49D1-9E1D-463B-98D1-5B152F0A133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23097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484ECF6-6E9C-46E4-9617-A20E0769D728}"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0B49D1-9E1D-463B-98D1-5B152F0A133F}" type="slidenum">
              <a:rPr lang="en-US" smtClean="0"/>
              <a:t>‹#›</a:t>
            </a:fld>
            <a:endParaRPr lang="en-US"/>
          </a:p>
        </p:txBody>
      </p:sp>
    </p:spTree>
    <p:extLst>
      <p:ext uri="{BB962C8B-B14F-4D97-AF65-F5344CB8AC3E}">
        <p14:creationId xmlns:p14="http://schemas.microsoft.com/office/powerpoint/2010/main" val="1476233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4ECF6-6E9C-46E4-9617-A20E0769D728}"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A0B49D1-9E1D-463B-98D1-5B152F0A133F}" type="slidenum">
              <a:rPr lang="en-US" smtClean="0"/>
              <a:t>‹#›</a:t>
            </a:fld>
            <a:endParaRPr lang="en-US"/>
          </a:p>
        </p:txBody>
      </p:sp>
    </p:spTree>
    <p:extLst>
      <p:ext uri="{BB962C8B-B14F-4D97-AF65-F5344CB8AC3E}">
        <p14:creationId xmlns:p14="http://schemas.microsoft.com/office/powerpoint/2010/main" val="2822949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4ECF6-6E9C-46E4-9617-A20E0769D728}"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A0B49D1-9E1D-463B-98D1-5B152F0A133F}" type="slidenum">
              <a:rPr lang="en-US" smtClean="0"/>
              <a:t>‹#›</a:t>
            </a:fld>
            <a:endParaRPr lang="en-US"/>
          </a:p>
        </p:txBody>
      </p:sp>
    </p:spTree>
    <p:extLst>
      <p:ext uri="{BB962C8B-B14F-4D97-AF65-F5344CB8AC3E}">
        <p14:creationId xmlns:p14="http://schemas.microsoft.com/office/powerpoint/2010/main" val="1414769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4ECF6-6E9C-46E4-9617-A20E0769D728}"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A0B49D1-9E1D-463B-98D1-5B152F0A133F}" type="slidenum">
              <a:rPr lang="en-US" smtClean="0"/>
              <a:t>‹#›</a:t>
            </a:fld>
            <a:endParaRPr lang="en-US"/>
          </a:p>
        </p:txBody>
      </p:sp>
    </p:spTree>
    <p:extLst>
      <p:ext uri="{BB962C8B-B14F-4D97-AF65-F5344CB8AC3E}">
        <p14:creationId xmlns:p14="http://schemas.microsoft.com/office/powerpoint/2010/main" val="2825582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84ECF6-6E9C-46E4-9617-A20E0769D728}"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A0B49D1-9E1D-463B-98D1-5B152F0A133F}" type="slidenum">
              <a:rPr lang="en-US" smtClean="0"/>
              <a:t>‹#›</a:t>
            </a:fld>
            <a:endParaRPr lang="en-US"/>
          </a:p>
        </p:txBody>
      </p:sp>
    </p:spTree>
    <p:extLst>
      <p:ext uri="{BB962C8B-B14F-4D97-AF65-F5344CB8AC3E}">
        <p14:creationId xmlns:p14="http://schemas.microsoft.com/office/powerpoint/2010/main" val="1407228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84ECF6-6E9C-46E4-9617-A20E0769D728}"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A0B49D1-9E1D-463B-98D1-5B152F0A133F}" type="slidenum">
              <a:rPr lang="en-US" smtClean="0"/>
              <a:t>‹#›</a:t>
            </a:fld>
            <a:endParaRPr lang="en-US"/>
          </a:p>
        </p:txBody>
      </p:sp>
    </p:spTree>
    <p:extLst>
      <p:ext uri="{BB962C8B-B14F-4D97-AF65-F5344CB8AC3E}">
        <p14:creationId xmlns:p14="http://schemas.microsoft.com/office/powerpoint/2010/main" val="414865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84ECF6-6E9C-46E4-9617-A20E0769D728}" type="datetimeFigureOut">
              <a:rPr lang="en-US" smtClean="0"/>
              <a:t>2/17/2023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A0B49D1-9E1D-463B-98D1-5B152F0A133F}" type="slidenum">
              <a:rPr lang="en-US" smtClean="0"/>
              <a:t>‹#›</a:t>
            </a:fld>
            <a:endParaRPr lang="en-US"/>
          </a:p>
        </p:txBody>
      </p:sp>
    </p:spTree>
    <p:extLst>
      <p:ext uri="{BB962C8B-B14F-4D97-AF65-F5344CB8AC3E}">
        <p14:creationId xmlns:p14="http://schemas.microsoft.com/office/powerpoint/2010/main" val="1335195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84ECF6-6E9C-46E4-9617-A20E0769D728}" type="datetimeFigureOut">
              <a:rPr lang="en-US" smtClean="0"/>
              <a:t>2/17/2023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A0B49D1-9E1D-463B-98D1-5B152F0A133F}" type="slidenum">
              <a:rPr lang="en-US" smtClean="0"/>
              <a:t>‹#›</a:t>
            </a:fld>
            <a:endParaRPr lang="en-US"/>
          </a:p>
        </p:txBody>
      </p:sp>
    </p:spTree>
    <p:extLst>
      <p:ext uri="{BB962C8B-B14F-4D97-AF65-F5344CB8AC3E}">
        <p14:creationId xmlns:p14="http://schemas.microsoft.com/office/powerpoint/2010/main" val="63926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4ECF6-6E9C-46E4-9617-A20E0769D728}" type="datetimeFigureOut">
              <a:rPr lang="en-US" smtClean="0"/>
              <a:t>2/17/2023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A0B49D1-9E1D-463B-98D1-5B152F0A133F}" type="slidenum">
              <a:rPr lang="en-US" smtClean="0"/>
              <a:t>‹#›</a:t>
            </a:fld>
            <a:endParaRPr lang="en-US"/>
          </a:p>
        </p:txBody>
      </p:sp>
    </p:spTree>
    <p:extLst>
      <p:ext uri="{BB962C8B-B14F-4D97-AF65-F5344CB8AC3E}">
        <p14:creationId xmlns:p14="http://schemas.microsoft.com/office/powerpoint/2010/main" val="1853753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84ECF6-6E9C-46E4-9617-A20E0769D728}"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A0B49D1-9E1D-463B-98D1-5B152F0A133F}" type="slidenum">
              <a:rPr lang="en-US" smtClean="0"/>
              <a:t>‹#›</a:t>
            </a:fld>
            <a:endParaRPr lang="en-US"/>
          </a:p>
        </p:txBody>
      </p:sp>
    </p:spTree>
    <p:extLst>
      <p:ext uri="{BB962C8B-B14F-4D97-AF65-F5344CB8AC3E}">
        <p14:creationId xmlns:p14="http://schemas.microsoft.com/office/powerpoint/2010/main" val="1988189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84ECF6-6E9C-46E4-9617-A20E0769D728}"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0B49D1-9E1D-463B-98D1-5B152F0A133F}" type="slidenum">
              <a:rPr lang="en-US" smtClean="0"/>
              <a:t>‹#›</a:t>
            </a:fld>
            <a:endParaRPr lang="en-US"/>
          </a:p>
        </p:txBody>
      </p:sp>
    </p:spTree>
    <p:extLst>
      <p:ext uri="{BB962C8B-B14F-4D97-AF65-F5344CB8AC3E}">
        <p14:creationId xmlns:p14="http://schemas.microsoft.com/office/powerpoint/2010/main" val="1949010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484ECF6-6E9C-46E4-9617-A20E0769D728}" type="datetimeFigureOut">
              <a:rPr lang="en-US" smtClean="0"/>
              <a:t>2/17/2023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A0B49D1-9E1D-463B-98D1-5B152F0A133F}" type="slidenum">
              <a:rPr lang="en-US" smtClean="0"/>
              <a:t>‹#›</a:t>
            </a:fld>
            <a:endParaRPr lang="en-US"/>
          </a:p>
        </p:txBody>
      </p:sp>
    </p:spTree>
    <p:extLst>
      <p:ext uri="{BB962C8B-B14F-4D97-AF65-F5344CB8AC3E}">
        <p14:creationId xmlns:p14="http://schemas.microsoft.com/office/powerpoint/2010/main" val="15320244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5CE1B-75CE-29D6-505D-0B4C3B2E3531}"/>
              </a:ext>
            </a:extLst>
          </p:cNvPr>
          <p:cNvSpPr>
            <a:spLocks noGrp="1"/>
          </p:cNvSpPr>
          <p:nvPr>
            <p:ph type="ctrTitle"/>
          </p:nvPr>
        </p:nvSpPr>
        <p:spPr>
          <a:xfrm>
            <a:off x="1791855" y="388010"/>
            <a:ext cx="9144000" cy="1212190"/>
          </a:xfrm>
        </p:spPr>
        <p:txBody>
          <a:bodyPr>
            <a:normAutofit/>
          </a:bodyPr>
          <a:lstStyle/>
          <a:p>
            <a:r>
              <a:rPr lang="en-US" sz="2800" b="1" dirty="0">
                <a:solidFill>
                  <a:srgbClr val="000000"/>
                </a:solidFill>
                <a:effectLst/>
                <a:latin typeface="Elephant" panose="02020904090505020303" pitchFamily="18" charset="0"/>
              </a:rPr>
              <a:t>Addis Ababa Science and Technology University </a:t>
            </a:r>
            <a:br>
              <a:rPr lang="en-US" sz="6600" dirty="0"/>
            </a:br>
            <a:r>
              <a:rPr lang="en-US" sz="2000" b="1" dirty="0">
                <a:solidFill>
                  <a:srgbClr val="000000"/>
                </a:solidFill>
                <a:effectLst/>
                <a:latin typeface="Bahnschrift SemiBold Condensed" panose="020B0502040204020203" pitchFamily="34" charset="0"/>
              </a:rPr>
              <a:t>College of Electrical and Mechanical Engineering </a:t>
            </a:r>
            <a:br>
              <a:rPr lang="en-US" sz="6600" dirty="0"/>
            </a:br>
            <a:r>
              <a:rPr lang="en-US" sz="2000" b="1" dirty="0">
                <a:solidFill>
                  <a:srgbClr val="000000"/>
                </a:solidFill>
                <a:effectLst/>
                <a:latin typeface="Bahnschrift SemiBold Condensed" panose="020B0502040204020203" pitchFamily="34" charset="0"/>
              </a:rPr>
              <a:t>Department of Software Engineering</a:t>
            </a:r>
            <a:endParaRPr lang="en-US" sz="6600" dirty="0"/>
          </a:p>
        </p:txBody>
      </p:sp>
      <p:pic>
        <p:nvPicPr>
          <p:cNvPr id="5" name="Picture 4">
            <a:extLst>
              <a:ext uri="{FF2B5EF4-FFF2-40B4-BE49-F238E27FC236}">
                <a16:creationId xmlns:a16="http://schemas.microsoft.com/office/drawing/2014/main" id="{54C44C14-80A9-3831-EDD8-F67DD11BC7F0}"/>
              </a:ext>
            </a:extLst>
          </p:cNvPr>
          <p:cNvPicPr>
            <a:picLocks noChangeAspect="1"/>
          </p:cNvPicPr>
          <p:nvPr/>
        </p:nvPicPr>
        <p:blipFill>
          <a:blip r:embed="rId2"/>
          <a:stretch>
            <a:fillRect/>
          </a:stretch>
        </p:blipFill>
        <p:spPr>
          <a:xfrm>
            <a:off x="349747" y="388010"/>
            <a:ext cx="1381476" cy="1418413"/>
          </a:xfrm>
          <a:prstGeom prst="rect">
            <a:avLst/>
          </a:prstGeom>
        </p:spPr>
      </p:pic>
      <p:pic>
        <p:nvPicPr>
          <p:cNvPr id="7" name="Picture 6">
            <a:extLst>
              <a:ext uri="{FF2B5EF4-FFF2-40B4-BE49-F238E27FC236}">
                <a16:creationId xmlns:a16="http://schemas.microsoft.com/office/drawing/2014/main" id="{FEE9B135-BD94-CDAA-3B45-38AD5DD3A221}"/>
              </a:ext>
            </a:extLst>
          </p:cNvPr>
          <p:cNvPicPr>
            <a:picLocks noChangeAspect="1"/>
          </p:cNvPicPr>
          <p:nvPr/>
        </p:nvPicPr>
        <p:blipFill>
          <a:blip r:embed="rId3"/>
          <a:stretch>
            <a:fillRect/>
          </a:stretch>
        </p:blipFill>
        <p:spPr>
          <a:xfrm>
            <a:off x="3334420" y="1947330"/>
            <a:ext cx="5523159" cy="965212"/>
          </a:xfrm>
          <a:prstGeom prst="rect">
            <a:avLst/>
          </a:prstGeom>
        </p:spPr>
      </p:pic>
      <p:sp>
        <p:nvSpPr>
          <p:cNvPr id="8" name="TextBox 7">
            <a:extLst>
              <a:ext uri="{FF2B5EF4-FFF2-40B4-BE49-F238E27FC236}">
                <a16:creationId xmlns:a16="http://schemas.microsoft.com/office/drawing/2014/main" id="{5B564998-43BA-B568-8367-73B9DAD5601A}"/>
              </a:ext>
            </a:extLst>
          </p:cNvPr>
          <p:cNvSpPr txBox="1"/>
          <p:nvPr/>
        </p:nvSpPr>
        <p:spPr>
          <a:xfrm>
            <a:off x="4559844" y="3028839"/>
            <a:ext cx="5523159" cy="461665"/>
          </a:xfrm>
          <a:prstGeom prst="rect">
            <a:avLst/>
          </a:prstGeom>
          <a:noFill/>
        </p:spPr>
        <p:txBody>
          <a:bodyPr wrap="square" rtlCol="0">
            <a:spAutoFit/>
          </a:bodyPr>
          <a:lstStyle/>
          <a:p>
            <a:r>
              <a:rPr lang="en-US" sz="2400" b="1" dirty="0">
                <a:latin typeface="Bahnschrift Light Condensed" panose="020B0502040204020203" pitchFamily="34" charset="0"/>
              </a:rPr>
              <a:t>Dire Hotel Management System</a:t>
            </a:r>
          </a:p>
        </p:txBody>
      </p:sp>
      <p:sp>
        <p:nvSpPr>
          <p:cNvPr id="11" name="TextBox 10">
            <a:extLst>
              <a:ext uri="{FF2B5EF4-FFF2-40B4-BE49-F238E27FC236}">
                <a16:creationId xmlns:a16="http://schemas.microsoft.com/office/drawing/2014/main" id="{A895915F-6510-A705-409D-F8E61CAD5D57}"/>
              </a:ext>
            </a:extLst>
          </p:cNvPr>
          <p:cNvSpPr txBox="1"/>
          <p:nvPr/>
        </p:nvSpPr>
        <p:spPr>
          <a:xfrm>
            <a:off x="4276529" y="3945459"/>
            <a:ext cx="5255398" cy="1754326"/>
          </a:xfrm>
          <a:prstGeom prst="rect">
            <a:avLst/>
          </a:prstGeom>
          <a:noFill/>
        </p:spPr>
        <p:txBody>
          <a:bodyPr wrap="square" rtlCol="0">
            <a:spAutoFit/>
          </a:bodyPr>
          <a:lstStyle/>
          <a:p>
            <a:r>
              <a:rPr lang="en-US" sz="1800" b="1" dirty="0">
                <a:solidFill>
                  <a:srgbClr val="000000"/>
                </a:solidFill>
                <a:effectLst/>
                <a:latin typeface="Broadway" panose="04040905080B02020502" pitchFamily="82" charset="0"/>
              </a:rPr>
              <a:t>Group members </a:t>
            </a:r>
            <a:r>
              <a:rPr lang="en-US" dirty="0"/>
              <a:t>	</a:t>
            </a:r>
            <a:r>
              <a:rPr lang="en-US" sz="1800" b="1" dirty="0">
                <a:solidFill>
                  <a:srgbClr val="000000"/>
                </a:solidFill>
                <a:effectLst/>
                <a:latin typeface="Broadway" panose="04040905080B02020502" pitchFamily="82" charset="0"/>
              </a:rPr>
              <a:t>ID </a:t>
            </a:r>
            <a:endParaRPr lang="en-US" dirty="0"/>
          </a:p>
          <a:p>
            <a:r>
              <a:rPr lang="en-US" sz="1800" b="1" dirty="0" err="1">
                <a:solidFill>
                  <a:srgbClr val="000000"/>
                </a:solidFill>
                <a:effectLst/>
                <a:latin typeface="Bahnschrift SemiBold Condensed" panose="020B0502040204020203" pitchFamily="34" charset="0"/>
              </a:rPr>
              <a:t>Duresa</a:t>
            </a:r>
            <a:r>
              <a:rPr lang="en-US" sz="1800" b="1" dirty="0">
                <a:solidFill>
                  <a:srgbClr val="000000"/>
                </a:solidFill>
                <a:effectLst/>
                <a:latin typeface="Bahnschrift SemiBold Condensed" panose="020B0502040204020203" pitchFamily="34" charset="0"/>
              </a:rPr>
              <a:t> Feyisa </a:t>
            </a:r>
            <a:r>
              <a:rPr lang="en-US" dirty="0"/>
              <a:t>			</a:t>
            </a:r>
            <a:r>
              <a:rPr lang="en-US" sz="1800" b="1" dirty="0">
                <a:solidFill>
                  <a:srgbClr val="000000"/>
                </a:solidFill>
                <a:effectLst/>
                <a:latin typeface="Bahnschrift SemiBold Condensed" panose="020B0502040204020203" pitchFamily="34" charset="0"/>
              </a:rPr>
              <a:t>ETS-0388/13 </a:t>
            </a:r>
            <a:endParaRPr lang="en-US" dirty="0"/>
          </a:p>
          <a:p>
            <a:r>
              <a:rPr lang="en-US" sz="1800" b="1" dirty="0" err="1">
                <a:solidFill>
                  <a:srgbClr val="000000"/>
                </a:solidFill>
                <a:effectLst/>
                <a:latin typeface="Bahnschrift SemiBold Condensed" panose="020B0502040204020203" pitchFamily="34" charset="0"/>
              </a:rPr>
              <a:t>Etsubdenk</a:t>
            </a:r>
            <a:r>
              <a:rPr lang="en-US" sz="1800" b="1" dirty="0">
                <a:solidFill>
                  <a:srgbClr val="000000"/>
                </a:solidFill>
                <a:effectLst/>
                <a:latin typeface="Bahnschrift SemiBold Condensed" panose="020B0502040204020203" pitchFamily="34" charset="0"/>
              </a:rPr>
              <a:t> </a:t>
            </a:r>
            <a:r>
              <a:rPr lang="en-US" sz="1800" b="1" dirty="0" err="1">
                <a:solidFill>
                  <a:srgbClr val="000000"/>
                </a:solidFill>
                <a:effectLst/>
                <a:latin typeface="Bahnschrift SemiBold Condensed" panose="020B0502040204020203" pitchFamily="34" charset="0"/>
              </a:rPr>
              <a:t>Hayelom</a:t>
            </a:r>
            <a:r>
              <a:rPr lang="en-US" sz="1800" b="1" dirty="0">
                <a:solidFill>
                  <a:srgbClr val="000000"/>
                </a:solidFill>
                <a:effectLst/>
                <a:latin typeface="Bahnschrift SemiBold Condensed" panose="020B0502040204020203" pitchFamily="34" charset="0"/>
              </a:rPr>
              <a:t> </a:t>
            </a:r>
            <a:r>
              <a:rPr lang="en-US" dirty="0"/>
              <a:t>		</a:t>
            </a:r>
            <a:r>
              <a:rPr lang="en-US" sz="1800" b="1" dirty="0">
                <a:solidFill>
                  <a:srgbClr val="000000"/>
                </a:solidFill>
                <a:effectLst/>
                <a:latin typeface="Bahnschrift SemiBold Condensed" panose="020B0502040204020203" pitchFamily="34" charset="0"/>
              </a:rPr>
              <a:t>ETS-0448/13 </a:t>
            </a:r>
            <a:endParaRPr lang="en-US" dirty="0"/>
          </a:p>
          <a:p>
            <a:r>
              <a:rPr lang="en-US" sz="1800" b="1" dirty="0">
                <a:solidFill>
                  <a:srgbClr val="000000"/>
                </a:solidFill>
                <a:effectLst/>
                <a:latin typeface="Bahnschrift SemiBold Condensed" panose="020B0502040204020203" pitchFamily="34" charset="0"/>
              </a:rPr>
              <a:t>F/</a:t>
            </a:r>
            <a:r>
              <a:rPr lang="en-US" sz="1800" b="1" dirty="0" err="1">
                <a:solidFill>
                  <a:srgbClr val="000000"/>
                </a:solidFill>
                <a:effectLst/>
                <a:latin typeface="Bahnschrift SemiBold Condensed" panose="020B0502040204020203" pitchFamily="34" charset="0"/>
              </a:rPr>
              <a:t>Silassie</a:t>
            </a:r>
            <a:r>
              <a:rPr lang="en-US" sz="1800" b="1" dirty="0">
                <a:solidFill>
                  <a:srgbClr val="000000"/>
                </a:solidFill>
                <a:effectLst/>
                <a:latin typeface="Bahnschrift SemiBold Condensed" panose="020B0502040204020203" pitchFamily="34" charset="0"/>
              </a:rPr>
              <a:t> </a:t>
            </a:r>
            <a:r>
              <a:rPr lang="en-US" sz="1800" b="1" dirty="0" err="1">
                <a:solidFill>
                  <a:srgbClr val="000000"/>
                </a:solidFill>
                <a:effectLst/>
                <a:latin typeface="Bahnschrift SemiBold Condensed" panose="020B0502040204020203" pitchFamily="34" charset="0"/>
              </a:rPr>
              <a:t>Kelemework</a:t>
            </a:r>
            <a:r>
              <a:rPr lang="en-US" sz="1800" b="1" dirty="0">
                <a:solidFill>
                  <a:srgbClr val="000000"/>
                </a:solidFill>
                <a:effectLst/>
                <a:latin typeface="Bahnschrift SemiBold Condensed" panose="020B0502040204020203" pitchFamily="34" charset="0"/>
              </a:rPr>
              <a:t> 		ETS-0504/13 </a:t>
            </a:r>
            <a:endParaRPr lang="en-US" dirty="0"/>
          </a:p>
          <a:p>
            <a:r>
              <a:rPr lang="en-US" sz="1800" b="1" dirty="0">
                <a:solidFill>
                  <a:srgbClr val="000000"/>
                </a:solidFill>
                <a:effectLst/>
                <a:latin typeface="Bahnschrift SemiBold Condensed" panose="020B0502040204020203" pitchFamily="34" charset="0"/>
              </a:rPr>
              <a:t>Habte-</a:t>
            </a:r>
            <a:r>
              <a:rPr lang="en-US" sz="1800" b="1" dirty="0" err="1">
                <a:solidFill>
                  <a:srgbClr val="000000"/>
                </a:solidFill>
                <a:effectLst/>
                <a:latin typeface="Bahnschrift SemiBold Condensed" panose="020B0502040204020203" pitchFamily="34" charset="0"/>
              </a:rPr>
              <a:t>Yesus</a:t>
            </a:r>
            <a:r>
              <a:rPr lang="en-US" sz="1800" b="1" dirty="0">
                <a:solidFill>
                  <a:srgbClr val="000000"/>
                </a:solidFill>
                <a:effectLst/>
                <a:latin typeface="Bahnschrift SemiBold Condensed" panose="020B0502040204020203" pitchFamily="34" charset="0"/>
              </a:rPr>
              <a:t> Tadesse 		ETS-0566/13 </a:t>
            </a:r>
            <a:endParaRPr lang="en-US" dirty="0"/>
          </a:p>
          <a:p>
            <a:r>
              <a:rPr lang="en-US" sz="1800" b="1" dirty="0" err="1">
                <a:solidFill>
                  <a:srgbClr val="000000"/>
                </a:solidFill>
                <a:effectLst/>
                <a:latin typeface="Bahnschrift SemiBold Condensed" panose="020B0502040204020203" pitchFamily="34" charset="0"/>
              </a:rPr>
              <a:t>Gemechis</a:t>
            </a:r>
            <a:r>
              <a:rPr lang="en-US" sz="1800" b="1" dirty="0">
                <a:solidFill>
                  <a:srgbClr val="000000"/>
                </a:solidFill>
                <a:effectLst/>
                <a:latin typeface="Bahnschrift SemiBold Condensed" panose="020B0502040204020203" pitchFamily="34" charset="0"/>
              </a:rPr>
              <a:t> Elias 	</a:t>
            </a:r>
            <a:r>
              <a:rPr lang="en-US" sz="1800" b="1">
                <a:solidFill>
                  <a:srgbClr val="000000"/>
                </a:solidFill>
                <a:effectLst/>
                <a:latin typeface="Bahnschrift SemiBold Condensed" panose="020B0502040204020203" pitchFamily="34" charset="0"/>
              </a:rPr>
              <a:t>		ETS-0539/13</a:t>
            </a:r>
            <a:endParaRPr lang="en-US" dirty="0"/>
          </a:p>
        </p:txBody>
      </p:sp>
    </p:spTree>
    <p:extLst>
      <p:ext uri="{BB962C8B-B14F-4D97-AF65-F5344CB8AC3E}">
        <p14:creationId xmlns:p14="http://schemas.microsoft.com/office/powerpoint/2010/main" val="1754217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EB43C-C1A6-70F3-141E-08F011172C49}"/>
              </a:ext>
            </a:extLst>
          </p:cNvPr>
          <p:cNvSpPr>
            <a:spLocks noGrp="1"/>
          </p:cNvSpPr>
          <p:nvPr>
            <p:ph type="ctrTitle"/>
          </p:nvPr>
        </p:nvSpPr>
        <p:spPr>
          <a:xfrm>
            <a:off x="2589213" y="1850366"/>
            <a:ext cx="8915399" cy="2262781"/>
          </a:xfrm>
        </p:spPr>
        <p:txBody>
          <a:bodyPr>
            <a:normAutofit/>
          </a:bodyPr>
          <a:lstStyle/>
          <a:p>
            <a:r>
              <a:rPr lang="en-US" sz="11500" b="1" dirty="0"/>
              <a:t>PHASE II</a:t>
            </a:r>
          </a:p>
        </p:txBody>
      </p:sp>
      <p:sp>
        <p:nvSpPr>
          <p:cNvPr id="3" name="Subtitle 2">
            <a:extLst>
              <a:ext uri="{FF2B5EF4-FFF2-40B4-BE49-F238E27FC236}">
                <a16:creationId xmlns:a16="http://schemas.microsoft.com/office/drawing/2014/main" id="{602D0206-3EA0-1FB8-58DA-FAE1169E231B}"/>
              </a:ext>
            </a:extLst>
          </p:cNvPr>
          <p:cNvSpPr>
            <a:spLocks noGrp="1"/>
          </p:cNvSpPr>
          <p:nvPr>
            <p:ph type="subTitle" idx="1"/>
          </p:nvPr>
        </p:nvSpPr>
        <p:spPr/>
        <p:txBody>
          <a:bodyPr>
            <a:noAutofit/>
          </a:bodyPr>
          <a:lstStyle/>
          <a:p>
            <a:r>
              <a:rPr lang="en-US" sz="6000" b="1" dirty="0">
                <a:solidFill>
                  <a:srgbClr val="000000"/>
                </a:solidFill>
                <a:effectLst/>
                <a:latin typeface="Times New Roman" panose="02020603050405020304" pitchFamily="18" charset="0"/>
                <a:cs typeface="Times New Roman" panose="02020603050405020304" pitchFamily="18" charset="0"/>
              </a:rPr>
              <a:t>System Requirement Specification</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0604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10066-8279-82AC-9B68-399420DC9749}"/>
              </a:ext>
            </a:extLst>
          </p:cNvPr>
          <p:cNvSpPr>
            <a:spLocks noGrp="1"/>
          </p:cNvSpPr>
          <p:nvPr>
            <p:ph type="ctrTitle"/>
          </p:nvPr>
        </p:nvSpPr>
        <p:spPr>
          <a:xfrm>
            <a:off x="415635" y="217199"/>
            <a:ext cx="11536219" cy="1029710"/>
          </a:xfrm>
        </p:spPr>
        <p:txBody>
          <a:bodyPr/>
          <a:lstStyle/>
          <a:p>
            <a:r>
              <a:rPr lang="en-US" sz="6000" b="1" dirty="0">
                <a:latin typeface="Times New Roman" panose="02020603050405020304" pitchFamily="18" charset="0"/>
                <a:cs typeface="Times New Roman" panose="02020603050405020304" pitchFamily="18" charset="0"/>
              </a:rPr>
              <a:t>2.1 Functional Requirements</a:t>
            </a:r>
            <a:endParaRPr lang="en-US" dirty="0"/>
          </a:p>
        </p:txBody>
      </p:sp>
      <p:sp>
        <p:nvSpPr>
          <p:cNvPr id="3" name="Subtitle 2">
            <a:extLst>
              <a:ext uri="{FF2B5EF4-FFF2-40B4-BE49-F238E27FC236}">
                <a16:creationId xmlns:a16="http://schemas.microsoft.com/office/drawing/2014/main" id="{89D055CF-4BE2-9DB2-957D-C68FDE825630}"/>
              </a:ext>
            </a:extLst>
          </p:cNvPr>
          <p:cNvSpPr>
            <a:spLocks noGrp="1"/>
          </p:cNvSpPr>
          <p:nvPr>
            <p:ph type="subTitle" idx="1"/>
          </p:nvPr>
        </p:nvSpPr>
        <p:spPr>
          <a:xfrm>
            <a:off x="2467155" y="1528414"/>
            <a:ext cx="9924646" cy="5329586"/>
          </a:xfrm>
        </p:spPr>
        <p:txBody>
          <a:bodyPr numCol="2">
            <a:normAutofit/>
          </a:bodyPr>
          <a:lstStyle/>
          <a:p>
            <a:pPr marL="285750" indent="-285750" algn="l">
              <a:buFont typeface="Wingdings" panose="05000000000000000000" pitchFamily="2" charset="2"/>
              <a:buChar char="v"/>
            </a:pPr>
            <a:r>
              <a:rPr lang="en-US" dirty="0">
                <a:solidFill>
                  <a:srgbClr val="000000"/>
                </a:solidFill>
                <a:effectLst/>
                <a:latin typeface="Times New Roman" panose="02020603050405020304" pitchFamily="18" charset="0"/>
              </a:rPr>
              <a:t>Public Home Page</a:t>
            </a:r>
          </a:p>
          <a:p>
            <a:pPr marL="285750" indent="-285750" algn="l">
              <a:buFont typeface="Wingdings" panose="05000000000000000000" pitchFamily="2" charset="2"/>
              <a:buChar char="v"/>
            </a:pPr>
            <a:r>
              <a:rPr lang="en-US" dirty="0">
                <a:solidFill>
                  <a:srgbClr val="000000"/>
                </a:solidFill>
                <a:effectLst/>
                <a:latin typeface="Times New Roman" panose="02020603050405020304" pitchFamily="18" charset="0"/>
              </a:rPr>
              <a:t>Facility Management System</a:t>
            </a:r>
          </a:p>
          <a:p>
            <a:pPr marL="285750" indent="-285750" algn="l">
              <a:buFont typeface="Wingdings" panose="05000000000000000000" pitchFamily="2" charset="2"/>
              <a:buChar char="v"/>
            </a:pPr>
            <a:r>
              <a:rPr lang="en-US" dirty="0">
                <a:solidFill>
                  <a:srgbClr val="000000"/>
                </a:solidFill>
                <a:effectLst/>
                <a:latin typeface="Times New Roman" panose="02020603050405020304" pitchFamily="18" charset="0"/>
              </a:rPr>
              <a:t>User Authentication</a:t>
            </a:r>
          </a:p>
          <a:p>
            <a:pPr marL="285750" indent="-285750" algn="l">
              <a:buFont typeface="Wingdings" panose="05000000000000000000" pitchFamily="2" charset="2"/>
              <a:buChar char="v"/>
            </a:pPr>
            <a:r>
              <a:rPr lang="en-US" dirty="0">
                <a:solidFill>
                  <a:srgbClr val="000000"/>
                </a:solidFill>
                <a:effectLst/>
                <a:latin typeface="Times New Roman" panose="02020603050405020304" pitchFamily="18" charset="0"/>
              </a:rPr>
              <a:t>Login Page</a:t>
            </a:r>
          </a:p>
          <a:p>
            <a:pPr marL="285750" indent="-285750" algn="l">
              <a:buFont typeface="Wingdings" panose="05000000000000000000" pitchFamily="2" charset="2"/>
              <a:buChar char="v"/>
            </a:pPr>
            <a:r>
              <a:rPr lang="en-US" dirty="0">
                <a:solidFill>
                  <a:srgbClr val="000000"/>
                </a:solidFill>
                <a:effectLst/>
                <a:latin typeface="Times New Roman" panose="02020603050405020304" pitchFamily="18" charset="0"/>
              </a:rPr>
              <a:t>Booking System</a:t>
            </a:r>
          </a:p>
          <a:p>
            <a:pPr marL="285750" indent="-285750" algn="l">
              <a:buFont typeface="Wingdings" panose="05000000000000000000" pitchFamily="2" charset="2"/>
              <a:buChar char="v"/>
            </a:pPr>
            <a:r>
              <a:rPr lang="en-US" dirty="0">
                <a:solidFill>
                  <a:srgbClr val="000000"/>
                </a:solidFill>
                <a:effectLst/>
                <a:latin typeface="Times New Roman" panose="02020603050405020304" pitchFamily="18" charset="0"/>
              </a:rPr>
              <a:t>Customer Profile Maintenance. </a:t>
            </a:r>
            <a:endParaRPr lang="en-US" sz="3200" dirty="0"/>
          </a:p>
          <a:p>
            <a:pPr marL="285750" indent="-285750" algn="l">
              <a:buFont typeface="Wingdings" panose="05000000000000000000" pitchFamily="2" charset="2"/>
              <a:buChar char="v"/>
            </a:pPr>
            <a:r>
              <a:rPr lang="en-US" dirty="0">
                <a:solidFill>
                  <a:srgbClr val="000000"/>
                </a:solidFill>
                <a:effectLst/>
                <a:latin typeface="Times New Roman" panose="02020603050405020304" pitchFamily="18" charset="0"/>
              </a:rPr>
              <a:t>Payment System </a:t>
            </a:r>
          </a:p>
          <a:p>
            <a:pPr marL="285750" indent="-285750" algn="l">
              <a:buFont typeface="Wingdings" panose="05000000000000000000" pitchFamily="2" charset="2"/>
              <a:buChar char="v"/>
            </a:pPr>
            <a:r>
              <a:rPr lang="en-US" dirty="0">
                <a:solidFill>
                  <a:srgbClr val="000000"/>
                </a:solidFill>
                <a:effectLst/>
                <a:latin typeface="Times New Roman" panose="02020603050405020304" pitchFamily="18" charset="0"/>
              </a:rPr>
              <a:t>Rates &amp; Tariffs Calculation</a:t>
            </a:r>
          </a:p>
          <a:p>
            <a:pPr marL="285750" indent="-285750" algn="l">
              <a:buFont typeface="Wingdings" panose="05000000000000000000" pitchFamily="2" charset="2"/>
              <a:buChar char="v"/>
            </a:pPr>
            <a:endParaRPr lang="en-US" dirty="0">
              <a:solidFill>
                <a:srgbClr val="000000"/>
              </a:solidFill>
              <a:latin typeface="Times New Roman" panose="02020603050405020304" pitchFamily="18" charset="0"/>
            </a:endParaRPr>
          </a:p>
          <a:p>
            <a:pPr marL="285750" indent="-285750" algn="l">
              <a:buFont typeface="Wingdings" panose="05000000000000000000" pitchFamily="2" charset="2"/>
              <a:buChar char="v"/>
            </a:pPr>
            <a:endParaRPr lang="en-US" dirty="0">
              <a:solidFill>
                <a:srgbClr val="000000"/>
              </a:solidFill>
              <a:effectLst/>
              <a:latin typeface="Times New Roman" panose="02020603050405020304" pitchFamily="18" charset="0"/>
            </a:endParaRPr>
          </a:p>
          <a:p>
            <a:pPr marL="285750" indent="-285750" algn="l">
              <a:buFont typeface="Wingdings" panose="05000000000000000000" pitchFamily="2" charset="2"/>
              <a:buChar char="v"/>
            </a:pPr>
            <a:endParaRPr lang="en-US" dirty="0">
              <a:solidFill>
                <a:srgbClr val="000000"/>
              </a:solidFill>
              <a:latin typeface="Times New Roman" panose="02020603050405020304" pitchFamily="18" charset="0"/>
            </a:endParaRPr>
          </a:p>
          <a:p>
            <a:pPr marL="285750" indent="-285750" algn="l">
              <a:buFont typeface="Wingdings" panose="05000000000000000000" pitchFamily="2" charset="2"/>
              <a:buChar char="v"/>
            </a:pPr>
            <a:endParaRPr lang="en-US" dirty="0">
              <a:solidFill>
                <a:srgbClr val="000000"/>
              </a:solidFill>
              <a:effectLst/>
              <a:latin typeface="Times New Roman" panose="02020603050405020304" pitchFamily="18" charset="0"/>
            </a:endParaRPr>
          </a:p>
          <a:p>
            <a:pPr marL="285750" indent="-285750" algn="l">
              <a:buFont typeface="Wingdings" panose="05000000000000000000" pitchFamily="2" charset="2"/>
              <a:buChar char="v"/>
            </a:pPr>
            <a:endParaRPr lang="en-US" dirty="0">
              <a:solidFill>
                <a:srgbClr val="000000"/>
              </a:solidFill>
              <a:effectLst/>
              <a:latin typeface="Times New Roman" panose="02020603050405020304" pitchFamily="18" charset="0"/>
            </a:endParaRPr>
          </a:p>
          <a:p>
            <a:pPr marL="285750" indent="-285750" algn="l">
              <a:buFont typeface="Wingdings" panose="05000000000000000000" pitchFamily="2" charset="2"/>
              <a:buChar char="v"/>
            </a:pPr>
            <a:r>
              <a:rPr lang="en-US" dirty="0">
                <a:solidFill>
                  <a:srgbClr val="000000"/>
                </a:solidFill>
                <a:effectLst/>
                <a:latin typeface="Times New Roman" panose="02020603050405020304" pitchFamily="18" charset="0"/>
              </a:rPr>
              <a:t>Check-in status tracking</a:t>
            </a:r>
          </a:p>
          <a:p>
            <a:pPr marL="285750" indent="-285750" algn="l">
              <a:buFont typeface="Wingdings" panose="05000000000000000000" pitchFamily="2" charset="2"/>
              <a:buChar char="v"/>
            </a:pPr>
            <a:r>
              <a:rPr lang="en-US" dirty="0">
                <a:solidFill>
                  <a:srgbClr val="000000"/>
                </a:solidFill>
                <a:effectLst/>
                <a:latin typeface="Times New Roman" panose="02020603050405020304" pitchFamily="18" charset="0"/>
              </a:rPr>
              <a:t>Room Reservation &amp; Check-ins/Check-outs</a:t>
            </a:r>
            <a:endParaRPr lang="en-US" sz="3200" dirty="0"/>
          </a:p>
          <a:p>
            <a:pPr marL="285750" indent="-285750" algn="l">
              <a:buFont typeface="Wingdings" panose="05000000000000000000" pitchFamily="2" charset="2"/>
              <a:buChar char="v"/>
            </a:pPr>
            <a:r>
              <a:rPr lang="en-US" dirty="0">
                <a:solidFill>
                  <a:srgbClr val="000000"/>
                </a:solidFill>
                <a:effectLst/>
                <a:latin typeface="Times New Roman" panose="02020603050405020304" pitchFamily="18" charset="0"/>
              </a:rPr>
              <a:t>Cancellation</a:t>
            </a:r>
          </a:p>
          <a:p>
            <a:pPr marL="285750" indent="-285750" algn="l">
              <a:buFont typeface="Wingdings" panose="05000000000000000000" pitchFamily="2" charset="2"/>
              <a:buChar char="v"/>
            </a:pPr>
            <a:r>
              <a:rPr lang="en-US" dirty="0">
                <a:solidFill>
                  <a:srgbClr val="000000"/>
                </a:solidFill>
                <a:effectLst/>
                <a:latin typeface="Times New Roman" panose="02020603050405020304" pitchFamily="18" charset="0"/>
              </a:rPr>
              <a:t>Room Billing &amp; Tax Management </a:t>
            </a:r>
          </a:p>
          <a:p>
            <a:pPr marL="285750" indent="-285750" algn="l">
              <a:buFont typeface="Wingdings" panose="05000000000000000000" pitchFamily="2" charset="2"/>
              <a:buChar char="v"/>
            </a:pPr>
            <a:r>
              <a:rPr lang="en-US" dirty="0">
                <a:solidFill>
                  <a:srgbClr val="000000"/>
                </a:solidFill>
                <a:effectLst/>
                <a:latin typeface="Times New Roman" panose="02020603050405020304" pitchFamily="18" charset="0"/>
              </a:rPr>
              <a:t>Module</a:t>
            </a:r>
            <a:endParaRPr lang="en-US" dirty="0">
              <a:solidFill>
                <a:srgbClr val="000000"/>
              </a:solidFill>
              <a:latin typeface="Times New Roman" panose="02020603050405020304" pitchFamily="18" charset="0"/>
            </a:endParaRPr>
          </a:p>
          <a:p>
            <a:pPr marL="285750" indent="-285750" algn="l">
              <a:buFont typeface="Wingdings" panose="05000000000000000000" pitchFamily="2" charset="2"/>
              <a:buChar char="v"/>
            </a:pPr>
            <a:r>
              <a:rPr lang="en-US" dirty="0">
                <a:solidFill>
                  <a:srgbClr val="000000"/>
                </a:solidFill>
                <a:effectLst/>
                <a:latin typeface="Times New Roman" panose="02020603050405020304" pitchFamily="18" charset="0"/>
              </a:rPr>
              <a:t>Admin Accounts</a:t>
            </a:r>
            <a:endParaRPr lang="en-US" sz="3200" dirty="0"/>
          </a:p>
        </p:txBody>
      </p:sp>
    </p:spTree>
    <p:extLst>
      <p:ext uri="{BB962C8B-B14F-4D97-AF65-F5344CB8AC3E}">
        <p14:creationId xmlns:p14="http://schemas.microsoft.com/office/powerpoint/2010/main" val="2960971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10066-8279-82AC-9B68-399420DC9749}"/>
              </a:ext>
            </a:extLst>
          </p:cNvPr>
          <p:cNvSpPr>
            <a:spLocks noGrp="1"/>
          </p:cNvSpPr>
          <p:nvPr>
            <p:ph type="ctrTitle"/>
          </p:nvPr>
        </p:nvSpPr>
        <p:spPr>
          <a:xfrm>
            <a:off x="415635" y="217199"/>
            <a:ext cx="11536219" cy="1029710"/>
          </a:xfrm>
        </p:spPr>
        <p:txBody>
          <a:bodyPr/>
          <a:lstStyle/>
          <a:p>
            <a:r>
              <a:rPr lang="en-US" sz="6000" b="1" dirty="0">
                <a:latin typeface="Times New Roman" panose="02020603050405020304" pitchFamily="18" charset="0"/>
                <a:cs typeface="Times New Roman" panose="02020603050405020304" pitchFamily="18" charset="0"/>
              </a:rPr>
              <a:t>2.2 Non Functional </a:t>
            </a:r>
            <a:r>
              <a:rPr lang="en-US" sz="6000" b="1" dirty="0" err="1">
                <a:latin typeface="Times New Roman" panose="02020603050405020304" pitchFamily="18" charset="0"/>
                <a:cs typeface="Times New Roman" panose="02020603050405020304" pitchFamily="18" charset="0"/>
              </a:rPr>
              <a:t>Requiments</a:t>
            </a:r>
            <a:endParaRPr lang="en-US" dirty="0"/>
          </a:p>
        </p:txBody>
      </p:sp>
      <p:sp>
        <p:nvSpPr>
          <p:cNvPr id="3" name="Subtitle 2">
            <a:extLst>
              <a:ext uri="{FF2B5EF4-FFF2-40B4-BE49-F238E27FC236}">
                <a16:creationId xmlns:a16="http://schemas.microsoft.com/office/drawing/2014/main" id="{89D055CF-4BE2-9DB2-957D-C68FDE825630}"/>
              </a:ext>
            </a:extLst>
          </p:cNvPr>
          <p:cNvSpPr>
            <a:spLocks noGrp="1"/>
          </p:cNvSpPr>
          <p:nvPr>
            <p:ph type="subTitle" idx="1"/>
          </p:nvPr>
        </p:nvSpPr>
        <p:spPr>
          <a:xfrm>
            <a:off x="2553419" y="1487055"/>
            <a:ext cx="9398435" cy="5153746"/>
          </a:xfrm>
        </p:spPr>
        <p:txBody>
          <a:bodyPr numCol="1">
            <a:normAutofit/>
          </a:bodyPr>
          <a:lstStyle/>
          <a:p>
            <a:pPr marL="285750" indent="-285750" algn="l">
              <a:buFont typeface="Wingdings" panose="05000000000000000000" pitchFamily="2" charset="2"/>
              <a:buChar char="v"/>
            </a:pPr>
            <a:r>
              <a:rPr lang="en-US" b="1" dirty="0">
                <a:solidFill>
                  <a:srgbClr val="000000"/>
                </a:solidFill>
                <a:effectLst/>
                <a:latin typeface="Times New Roman" panose="02020603050405020304" pitchFamily="18" charset="0"/>
              </a:rPr>
              <a:t>Availability: </a:t>
            </a:r>
            <a:r>
              <a:rPr lang="en-US" dirty="0">
                <a:solidFill>
                  <a:srgbClr val="000000"/>
                </a:solidFill>
                <a:effectLst/>
                <a:latin typeface="Times New Roman" panose="02020603050405020304" pitchFamily="18" charset="0"/>
              </a:rPr>
              <a:t>The System must be available 24x7 throughout the year unless it is down due to scheduled maintenance work done by System administrators. </a:t>
            </a:r>
            <a:endParaRPr lang="en-US" sz="3200" dirty="0"/>
          </a:p>
          <a:p>
            <a:pPr marL="285750" indent="-285750" algn="l">
              <a:buFont typeface="Wingdings" panose="05000000000000000000" pitchFamily="2" charset="2"/>
              <a:buChar char="v"/>
            </a:pPr>
            <a:r>
              <a:rPr lang="en-US" b="1" dirty="0">
                <a:solidFill>
                  <a:srgbClr val="000000"/>
                </a:solidFill>
                <a:effectLst/>
                <a:latin typeface="Times New Roman" panose="02020603050405020304" pitchFamily="18" charset="0"/>
              </a:rPr>
              <a:t>Scalability: </a:t>
            </a:r>
            <a:r>
              <a:rPr lang="en-US" dirty="0">
                <a:solidFill>
                  <a:srgbClr val="000000"/>
                </a:solidFill>
                <a:effectLst/>
                <a:latin typeface="Times New Roman" panose="02020603050405020304" pitchFamily="18" charset="0"/>
              </a:rPr>
              <a:t>The System must scale up automatically when operating loads increase without reducing performance levels considerably. </a:t>
            </a:r>
            <a:endParaRPr lang="en-US" sz="3200" dirty="0"/>
          </a:p>
          <a:p>
            <a:pPr marL="285750" indent="-285750" algn="l">
              <a:buFont typeface="Wingdings" panose="05000000000000000000" pitchFamily="2" charset="2"/>
              <a:buChar char="v"/>
            </a:pPr>
            <a:r>
              <a:rPr lang="en-US" b="1" dirty="0">
                <a:solidFill>
                  <a:srgbClr val="000000"/>
                </a:solidFill>
                <a:effectLst/>
                <a:latin typeface="Times New Roman" panose="02020603050405020304" pitchFamily="18" charset="0"/>
              </a:rPr>
              <a:t>Performance: </a:t>
            </a:r>
            <a:r>
              <a:rPr lang="en-US" dirty="0">
                <a:solidFill>
                  <a:srgbClr val="000000"/>
                </a:solidFill>
                <a:effectLst/>
                <a:latin typeface="Times New Roman" panose="02020603050405020304" pitchFamily="18" charset="0"/>
              </a:rPr>
              <a:t>The System must guarantee response times better than 2 seconds for any operation on website that does not involve data backed generation tasks like reports etc. </a:t>
            </a:r>
            <a:endParaRPr lang="en-US" sz="3200" dirty="0"/>
          </a:p>
          <a:p>
            <a:pPr marL="285750" indent="-285750" algn="l">
              <a:buFont typeface="Wingdings" panose="05000000000000000000" pitchFamily="2" charset="2"/>
              <a:buChar char="v"/>
            </a:pPr>
            <a:r>
              <a:rPr lang="en-US" b="1" dirty="0">
                <a:solidFill>
                  <a:srgbClr val="000000"/>
                </a:solidFill>
                <a:effectLst/>
                <a:latin typeface="Times New Roman" panose="02020603050405020304" pitchFamily="18" charset="0"/>
              </a:rPr>
              <a:t>Maintenance: </a:t>
            </a:r>
            <a:r>
              <a:rPr lang="en-US" dirty="0">
                <a:solidFill>
                  <a:srgbClr val="000000"/>
                </a:solidFill>
                <a:effectLst/>
                <a:latin typeface="Times New Roman" panose="02020603050405020304" pitchFamily="18" charset="0"/>
              </a:rPr>
              <a:t>System must be able to undertake capacity planning in order make sure no components within the application are over loaded leading malfunction of some parts due congestion </a:t>
            </a:r>
            <a:endParaRPr lang="en-US" sz="3200" dirty="0"/>
          </a:p>
          <a:p>
            <a:pPr marL="285750" indent="-285750" algn="l">
              <a:buFont typeface="Wingdings" panose="05000000000000000000" pitchFamily="2" charset="2"/>
              <a:buChar char="v"/>
            </a:pPr>
            <a:r>
              <a:rPr lang="en-US" b="1" dirty="0">
                <a:solidFill>
                  <a:srgbClr val="000000"/>
                </a:solidFill>
                <a:effectLst/>
                <a:latin typeface="Times New Roman" panose="02020603050405020304" pitchFamily="18" charset="0"/>
              </a:rPr>
              <a:t>Data storage requirements: </a:t>
            </a:r>
            <a:r>
              <a:rPr lang="en-US" dirty="0">
                <a:solidFill>
                  <a:srgbClr val="000000"/>
                </a:solidFill>
                <a:effectLst/>
                <a:latin typeface="Times New Roman" panose="02020603050405020304" pitchFamily="18" charset="0"/>
              </a:rPr>
              <a:t>This application must have proper data storage facilities which are reliable and secure for storing customer information, tax calculations, financial transactions etc. </a:t>
            </a:r>
          </a:p>
          <a:p>
            <a:pPr marL="285750" indent="-285750" algn="l">
              <a:buFont typeface="Wingdings" panose="05000000000000000000" pitchFamily="2" charset="2"/>
              <a:buChar char="v"/>
            </a:pPr>
            <a:r>
              <a:rPr lang="en-US" b="1" dirty="0">
                <a:solidFill>
                  <a:srgbClr val="000000"/>
                </a:solidFill>
                <a:effectLst/>
                <a:latin typeface="Times New Roman" panose="02020603050405020304" pitchFamily="18" charset="0"/>
              </a:rPr>
              <a:t>Security requirements: </a:t>
            </a:r>
            <a:r>
              <a:rPr lang="en-US" dirty="0">
                <a:solidFill>
                  <a:srgbClr val="000000"/>
                </a:solidFill>
                <a:effectLst/>
                <a:latin typeface="Times New Roman" panose="02020603050405020304" pitchFamily="18" charset="0"/>
              </a:rPr>
              <a:t>The application shall provide strong security features like encrypted passwords, role-based rights etc., which will ensure protection against unauthorized access as well as data integrity is maintained properly. </a:t>
            </a:r>
            <a:endParaRPr lang="en-US" b="1" dirty="0">
              <a:solidFill>
                <a:srgbClr val="000000"/>
              </a:solidFill>
              <a:effectLst/>
              <a:latin typeface="Times New Roman" panose="02020603050405020304" pitchFamily="18" charset="0"/>
            </a:endParaRPr>
          </a:p>
          <a:p>
            <a:pPr marL="285750" indent="-285750" algn="l">
              <a:buFont typeface="Wingdings" panose="05000000000000000000" pitchFamily="2" charset="2"/>
              <a:buChar char="v"/>
            </a:pPr>
            <a:r>
              <a:rPr lang="en-US" b="1" dirty="0">
                <a:solidFill>
                  <a:srgbClr val="000000"/>
                </a:solidFill>
                <a:effectLst/>
                <a:latin typeface="Times New Roman" panose="02020603050405020304" pitchFamily="18" charset="0"/>
              </a:rPr>
              <a:t>Usability requirements</a:t>
            </a:r>
            <a:endParaRPr lang="en-US" sz="4000" dirty="0"/>
          </a:p>
        </p:txBody>
      </p:sp>
    </p:spTree>
    <p:extLst>
      <p:ext uri="{BB962C8B-B14F-4D97-AF65-F5344CB8AC3E}">
        <p14:creationId xmlns:p14="http://schemas.microsoft.com/office/powerpoint/2010/main" val="3316052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EB43C-C1A6-70F3-141E-08F011172C49}"/>
              </a:ext>
            </a:extLst>
          </p:cNvPr>
          <p:cNvSpPr>
            <a:spLocks noGrp="1"/>
          </p:cNvSpPr>
          <p:nvPr>
            <p:ph type="ctrTitle"/>
          </p:nvPr>
        </p:nvSpPr>
        <p:spPr/>
        <p:txBody>
          <a:bodyPr>
            <a:normAutofit/>
          </a:bodyPr>
          <a:lstStyle/>
          <a:p>
            <a:r>
              <a:rPr lang="en-US" sz="9600" b="1" dirty="0"/>
              <a:t>PHASE III</a:t>
            </a:r>
          </a:p>
        </p:txBody>
      </p:sp>
      <p:sp>
        <p:nvSpPr>
          <p:cNvPr id="3" name="Subtitle 2">
            <a:extLst>
              <a:ext uri="{FF2B5EF4-FFF2-40B4-BE49-F238E27FC236}">
                <a16:creationId xmlns:a16="http://schemas.microsoft.com/office/drawing/2014/main" id="{602D0206-3EA0-1FB8-58DA-FAE1169E231B}"/>
              </a:ext>
            </a:extLst>
          </p:cNvPr>
          <p:cNvSpPr>
            <a:spLocks noGrp="1"/>
          </p:cNvSpPr>
          <p:nvPr>
            <p:ph type="subTitle" idx="1"/>
          </p:nvPr>
        </p:nvSpPr>
        <p:spPr/>
        <p:txBody>
          <a:bodyPr>
            <a:normAutofit fontScale="77500" lnSpcReduction="20000"/>
          </a:bodyPr>
          <a:lstStyle/>
          <a:p>
            <a:r>
              <a:rPr lang="en-US" sz="5400" b="1" dirty="0">
                <a:solidFill>
                  <a:srgbClr val="000000"/>
                </a:solidFill>
                <a:effectLst/>
                <a:latin typeface="Times New Roman" panose="02020603050405020304" pitchFamily="18" charset="0"/>
              </a:rPr>
              <a:t>Requirement Analysis and Modeling</a:t>
            </a:r>
            <a:endParaRPr lang="en-US" sz="5400" dirty="0"/>
          </a:p>
        </p:txBody>
      </p:sp>
    </p:spTree>
    <p:extLst>
      <p:ext uri="{BB962C8B-B14F-4D97-AF65-F5344CB8AC3E}">
        <p14:creationId xmlns:p14="http://schemas.microsoft.com/office/powerpoint/2010/main" val="2312690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49AD3-A2CD-FA14-DD87-1D98183D01D8}"/>
              </a:ext>
            </a:extLst>
          </p:cNvPr>
          <p:cNvSpPr>
            <a:spLocks noGrp="1"/>
          </p:cNvSpPr>
          <p:nvPr>
            <p:ph type="title"/>
          </p:nvPr>
        </p:nvSpPr>
        <p:spPr>
          <a:xfrm>
            <a:off x="1676400" y="620954"/>
            <a:ext cx="10515600" cy="1325563"/>
          </a:xfrm>
        </p:spPr>
        <p:txBody>
          <a:bodyPr>
            <a:normAutofit/>
          </a:bodyPr>
          <a:lstStyle/>
          <a:p>
            <a:r>
              <a:rPr lang="en-US" b="1" dirty="0">
                <a:solidFill>
                  <a:srgbClr val="000000"/>
                </a:solidFill>
                <a:effectLst/>
                <a:latin typeface="Times New Roman" panose="02020603050405020304" pitchFamily="18" charset="0"/>
              </a:rPr>
              <a:t>3.1 Data Flow Diagrams</a:t>
            </a:r>
            <a:endParaRPr lang="en-US" dirty="0"/>
          </a:p>
        </p:txBody>
      </p:sp>
      <p:pic>
        <p:nvPicPr>
          <p:cNvPr id="4" name="Picture 3">
            <a:extLst>
              <a:ext uri="{FF2B5EF4-FFF2-40B4-BE49-F238E27FC236}">
                <a16:creationId xmlns:a16="http://schemas.microsoft.com/office/drawing/2014/main" id="{5CEB3718-528F-CC74-BF00-803E8E323D5A}"/>
              </a:ext>
            </a:extLst>
          </p:cNvPr>
          <p:cNvPicPr>
            <a:picLocks noChangeAspect="1"/>
          </p:cNvPicPr>
          <p:nvPr/>
        </p:nvPicPr>
        <p:blipFill>
          <a:blip r:embed="rId2"/>
          <a:stretch>
            <a:fillRect/>
          </a:stretch>
        </p:blipFill>
        <p:spPr>
          <a:xfrm>
            <a:off x="1585482" y="2381491"/>
            <a:ext cx="9646146" cy="1873346"/>
          </a:xfrm>
          <a:prstGeom prst="rect">
            <a:avLst/>
          </a:prstGeom>
        </p:spPr>
      </p:pic>
      <p:sp>
        <p:nvSpPr>
          <p:cNvPr id="5" name="TextBox 4">
            <a:extLst>
              <a:ext uri="{FF2B5EF4-FFF2-40B4-BE49-F238E27FC236}">
                <a16:creationId xmlns:a16="http://schemas.microsoft.com/office/drawing/2014/main" id="{D85D1EF6-FAFC-3DC5-807B-B7A1308395C8}"/>
              </a:ext>
            </a:extLst>
          </p:cNvPr>
          <p:cNvSpPr txBox="1"/>
          <p:nvPr/>
        </p:nvSpPr>
        <p:spPr>
          <a:xfrm>
            <a:off x="4373418" y="4476509"/>
            <a:ext cx="3445164" cy="369332"/>
          </a:xfrm>
          <a:prstGeom prst="rect">
            <a:avLst/>
          </a:prstGeom>
          <a:noFill/>
        </p:spPr>
        <p:txBody>
          <a:bodyPr wrap="square" rtlCol="0">
            <a:spAutoFit/>
          </a:bodyPr>
          <a:lstStyle/>
          <a:p>
            <a:r>
              <a:rPr lang="en-US" sz="1800" i="1" dirty="0">
                <a:solidFill>
                  <a:srgbClr val="44546A"/>
                </a:solidFill>
                <a:effectLst/>
                <a:latin typeface="Times New Roman" panose="02020603050405020304" pitchFamily="18" charset="0"/>
              </a:rPr>
              <a:t>Figure 1: Context Diagram</a:t>
            </a:r>
            <a:endParaRPr lang="en-US" dirty="0"/>
          </a:p>
        </p:txBody>
      </p:sp>
    </p:spTree>
    <p:extLst>
      <p:ext uri="{BB962C8B-B14F-4D97-AF65-F5344CB8AC3E}">
        <p14:creationId xmlns:p14="http://schemas.microsoft.com/office/powerpoint/2010/main" val="668943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FB0385-A18A-100C-6192-B46A4D8A95CB}"/>
              </a:ext>
            </a:extLst>
          </p:cNvPr>
          <p:cNvPicPr>
            <a:picLocks noChangeAspect="1"/>
          </p:cNvPicPr>
          <p:nvPr/>
        </p:nvPicPr>
        <p:blipFill>
          <a:blip r:embed="rId2"/>
          <a:stretch>
            <a:fillRect/>
          </a:stretch>
        </p:blipFill>
        <p:spPr>
          <a:xfrm>
            <a:off x="3565235" y="1498140"/>
            <a:ext cx="4738255" cy="4923054"/>
          </a:xfrm>
          <a:prstGeom prst="rect">
            <a:avLst/>
          </a:prstGeom>
        </p:spPr>
      </p:pic>
      <p:sp>
        <p:nvSpPr>
          <p:cNvPr id="5" name="TextBox 4">
            <a:extLst>
              <a:ext uri="{FF2B5EF4-FFF2-40B4-BE49-F238E27FC236}">
                <a16:creationId xmlns:a16="http://schemas.microsoft.com/office/drawing/2014/main" id="{A307D2E4-81CE-0565-26B4-485ACA2524A2}"/>
              </a:ext>
            </a:extLst>
          </p:cNvPr>
          <p:cNvSpPr txBox="1"/>
          <p:nvPr/>
        </p:nvSpPr>
        <p:spPr>
          <a:xfrm>
            <a:off x="4858327" y="6451434"/>
            <a:ext cx="3445164" cy="369332"/>
          </a:xfrm>
          <a:prstGeom prst="rect">
            <a:avLst/>
          </a:prstGeom>
          <a:noFill/>
        </p:spPr>
        <p:txBody>
          <a:bodyPr wrap="square" rtlCol="0">
            <a:spAutoFit/>
          </a:bodyPr>
          <a:lstStyle/>
          <a:p>
            <a:r>
              <a:rPr lang="en-US" sz="1800" i="1" dirty="0">
                <a:solidFill>
                  <a:srgbClr val="44546A"/>
                </a:solidFill>
                <a:effectLst/>
                <a:latin typeface="Times New Roman" panose="02020603050405020304" pitchFamily="18" charset="0"/>
              </a:rPr>
              <a:t>Figure 2: Level 1 DFD</a:t>
            </a:r>
            <a:endParaRPr lang="en-US" dirty="0"/>
          </a:p>
        </p:txBody>
      </p:sp>
      <p:sp>
        <p:nvSpPr>
          <p:cNvPr id="6" name="Title 1">
            <a:extLst>
              <a:ext uri="{FF2B5EF4-FFF2-40B4-BE49-F238E27FC236}">
                <a16:creationId xmlns:a16="http://schemas.microsoft.com/office/drawing/2014/main" id="{9A15B339-EDF0-43CD-98BB-177794E08C4E}"/>
              </a:ext>
            </a:extLst>
          </p:cNvPr>
          <p:cNvSpPr txBox="1">
            <a:spLocks/>
          </p:cNvSpPr>
          <p:nvPr/>
        </p:nvSpPr>
        <p:spPr>
          <a:xfrm>
            <a:off x="1761227" y="1725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0000"/>
                </a:solidFill>
                <a:latin typeface="Times New Roman" panose="02020603050405020304" pitchFamily="18" charset="0"/>
              </a:rPr>
              <a:t>3.2 Data Flow Diagrams</a:t>
            </a:r>
            <a:endParaRPr lang="en-US" dirty="0"/>
          </a:p>
        </p:txBody>
      </p:sp>
    </p:spTree>
    <p:extLst>
      <p:ext uri="{BB962C8B-B14F-4D97-AF65-F5344CB8AC3E}">
        <p14:creationId xmlns:p14="http://schemas.microsoft.com/office/powerpoint/2010/main" val="3768276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202A039-A2D9-06A2-07F0-995E6ED42DCC}"/>
              </a:ext>
            </a:extLst>
          </p:cNvPr>
          <p:cNvSpPr txBox="1">
            <a:spLocks/>
          </p:cNvSpPr>
          <p:nvPr/>
        </p:nvSpPr>
        <p:spPr>
          <a:xfrm>
            <a:off x="1676400" y="18963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0000"/>
                </a:solidFill>
                <a:latin typeface="Times New Roman" panose="02020603050405020304" pitchFamily="18" charset="0"/>
              </a:rPr>
              <a:t>3.3 Data Flow Diagrams</a:t>
            </a:r>
            <a:endParaRPr lang="en-US" dirty="0"/>
          </a:p>
        </p:txBody>
      </p:sp>
      <p:pic>
        <p:nvPicPr>
          <p:cNvPr id="5" name="Picture 4">
            <a:extLst>
              <a:ext uri="{FF2B5EF4-FFF2-40B4-BE49-F238E27FC236}">
                <a16:creationId xmlns:a16="http://schemas.microsoft.com/office/drawing/2014/main" id="{EE3AAC1C-BFB0-7014-6B29-A240C390F336}"/>
              </a:ext>
            </a:extLst>
          </p:cNvPr>
          <p:cNvPicPr>
            <a:picLocks noChangeAspect="1"/>
          </p:cNvPicPr>
          <p:nvPr/>
        </p:nvPicPr>
        <p:blipFill>
          <a:blip r:embed="rId2"/>
          <a:stretch>
            <a:fillRect/>
          </a:stretch>
        </p:blipFill>
        <p:spPr>
          <a:xfrm>
            <a:off x="2413987" y="1515197"/>
            <a:ext cx="6902208" cy="4021359"/>
          </a:xfrm>
          <a:prstGeom prst="rect">
            <a:avLst/>
          </a:prstGeom>
        </p:spPr>
      </p:pic>
      <p:sp>
        <p:nvSpPr>
          <p:cNvPr id="7" name="TextBox 6">
            <a:extLst>
              <a:ext uri="{FF2B5EF4-FFF2-40B4-BE49-F238E27FC236}">
                <a16:creationId xmlns:a16="http://schemas.microsoft.com/office/drawing/2014/main" id="{D7148683-B187-9CA6-3FA2-E2BFE74CC1DB}"/>
              </a:ext>
            </a:extLst>
          </p:cNvPr>
          <p:cNvSpPr txBox="1"/>
          <p:nvPr/>
        </p:nvSpPr>
        <p:spPr>
          <a:xfrm>
            <a:off x="4932218" y="5749698"/>
            <a:ext cx="6096000" cy="369332"/>
          </a:xfrm>
          <a:prstGeom prst="rect">
            <a:avLst/>
          </a:prstGeom>
          <a:noFill/>
        </p:spPr>
        <p:txBody>
          <a:bodyPr wrap="square">
            <a:spAutoFit/>
          </a:bodyPr>
          <a:lstStyle/>
          <a:p>
            <a:r>
              <a:rPr lang="en-US" sz="1800" i="1" dirty="0">
                <a:solidFill>
                  <a:srgbClr val="44546A"/>
                </a:solidFill>
                <a:effectLst/>
                <a:latin typeface="Times New Roman" panose="02020603050405020304" pitchFamily="18" charset="0"/>
              </a:rPr>
              <a:t>Figure 3: Level 2 DFD</a:t>
            </a:r>
            <a:endParaRPr lang="en-US" dirty="0"/>
          </a:p>
        </p:txBody>
      </p:sp>
    </p:spTree>
    <p:extLst>
      <p:ext uri="{BB962C8B-B14F-4D97-AF65-F5344CB8AC3E}">
        <p14:creationId xmlns:p14="http://schemas.microsoft.com/office/powerpoint/2010/main" val="782557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7B54-6544-B708-78A1-356556DD81BD}"/>
              </a:ext>
            </a:extLst>
          </p:cNvPr>
          <p:cNvSpPr>
            <a:spLocks noGrp="1"/>
          </p:cNvSpPr>
          <p:nvPr>
            <p:ph type="title"/>
          </p:nvPr>
        </p:nvSpPr>
        <p:spPr>
          <a:xfrm>
            <a:off x="1676400" y="547673"/>
            <a:ext cx="10515600" cy="1325563"/>
          </a:xfrm>
        </p:spPr>
        <p:txBody>
          <a:bodyPr>
            <a:normAutofit/>
          </a:bodyPr>
          <a:lstStyle/>
          <a:p>
            <a:r>
              <a:rPr lang="en-US" sz="3600" b="1" dirty="0">
                <a:solidFill>
                  <a:srgbClr val="000000"/>
                </a:solidFill>
                <a:effectLst/>
                <a:latin typeface="Times New Roman" panose="02020603050405020304" pitchFamily="18" charset="0"/>
              </a:rPr>
              <a:t>3.4 Decision Tree for a Customer and Receptionist.</a:t>
            </a:r>
            <a:endParaRPr lang="en-US" sz="3600" dirty="0"/>
          </a:p>
        </p:txBody>
      </p:sp>
      <p:pic>
        <p:nvPicPr>
          <p:cNvPr id="6" name="Picture 5">
            <a:extLst>
              <a:ext uri="{FF2B5EF4-FFF2-40B4-BE49-F238E27FC236}">
                <a16:creationId xmlns:a16="http://schemas.microsoft.com/office/drawing/2014/main" id="{BCF34BDF-6AA9-7660-8EB5-E77EF337E675}"/>
              </a:ext>
            </a:extLst>
          </p:cNvPr>
          <p:cNvPicPr>
            <a:picLocks noChangeAspect="1"/>
          </p:cNvPicPr>
          <p:nvPr/>
        </p:nvPicPr>
        <p:blipFill>
          <a:blip r:embed="rId2"/>
          <a:stretch>
            <a:fillRect/>
          </a:stretch>
        </p:blipFill>
        <p:spPr>
          <a:xfrm>
            <a:off x="6134373" y="1512366"/>
            <a:ext cx="6117081" cy="2662470"/>
          </a:xfrm>
          <a:prstGeom prst="rect">
            <a:avLst/>
          </a:prstGeom>
        </p:spPr>
      </p:pic>
      <p:pic>
        <p:nvPicPr>
          <p:cNvPr id="8" name="Picture 7">
            <a:extLst>
              <a:ext uri="{FF2B5EF4-FFF2-40B4-BE49-F238E27FC236}">
                <a16:creationId xmlns:a16="http://schemas.microsoft.com/office/drawing/2014/main" id="{4987CD05-6F20-7532-86B4-A4CFC9F7927C}"/>
              </a:ext>
            </a:extLst>
          </p:cNvPr>
          <p:cNvPicPr>
            <a:picLocks noChangeAspect="1"/>
          </p:cNvPicPr>
          <p:nvPr/>
        </p:nvPicPr>
        <p:blipFill>
          <a:blip r:embed="rId3"/>
          <a:stretch>
            <a:fillRect/>
          </a:stretch>
        </p:blipFill>
        <p:spPr>
          <a:xfrm>
            <a:off x="382127" y="1450542"/>
            <a:ext cx="5675501" cy="4733984"/>
          </a:xfrm>
          <a:prstGeom prst="rect">
            <a:avLst/>
          </a:prstGeom>
        </p:spPr>
      </p:pic>
    </p:spTree>
    <p:extLst>
      <p:ext uri="{BB962C8B-B14F-4D97-AF65-F5344CB8AC3E}">
        <p14:creationId xmlns:p14="http://schemas.microsoft.com/office/powerpoint/2010/main" val="1326352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202A039-A2D9-06A2-07F0-995E6ED42DCC}"/>
              </a:ext>
            </a:extLst>
          </p:cNvPr>
          <p:cNvSpPr txBox="1">
            <a:spLocks/>
          </p:cNvSpPr>
          <p:nvPr/>
        </p:nvSpPr>
        <p:spPr>
          <a:xfrm>
            <a:off x="1676400" y="1723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0000"/>
                </a:solidFill>
                <a:latin typeface="Times New Roman" panose="02020603050405020304" pitchFamily="18" charset="0"/>
              </a:rPr>
              <a:t>3.5 Class Diagram</a:t>
            </a:r>
            <a:endParaRPr lang="en-US" dirty="0"/>
          </a:p>
        </p:txBody>
      </p:sp>
      <p:sp>
        <p:nvSpPr>
          <p:cNvPr id="7" name="TextBox 6">
            <a:extLst>
              <a:ext uri="{FF2B5EF4-FFF2-40B4-BE49-F238E27FC236}">
                <a16:creationId xmlns:a16="http://schemas.microsoft.com/office/drawing/2014/main" id="{D7148683-B187-9CA6-3FA2-E2BFE74CC1DB}"/>
              </a:ext>
            </a:extLst>
          </p:cNvPr>
          <p:cNvSpPr txBox="1"/>
          <p:nvPr/>
        </p:nvSpPr>
        <p:spPr>
          <a:xfrm>
            <a:off x="4932218" y="5749698"/>
            <a:ext cx="6096000" cy="369332"/>
          </a:xfrm>
          <a:prstGeom prst="rect">
            <a:avLst/>
          </a:prstGeom>
          <a:noFill/>
        </p:spPr>
        <p:txBody>
          <a:bodyPr wrap="square">
            <a:spAutoFit/>
          </a:bodyPr>
          <a:lstStyle/>
          <a:p>
            <a:r>
              <a:rPr lang="en-US" sz="1800" i="1" dirty="0">
                <a:solidFill>
                  <a:srgbClr val="44546A"/>
                </a:solidFill>
                <a:effectLst/>
                <a:latin typeface="Times New Roman" panose="02020603050405020304" pitchFamily="18" charset="0"/>
              </a:rPr>
              <a:t>Figure 3: Level 2 DFD</a:t>
            </a:r>
            <a:endParaRPr lang="en-US" dirty="0"/>
          </a:p>
        </p:txBody>
      </p:sp>
      <p:pic>
        <p:nvPicPr>
          <p:cNvPr id="4" name="Picture 3">
            <a:extLst>
              <a:ext uri="{FF2B5EF4-FFF2-40B4-BE49-F238E27FC236}">
                <a16:creationId xmlns:a16="http://schemas.microsoft.com/office/drawing/2014/main" id="{BC959A8F-F3D8-E238-F5D3-A2B8E4E38C46}"/>
              </a:ext>
            </a:extLst>
          </p:cNvPr>
          <p:cNvPicPr>
            <a:picLocks noChangeAspect="1"/>
          </p:cNvPicPr>
          <p:nvPr/>
        </p:nvPicPr>
        <p:blipFill>
          <a:blip r:embed="rId2"/>
          <a:stretch>
            <a:fillRect/>
          </a:stretch>
        </p:blipFill>
        <p:spPr>
          <a:xfrm>
            <a:off x="1163782" y="1242982"/>
            <a:ext cx="10515600" cy="5561970"/>
          </a:xfrm>
          <a:prstGeom prst="rect">
            <a:avLst/>
          </a:prstGeom>
        </p:spPr>
      </p:pic>
      <p:sp>
        <p:nvSpPr>
          <p:cNvPr id="5" name="TextBox 4">
            <a:extLst>
              <a:ext uri="{FF2B5EF4-FFF2-40B4-BE49-F238E27FC236}">
                <a16:creationId xmlns:a16="http://schemas.microsoft.com/office/drawing/2014/main" id="{6C417634-3885-5E4D-E8AF-AFB39B86854B}"/>
              </a:ext>
            </a:extLst>
          </p:cNvPr>
          <p:cNvSpPr txBox="1"/>
          <p:nvPr/>
        </p:nvSpPr>
        <p:spPr>
          <a:xfrm>
            <a:off x="5190836" y="6532737"/>
            <a:ext cx="6096000" cy="369332"/>
          </a:xfrm>
          <a:prstGeom prst="rect">
            <a:avLst/>
          </a:prstGeom>
          <a:noFill/>
        </p:spPr>
        <p:txBody>
          <a:bodyPr wrap="square">
            <a:spAutoFit/>
          </a:bodyPr>
          <a:lstStyle/>
          <a:p>
            <a:r>
              <a:rPr lang="en-US" sz="1800" i="1" dirty="0">
                <a:solidFill>
                  <a:srgbClr val="44546A"/>
                </a:solidFill>
                <a:effectLst/>
                <a:latin typeface="Times New Roman" panose="02020603050405020304" pitchFamily="18" charset="0"/>
              </a:rPr>
              <a:t>Figure 6: Class diagram</a:t>
            </a:r>
            <a:endParaRPr lang="en-US" dirty="0"/>
          </a:p>
        </p:txBody>
      </p:sp>
    </p:spTree>
    <p:extLst>
      <p:ext uri="{BB962C8B-B14F-4D97-AF65-F5344CB8AC3E}">
        <p14:creationId xmlns:p14="http://schemas.microsoft.com/office/powerpoint/2010/main" val="2619117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202A039-A2D9-06A2-07F0-995E6ED42DCC}"/>
              </a:ext>
            </a:extLst>
          </p:cNvPr>
          <p:cNvSpPr txBox="1">
            <a:spLocks/>
          </p:cNvSpPr>
          <p:nvPr/>
        </p:nvSpPr>
        <p:spPr>
          <a:xfrm>
            <a:off x="1605951" y="761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0000"/>
                </a:solidFill>
                <a:latin typeface="Times New Roman" panose="02020603050405020304" pitchFamily="18" charset="0"/>
              </a:rPr>
              <a:t>3.6 Object Diagram</a:t>
            </a:r>
            <a:endParaRPr lang="en-US" dirty="0"/>
          </a:p>
        </p:txBody>
      </p:sp>
      <p:sp>
        <p:nvSpPr>
          <p:cNvPr id="7" name="TextBox 6">
            <a:extLst>
              <a:ext uri="{FF2B5EF4-FFF2-40B4-BE49-F238E27FC236}">
                <a16:creationId xmlns:a16="http://schemas.microsoft.com/office/drawing/2014/main" id="{D7148683-B187-9CA6-3FA2-E2BFE74CC1DB}"/>
              </a:ext>
            </a:extLst>
          </p:cNvPr>
          <p:cNvSpPr txBox="1"/>
          <p:nvPr/>
        </p:nvSpPr>
        <p:spPr>
          <a:xfrm>
            <a:off x="4932218" y="5749698"/>
            <a:ext cx="6096000" cy="369332"/>
          </a:xfrm>
          <a:prstGeom prst="rect">
            <a:avLst/>
          </a:prstGeom>
          <a:noFill/>
        </p:spPr>
        <p:txBody>
          <a:bodyPr wrap="square">
            <a:spAutoFit/>
          </a:bodyPr>
          <a:lstStyle/>
          <a:p>
            <a:r>
              <a:rPr lang="en-US" sz="1800" i="1" dirty="0">
                <a:solidFill>
                  <a:srgbClr val="44546A"/>
                </a:solidFill>
                <a:effectLst/>
                <a:latin typeface="Times New Roman" panose="02020603050405020304" pitchFamily="18" charset="0"/>
              </a:rPr>
              <a:t>Figure 3: Level 2 DFD</a:t>
            </a:r>
            <a:endParaRPr lang="en-US" dirty="0"/>
          </a:p>
        </p:txBody>
      </p:sp>
      <p:pic>
        <p:nvPicPr>
          <p:cNvPr id="8" name="Picture 7">
            <a:extLst>
              <a:ext uri="{FF2B5EF4-FFF2-40B4-BE49-F238E27FC236}">
                <a16:creationId xmlns:a16="http://schemas.microsoft.com/office/drawing/2014/main" id="{F8759361-62DA-94FE-8E9D-E00A657E8A64}"/>
              </a:ext>
            </a:extLst>
          </p:cNvPr>
          <p:cNvPicPr>
            <a:picLocks noChangeAspect="1"/>
          </p:cNvPicPr>
          <p:nvPr/>
        </p:nvPicPr>
        <p:blipFill>
          <a:blip r:embed="rId2"/>
          <a:stretch>
            <a:fillRect/>
          </a:stretch>
        </p:blipFill>
        <p:spPr>
          <a:xfrm>
            <a:off x="1487055" y="1229959"/>
            <a:ext cx="7719716" cy="5092332"/>
          </a:xfrm>
          <a:prstGeom prst="rect">
            <a:avLst/>
          </a:prstGeom>
        </p:spPr>
      </p:pic>
      <p:sp>
        <p:nvSpPr>
          <p:cNvPr id="10" name="TextBox 9">
            <a:extLst>
              <a:ext uri="{FF2B5EF4-FFF2-40B4-BE49-F238E27FC236}">
                <a16:creationId xmlns:a16="http://schemas.microsoft.com/office/drawing/2014/main" id="{C244929D-5FDE-0ACF-E54B-E42E19E1BF14}"/>
              </a:ext>
            </a:extLst>
          </p:cNvPr>
          <p:cNvSpPr txBox="1"/>
          <p:nvPr/>
        </p:nvSpPr>
        <p:spPr>
          <a:xfrm>
            <a:off x="4858328" y="6488668"/>
            <a:ext cx="6096000" cy="369332"/>
          </a:xfrm>
          <a:prstGeom prst="rect">
            <a:avLst/>
          </a:prstGeom>
          <a:noFill/>
        </p:spPr>
        <p:txBody>
          <a:bodyPr wrap="square">
            <a:spAutoFit/>
          </a:bodyPr>
          <a:lstStyle/>
          <a:p>
            <a:r>
              <a:rPr lang="en-US" sz="1800" i="1" dirty="0">
                <a:solidFill>
                  <a:srgbClr val="44546A"/>
                </a:solidFill>
                <a:effectLst/>
                <a:latin typeface="Times New Roman" panose="02020603050405020304" pitchFamily="18" charset="0"/>
              </a:rPr>
              <a:t>Figure 7: Object Diagram</a:t>
            </a:r>
            <a:endParaRPr lang="en-US" dirty="0"/>
          </a:p>
        </p:txBody>
      </p:sp>
    </p:spTree>
    <p:extLst>
      <p:ext uri="{BB962C8B-B14F-4D97-AF65-F5344CB8AC3E}">
        <p14:creationId xmlns:p14="http://schemas.microsoft.com/office/powerpoint/2010/main" val="3197982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7FAE0-E93B-783D-FD25-1A63750DDD31}"/>
              </a:ext>
            </a:extLst>
          </p:cNvPr>
          <p:cNvSpPr>
            <a:spLocks noGrp="1"/>
          </p:cNvSpPr>
          <p:nvPr>
            <p:ph type="ctrTitle"/>
          </p:nvPr>
        </p:nvSpPr>
        <p:spPr>
          <a:xfrm>
            <a:off x="1524000" y="193499"/>
            <a:ext cx="9144000" cy="85421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Overview</a:t>
            </a:r>
          </a:p>
        </p:txBody>
      </p:sp>
      <p:sp>
        <p:nvSpPr>
          <p:cNvPr id="3" name="Subtitle 2">
            <a:extLst>
              <a:ext uri="{FF2B5EF4-FFF2-40B4-BE49-F238E27FC236}">
                <a16:creationId xmlns:a16="http://schemas.microsoft.com/office/drawing/2014/main" id="{382ECFED-DCD4-B978-4C0A-54AC21A9AF93}"/>
              </a:ext>
            </a:extLst>
          </p:cNvPr>
          <p:cNvSpPr>
            <a:spLocks noGrp="1"/>
          </p:cNvSpPr>
          <p:nvPr>
            <p:ph type="subTitle" idx="1"/>
          </p:nvPr>
        </p:nvSpPr>
        <p:spPr>
          <a:xfrm>
            <a:off x="526211" y="1274270"/>
            <a:ext cx="10141789" cy="4618181"/>
          </a:xfrm>
        </p:spPr>
        <p:txBody>
          <a:bodyPr numCol="1">
            <a:noAutofit/>
          </a:bodyPr>
          <a:lstStyle/>
          <a:p>
            <a:pPr marL="457200" indent="-457200" algn="ctr">
              <a:buFont typeface="Wingdings" panose="05000000000000000000" pitchFamily="2" charset="2"/>
              <a:buChar char="ü"/>
            </a:pPr>
            <a:r>
              <a:rPr lang="en-US" sz="3200" dirty="0">
                <a:solidFill>
                  <a:srgbClr val="000000"/>
                </a:solidFill>
                <a:effectLst/>
                <a:latin typeface="Times New Roman" panose="02020603050405020304" pitchFamily="18" charset="0"/>
              </a:rPr>
              <a:t>Introduction </a:t>
            </a:r>
            <a:endParaRPr lang="en-US" sz="3200" dirty="0"/>
          </a:p>
          <a:p>
            <a:pPr marL="457200" indent="-457200" algn="ctr">
              <a:buFont typeface="Wingdings" panose="05000000000000000000" pitchFamily="2" charset="2"/>
              <a:buChar char="ü"/>
            </a:pPr>
            <a:r>
              <a:rPr lang="en-US" sz="3200" dirty="0">
                <a:solidFill>
                  <a:srgbClr val="000000"/>
                </a:solidFill>
                <a:effectLst/>
                <a:latin typeface="Times New Roman" panose="02020603050405020304" pitchFamily="18" charset="0"/>
              </a:rPr>
              <a:t>System </a:t>
            </a:r>
            <a:r>
              <a:rPr lang="en-US" sz="3200" dirty="0" err="1">
                <a:solidFill>
                  <a:srgbClr val="000000"/>
                </a:solidFill>
                <a:effectLst/>
                <a:latin typeface="Times New Roman" panose="02020603050405020304" pitchFamily="18" charset="0"/>
              </a:rPr>
              <a:t>Requiremet</a:t>
            </a:r>
            <a:r>
              <a:rPr lang="en-US" sz="3200" dirty="0">
                <a:solidFill>
                  <a:srgbClr val="000000"/>
                </a:solidFill>
                <a:effectLst/>
                <a:latin typeface="Times New Roman" panose="02020603050405020304" pitchFamily="18" charset="0"/>
              </a:rPr>
              <a:t> Specification </a:t>
            </a:r>
            <a:endParaRPr lang="en-US" sz="3200" dirty="0"/>
          </a:p>
          <a:p>
            <a:pPr marL="457200" indent="-457200" algn="ctr">
              <a:buFont typeface="Wingdings" panose="05000000000000000000" pitchFamily="2" charset="2"/>
              <a:buChar char="ü"/>
            </a:pPr>
            <a:r>
              <a:rPr lang="en-US" sz="3200" dirty="0">
                <a:solidFill>
                  <a:srgbClr val="000000"/>
                </a:solidFill>
                <a:effectLst/>
                <a:latin typeface="Times New Roman" panose="02020603050405020304" pitchFamily="18" charset="0"/>
              </a:rPr>
              <a:t>Requirement Analysis and Modeling </a:t>
            </a:r>
          </a:p>
          <a:p>
            <a:pPr marL="457200" indent="-457200" algn="ctr">
              <a:buFont typeface="Wingdings" panose="05000000000000000000" pitchFamily="2" charset="2"/>
              <a:buChar char="ü"/>
            </a:pPr>
            <a:r>
              <a:rPr lang="en-US" sz="3200" dirty="0">
                <a:solidFill>
                  <a:srgbClr val="000000"/>
                </a:solidFill>
                <a:effectLst/>
                <a:latin typeface="Times New Roman" panose="02020603050405020304" pitchFamily="18" charset="0"/>
              </a:rPr>
              <a:t>System Design &amp; Architecture</a:t>
            </a:r>
            <a:endParaRPr lang="en-US" sz="3200" dirty="0"/>
          </a:p>
        </p:txBody>
      </p:sp>
    </p:spTree>
    <p:extLst>
      <p:ext uri="{BB962C8B-B14F-4D97-AF65-F5344CB8AC3E}">
        <p14:creationId xmlns:p14="http://schemas.microsoft.com/office/powerpoint/2010/main" val="2843995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202A039-A2D9-06A2-07F0-995E6ED42DCC}"/>
              </a:ext>
            </a:extLst>
          </p:cNvPr>
          <p:cNvSpPr txBox="1">
            <a:spLocks/>
          </p:cNvSpPr>
          <p:nvPr/>
        </p:nvSpPr>
        <p:spPr>
          <a:xfrm>
            <a:off x="1676400" y="15405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0000"/>
                </a:solidFill>
                <a:latin typeface="Times New Roman" panose="02020603050405020304" pitchFamily="18" charset="0"/>
              </a:rPr>
              <a:t>3.7 Use Case Diagram</a:t>
            </a:r>
            <a:endParaRPr lang="en-US" dirty="0"/>
          </a:p>
        </p:txBody>
      </p:sp>
      <p:pic>
        <p:nvPicPr>
          <p:cNvPr id="4" name="Picture 3">
            <a:extLst>
              <a:ext uri="{FF2B5EF4-FFF2-40B4-BE49-F238E27FC236}">
                <a16:creationId xmlns:a16="http://schemas.microsoft.com/office/drawing/2014/main" id="{E4200612-2CDD-0105-F844-56ED74F6CC33}"/>
              </a:ext>
            </a:extLst>
          </p:cNvPr>
          <p:cNvPicPr>
            <a:picLocks noChangeAspect="1"/>
          </p:cNvPicPr>
          <p:nvPr/>
        </p:nvPicPr>
        <p:blipFill>
          <a:blip r:embed="rId2"/>
          <a:stretch>
            <a:fillRect/>
          </a:stretch>
        </p:blipFill>
        <p:spPr>
          <a:xfrm>
            <a:off x="3306619" y="1190665"/>
            <a:ext cx="5329382" cy="5513279"/>
          </a:xfrm>
          <a:prstGeom prst="rect">
            <a:avLst/>
          </a:prstGeom>
        </p:spPr>
      </p:pic>
      <p:sp>
        <p:nvSpPr>
          <p:cNvPr id="6" name="TextBox 5">
            <a:extLst>
              <a:ext uri="{FF2B5EF4-FFF2-40B4-BE49-F238E27FC236}">
                <a16:creationId xmlns:a16="http://schemas.microsoft.com/office/drawing/2014/main" id="{2AF3E974-8293-92E7-488A-9FB85CCEF2D0}"/>
              </a:ext>
            </a:extLst>
          </p:cNvPr>
          <p:cNvSpPr txBox="1"/>
          <p:nvPr/>
        </p:nvSpPr>
        <p:spPr>
          <a:xfrm>
            <a:off x="4710546" y="6519278"/>
            <a:ext cx="6096000" cy="369332"/>
          </a:xfrm>
          <a:prstGeom prst="rect">
            <a:avLst/>
          </a:prstGeom>
          <a:noFill/>
        </p:spPr>
        <p:txBody>
          <a:bodyPr wrap="square">
            <a:spAutoFit/>
          </a:bodyPr>
          <a:lstStyle/>
          <a:p>
            <a:r>
              <a:rPr lang="en-US" sz="1800" i="1" dirty="0">
                <a:solidFill>
                  <a:srgbClr val="44546A"/>
                </a:solidFill>
                <a:effectLst/>
                <a:latin typeface="Times New Roman" panose="02020603050405020304" pitchFamily="18" charset="0"/>
              </a:rPr>
              <a:t>Figure 8: Use Case</a:t>
            </a:r>
            <a:endParaRPr lang="en-US" dirty="0"/>
          </a:p>
        </p:txBody>
      </p:sp>
    </p:spTree>
    <p:extLst>
      <p:ext uri="{BB962C8B-B14F-4D97-AF65-F5344CB8AC3E}">
        <p14:creationId xmlns:p14="http://schemas.microsoft.com/office/powerpoint/2010/main" val="765339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202A039-A2D9-06A2-07F0-995E6ED42DCC}"/>
              </a:ext>
            </a:extLst>
          </p:cNvPr>
          <p:cNvSpPr txBox="1">
            <a:spLocks/>
          </p:cNvSpPr>
          <p:nvPr/>
        </p:nvSpPr>
        <p:spPr>
          <a:xfrm>
            <a:off x="1545566" y="18100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0000"/>
                </a:solidFill>
                <a:latin typeface="Times New Roman" panose="02020603050405020304" pitchFamily="18" charset="0"/>
              </a:rPr>
              <a:t>3.8 Sequence Diagram</a:t>
            </a:r>
            <a:endParaRPr lang="en-US" dirty="0"/>
          </a:p>
        </p:txBody>
      </p:sp>
      <p:sp>
        <p:nvSpPr>
          <p:cNvPr id="6" name="TextBox 5">
            <a:extLst>
              <a:ext uri="{FF2B5EF4-FFF2-40B4-BE49-F238E27FC236}">
                <a16:creationId xmlns:a16="http://schemas.microsoft.com/office/drawing/2014/main" id="{2AF3E974-8293-92E7-488A-9FB85CCEF2D0}"/>
              </a:ext>
            </a:extLst>
          </p:cNvPr>
          <p:cNvSpPr txBox="1"/>
          <p:nvPr/>
        </p:nvSpPr>
        <p:spPr>
          <a:xfrm>
            <a:off x="4710546" y="6519278"/>
            <a:ext cx="6096000" cy="369332"/>
          </a:xfrm>
          <a:prstGeom prst="rect">
            <a:avLst/>
          </a:prstGeom>
          <a:noFill/>
        </p:spPr>
        <p:txBody>
          <a:bodyPr wrap="square">
            <a:spAutoFit/>
          </a:bodyPr>
          <a:lstStyle/>
          <a:p>
            <a:r>
              <a:rPr lang="en-US" sz="1800" i="1" dirty="0">
                <a:solidFill>
                  <a:srgbClr val="44546A"/>
                </a:solidFill>
                <a:effectLst/>
                <a:latin typeface="Times New Roman" panose="02020603050405020304" pitchFamily="18" charset="0"/>
              </a:rPr>
              <a:t>Figure 9: Use Case</a:t>
            </a:r>
            <a:endParaRPr lang="en-US" dirty="0"/>
          </a:p>
        </p:txBody>
      </p:sp>
      <p:pic>
        <p:nvPicPr>
          <p:cNvPr id="5" name="Picture 4">
            <a:extLst>
              <a:ext uri="{FF2B5EF4-FFF2-40B4-BE49-F238E27FC236}">
                <a16:creationId xmlns:a16="http://schemas.microsoft.com/office/drawing/2014/main" id="{FDA10453-E143-353C-55EF-71216C5FF983}"/>
              </a:ext>
            </a:extLst>
          </p:cNvPr>
          <p:cNvPicPr>
            <a:picLocks noChangeAspect="1"/>
          </p:cNvPicPr>
          <p:nvPr/>
        </p:nvPicPr>
        <p:blipFill>
          <a:blip r:embed="rId2"/>
          <a:stretch>
            <a:fillRect/>
          </a:stretch>
        </p:blipFill>
        <p:spPr>
          <a:xfrm>
            <a:off x="1161777" y="1377787"/>
            <a:ext cx="9868445" cy="4965571"/>
          </a:xfrm>
          <a:prstGeom prst="rect">
            <a:avLst/>
          </a:prstGeom>
        </p:spPr>
      </p:pic>
    </p:spTree>
    <p:extLst>
      <p:ext uri="{BB962C8B-B14F-4D97-AF65-F5344CB8AC3E}">
        <p14:creationId xmlns:p14="http://schemas.microsoft.com/office/powerpoint/2010/main" val="560139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202A039-A2D9-06A2-07F0-995E6ED42DCC}"/>
              </a:ext>
            </a:extLst>
          </p:cNvPr>
          <p:cNvSpPr txBox="1">
            <a:spLocks/>
          </p:cNvSpPr>
          <p:nvPr/>
        </p:nvSpPr>
        <p:spPr>
          <a:xfrm>
            <a:off x="1676400" y="10205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0000"/>
                </a:solidFill>
                <a:latin typeface="Times New Roman" panose="02020603050405020304" pitchFamily="18" charset="0"/>
              </a:rPr>
              <a:t>3.9 Activity Diagram</a:t>
            </a:r>
            <a:endParaRPr lang="en-US" dirty="0"/>
          </a:p>
        </p:txBody>
      </p:sp>
      <p:sp>
        <p:nvSpPr>
          <p:cNvPr id="6" name="TextBox 5">
            <a:extLst>
              <a:ext uri="{FF2B5EF4-FFF2-40B4-BE49-F238E27FC236}">
                <a16:creationId xmlns:a16="http://schemas.microsoft.com/office/drawing/2014/main" id="{2AF3E974-8293-92E7-488A-9FB85CCEF2D0}"/>
              </a:ext>
            </a:extLst>
          </p:cNvPr>
          <p:cNvSpPr txBox="1"/>
          <p:nvPr/>
        </p:nvSpPr>
        <p:spPr>
          <a:xfrm>
            <a:off x="3962401" y="6334122"/>
            <a:ext cx="6096000" cy="369332"/>
          </a:xfrm>
          <a:prstGeom prst="rect">
            <a:avLst/>
          </a:prstGeom>
          <a:noFill/>
        </p:spPr>
        <p:txBody>
          <a:bodyPr wrap="square">
            <a:spAutoFit/>
          </a:bodyPr>
          <a:lstStyle/>
          <a:p>
            <a:r>
              <a:rPr lang="en-US" sz="1800" i="1" dirty="0">
                <a:solidFill>
                  <a:srgbClr val="44546A"/>
                </a:solidFill>
                <a:effectLst/>
                <a:latin typeface="Times New Roman" panose="02020603050405020304" pitchFamily="18" charset="0"/>
              </a:rPr>
              <a:t>Figure </a:t>
            </a:r>
            <a:r>
              <a:rPr lang="en-US" i="1" dirty="0">
                <a:solidFill>
                  <a:srgbClr val="44546A"/>
                </a:solidFill>
                <a:latin typeface="Times New Roman" panose="02020603050405020304" pitchFamily="18" charset="0"/>
              </a:rPr>
              <a:t>10</a:t>
            </a:r>
            <a:r>
              <a:rPr lang="en-US" sz="1800" i="1" dirty="0">
                <a:solidFill>
                  <a:srgbClr val="44546A"/>
                </a:solidFill>
                <a:effectLst/>
                <a:latin typeface="Times New Roman" panose="02020603050405020304" pitchFamily="18" charset="0"/>
              </a:rPr>
              <a:t>: Activity Diagram</a:t>
            </a:r>
            <a:endParaRPr lang="en-US" dirty="0"/>
          </a:p>
        </p:txBody>
      </p:sp>
      <p:pic>
        <p:nvPicPr>
          <p:cNvPr id="4" name="Picture 3">
            <a:extLst>
              <a:ext uri="{FF2B5EF4-FFF2-40B4-BE49-F238E27FC236}">
                <a16:creationId xmlns:a16="http://schemas.microsoft.com/office/drawing/2014/main" id="{70020750-20E3-8486-45D9-CEDB8B95377E}"/>
              </a:ext>
            </a:extLst>
          </p:cNvPr>
          <p:cNvPicPr>
            <a:picLocks noChangeAspect="1"/>
          </p:cNvPicPr>
          <p:nvPr/>
        </p:nvPicPr>
        <p:blipFill>
          <a:blip r:embed="rId2"/>
          <a:stretch>
            <a:fillRect/>
          </a:stretch>
        </p:blipFill>
        <p:spPr>
          <a:xfrm>
            <a:off x="3716388" y="1242185"/>
            <a:ext cx="4561746" cy="5167851"/>
          </a:xfrm>
          <a:prstGeom prst="rect">
            <a:avLst/>
          </a:prstGeom>
        </p:spPr>
      </p:pic>
    </p:spTree>
    <p:extLst>
      <p:ext uri="{BB962C8B-B14F-4D97-AF65-F5344CB8AC3E}">
        <p14:creationId xmlns:p14="http://schemas.microsoft.com/office/powerpoint/2010/main" val="1672740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EB43C-C1A6-70F3-141E-08F011172C49}"/>
              </a:ext>
            </a:extLst>
          </p:cNvPr>
          <p:cNvSpPr>
            <a:spLocks noGrp="1"/>
          </p:cNvSpPr>
          <p:nvPr>
            <p:ph type="ctrTitle"/>
          </p:nvPr>
        </p:nvSpPr>
        <p:spPr/>
        <p:txBody>
          <a:bodyPr>
            <a:normAutofit/>
          </a:bodyPr>
          <a:lstStyle/>
          <a:p>
            <a:r>
              <a:rPr lang="en-US" sz="9600" b="1" dirty="0"/>
              <a:t>PHASE IV</a:t>
            </a:r>
          </a:p>
        </p:txBody>
      </p:sp>
      <p:sp>
        <p:nvSpPr>
          <p:cNvPr id="3" name="Subtitle 2">
            <a:extLst>
              <a:ext uri="{FF2B5EF4-FFF2-40B4-BE49-F238E27FC236}">
                <a16:creationId xmlns:a16="http://schemas.microsoft.com/office/drawing/2014/main" id="{602D0206-3EA0-1FB8-58DA-FAE1169E231B}"/>
              </a:ext>
            </a:extLst>
          </p:cNvPr>
          <p:cNvSpPr>
            <a:spLocks noGrp="1"/>
          </p:cNvSpPr>
          <p:nvPr>
            <p:ph type="subTitle" idx="1"/>
          </p:nvPr>
        </p:nvSpPr>
        <p:spPr/>
        <p:txBody>
          <a:bodyPr>
            <a:normAutofit fontScale="92500"/>
          </a:bodyPr>
          <a:lstStyle/>
          <a:p>
            <a:r>
              <a:rPr lang="en-US" sz="5400" b="1" dirty="0">
                <a:solidFill>
                  <a:srgbClr val="000000"/>
                </a:solidFill>
                <a:effectLst/>
                <a:latin typeface="Times New Roman" panose="02020603050405020304" pitchFamily="18" charset="0"/>
              </a:rPr>
              <a:t>System Design &amp; Architecture </a:t>
            </a:r>
            <a:endParaRPr lang="en-US" sz="5400" b="1" dirty="0"/>
          </a:p>
        </p:txBody>
      </p:sp>
    </p:spTree>
    <p:extLst>
      <p:ext uri="{BB962C8B-B14F-4D97-AF65-F5344CB8AC3E}">
        <p14:creationId xmlns:p14="http://schemas.microsoft.com/office/powerpoint/2010/main" val="3587813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D77A-5E18-7B3D-2CDF-79490A649BA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4.1 Component Diagram</a:t>
            </a:r>
          </a:p>
        </p:txBody>
      </p:sp>
      <p:pic>
        <p:nvPicPr>
          <p:cNvPr id="3" name="Picture 2">
            <a:extLst>
              <a:ext uri="{FF2B5EF4-FFF2-40B4-BE49-F238E27FC236}">
                <a16:creationId xmlns:a16="http://schemas.microsoft.com/office/drawing/2014/main" id="{248B9F87-7107-5606-6ECF-46598B6E7E01}"/>
              </a:ext>
            </a:extLst>
          </p:cNvPr>
          <p:cNvPicPr>
            <a:picLocks noChangeAspect="1"/>
          </p:cNvPicPr>
          <p:nvPr/>
        </p:nvPicPr>
        <p:blipFill>
          <a:blip r:embed="rId2"/>
          <a:stretch>
            <a:fillRect/>
          </a:stretch>
        </p:blipFill>
        <p:spPr>
          <a:xfrm>
            <a:off x="2736012" y="1882101"/>
            <a:ext cx="6244086" cy="4521580"/>
          </a:xfrm>
          <a:prstGeom prst="rect">
            <a:avLst/>
          </a:prstGeom>
        </p:spPr>
      </p:pic>
      <p:sp>
        <p:nvSpPr>
          <p:cNvPr id="4" name="TextBox 3">
            <a:extLst>
              <a:ext uri="{FF2B5EF4-FFF2-40B4-BE49-F238E27FC236}">
                <a16:creationId xmlns:a16="http://schemas.microsoft.com/office/drawing/2014/main" id="{AEED393C-674C-BFA8-D482-344C4548DBFB}"/>
              </a:ext>
            </a:extLst>
          </p:cNvPr>
          <p:cNvSpPr txBox="1"/>
          <p:nvPr/>
        </p:nvSpPr>
        <p:spPr>
          <a:xfrm>
            <a:off x="3962401" y="6334122"/>
            <a:ext cx="6096000" cy="369332"/>
          </a:xfrm>
          <a:prstGeom prst="rect">
            <a:avLst/>
          </a:prstGeom>
          <a:noFill/>
        </p:spPr>
        <p:txBody>
          <a:bodyPr wrap="square">
            <a:spAutoFit/>
          </a:bodyPr>
          <a:lstStyle/>
          <a:p>
            <a:r>
              <a:rPr lang="en-US" sz="1800" i="1" dirty="0">
                <a:solidFill>
                  <a:srgbClr val="44546A"/>
                </a:solidFill>
                <a:effectLst/>
                <a:latin typeface="Times New Roman" panose="02020603050405020304" pitchFamily="18" charset="0"/>
              </a:rPr>
              <a:t>Figure </a:t>
            </a:r>
            <a:r>
              <a:rPr lang="en-US" i="1" dirty="0">
                <a:solidFill>
                  <a:srgbClr val="44546A"/>
                </a:solidFill>
                <a:latin typeface="Times New Roman" panose="02020603050405020304" pitchFamily="18" charset="0"/>
              </a:rPr>
              <a:t>11</a:t>
            </a:r>
            <a:r>
              <a:rPr lang="en-US" sz="1800" i="1" dirty="0">
                <a:solidFill>
                  <a:srgbClr val="44546A"/>
                </a:solidFill>
                <a:effectLst/>
                <a:latin typeface="Times New Roman" panose="02020603050405020304" pitchFamily="18" charset="0"/>
              </a:rPr>
              <a:t>: Component Diagram</a:t>
            </a:r>
            <a:endParaRPr lang="en-US" dirty="0"/>
          </a:p>
        </p:txBody>
      </p:sp>
    </p:spTree>
    <p:extLst>
      <p:ext uri="{BB962C8B-B14F-4D97-AF65-F5344CB8AC3E}">
        <p14:creationId xmlns:p14="http://schemas.microsoft.com/office/powerpoint/2010/main" val="4134881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D77A-5E18-7B3D-2CDF-79490A649BA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4.2 Deployment Diagram</a:t>
            </a:r>
          </a:p>
        </p:txBody>
      </p:sp>
      <p:pic>
        <p:nvPicPr>
          <p:cNvPr id="5" name="Picture 4">
            <a:extLst>
              <a:ext uri="{FF2B5EF4-FFF2-40B4-BE49-F238E27FC236}">
                <a16:creationId xmlns:a16="http://schemas.microsoft.com/office/drawing/2014/main" id="{A1D2DF98-7EC5-36D2-1080-45F211DB414A}"/>
              </a:ext>
            </a:extLst>
          </p:cNvPr>
          <p:cNvPicPr>
            <a:picLocks noChangeAspect="1"/>
          </p:cNvPicPr>
          <p:nvPr/>
        </p:nvPicPr>
        <p:blipFill>
          <a:blip r:embed="rId2"/>
          <a:stretch>
            <a:fillRect/>
          </a:stretch>
        </p:blipFill>
        <p:spPr>
          <a:xfrm>
            <a:off x="2674189" y="1337555"/>
            <a:ext cx="5365641" cy="4778571"/>
          </a:xfrm>
          <a:prstGeom prst="rect">
            <a:avLst/>
          </a:prstGeom>
        </p:spPr>
      </p:pic>
      <p:sp>
        <p:nvSpPr>
          <p:cNvPr id="6" name="TextBox 5">
            <a:extLst>
              <a:ext uri="{FF2B5EF4-FFF2-40B4-BE49-F238E27FC236}">
                <a16:creationId xmlns:a16="http://schemas.microsoft.com/office/drawing/2014/main" id="{24210E09-E77B-4376-59C4-6F3B6FCFC90B}"/>
              </a:ext>
            </a:extLst>
          </p:cNvPr>
          <p:cNvSpPr txBox="1"/>
          <p:nvPr/>
        </p:nvSpPr>
        <p:spPr>
          <a:xfrm>
            <a:off x="4221193" y="6213352"/>
            <a:ext cx="6096000" cy="369332"/>
          </a:xfrm>
          <a:prstGeom prst="rect">
            <a:avLst/>
          </a:prstGeom>
          <a:noFill/>
        </p:spPr>
        <p:txBody>
          <a:bodyPr wrap="square">
            <a:spAutoFit/>
          </a:bodyPr>
          <a:lstStyle/>
          <a:p>
            <a:r>
              <a:rPr lang="en-US" sz="1800" i="1" dirty="0">
                <a:solidFill>
                  <a:srgbClr val="44546A"/>
                </a:solidFill>
                <a:effectLst/>
                <a:latin typeface="Times New Roman" panose="02020603050405020304" pitchFamily="18" charset="0"/>
              </a:rPr>
              <a:t>Figure </a:t>
            </a:r>
            <a:r>
              <a:rPr lang="en-US" i="1" dirty="0">
                <a:solidFill>
                  <a:srgbClr val="44546A"/>
                </a:solidFill>
                <a:latin typeface="Times New Roman" panose="02020603050405020304" pitchFamily="18" charset="0"/>
              </a:rPr>
              <a:t>12</a:t>
            </a:r>
            <a:r>
              <a:rPr lang="en-US" sz="1800" i="1" dirty="0">
                <a:solidFill>
                  <a:srgbClr val="44546A"/>
                </a:solidFill>
                <a:effectLst/>
                <a:latin typeface="Times New Roman" panose="02020603050405020304" pitchFamily="18" charset="0"/>
              </a:rPr>
              <a:t>: Activity Diagram</a:t>
            </a:r>
            <a:endParaRPr lang="en-US" dirty="0"/>
          </a:p>
        </p:txBody>
      </p:sp>
    </p:spTree>
    <p:extLst>
      <p:ext uri="{BB962C8B-B14F-4D97-AF65-F5344CB8AC3E}">
        <p14:creationId xmlns:p14="http://schemas.microsoft.com/office/powerpoint/2010/main" val="1871962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B91F9-63DD-C7A3-D0DD-F721000548D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4.3 Package Diagram</a:t>
            </a:r>
            <a:endParaRPr lang="en-US" dirty="0"/>
          </a:p>
        </p:txBody>
      </p:sp>
      <p:pic>
        <p:nvPicPr>
          <p:cNvPr id="6" name="Picture 5">
            <a:extLst>
              <a:ext uri="{FF2B5EF4-FFF2-40B4-BE49-F238E27FC236}">
                <a16:creationId xmlns:a16="http://schemas.microsoft.com/office/drawing/2014/main" id="{29BB50A6-5EF9-6DA2-A746-CD55A80605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2940" y="1690688"/>
            <a:ext cx="5672048" cy="4707330"/>
          </a:xfrm>
          <a:prstGeom prst="rect">
            <a:avLst/>
          </a:prstGeom>
        </p:spPr>
      </p:pic>
      <p:sp>
        <p:nvSpPr>
          <p:cNvPr id="7" name="TextBox 6">
            <a:extLst>
              <a:ext uri="{FF2B5EF4-FFF2-40B4-BE49-F238E27FC236}">
                <a16:creationId xmlns:a16="http://schemas.microsoft.com/office/drawing/2014/main" id="{460A6384-EFC1-04D5-D6CC-07CF97789E84}"/>
              </a:ext>
            </a:extLst>
          </p:cNvPr>
          <p:cNvSpPr txBox="1"/>
          <p:nvPr/>
        </p:nvSpPr>
        <p:spPr>
          <a:xfrm>
            <a:off x="4316083" y="6488668"/>
            <a:ext cx="6096000" cy="369332"/>
          </a:xfrm>
          <a:prstGeom prst="rect">
            <a:avLst/>
          </a:prstGeom>
          <a:noFill/>
        </p:spPr>
        <p:txBody>
          <a:bodyPr wrap="square">
            <a:spAutoFit/>
          </a:bodyPr>
          <a:lstStyle/>
          <a:p>
            <a:r>
              <a:rPr lang="en-US" sz="1800" i="1" dirty="0">
                <a:solidFill>
                  <a:srgbClr val="44546A"/>
                </a:solidFill>
                <a:effectLst/>
                <a:latin typeface="Times New Roman" panose="02020603050405020304" pitchFamily="18" charset="0"/>
              </a:rPr>
              <a:t>Figure </a:t>
            </a:r>
            <a:r>
              <a:rPr lang="en-US" i="1" dirty="0">
                <a:solidFill>
                  <a:srgbClr val="44546A"/>
                </a:solidFill>
                <a:latin typeface="Times New Roman" panose="02020603050405020304" pitchFamily="18" charset="0"/>
              </a:rPr>
              <a:t>13</a:t>
            </a:r>
            <a:r>
              <a:rPr lang="en-US" sz="1800" i="1" dirty="0">
                <a:solidFill>
                  <a:srgbClr val="44546A"/>
                </a:solidFill>
                <a:effectLst/>
                <a:latin typeface="Times New Roman" panose="02020603050405020304" pitchFamily="18" charset="0"/>
              </a:rPr>
              <a:t>: Package Diagram</a:t>
            </a:r>
            <a:endParaRPr lang="en-US" dirty="0"/>
          </a:p>
        </p:txBody>
      </p:sp>
    </p:spTree>
    <p:extLst>
      <p:ext uri="{BB962C8B-B14F-4D97-AF65-F5344CB8AC3E}">
        <p14:creationId xmlns:p14="http://schemas.microsoft.com/office/powerpoint/2010/main" val="1576130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B91F9-63DD-C7A3-D0DD-F721000548D9}"/>
              </a:ext>
            </a:extLst>
          </p:cNvPr>
          <p:cNvSpPr>
            <a:spLocks noGrp="1"/>
          </p:cNvSpPr>
          <p:nvPr>
            <p:ph type="title"/>
          </p:nvPr>
        </p:nvSpPr>
        <p:spPr>
          <a:xfrm>
            <a:off x="3641785" y="2616619"/>
            <a:ext cx="10515600" cy="1325563"/>
          </a:xfrm>
        </p:spPr>
        <p:txBody>
          <a:bodyPr>
            <a:normAutofit/>
          </a:bodyPr>
          <a:lstStyle/>
          <a:p>
            <a:r>
              <a:rPr lang="en-US" sz="7200" b="1" dirty="0">
                <a:latin typeface="Bahnschrift Light SemiCondensed" panose="020B0502040204020203" pitchFamily="34" charset="0"/>
                <a:cs typeface="Times New Roman" panose="02020603050405020304" pitchFamily="18" charset="0"/>
              </a:rPr>
              <a:t>Thank You!</a:t>
            </a:r>
            <a:endParaRPr lang="en-US" sz="7200" dirty="0">
              <a:latin typeface="Bahnschrift Light SemiCondensed" panose="020B0502040204020203" pitchFamily="34" charset="0"/>
            </a:endParaRPr>
          </a:p>
        </p:txBody>
      </p:sp>
    </p:spTree>
    <p:extLst>
      <p:ext uri="{BB962C8B-B14F-4D97-AF65-F5344CB8AC3E}">
        <p14:creationId xmlns:p14="http://schemas.microsoft.com/office/powerpoint/2010/main" val="395398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EB43C-C1A6-70F3-141E-08F011172C49}"/>
              </a:ext>
            </a:extLst>
          </p:cNvPr>
          <p:cNvSpPr>
            <a:spLocks noGrp="1"/>
          </p:cNvSpPr>
          <p:nvPr>
            <p:ph type="ctrTitle"/>
          </p:nvPr>
        </p:nvSpPr>
        <p:spPr/>
        <p:txBody>
          <a:bodyPr>
            <a:normAutofit/>
          </a:bodyPr>
          <a:lstStyle/>
          <a:p>
            <a:r>
              <a:rPr lang="en-US" sz="11500" b="1" dirty="0"/>
              <a:t>PHASE I</a:t>
            </a:r>
          </a:p>
        </p:txBody>
      </p:sp>
      <p:sp>
        <p:nvSpPr>
          <p:cNvPr id="3" name="Subtitle 2">
            <a:extLst>
              <a:ext uri="{FF2B5EF4-FFF2-40B4-BE49-F238E27FC236}">
                <a16:creationId xmlns:a16="http://schemas.microsoft.com/office/drawing/2014/main" id="{602D0206-3EA0-1FB8-58DA-FAE1169E231B}"/>
              </a:ext>
            </a:extLst>
          </p:cNvPr>
          <p:cNvSpPr>
            <a:spLocks noGrp="1"/>
          </p:cNvSpPr>
          <p:nvPr>
            <p:ph type="subTitle" idx="1"/>
          </p:nvPr>
        </p:nvSpPr>
        <p:spPr/>
        <p:txBody>
          <a:bodyPr>
            <a:normAutofit/>
          </a:bodyPr>
          <a:lstStyle/>
          <a:p>
            <a:r>
              <a:rPr lang="en-US" sz="6600" b="1" dirty="0">
                <a:solidFill>
                  <a:srgbClr val="000000"/>
                </a:solidFill>
                <a:effectLst/>
                <a:latin typeface="Times New Roman" panose="02020603050405020304" pitchFamily="18" charset="0"/>
              </a:rPr>
              <a:t>Introduction</a:t>
            </a:r>
            <a:endParaRPr lang="en-US" sz="6600" dirty="0"/>
          </a:p>
        </p:txBody>
      </p:sp>
    </p:spTree>
    <p:extLst>
      <p:ext uri="{BB962C8B-B14F-4D97-AF65-F5344CB8AC3E}">
        <p14:creationId xmlns:p14="http://schemas.microsoft.com/office/powerpoint/2010/main" val="658716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A0CEC-BAB2-CE66-3B8E-A269C438EA89}"/>
              </a:ext>
            </a:extLst>
          </p:cNvPr>
          <p:cNvSpPr>
            <a:spLocks noGrp="1"/>
          </p:cNvSpPr>
          <p:nvPr>
            <p:ph type="ctrTitle"/>
          </p:nvPr>
        </p:nvSpPr>
        <p:spPr>
          <a:xfrm>
            <a:off x="1413164" y="78653"/>
            <a:ext cx="9144000" cy="1038946"/>
          </a:xfrm>
        </p:spPr>
        <p:txBody>
          <a:bodyPr>
            <a:normAutofit/>
          </a:bodyPr>
          <a:lstStyle/>
          <a:p>
            <a:r>
              <a:rPr lang="en-US" sz="4400" b="1" dirty="0">
                <a:solidFill>
                  <a:srgbClr val="000000"/>
                </a:solidFill>
                <a:effectLst/>
                <a:latin typeface="Times New Roman" panose="02020603050405020304" pitchFamily="18" charset="0"/>
              </a:rPr>
              <a:t>1.1 Background</a:t>
            </a:r>
            <a:endParaRPr lang="en-US" sz="4400" dirty="0"/>
          </a:p>
        </p:txBody>
      </p:sp>
      <p:sp>
        <p:nvSpPr>
          <p:cNvPr id="3" name="Subtitle 2">
            <a:extLst>
              <a:ext uri="{FF2B5EF4-FFF2-40B4-BE49-F238E27FC236}">
                <a16:creationId xmlns:a16="http://schemas.microsoft.com/office/drawing/2014/main" id="{E83FD283-16B1-3965-3035-9F4B8E78CAD3}"/>
              </a:ext>
            </a:extLst>
          </p:cNvPr>
          <p:cNvSpPr>
            <a:spLocks noGrp="1"/>
          </p:cNvSpPr>
          <p:nvPr>
            <p:ph type="subTitle" idx="1"/>
          </p:nvPr>
        </p:nvSpPr>
        <p:spPr>
          <a:xfrm>
            <a:off x="360218" y="1662545"/>
            <a:ext cx="11517745" cy="5043055"/>
          </a:xfrm>
        </p:spPr>
        <p:txBody>
          <a:bodyPr>
            <a:normAutofit/>
          </a:bodyPr>
          <a:lstStyle/>
          <a:p>
            <a:pPr marL="285750" indent="-285750" algn="just">
              <a:buFont typeface="Wingdings" panose="05000000000000000000" pitchFamily="2" charset="2"/>
              <a:buChar char="v"/>
            </a:pPr>
            <a:r>
              <a:rPr lang="en-US" dirty="0">
                <a:solidFill>
                  <a:srgbClr val="000000"/>
                </a:solidFill>
                <a:effectLst/>
                <a:latin typeface="Times New Roman" panose="02020603050405020304" pitchFamily="18" charset="0"/>
              </a:rPr>
              <a:t>Dire Hotel is a four-star hotel located in </a:t>
            </a:r>
            <a:r>
              <a:rPr lang="en-US" dirty="0" err="1">
                <a:solidFill>
                  <a:srgbClr val="000000"/>
                </a:solidFill>
                <a:effectLst/>
                <a:latin typeface="Times New Roman" panose="02020603050405020304" pitchFamily="18" charset="0"/>
              </a:rPr>
              <a:t>Adama</a:t>
            </a:r>
            <a:r>
              <a:rPr lang="en-US" dirty="0">
                <a:solidFill>
                  <a:srgbClr val="000000"/>
                </a:solidFill>
                <a:effectLst/>
                <a:latin typeface="Times New Roman" panose="02020603050405020304" pitchFamily="18" charset="0"/>
              </a:rPr>
              <a:t>, Ethiopia. It is one of the finest properties in the  region, offering world-class amenities and services to its guests. The hotel features a wide range  of accommodation options for all types of travelers, ranging from luxury guest rooms to suites and villas. </a:t>
            </a:r>
          </a:p>
          <a:p>
            <a:pPr marL="285750" indent="-285750" algn="just">
              <a:buFont typeface="Wingdings" panose="05000000000000000000" pitchFamily="2" charset="2"/>
              <a:buChar char="v"/>
            </a:pPr>
            <a:endParaRPr lang="en-US" dirty="0">
              <a:solidFill>
                <a:srgbClr val="000000"/>
              </a:solidFill>
              <a:effectLst/>
              <a:latin typeface="Times New Roman" panose="02020603050405020304" pitchFamily="18" charset="0"/>
            </a:endParaRPr>
          </a:p>
          <a:p>
            <a:pPr marL="285750" indent="-285750" algn="just">
              <a:buFont typeface="Wingdings" panose="05000000000000000000" pitchFamily="2" charset="2"/>
              <a:buChar char="v"/>
            </a:pPr>
            <a:r>
              <a:rPr lang="en-US" dirty="0">
                <a:solidFill>
                  <a:srgbClr val="000000"/>
                </a:solidFill>
                <a:effectLst/>
                <a:latin typeface="Times New Roman" panose="02020603050405020304" pitchFamily="18" charset="0"/>
              </a:rPr>
              <a:t>Dire Hotel does not have an online web-application or any sort of technological advancement that makes it possible to book reservations online. </a:t>
            </a:r>
          </a:p>
          <a:p>
            <a:pPr marL="285750" indent="-285750" algn="just">
              <a:buFont typeface="Wingdings" panose="05000000000000000000" pitchFamily="2" charset="2"/>
              <a:buChar char="v"/>
            </a:pPr>
            <a:endParaRPr lang="en-US" dirty="0">
              <a:solidFill>
                <a:srgbClr val="000000"/>
              </a:solidFill>
              <a:latin typeface="Times New Roman" panose="02020603050405020304" pitchFamily="18" charset="0"/>
            </a:endParaRPr>
          </a:p>
          <a:p>
            <a:pPr marL="285750" indent="-285750" algn="just">
              <a:buFont typeface="Wingdings" panose="05000000000000000000" pitchFamily="2" charset="2"/>
              <a:buChar char="v"/>
            </a:pPr>
            <a:r>
              <a:rPr lang="en-US" dirty="0">
                <a:solidFill>
                  <a:srgbClr val="000000"/>
                </a:solidFill>
                <a:effectLst/>
                <a:latin typeface="Times New Roman" panose="02020603050405020304" pitchFamily="18" charset="0"/>
              </a:rPr>
              <a:t>This project is a critical process that helps in developing a web-application for Dire Hotel. It allows the development team to thoroughly understand the scope and purpose of the web- application and determine all the necessary components that are needed to successfully create an online platform.</a:t>
            </a:r>
          </a:p>
        </p:txBody>
      </p:sp>
    </p:spTree>
    <p:extLst>
      <p:ext uri="{BB962C8B-B14F-4D97-AF65-F5344CB8AC3E}">
        <p14:creationId xmlns:p14="http://schemas.microsoft.com/office/powerpoint/2010/main" val="136297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A0CEC-BAB2-CE66-3B8E-A269C438EA89}"/>
              </a:ext>
            </a:extLst>
          </p:cNvPr>
          <p:cNvSpPr>
            <a:spLocks noGrp="1"/>
          </p:cNvSpPr>
          <p:nvPr>
            <p:ph type="ctrTitle"/>
          </p:nvPr>
        </p:nvSpPr>
        <p:spPr>
          <a:xfrm>
            <a:off x="1413164" y="78653"/>
            <a:ext cx="9144000" cy="1038946"/>
          </a:xfrm>
        </p:spPr>
        <p:txBody>
          <a:bodyPr>
            <a:normAutofit/>
          </a:bodyPr>
          <a:lstStyle/>
          <a:p>
            <a:r>
              <a:rPr lang="en-US" sz="3600" b="1" dirty="0">
                <a:solidFill>
                  <a:srgbClr val="000000"/>
                </a:solidFill>
                <a:effectLst/>
                <a:latin typeface="Times New Roman" panose="02020603050405020304" pitchFamily="18" charset="0"/>
              </a:rPr>
              <a:t>1.2 Motivation </a:t>
            </a:r>
            <a:endParaRPr lang="en-US" sz="3600" dirty="0"/>
          </a:p>
        </p:txBody>
      </p:sp>
      <p:sp>
        <p:nvSpPr>
          <p:cNvPr id="3" name="Subtitle 2">
            <a:extLst>
              <a:ext uri="{FF2B5EF4-FFF2-40B4-BE49-F238E27FC236}">
                <a16:creationId xmlns:a16="http://schemas.microsoft.com/office/drawing/2014/main" id="{E83FD283-16B1-3965-3035-9F4B8E78CAD3}"/>
              </a:ext>
            </a:extLst>
          </p:cNvPr>
          <p:cNvSpPr>
            <a:spLocks noGrp="1"/>
          </p:cNvSpPr>
          <p:nvPr>
            <p:ph type="subTitle" idx="1"/>
          </p:nvPr>
        </p:nvSpPr>
        <p:spPr>
          <a:xfrm>
            <a:off x="337127" y="1330036"/>
            <a:ext cx="11517745" cy="1533237"/>
          </a:xfrm>
        </p:spPr>
        <p:txBody>
          <a:bodyPr>
            <a:normAutofit lnSpcReduction="10000"/>
          </a:bodyPr>
          <a:lstStyle/>
          <a:p>
            <a:pPr marL="285750" indent="-285750" algn="just">
              <a:buFont typeface="Wingdings" panose="05000000000000000000" pitchFamily="2" charset="2"/>
              <a:buChar char="v"/>
            </a:pPr>
            <a:r>
              <a:rPr lang="en-US" sz="2400" dirty="0">
                <a:solidFill>
                  <a:srgbClr val="000000"/>
                </a:solidFill>
                <a:effectLst/>
                <a:latin typeface="Times New Roman" panose="02020603050405020304" pitchFamily="18" charset="0"/>
              </a:rPr>
              <a:t>This project title helps us to learn new things about Web application development requirement analysis. And web applications are a great motivator for us to learn new skills, stay updated on trends in the industry, create a network of contacts, and work collaboratively with other web developers</a:t>
            </a:r>
            <a:endParaRPr lang="en-US"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2803025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A0CEC-BAB2-CE66-3B8E-A269C438EA89}"/>
              </a:ext>
            </a:extLst>
          </p:cNvPr>
          <p:cNvSpPr>
            <a:spLocks noGrp="1"/>
          </p:cNvSpPr>
          <p:nvPr>
            <p:ph type="ctrTitle"/>
          </p:nvPr>
        </p:nvSpPr>
        <p:spPr>
          <a:xfrm>
            <a:off x="1413164" y="78653"/>
            <a:ext cx="9144000" cy="1038946"/>
          </a:xfrm>
        </p:spPr>
        <p:txBody>
          <a:bodyPr>
            <a:normAutofit/>
          </a:bodyPr>
          <a:lstStyle/>
          <a:p>
            <a:r>
              <a:rPr lang="en-US" sz="4400" b="1" dirty="0">
                <a:latin typeface="Times New Roman" panose="02020603050405020304" pitchFamily="18" charset="0"/>
                <a:cs typeface="Times New Roman" panose="02020603050405020304" pitchFamily="18" charset="0"/>
              </a:rPr>
              <a:t>1.3 Statement of the Problem</a:t>
            </a:r>
          </a:p>
        </p:txBody>
      </p:sp>
      <p:sp>
        <p:nvSpPr>
          <p:cNvPr id="3" name="Subtitle 2">
            <a:extLst>
              <a:ext uri="{FF2B5EF4-FFF2-40B4-BE49-F238E27FC236}">
                <a16:creationId xmlns:a16="http://schemas.microsoft.com/office/drawing/2014/main" id="{E83FD283-16B1-3965-3035-9F4B8E78CAD3}"/>
              </a:ext>
            </a:extLst>
          </p:cNvPr>
          <p:cNvSpPr>
            <a:spLocks noGrp="1"/>
          </p:cNvSpPr>
          <p:nvPr>
            <p:ph type="subTitle" idx="1"/>
          </p:nvPr>
        </p:nvSpPr>
        <p:spPr>
          <a:xfrm>
            <a:off x="360218" y="1662545"/>
            <a:ext cx="11517745" cy="5043055"/>
          </a:xfrm>
        </p:spPr>
        <p:txBody>
          <a:bodyPr>
            <a:normAutofit/>
          </a:bodyPr>
          <a:lstStyle/>
          <a:p>
            <a:pPr marL="285750" indent="-285750" algn="just">
              <a:buFont typeface="Wingdings" panose="05000000000000000000" pitchFamily="2" charset="2"/>
              <a:buChar char="v"/>
            </a:pPr>
            <a:r>
              <a:rPr lang="en-US" dirty="0">
                <a:solidFill>
                  <a:srgbClr val="000000"/>
                </a:solidFill>
                <a:effectLst/>
                <a:latin typeface="Times New Roman" panose="02020603050405020304" pitchFamily="18" charset="0"/>
              </a:rPr>
              <a:t>As Dire Hotel booking is having currently manual booking system, they are facing some problems issuing booking requests of customers. All the necessary booking stuffs are being done in hard copy. So, it become much difficult for staffs to keep the records updated all the time. As for example, if the customers need to change the check in date it become difficult for them to find out the customers booking details for updating as there are so many customers booking records.</a:t>
            </a:r>
          </a:p>
          <a:p>
            <a:pPr algn="just"/>
            <a:endParaRPr lang="en-US" dirty="0">
              <a:solidFill>
                <a:srgbClr val="000000"/>
              </a:solidFill>
              <a:effectLst/>
              <a:latin typeface="Times New Roman" panose="02020603050405020304" pitchFamily="18" charset="0"/>
            </a:endParaRPr>
          </a:p>
          <a:p>
            <a:pPr marL="285750" indent="-285750" algn="just">
              <a:buFont typeface="Wingdings" panose="05000000000000000000" pitchFamily="2" charset="2"/>
              <a:buChar char="v"/>
            </a:pPr>
            <a:r>
              <a:rPr lang="en-US" dirty="0">
                <a:solidFill>
                  <a:srgbClr val="000000"/>
                </a:solidFill>
                <a:latin typeface="Times New Roman" panose="02020603050405020304" pitchFamily="18" charset="0"/>
              </a:rPr>
              <a:t>Because of without an online system presence, a hotel management system is severely hampered in terms of reach and availability. Dire Hotel fails to appeal to the modern travel customer who typically searches for hotels online.</a:t>
            </a:r>
          </a:p>
        </p:txBody>
      </p:sp>
    </p:spTree>
    <p:extLst>
      <p:ext uri="{BB962C8B-B14F-4D97-AF65-F5344CB8AC3E}">
        <p14:creationId xmlns:p14="http://schemas.microsoft.com/office/powerpoint/2010/main" val="2702986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A0CEC-BAB2-CE66-3B8E-A269C438EA89}"/>
              </a:ext>
            </a:extLst>
          </p:cNvPr>
          <p:cNvSpPr>
            <a:spLocks noGrp="1"/>
          </p:cNvSpPr>
          <p:nvPr>
            <p:ph type="ctrTitle"/>
          </p:nvPr>
        </p:nvSpPr>
        <p:spPr>
          <a:xfrm>
            <a:off x="1413164" y="78653"/>
            <a:ext cx="9144000" cy="1038946"/>
          </a:xfrm>
        </p:spPr>
        <p:txBody>
          <a:bodyPr>
            <a:normAutofit/>
          </a:bodyPr>
          <a:lstStyle/>
          <a:p>
            <a:r>
              <a:rPr lang="en-US" sz="4400" b="1" dirty="0">
                <a:solidFill>
                  <a:srgbClr val="000000"/>
                </a:solidFill>
                <a:effectLst/>
                <a:latin typeface="Times New Roman" panose="02020603050405020304" pitchFamily="18" charset="0"/>
              </a:rPr>
              <a:t>1.4 Objectives</a:t>
            </a:r>
            <a:endParaRPr lang="en-US" sz="8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83FD283-16B1-3965-3035-9F4B8E78CAD3}"/>
              </a:ext>
            </a:extLst>
          </p:cNvPr>
          <p:cNvSpPr>
            <a:spLocks noGrp="1"/>
          </p:cNvSpPr>
          <p:nvPr>
            <p:ph type="subTitle" idx="1"/>
          </p:nvPr>
        </p:nvSpPr>
        <p:spPr>
          <a:xfrm>
            <a:off x="452582" y="1283854"/>
            <a:ext cx="11517745" cy="5043055"/>
          </a:xfrm>
        </p:spPr>
        <p:txBody>
          <a:bodyPr>
            <a:normAutofit/>
          </a:bodyPr>
          <a:lstStyle/>
          <a:p>
            <a:pPr marL="285750" indent="-285750" algn="just">
              <a:buFont typeface="Wingdings" panose="05000000000000000000" pitchFamily="2" charset="2"/>
              <a:buChar char="v"/>
            </a:pPr>
            <a:r>
              <a:rPr lang="en-US" dirty="0">
                <a:solidFill>
                  <a:srgbClr val="000000"/>
                </a:solidFill>
                <a:latin typeface="Times New Roman" panose="02020603050405020304" pitchFamily="18" charset="0"/>
              </a:rPr>
              <a:t>This project is a Web-based application that provides a user-friendly and simple interface to let users easily book hotel rooms and perform booking activities via Internet. The records are shared with not only Web users but also, with administrators to the site.</a:t>
            </a:r>
          </a:p>
        </p:txBody>
      </p:sp>
    </p:spTree>
    <p:extLst>
      <p:ext uri="{BB962C8B-B14F-4D97-AF65-F5344CB8AC3E}">
        <p14:creationId xmlns:p14="http://schemas.microsoft.com/office/powerpoint/2010/main" val="2415423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A0CEC-BAB2-CE66-3B8E-A269C438EA89}"/>
              </a:ext>
            </a:extLst>
          </p:cNvPr>
          <p:cNvSpPr>
            <a:spLocks noGrp="1"/>
          </p:cNvSpPr>
          <p:nvPr>
            <p:ph type="ctrTitle"/>
          </p:nvPr>
        </p:nvSpPr>
        <p:spPr>
          <a:xfrm>
            <a:off x="1413164" y="318799"/>
            <a:ext cx="9144000" cy="1038946"/>
          </a:xfrm>
        </p:spPr>
        <p:txBody>
          <a:bodyPr>
            <a:noAutofit/>
          </a:bodyPr>
          <a:lstStyle/>
          <a:p>
            <a:r>
              <a:rPr lang="en-US" sz="5400" b="1" dirty="0">
                <a:solidFill>
                  <a:srgbClr val="000000"/>
                </a:solidFill>
                <a:effectLst/>
                <a:latin typeface="Times New Roman" panose="02020603050405020304" pitchFamily="18" charset="0"/>
              </a:rPr>
              <a:t>1.5 Methods </a:t>
            </a:r>
            <a:endParaRPr lang="en-US" sz="5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83FD283-16B1-3965-3035-9F4B8E78CAD3}"/>
              </a:ext>
            </a:extLst>
          </p:cNvPr>
          <p:cNvSpPr>
            <a:spLocks noGrp="1"/>
          </p:cNvSpPr>
          <p:nvPr>
            <p:ph type="subTitle" idx="1"/>
          </p:nvPr>
        </p:nvSpPr>
        <p:spPr>
          <a:xfrm>
            <a:off x="2674189" y="1570009"/>
            <a:ext cx="9296138" cy="5052320"/>
          </a:xfrm>
        </p:spPr>
        <p:txBody>
          <a:bodyPr>
            <a:normAutofit/>
          </a:bodyPr>
          <a:lstStyle/>
          <a:p>
            <a:pPr marL="285750" indent="-285750" algn="just">
              <a:buFont typeface="Wingdings" panose="05000000000000000000" pitchFamily="2" charset="2"/>
              <a:buChar char="v"/>
            </a:pPr>
            <a:r>
              <a:rPr lang="en-US" dirty="0">
                <a:solidFill>
                  <a:srgbClr val="000000"/>
                </a:solidFill>
                <a:effectLst/>
                <a:latin typeface="Times New Roman" panose="02020603050405020304" pitchFamily="18" charset="0"/>
              </a:rPr>
              <a:t>The Iterative Model is a great choice for web-application development for Dire Hotel. This model makes it easier to adjust designs and features based on user feedback, and also allows the programmers to prioritize features that are seen as most important. It is a great fit because it can be completed in smaller sections, which should lead to earlier successes and results, while providing fewer risks. </a:t>
            </a:r>
          </a:p>
          <a:p>
            <a:pPr marL="285750" indent="-285750" algn="just">
              <a:buFont typeface="Wingdings" panose="05000000000000000000" pitchFamily="2" charset="2"/>
              <a:buChar char="v"/>
            </a:pPr>
            <a:endParaRPr lang="en-US" dirty="0">
              <a:solidFill>
                <a:srgbClr val="000000"/>
              </a:solidFill>
              <a:effectLst/>
              <a:latin typeface="Times New Roman" panose="02020603050405020304" pitchFamily="18" charset="0"/>
            </a:endParaRPr>
          </a:p>
          <a:p>
            <a:pPr marL="285750" indent="-285750" algn="just">
              <a:buFont typeface="Wingdings" panose="05000000000000000000" pitchFamily="2" charset="2"/>
              <a:buChar char="v"/>
            </a:pPr>
            <a:r>
              <a:rPr lang="en-US" dirty="0">
                <a:solidFill>
                  <a:srgbClr val="000000"/>
                </a:solidFill>
                <a:effectLst/>
                <a:latin typeface="Times New Roman" panose="02020603050405020304" pitchFamily="18" charset="0"/>
              </a:rPr>
              <a:t>The testing phase of each iteration helps ensure the project is going in the right direction and fix any problems before they become major obstacles. By identifying customer requirements early on in the process, this model works well for web development projects like Dire Hotel’s web-application.</a:t>
            </a:r>
          </a:p>
          <a:p>
            <a:pPr marL="285750" indent="-285750" algn="just">
              <a:buFont typeface="Wingdings" panose="05000000000000000000" pitchFamily="2" charset="2"/>
              <a:buChar char="v"/>
            </a:pPr>
            <a:endParaRPr lang="en-US" dirty="0">
              <a:solidFill>
                <a:srgbClr val="000000"/>
              </a:solidFill>
              <a:effectLst/>
              <a:latin typeface="Times New Roman" panose="02020603050405020304" pitchFamily="18" charset="0"/>
            </a:endParaRPr>
          </a:p>
          <a:p>
            <a:pPr marL="285750" indent="-285750" algn="just">
              <a:buFont typeface="Wingdings" panose="05000000000000000000" pitchFamily="2" charset="2"/>
              <a:buChar char="v"/>
            </a:pPr>
            <a:r>
              <a:rPr lang="en-US" dirty="0">
                <a:solidFill>
                  <a:srgbClr val="000000"/>
                </a:solidFill>
                <a:effectLst/>
                <a:latin typeface="Times New Roman" panose="02020603050405020304" pitchFamily="18" charset="0"/>
              </a:rPr>
              <a:t>Additionally, the iterative nature of the process will also allow for different customer feedback or changes in market conditions. As components or iterations are successfully implemented improvement suggestions from end users can be incorporated into subsequent efforts with an assurance </a:t>
            </a:r>
            <a:endParaRPr lang="en-US" sz="32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79309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A0CEC-BAB2-CE66-3B8E-A269C438EA89}"/>
              </a:ext>
            </a:extLst>
          </p:cNvPr>
          <p:cNvSpPr>
            <a:spLocks noGrp="1"/>
          </p:cNvSpPr>
          <p:nvPr>
            <p:ph type="ctrTitle"/>
          </p:nvPr>
        </p:nvSpPr>
        <p:spPr>
          <a:xfrm>
            <a:off x="1413164" y="318799"/>
            <a:ext cx="9144000" cy="1038946"/>
          </a:xfrm>
        </p:spPr>
        <p:txBody>
          <a:bodyPr>
            <a:noAutofit/>
          </a:bodyPr>
          <a:lstStyle/>
          <a:p>
            <a:r>
              <a:rPr lang="en-US" sz="5400" b="1" dirty="0">
                <a:solidFill>
                  <a:srgbClr val="000000"/>
                </a:solidFill>
                <a:effectLst/>
                <a:latin typeface="Times New Roman" panose="02020603050405020304" pitchFamily="18" charset="0"/>
              </a:rPr>
              <a:t>1. 6 Scope and Limitations</a:t>
            </a:r>
            <a:endParaRPr lang="en-US" sz="5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83FD283-16B1-3965-3035-9F4B8E78CAD3}"/>
              </a:ext>
            </a:extLst>
          </p:cNvPr>
          <p:cNvSpPr>
            <a:spLocks noGrp="1"/>
          </p:cNvSpPr>
          <p:nvPr>
            <p:ph type="subTitle" idx="1"/>
          </p:nvPr>
        </p:nvSpPr>
        <p:spPr>
          <a:xfrm>
            <a:off x="2251494" y="1759789"/>
            <a:ext cx="9718833" cy="4862539"/>
          </a:xfrm>
        </p:spPr>
        <p:txBody>
          <a:bodyPr>
            <a:normAutofit/>
          </a:bodyPr>
          <a:lstStyle/>
          <a:p>
            <a:pPr marL="342900" indent="-342900" algn="l">
              <a:buFont typeface="Wingdings" panose="05000000000000000000" pitchFamily="2" charset="2"/>
              <a:buChar char="v"/>
            </a:pPr>
            <a:r>
              <a:rPr lang="en-US" b="1" dirty="0">
                <a:solidFill>
                  <a:srgbClr val="000000"/>
                </a:solidFill>
                <a:effectLst/>
                <a:latin typeface="Times New Roman" panose="02020603050405020304" pitchFamily="18" charset="0"/>
              </a:rPr>
              <a:t>Financial Limitations: </a:t>
            </a:r>
            <a:r>
              <a:rPr lang="en-US" dirty="0">
                <a:solidFill>
                  <a:srgbClr val="000000"/>
                </a:solidFill>
                <a:effectLst/>
                <a:latin typeface="Times New Roman" panose="02020603050405020304" pitchFamily="18" charset="0"/>
              </a:rPr>
              <a:t>Developing a website-application requires funds for hiring developers and purchasing the necessary software, hardware, and other resources. If funds are limited, it may not be possible to create the application desired in the time allotted. </a:t>
            </a:r>
            <a:br>
              <a:rPr lang="en-US" sz="4000" dirty="0"/>
            </a:br>
            <a:endParaRPr lang="en-US" sz="4000" dirty="0"/>
          </a:p>
          <a:p>
            <a:pPr marL="342900" indent="-342900" algn="l">
              <a:buFont typeface="Wingdings" panose="05000000000000000000" pitchFamily="2" charset="2"/>
              <a:buChar char="v"/>
            </a:pPr>
            <a:r>
              <a:rPr lang="en-US" b="1" dirty="0">
                <a:solidFill>
                  <a:srgbClr val="000000"/>
                </a:solidFill>
                <a:effectLst/>
                <a:latin typeface="Times New Roman" panose="02020603050405020304" pitchFamily="18" charset="0"/>
              </a:rPr>
              <a:t>Time Constraints: </a:t>
            </a:r>
            <a:r>
              <a:rPr lang="en-US" dirty="0">
                <a:solidFill>
                  <a:srgbClr val="000000"/>
                </a:solidFill>
                <a:effectLst/>
                <a:latin typeface="Times New Roman" panose="02020603050405020304" pitchFamily="18" charset="0"/>
              </a:rPr>
              <a:t>The development of any application usually comes down to the amount of time available. If the project deadline is set too close then there will be fewer creative possibilities that can be implemented without having to make sacrifices elsewhere. </a:t>
            </a:r>
            <a:endParaRPr lang="en-US" sz="4000" dirty="0">
              <a:solidFill>
                <a:srgbClr val="000000"/>
              </a:solidFill>
              <a:effectLst/>
              <a:latin typeface="Times New Roman" panose="02020603050405020304" pitchFamily="18" charset="0"/>
            </a:endParaRPr>
          </a:p>
          <a:p>
            <a:pPr marL="571500" indent="-571500" algn="l">
              <a:buFont typeface="Wingdings" panose="05000000000000000000" pitchFamily="2" charset="2"/>
              <a:buChar char="v"/>
            </a:pPr>
            <a:endParaRPr lang="en-US" sz="4000" dirty="0"/>
          </a:p>
          <a:p>
            <a:pPr marL="342900" indent="-342900" algn="l">
              <a:buFont typeface="Wingdings" panose="05000000000000000000" pitchFamily="2" charset="2"/>
              <a:buChar char="v"/>
            </a:pPr>
            <a:r>
              <a:rPr lang="en-US" b="1" dirty="0">
                <a:solidFill>
                  <a:srgbClr val="000000"/>
                </a:solidFill>
                <a:effectLst/>
                <a:latin typeface="Times New Roman" panose="02020603050405020304" pitchFamily="18" charset="0"/>
              </a:rPr>
              <a:t>Software Limitations: </a:t>
            </a:r>
            <a:r>
              <a:rPr lang="en-US" dirty="0">
                <a:solidFill>
                  <a:srgbClr val="000000"/>
                </a:solidFill>
                <a:effectLst/>
                <a:latin typeface="Times New Roman" panose="02020603050405020304" pitchFamily="18" charset="0"/>
              </a:rPr>
              <a:t>Different web applications require different software or platforms and if these are not available or compatible with each other than developing an optimal solution may be impossible.</a:t>
            </a:r>
            <a:endParaRPr 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79518377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95</TotalTime>
  <Words>1071</Words>
  <Application>Microsoft Office PowerPoint</Application>
  <PresentationFormat>Widescreen</PresentationFormat>
  <Paragraphs>100</Paragraphs>
  <Slides>27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Bahnschrift Light Condensed</vt:lpstr>
      <vt:lpstr>Bahnschrift Light SemiCondensed</vt:lpstr>
      <vt:lpstr>Bahnschrift SemiBold Condensed</vt:lpstr>
      <vt:lpstr>Broadway</vt:lpstr>
      <vt:lpstr>Century Gothic</vt:lpstr>
      <vt:lpstr>Elephant</vt:lpstr>
      <vt:lpstr>Times New Roman</vt:lpstr>
      <vt:lpstr>Wingdings</vt:lpstr>
      <vt:lpstr>Wingdings 3</vt:lpstr>
      <vt:lpstr>Wisp</vt:lpstr>
      <vt:lpstr>Addis Ababa Science and Technology University  College of Electrical and Mechanical Engineering  Department of Software Engineering</vt:lpstr>
      <vt:lpstr>Overview</vt:lpstr>
      <vt:lpstr>PHASE I</vt:lpstr>
      <vt:lpstr>1.1 Background</vt:lpstr>
      <vt:lpstr>1.2 Motivation </vt:lpstr>
      <vt:lpstr>1.3 Statement of the Problem</vt:lpstr>
      <vt:lpstr>1.4 Objectives</vt:lpstr>
      <vt:lpstr>1.5 Methods </vt:lpstr>
      <vt:lpstr>1. 6 Scope and Limitations</vt:lpstr>
      <vt:lpstr>PHASE II</vt:lpstr>
      <vt:lpstr>2.1 Functional Requirements</vt:lpstr>
      <vt:lpstr>2.2 Non Functional Requiments</vt:lpstr>
      <vt:lpstr>PHASE III</vt:lpstr>
      <vt:lpstr>3.1 Data Flow Diagrams</vt:lpstr>
      <vt:lpstr>PowerPoint Presentation</vt:lpstr>
      <vt:lpstr>PowerPoint Presentation</vt:lpstr>
      <vt:lpstr>3.4 Decision Tree for a Customer and Receptionist.</vt:lpstr>
      <vt:lpstr>PowerPoint Presentation</vt:lpstr>
      <vt:lpstr>PowerPoint Presentation</vt:lpstr>
      <vt:lpstr>PowerPoint Presentation</vt:lpstr>
      <vt:lpstr>PowerPoint Presentation</vt:lpstr>
      <vt:lpstr>PowerPoint Presentation</vt:lpstr>
      <vt:lpstr>PHASE IV</vt:lpstr>
      <vt:lpstr>4.1 Component Diagram</vt:lpstr>
      <vt:lpstr>4.2 Deployment Diagram</vt:lpstr>
      <vt:lpstr>4.3 Package Diagram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duresafeyisa2022@gmail.com</dc:creator>
  <cp:lastModifiedBy>duresafeyisa2022@gmail.com</cp:lastModifiedBy>
  <cp:revision>5</cp:revision>
  <dcterms:created xsi:type="dcterms:W3CDTF">2023-02-17T10:37:29Z</dcterms:created>
  <dcterms:modified xsi:type="dcterms:W3CDTF">2023-02-17T12:13:25Z</dcterms:modified>
</cp:coreProperties>
</file>