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émes Dávid" initials="GD" lastIdx="1" clrIdx="0">
    <p:extLst>
      <p:ext uri="{19B8F6BF-5375-455C-9EA6-DF929625EA0E}">
        <p15:presenceInfo xmlns:p15="http://schemas.microsoft.com/office/powerpoint/2012/main" userId="S-1-5-21-2337931278-3975576112-3805826864-124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8T09:11:22.093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F4099-DA9B-4319-A4A2-B6524D8F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D270EE-1260-48A8-809A-770737E75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86C8C5-5257-471A-ADCC-AD75F78B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0B752B-892C-476B-90C2-325AB08D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41C46A-DD4A-45E7-A75F-2381653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1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2D0C3-6BF3-49C7-A6A1-5498D54C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47E079-6DAD-4AA3-A15F-89D117B7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AAB6A0-A16D-4AF7-AEC2-C084F10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C8EE41-A507-455B-AECD-CD8B105B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425AE0-B361-499A-AA3D-91E3C81D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9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9EC221-9470-4D8A-8EE7-1CD404D9E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15FB47-2687-4BCD-AF1B-85FC0A21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72572D-B384-43C8-9AF9-8FC8FD8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4166A5-0169-41E3-87EC-BEB3D01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8BD86A-BD75-4D10-B17B-61976558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36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06648-133C-40B5-95C5-03F310D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A1676-6A64-427E-AD46-F7B897E1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B6F028-F363-4B14-9C9B-86E695F4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FCD1E2-EBEA-41A7-A8FA-F018090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9AD9BE-BCD9-4607-9B9D-0B6B3555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5643B-4CF2-4CB2-BC64-B2776C99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79751B-FEEB-4AE7-8012-6514053A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D544CA-F13E-4AAE-9A9E-548A15F5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311515-FE43-400E-A465-07FA945B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DCD285-128A-4C09-B410-434D015F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8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56EB3-7CD0-4D5F-B950-4593FCF5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34616-EED2-4E48-A815-6092C9E01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638CE4-E0C3-49D3-8806-795FFF93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96FDA6-0A84-46A4-B29A-7AAF243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D31144-BEB5-402B-88A5-CC4DF1CE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BCB42B-AB5F-4D5D-896E-B914FA45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4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A62D0-3B5E-47AE-AEF7-77919BA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03B8D7-225C-4218-A924-16208EBE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F552AD-8952-46D3-AFFC-838FDCB3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607F381-B5E1-4F51-BC06-984A3F68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327DAE6-847C-4D89-A439-44C7E6D2F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8759DC-C147-4398-B89C-B5C849D7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041172-1898-4BDD-BD16-62184BF6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ED7FBA5-F0CC-4A93-BC8D-A9386B62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21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13A5B-8CA2-4DA4-BEDD-C51E7D3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CC1B35-7EF1-4680-9668-56F5AFDE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31B996E-E3CF-4C01-8843-58E93779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642B108-BDE2-4CA5-B814-9F0107E8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6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444DF0B-3000-4240-A5D0-3747B2AB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87C136-CFB9-420B-9DC2-A451BFC2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378183-5B74-4136-BAB9-1BEBE93E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25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1E3B2-F379-4DF0-BE45-60CAE23F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56F032-DD90-42A7-B082-13E5F75A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6844EDB-836C-42F4-8FDE-EAD43C97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78E270-B1EE-4919-A982-A394E593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2945E0-7188-43A8-829F-23843DF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4A0E62-1A20-43D7-9869-5C20D886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6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4776F-A1F0-418C-AE36-12C11548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D0E45DE-8046-4A41-85B0-F7846340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51E4C1-53BB-4C51-B763-58A5EE43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CA8835-6D6A-4B33-AE3E-5ABDE9F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9F26D9-F746-462A-B368-DB4951A7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8D3898-59DE-4893-A93F-7F23450E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8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B1F1745-D4B4-43E1-A78A-FA2F4DCD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A07F1A-C1AA-458F-BCC8-64E02608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025D9B-6892-4A21-AC99-75698EFF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E10B-3BB0-4025-9316-FAB0CF4D8236}" type="datetimeFigureOut">
              <a:rPr lang="hu-HU" smtClean="0"/>
              <a:t>2023. 11. 08.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FC7027-A6F6-48F8-8790-FC6198A9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E7A88E-5A04-44E1-A0EA-8BA885F7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1FCD-82F4-4A78-877C-31F4824EC1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formatika Korrepetálás">
            <a:extLst>
              <a:ext uri="{FF2B5EF4-FFF2-40B4-BE49-F238E27FC236}">
                <a16:creationId xmlns:a16="http://schemas.microsoft.com/office/drawing/2014/main" id="{371DE104-798F-4D42-A1F6-5D871CD0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11" y="-69565"/>
            <a:ext cx="12259112" cy="69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E8CA55C-A53D-41BD-8799-BBFC2EF6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939567"/>
            <a:ext cx="8970628" cy="114426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Informatikai alapfogalmak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AB9A36-0FC0-4951-A798-99A0B8A42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152" y="5918433"/>
            <a:ext cx="3652007" cy="48363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Gémes Dávid</a:t>
            </a:r>
          </a:p>
        </p:txBody>
      </p:sp>
    </p:spTree>
    <p:extLst>
      <p:ext uri="{BB962C8B-B14F-4D97-AF65-F5344CB8AC3E}">
        <p14:creationId xmlns:p14="http://schemas.microsoft.com/office/powerpoint/2010/main" val="389508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zetős szoftverek ingyenesen! Ingyenesen beszerezhető programok!">
            <a:extLst>
              <a:ext uri="{FF2B5EF4-FFF2-40B4-BE49-F238E27FC236}">
                <a16:creationId xmlns:a16="http://schemas.microsoft.com/office/drawing/2014/main" id="{93D54920-EF02-403E-A8E5-DDE823A4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299FD32-16BB-4DF7-8D61-94114335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90" y="197346"/>
            <a:ext cx="5763936" cy="574442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+mn-lt"/>
              </a:rPr>
              <a:t>Számítógépes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76B7B-001F-4AD9-B6C1-F1188B33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4113"/>
            <a:ext cx="9882930" cy="17648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 </a:t>
            </a:r>
            <a:r>
              <a:rPr lang="hu-HU" b="1" dirty="0">
                <a:solidFill>
                  <a:schemeClr val="bg1"/>
                </a:solidFill>
                <a:latin typeface="+mj-lt"/>
              </a:rPr>
              <a:t>számítógépes szoftverek</a:t>
            </a:r>
            <a:r>
              <a:rPr lang="hu-HU" dirty="0">
                <a:solidFill>
                  <a:schemeClr val="bg1"/>
                </a:solidFill>
              </a:rPr>
              <a:t> olyan programok és alkalmazások, amelyeket számítógépek és más digitális eszközök használnak </a:t>
            </a:r>
          </a:p>
          <a:p>
            <a:r>
              <a:rPr lang="hu-HU" dirty="0">
                <a:solidFill>
                  <a:schemeClr val="bg1"/>
                </a:solidFill>
              </a:rPr>
              <a:t>A szoftverek olyan utasításokból és adatokból állnak, amelyek meghatározzák, hogyan működik a számítógép vagy egyéb eszköz.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DC1BAC6-BBD1-48BD-91D7-D8E50AD7B066}"/>
              </a:ext>
            </a:extLst>
          </p:cNvPr>
          <p:cNvSpPr txBox="1"/>
          <p:nvPr/>
        </p:nvSpPr>
        <p:spPr>
          <a:xfrm>
            <a:off x="114650" y="2681301"/>
            <a:ext cx="59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Két fő kategóriába sorolható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866600E-4978-48B2-86B8-D81A616CC259}"/>
              </a:ext>
            </a:extLst>
          </p:cNvPr>
          <p:cNvSpPr txBox="1"/>
          <p:nvPr/>
        </p:nvSpPr>
        <p:spPr>
          <a:xfrm>
            <a:off x="114650" y="3327631"/>
            <a:ext cx="505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Rendszer szoftverek: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Ezek a szoftverek felelősek a számítógép működésének irányításáért és a hardver erőforrásainak kezeléséért. Például az operációs rendszerek, amelyek irányítják a hardvert és lehetővé teszik az alkalmazások futtatását, a rendszerháttérbe tartoznak. 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FA49482-4228-451E-A63B-C6BFDE87039D}"/>
              </a:ext>
            </a:extLst>
          </p:cNvPr>
          <p:cNvSpPr txBox="1"/>
          <p:nvPr/>
        </p:nvSpPr>
        <p:spPr>
          <a:xfrm>
            <a:off x="6342776" y="3429000"/>
            <a:ext cx="49823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/>
                </a:solidFill>
              </a:rPr>
              <a:t>Alkalmazások:</a:t>
            </a:r>
          </a:p>
          <a:p>
            <a:r>
              <a:rPr lang="hu-HU" dirty="0">
                <a:solidFill>
                  <a:schemeClr val="bg1"/>
                </a:solidFill>
              </a:rPr>
              <a:t>Ezek a szoftverek olyan programok, amelyek különböző feladatokat végeznek el a felhasználók számára. Az alkalmazások lehetnek irodai szoftverek (például szövegszerkesztők, táblázatkezelők), böngészők és játékok.</a:t>
            </a:r>
          </a:p>
        </p:txBody>
      </p:sp>
    </p:spTree>
    <p:extLst>
      <p:ext uri="{BB962C8B-B14F-4D97-AF65-F5344CB8AC3E}">
        <p14:creationId xmlns:p14="http://schemas.microsoft.com/office/powerpoint/2010/main" val="27921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itmus | Megállapíthatja a szoftver, kinek van bőrrákja">
            <a:extLst>
              <a:ext uri="{FF2B5EF4-FFF2-40B4-BE49-F238E27FC236}">
                <a16:creationId xmlns:a16="http://schemas.microsoft.com/office/drawing/2014/main" id="{EBF0AD15-12BA-4923-9A0D-4BFD01EE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1"/>
            <a:ext cx="12192000" cy="6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F77F4D8-90DA-4851-9354-266ADCB8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19841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Szoftverek fajtái és legfontosabb tulajdonságai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AC6D1-B71F-40E3-B584-86230F6A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1087393"/>
            <a:ext cx="9035642" cy="4986235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1 operációs rendszer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Fő cél:</a:t>
            </a:r>
            <a:r>
              <a:rPr lang="hu-HU" sz="1400" dirty="0">
                <a:solidFill>
                  <a:schemeClr val="bg1"/>
                </a:solidFill>
              </a:rPr>
              <a:t> A számítógép hardvereszközeinek irányítása és kezelése. </a:t>
            </a:r>
          </a:p>
          <a:p>
            <a:r>
              <a:rPr lang="hu-HU" sz="1400" dirty="0" err="1">
                <a:solidFill>
                  <a:schemeClr val="bg1"/>
                </a:solidFill>
              </a:rPr>
              <a:t>Pl</a:t>
            </a:r>
            <a:r>
              <a:rPr lang="hu-HU" sz="1400" dirty="0">
                <a:solidFill>
                  <a:schemeClr val="bg1"/>
                </a:solidFill>
              </a:rPr>
              <a:t>: </a:t>
            </a:r>
            <a:r>
              <a:rPr lang="hu-HU" sz="1400" dirty="0" err="1">
                <a:solidFill>
                  <a:schemeClr val="bg1"/>
                </a:solidFill>
              </a:rPr>
              <a:t>windows</a:t>
            </a:r>
            <a:r>
              <a:rPr lang="hu-HU" sz="1400" dirty="0">
                <a:solidFill>
                  <a:schemeClr val="bg1"/>
                </a:solidFill>
              </a:rPr>
              <a:t> Linux</a:t>
            </a:r>
          </a:p>
          <a:p>
            <a:r>
              <a:rPr lang="hu-HU" sz="2000" dirty="0">
                <a:solidFill>
                  <a:schemeClr val="bg1"/>
                </a:solidFill>
              </a:rPr>
              <a:t>2 Alkalmazások</a:t>
            </a:r>
          </a:p>
          <a:p>
            <a:r>
              <a:rPr lang="hu-HU" sz="1400" dirty="0">
                <a:solidFill>
                  <a:schemeClr val="bg1"/>
                </a:solidFill>
              </a:rPr>
              <a:t>Fő cél: Különböző feladatok végrehajtása a felhasználók számára.</a:t>
            </a:r>
          </a:p>
          <a:p>
            <a:r>
              <a:rPr lang="hu-HU" sz="1400" dirty="0" err="1">
                <a:solidFill>
                  <a:schemeClr val="bg1"/>
                </a:solidFill>
              </a:rPr>
              <a:t>Pl</a:t>
            </a:r>
            <a:r>
              <a:rPr lang="hu-HU" sz="1400" dirty="0">
                <a:solidFill>
                  <a:schemeClr val="bg1"/>
                </a:solidFill>
              </a:rPr>
              <a:t>: Microsoft </a:t>
            </a:r>
            <a:r>
              <a:rPr lang="hu-HU" sz="1400" dirty="0" err="1">
                <a:solidFill>
                  <a:schemeClr val="bg1"/>
                </a:solidFill>
              </a:rPr>
              <a:t>office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2200" b="1" dirty="0">
                <a:solidFill>
                  <a:schemeClr val="bg1"/>
                </a:solidFill>
              </a:rPr>
              <a:t>3. Fejlesztői </a:t>
            </a:r>
            <a:r>
              <a:rPr lang="hu-HU" sz="2200" b="1" dirty="0" err="1">
                <a:solidFill>
                  <a:schemeClr val="bg1"/>
                </a:solidFill>
              </a:rPr>
              <a:t>eszközök</a:t>
            </a:r>
            <a:r>
              <a:rPr lang="hu-HU" b="1" dirty="0" err="1">
                <a:solidFill>
                  <a:schemeClr val="bg1"/>
                </a:solidFill>
              </a:rPr>
              <a:t>:Fő</a:t>
            </a:r>
            <a:r>
              <a:rPr lang="hu-HU" b="1" dirty="0">
                <a:solidFill>
                  <a:schemeClr val="bg1"/>
                </a:solidFill>
              </a:rPr>
              <a:t> cél:</a:t>
            </a:r>
            <a:r>
              <a:rPr lang="hu-HU" dirty="0">
                <a:solidFill>
                  <a:schemeClr val="bg1"/>
                </a:solidFill>
              </a:rPr>
              <a:t> </a:t>
            </a:r>
          </a:p>
          <a:p>
            <a:r>
              <a:rPr lang="hu-HU" sz="1500" dirty="0">
                <a:solidFill>
                  <a:schemeClr val="bg1"/>
                </a:solidFill>
              </a:rPr>
              <a:t>Szoftverfejlesztés támogatása, programozás és tesztelés.</a:t>
            </a:r>
          </a:p>
          <a:p>
            <a:r>
              <a:rPr lang="hu-HU" sz="1500" b="1" dirty="0">
                <a:solidFill>
                  <a:schemeClr val="bg1"/>
                </a:solidFill>
              </a:rPr>
              <a:t>Példák:</a:t>
            </a:r>
            <a:r>
              <a:rPr lang="hu-HU" sz="1500" dirty="0">
                <a:solidFill>
                  <a:schemeClr val="bg1"/>
                </a:solidFill>
              </a:rPr>
              <a:t> Visual </a:t>
            </a:r>
            <a:r>
              <a:rPr lang="hu-HU" sz="1500" dirty="0" err="1">
                <a:solidFill>
                  <a:schemeClr val="bg1"/>
                </a:solidFill>
              </a:rPr>
              <a:t>Studio</a:t>
            </a:r>
            <a:endParaRPr lang="hu-HU" sz="1500" dirty="0">
              <a:solidFill>
                <a:schemeClr val="bg1"/>
              </a:solidFill>
            </a:endParaRPr>
          </a:p>
          <a:p>
            <a:r>
              <a:rPr lang="hu-HU" sz="2000" b="1" dirty="0">
                <a:solidFill>
                  <a:schemeClr val="bg1"/>
                </a:solidFill>
              </a:rPr>
              <a:t>4. Adatbázis-kezelő rendszerek (DBMS)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:Fő cél:</a:t>
            </a:r>
            <a:r>
              <a:rPr lang="hu-HU" sz="1400" dirty="0">
                <a:solidFill>
                  <a:schemeClr val="bg1"/>
                </a:solidFill>
              </a:rPr>
              <a:t> Adatok tárolása, rendezése és hozzáférhetőség biztosítása.</a:t>
            </a:r>
          </a:p>
          <a:p>
            <a:r>
              <a:rPr lang="hu-HU" sz="1400" b="1" dirty="0">
                <a:solidFill>
                  <a:schemeClr val="bg1"/>
                </a:solidFill>
              </a:rPr>
              <a:t>Példák:</a:t>
            </a:r>
            <a:r>
              <a:rPr lang="hu-HU" sz="1400" dirty="0">
                <a:solidFill>
                  <a:schemeClr val="bg1"/>
                </a:solidFill>
              </a:rPr>
              <a:t> </a:t>
            </a:r>
            <a:r>
              <a:rPr lang="hu-HU" sz="1400" dirty="0" err="1">
                <a:solidFill>
                  <a:schemeClr val="bg1"/>
                </a:solidFill>
              </a:rPr>
              <a:t>MySQL</a:t>
            </a:r>
            <a:r>
              <a:rPr lang="hu-HU" sz="1400" dirty="0">
                <a:solidFill>
                  <a:schemeClr val="bg1"/>
                </a:solidFill>
              </a:rPr>
              <a:t>, Oracle </a:t>
            </a:r>
            <a:r>
              <a:rPr lang="hu-HU" sz="1400" dirty="0" err="1">
                <a:solidFill>
                  <a:schemeClr val="bg1"/>
                </a:solidFill>
              </a:rPr>
              <a:t>Database</a:t>
            </a:r>
            <a:endParaRPr lang="hu-HU" sz="1400" dirty="0">
              <a:solidFill>
                <a:schemeClr val="bg1"/>
              </a:solidFill>
            </a:endParaRPr>
          </a:p>
          <a:p>
            <a:r>
              <a:rPr lang="hu-HU" sz="2200" b="1" dirty="0">
                <a:solidFill>
                  <a:schemeClr val="bg1"/>
                </a:solidFill>
              </a:rPr>
              <a:t>5. Játékszoftverek:</a:t>
            </a:r>
          </a:p>
          <a:p>
            <a:r>
              <a:rPr lang="hu-HU" sz="1500" dirty="0">
                <a:solidFill>
                  <a:schemeClr val="bg1"/>
                </a:solidFill>
              </a:rPr>
              <a:t> Szórakoztatás és játékélmény biztosítása.</a:t>
            </a:r>
          </a:p>
          <a:p>
            <a:r>
              <a:rPr lang="hu-HU" sz="1500" b="1" dirty="0">
                <a:solidFill>
                  <a:schemeClr val="bg1"/>
                </a:solidFill>
              </a:rPr>
              <a:t>Példák:</a:t>
            </a:r>
            <a:r>
              <a:rPr lang="hu-HU" sz="1500" dirty="0">
                <a:solidFill>
                  <a:schemeClr val="bg1"/>
                </a:solidFill>
              </a:rPr>
              <a:t> </a:t>
            </a:r>
            <a:r>
              <a:rPr lang="hu-HU" sz="1500" dirty="0" err="1">
                <a:solidFill>
                  <a:schemeClr val="bg1"/>
                </a:solidFill>
              </a:rPr>
              <a:t>Fortnite</a:t>
            </a:r>
            <a:r>
              <a:rPr lang="hu-HU" sz="1500" dirty="0">
                <a:solidFill>
                  <a:schemeClr val="bg1"/>
                </a:solidFill>
              </a:rPr>
              <a:t>, </a:t>
            </a:r>
            <a:r>
              <a:rPr lang="hu-HU" sz="1500" dirty="0" err="1">
                <a:solidFill>
                  <a:schemeClr val="bg1"/>
                </a:solidFill>
              </a:rPr>
              <a:t>Minecraft</a:t>
            </a:r>
            <a:r>
              <a:rPr lang="hu-HU" sz="1500" dirty="0">
                <a:solidFill>
                  <a:schemeClr val="bg1"/>
                </a:solidFill>
              </a:rPr>
              <a:t>, League of Legends.</a:t>
            </a: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</a:endParaRPr>
          </a:p>
          <a:p>
            <a:endParaRPr lang="hu-HU" sz="1500" dirty="0">
              <a:solidFill>
                <a:schemeClr val="bg1"/>
              </a:solidFill>
            </a:endParaRPr>
          </a:p>
          <a:p>
            <a:endParaRPr lang="hu-HU" sz="1500" dirty="0">
              <a:solidFill>
                <a:schemeClr val="bg1"/>
              </a:solidFill>
            </a:endParaRPr>
          </a:p>
          <a:p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zoftver tervezés és fejlesztés - Iparivonalkód">
            <a:extLst>
              <a:ext uri="{FF2B5EF4-FFF2-40B4-BE49-F238E27FC236}">
                <a16:creationId xmlns:a16="http://schemas.microsoft.com/office/drawing/2014/main" id="{60ED43FE-EC90-4A2E-9617-895DBF18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C148A6C-0CB3-476C-BECF-1587C3F6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130233"/>
            <a:ext cx="3549242" cy="834501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FC0C0C-429C-442B-8E6A-10E65F09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3" y="964734"/>
            <a:ext cx="10515600" cy="5486400"/>
          </a:xfrm>
        </p:spPr>
        <p:txBody>
          <a:bodyPr/>
          <a:lstStyle/>
          <a:p>
            <a:r>
              <a:rPr lang="hu-HU" sz="2400" b="1" dirty="0">
                <a:solidFill>
                  <a:schemeClr val="bg1"/>
                </a:solidFill>
              </a:rPr>
              <a:t>Használhatóság:</a:t>
            </a:r>
            <a:r>
              <a:rPr lang="hu-HU" sz="2400" dirty="0">
                <a:solidFill>
                  <a:schemeClr val="bg1"/>
                </a:solidFill>
              </a:rPr>
              <a:t> A szoftvereknek könnyen használhatóknak és érthetőnek kell lenniük a felhasználók számára.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Teljesítmény:</a:t>
            </a:r>
            <a:r>
              <a:rPr lang="hu-HU" sz="2400" dirty="0">
                <a:solidFill>
                  <a:schemeClr val="bg1"/>
                </a:solidFill>
              </a:rPr>
              <a:t> A szoftvereknek hatékonyan kell működniük, minimális késleltetéssel és erőforrás-felhasználással.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Megbízhatóság:</a:t>
            </a:r>
            <a:r>
              <a:rPr lang="hu-HU" sz="2400" dirty="0">
                <a:solidFill>
                  <a:schemeClr val="bg1"/>
                </a:solidFill>
              </a:rPr>
              <a:t> A szoftvereknek stabilnak és megbízhatónak kell lenniük, hogy ne okozzanak rendszerösszeomlást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Skálázhatóság:</a:t>
            </a:r>
            <a:r>
              <a:rPr lang="hu-HU" sz="2400" dirty="0">
                <a:solidFill>
                  <a:schemeClr val="bg1"/>
                </a:solidFill>
              </a:rPr>
              <a:t> A szoftvereknek alkalmazkodniuk kell a különböző méretű rendszerekhez és felhasználói igényekhez.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Biztonság:</a:t>
            </a:r>
            <a:r>
              <a:rPr lang="hu-HU" sz="2400" dirty="0">
                <a:solidFill>
                  <a:schemeClr val="bg1"/>
                </a:solidFill>
              </a:rPr>
              <a:t> A szoftvereknek megfelelő biztonsági intézkedéseket kell tartalmazniuk, hogy megvédjék az adatokat és a rendszert</a:t>
            </a:r>
          </a:p>
          <a:p>
            <a:r>
              <a:rPr lang="hu-HU" sz="2400" b="1" dirty="0">
                <a:solidFill>
                  <a:schemeClr val="bg1"/>
                </a:solidFill>
              </a:rPr>
              <a:t>Frissíthetőség:</a:t>
            </a:r>
            <a:r>
              <a:rPr lang="hu-HU" sz="2400" dirty="0">
                <a:solidFill>
                  <a:schemeClr val="bg1"/>
                </a:solidFill>
              </a:rPr>
              <a:t> A szoftvereknek könnyen frissíthetőnek és karbantarthatónak kell lenniük az új funkciók és biztonsági javítások bevezetése érdekében.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648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Operációs rendszer">
            <a:extLst>
              <a:ext uri="{FF2B5EF4-FFF2-40B4-BE49-F238E27FC236}">
                <a16:creationId xmlns:a16="http://schemas.microsoft.com/office/drawing/2014/main" id="{4FCDD26C-5CE2-4201-919E-3ED35090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5265300-432F-47E6-B9B2-2FAB387B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1" y="79899"/>
            <a:ext cx="4539143" cy="482163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Operációs 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87D584-C02D-49C9-B27C-8F5C1AF4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1" y="697049"/>
            <a:ext cx="9824208" cy="6081052"/>
          </a:xfrm>
        </p:spPr>
        <p:txBody>
          <a:bodyPr>
            <a:normAutofit fontScale="70000" lnSpcReduction="20000"/>
          </a:bodyPr>
          <a:lstStyle/>
          <a:p>
            <a:r>
              <a:rPr lang="hu-HU" sz="3400" dirty="0">
                <a:solidFill>
                  <a:schemeClr val="bg1"/>
                </a:solidFill>
              </a:rPr>
              <a:t>Az operációs rendszer (OS) egy szoftver, amely irányítja és kezeli a számítógép hardvereszközeit, valamint lehetővé teszi az alkalmazások futtatását. Az operációs rendszer egyfajta közvetítő szerepet tölt be a hardver és a felhasználók között</a:t>
            </a:r>
          </a:p>
          <a:p>
            <a:endParaRPr lang="hu-HU" sz="2600" dirty="0">
              <a:solidFill>
                <a:schemeClr val="bg1"/>
              </a:solidFill>
            </a:endParaRPr>
          </a:p>
          <a:p>
            <a:r>
              <a:rPr lang="hu-HU" sz="2600" dirty="0">
                <a:solidFill>
                  <a:schemeClr val="bg1"/>
                </a:solidFill>
              </a:rPr>
              <a:t>Az operációs rendszer felügyeli a hardvereszközöket, kezeli a memóriát, és irányítja a perifériákat (pl. nyomtatók, billentyűzetek).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Az operációs rendszer felelős a fájlok tárolásáért, szervezéséért és hozzáférhetőségéért. Ez magában foglalja a fájlok létrehozását, törlését, másolását és mozgatását.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Az operációs rendszer döntéseket hoz a futó folyamatok ütemezésével kapcsolatban, hogy hatékonyan használja a rendelkezésre álló erőforrásokat.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Az operációs rendszer felel a memóriaterületek kezeléséért, beleértve a virtuális memóriát is.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Az operációs rendszer biztosít egy felhasználói interfészt, amely lehet karakteres vagy grafikus, és lehetővé teszi a felhasználók számára az interakciót a számítógéppel.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Az ilyen típusú rendszerek parancssorokat használnak a felhasználókkal való kommunikációhoz. Példa: DOS (</a:t>
            </a:r>
            <a:r>
              <a:rPr lang="hu-HU" sz="2600" dirty="0" err="1">
                <a:solidFill>
                  <a:schemeClr val="bg1"/>
                </a:solidFill>
              </a:rPr>
              <a:t>Disk</a:t>
            </a:r>
            <a:r>
              <a:rPr lang="hu-HU" sz="2600" dirty="0">
                <a:solidFill>
                  <a:schemeClr val="bg1"/>
                </a:solidFill>
              </a:rPr>
              <a:t> </a:t>
            </a:r>
            <a:r>
              <a:rPr lang="hu-HU" sz="2600" dirty="0" err="1">
                <a:solidFill>
                  <a:schemeClr val="bg1"/>
                </a:solidFill>
              </a:rPr>
              <a:t>Operating</a:t>
            </a:r>
            <a:r>
              <a:rPr lang="hu-HU" sz="2600" dirty="0">
                <a:solidFill>
                  <a:schemeClr val="bg1"/>
                </a:solidFill>
              </a:rPr>
              <a:t> System).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Ezek a rendszerek grafikus elemeket használnak a felhasználók interakciójához, például ikonok, ablakok és menük. Példa: Windows, </a:t>
            </a:r>
            <a:r>
              <a:rPr lang="hu-HU" sz="2600" dirty="0" err="1">
                <a:solidFill>
                  <a:schemeClr val="bg1"/>
                </a:solidFill>
              </a:rPr>
              <a:t>macOS</a:t>
            </a:r>
            <a:r>
              <a:rPr lang="hu-HU" sz="2600" dirty="0">
                <a:solidFill>
                  <a:schemeClr val="bg1"/>
                </a:solidFill>
              </a:rPr>
              <a:t>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Olyan rendszerek, amelyek kifejezetten a hálózati kommunikációra és feladatokra vannak optimalizálva. Példa: Linux, Unix.</a:t>
            </a:r>
          </a:p>
          <a:p>
            <a:r>
              <a:rPr lang="hu-HU" sz="2600" dirty="0">
                <a:solidFill>
                  <a:schemeClr val="bg1"/>
                </a:solidFill>
              </a:rPr>
              <a:t> Kis méretű és erőforrásokkal gazdálkodó rendszerek, amelyek be vannak ágyazva más eszközökbe, például okoskártyákba, háztartási gépekbe. Példa: </a:t>
            </a:r>
            <a:r>
              <a:rPr lang="hu-HU" sz="2600" dirty="0" err="1">
                <a:solidFill>
                  <a:schemeClr val="bg1"/>
                </a:solidFill>
              </a:rPr>
              <a:t>FreeRTOS</a:t>
            </a:r>
            <a:r>
              <a:rPr lang="hu-HU" sz="2600" dirty="0">
                <a:solidFill>
                  <a:schemeClr val="bg1"/>
                </a:solidFill>
              </a:rPr>
              <a:t>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574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561</Words>
  <Application>Microsoft Office PowerPoint</Application>
  <PresentationFormat>Szélesvásznú</PresentationFormat>
  <Paragraphs>53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Informatikai alapfogalmak</vt:lpstr>
      <vt:lpstr>Számítógépes szoftverek</vt:lpstr>
      <vt:lpstr>Szoftverek fajtái és legfontosabb tulajdonságai</vt:lpstr>
      <vt:lpstr>Tulajdonságok</vt:lpstr>
      <vt:lpstr>Operációs rendszer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alapfogalmak</dc:title>
  <dc:creator>Gémes Dávid</dc:creator>
  <cp:lastModifiedBy>Gémes Dávid</cp:lastModifiedBy>
  <cp:revision>4</cp:revision>
  <dcterms:created xsi:type="dcterms:W3CDTF">2023-11-08T08:10:05Z</dcterms:created>
  <dcterms:modified xsi:type="dcterms:W3CDTF">2023-11-08T08:34:27Z</dcterms:modified>
</cp:coreProperties>
</file>