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1.7121184970399547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F-468D-B2C9-71B17EF74C17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0F-468D-B2C9-71B17EF74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272144"/>
        <c:axId val="904853184"/>
      </c:barChart>
      <c:catAx>
        <c:axId val="70927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04853184"/>
        <c:crosses val="autoZero"/>
        <c:auto val="1"/>
        <c:lblAlgn val="ctr"/>
        <c:lblOffset val="100"/>
        <c:noMultiLvlLbl val="0"/>
      </c:catAx>
      <c:valAx>
        <c:axId val="90485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0927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1.7121184970399547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E-47A0-836A-6C3DC22DF3A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E-47A0-836A-6C3DC22DF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272144"/>
        <c:axId val="904853184"/>
      </c:barChart>
      <c:catAx>
        <c:axId val="70927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04853184"/>
        <c:crosses val="autoZero"/>
        <c:auto val="1"/>
        <c:lblAlgn val="ctr"/>
        <c:lblOffset val="100"/>
        <c:noMultiLvlLbl val="0"/>
      </c:catAx>
      <c:valAx>
        <c:axId val="90485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0927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9E740C-A96D-4D3A-9132-64B7B45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595E57-8E36-4541-8CA2-18D9A39E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1D758D-5827-4B8A-B6AF-097F11EC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54998C-CFE4-4F0F-9851-6DFB3C48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F9367E-6BC3-481F-A57D-95389DD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9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C560F-A179-4C1E-88E5-40966162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DB64C3-1D48-4366-978B-91FF70B2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25637F-5A21-4A20-8EA0-688D1C54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8CB4F5-3E5B-4CCE-B3B5-3A74E1D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95AEAD-995A-4C42-9577-DB7E77A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66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B5B10CD-D927-4BFE-AEF5-358F2301C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6BBD53-9D74-442C-8983-76ACB056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571AA4-A342-41CD-974F-54FA8743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764A60-B582-4E40-929A-6EBE18CF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AFABBE-89D2-4400-8BB4-FDA4800D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4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CEB7B7-3E94-4929-946B-330EE39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651074-63BD-4B3E-A901-0C7048EF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07C414-58B4-4B45-857D-2FF5A9E7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B666D7-D566-486B-B699-43EDB6D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DDA6C7-A4E4-43D1-988A-A6FF2168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6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3CF72-4B8F-42D0-B32C-DFD28B05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01AD69-8AB9-4CF8-A727-FED00DE3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24906-88B7-432E-9940-B62D2D6B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0C03F8-AF19-4C8D-9C9A-386AAA11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1FF64F-5015-405A-A27E-41B50331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1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56229-C86C-473E-A497-901871E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F8F7E6-2BAB-4250-8E41-F628D6D15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050400-B783-42E2-9D59-364F9A25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CEA4C9-D86D-4D62-87F3-D8DD1E9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F8236F-DB69-4E1A-A7DA-5EBA2CC2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042DFD-34C8-4DBD-B1B6-6BC71BB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90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847FF-EEDB-4762-B994-FDE5CAD6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7BDBD0-EB20-40DE-BA61-ADE1EB26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4C92C1-6185-4D59-A683-A58CED5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B7B967-7DC3-4BB9-81AC-2A19C7B10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ABF32A-EDA2-4EC2-AF19-3C444DED9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0F0D668-5785-4A78-BB55-8DC1C22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4055FEC-B088-44F7-BE5C-451B4F36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62AF3F8-57F8-474A-A14C-EEAACF4A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58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3C57C8-3E03-43E2-8247-C56BA31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A851A21-FE7B-488F-A2BC-4AEC6D04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329EB9C-C22B-4EDD-B9D8-61806F48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E239BE3-D9C7-4A1A-9B5C-99A56FB2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4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C9C7F07-5ECA-4BB1-B5CC-EC83CA8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E42DB7C-A699-4B18-862B-8D2D9ECD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9A8847-3339-4BDA-A0E4-3414FD1A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82240-603A-4A59-8588-AEB3B6D0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6D6662-A490-424E-A6DB-C10C6811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918BD9-D54B-4D68-B5C5-8A8A5CAA1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6A7E35-9703-4E8B-9ADA-E951EE6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916480-0AC5-4A7C-81EE-D2D245C4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26BC5E-ADAC-4671-9ED0-B98E0173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2E87F1-7AE3-43F8-A560-1C5E23BE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E054401-43D6-4556-8BCF-B808A276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1AC5EE-AEFE-4250-BE65-C39C7D10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511452-BD17-4DA0-82DA-A8EA20BF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0803FD-CE8A-4F87-871C-04DE9EEA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A52944-CD65-4D75-BD88-5D26BC7C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3A10473-9142-4449-A668-FE9E47A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9E2197-DBB7-4E1B-9578-AC633DA4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DE2DC8-AECE-496D-83B4-4DE2A4835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D5E6-9632-4565-BFA9-008D2C7C7FB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C3D387-5E81-468E-B9AA-BFA40A22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9F8460-D670-4F3F-BE74-0870510A6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4629-1E7E-48CA-A20C-B2A114C4B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6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CDC700-412B-4CD8-933A-2BB46C79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76" y="271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/>
              <a:t>Egy főre jutó bruttó és nettó jövedelem</a:t>
            </a:r>
            <a:br>
              <a:rPr lang="hu-HU" dirty="0"/>
            </a:b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E0F08DB1-8E48-482B-8F71-1415544E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76" y="6290374"/>
            <a:ext cx="3980688" cy="41217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Készítette: Gémes Dávid 9/</a:t>
            </a:r>
            <a:r>
              <a:rPr lang="hu-HU" dirty="0" err="1"/>
              <a:t>ny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760B35F-9137-419E-A935-4021E5EB7A1C}"/>
              </a:ext>
            </a:extLst>
          </p:cNvPr>
          <p:cNvSpPr txBox="1"/>
          <p:nvPr/>
        </p:nvSpPr>
        <p:spPr>
          <a:xfrm>
            <a:off x="457200" y="2125631"/>
            <a:ext cx="867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következő diákban arról fogok beszélni hogy mennyi egy embernek a bruttó és nettó jövedelme is a referenciaszemély korcsoportja és iskolai végzettsége </a:t>
            </a:r>
            <a:r>
              <a:rPr lang="hu-HU" dirty="0" err="1"/>
              <a:t>szeint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89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57858-1703-434B-A184-3789D352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606" y="36576"/>
            <a:ext cx="2755394" cy="3392424"/>
          </a:xfrm>
        </p:spPr>
        <p:txBody>
          <a:bodyPr>
            <a:normAutofit/>
          </a:bodyPr>
          <a:lstStyle/>
          <a:p>
            <a:r>
              <a:rPr lang="hu-HU" sz="2000" dirty="0"/>
              <a:t>Egy főre jutó bruttó és nettó jövedelem a referenciaszemély korcsoportja és iskolai végzettsége szerint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6E908D3-B8CC-4E78-88D5-B709E82AD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94067"/>
              </p:ext>
            </p:extLst>
          </p:nvPr>
        </p:nvGraphicFramePr>
        <p:xfrm>
          <a:off x="0" y="0"/>
          <a:ext cx="943660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207">
                  <a:extLst>
                    <a:ext uri="{9D8B030D-6E8A-4147-A177-3AD203B41FA5}">
                      <a16:colId xmlns:a16="http://schemas.microsoft.com/office/drawing/2014/main" val="2963813231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1644628328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1935270883"/>
                    </a:ext>
                  </a:extLst>
                </a:gridCol>
                <a:gridCol w="648342">
                  <a:extLst>
                    <a:ext uri="{9D8B030D-6E8A-4147-A177-3AD203B41FA5}">
                      <a16:colId xmlns:a16="http://schemas.microsoft.com/office/drawing/2014/main" val="4015693099"/>
                    </a:ext>
                  </a:extLst>
                </a:gridCol>
                <a:gridCol w="163257">
                  <a:extLst>
                    <a:ext uri="{9D8B030D-6E8A-4147-A177-3AD203B41FA5}">
                      <a16:colId xmlns:a16="http://schemas.microsoft.com/office/drawing/2014/main" val="3291510574"/>
                    </a:ext>
                  </a:extLst>
                </a:gridCol>
                <a:gridCol w="465848">
                  <a:extLst>
                    <a:ext uri="{9D8B030D-6E8A-4147-A177-3AD203B41FA5}">
                      <a16:colId xmlns:a16="http://schemas.microsoft.com/office/drawing/2014/main" val="149471054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2564984453"/>
                    </a:ext>
                  </a:extLst>
                </a:gridCol>
                <a:gridCol w="654757">
                  <a:extLst>
                    <a:ext uri="{9D8B030D-6E8A-4147-A177-3AD203B41FA5}">
                      <a16:colId xmlns:a16="http://schemas.microsoft.com/office/drawing/2014/main" val="2707894394"/>
                    </a:ext>
                  </a:extLst>
                </a:gridCol>
                <a:gridCol w="156844">
                  <a:extLst>
                    <a:ext uri="{9D8B030D-6E8A-4147-A177-3AD203B41FA5}">
                      <a16:colId xmlns:a16="http://schemas.microsoft.com/office/drawing/2014/main" val="89978425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639757088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1367394658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2020818852"/>
                    </a:ext>
                  </a:extLst>
                </a:gridCol>
                <a:gridCol w="811600">
                  <a:extLst>
                    <a:ext uri="{9D8B030D-6E8A-4147-A177-3AD203B41FA5}">
                      <a16:colId xmlns:a16="http://schemas.microsoft.com/office/drawing/2014/main" val="2200974739"/>
                    </a:ext>
                  </a:extLst>
                </a:gridCol>
              </a:tblGrid>
              <a:tr h="3104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Megnevezés</a:t>
                      </a:r>
                      <a:endParaRPr lang="hu-HU" sz="16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18320"/>
                  </a:ext>
                </a:extLst>
              </a:tr>
              <a:tr h="12135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alapfokú vagy nincs végzettség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</a:t>
                      </a:r>
                      <a:r>
                        <a:rPr lang="hu-HU" b="0" dirty="0" err="1">
                          <a:solidFill>
                            <a:srgbClr val="FFFFFF"/>
                          </a:solidFill>
                          <a:effectLst/>
                        </a:rPr>
                        <a:t>niincs</a:t>
                      </a:r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 iskolai végzettsége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középfok érettségi nélkül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középfok érettségi</a:t>
                      </a:r>
                      <a:endParaRPr lang="hu-HU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0" dirty="0">
                          <a:solidFill>
                            <a:srgbClr val="FFFFFF"/>
                          </a:solidFill>
                          <a:effectLst/>
                        </a:rPr>
                        <a:t>felsőfok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006622"/>
                  </a:ext>
                </a:extLst>
              </a:tr>
              <a:tr h="338667">
                <a:tc gridSpan="13">
                  <a:txBody>
                    <a:bodyPr/>
                    <a:lstStyle/>
                    <a:p>
                      <a:pPr algn="l"/>
                      <a:r>
                        <a:rPr lang="hu-HU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4271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07145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88953427"/>
                  </a:ext>
                </a:extLst>
              </a:tr>
              <a:tr h="338667">
                <a:tc gridSpan="13">
                  <a:txBody>
                    <a:bodyPr/>
                    <a:lstStyle/>
                    <a:p>
                      <a:pPr algn="l"/>
                      <a:r>
                        <a:rPr lang="hu-HU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42038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01153668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34235489"/>
                  </a:ext>
                </a:extLst>
              </a:tr>
              <a:tr h="338667">
                <a:tc gridSpan="13">
                  <a:txBody>
                    <a:bodyPr/>
                    <a:lstStyle/>
                    <a:p>
                      <a:pPr algn="l"/>
                      <a:r>
                        <a:rPr lang="hu-HU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39023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95365635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l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91362978"/>
                  </a:ext>
                </a:extLst>
              </a:tr>
            </a:tbl>
          </a:graphicData>
        </a:graphic>
      </p:graphicFrame>
      <p:pic>
        <p:nvPicPr>
          <p:cNvPr id="2050" name="Picture 2" descr="Pénz Pénz Pénz">
            <a:extLst>
              <a:ext uri="{FF2B5EF4-FFF2-40B4-BE49-F238E27FC236}">
                <a16:creationId xmlns:a16="http://schemas.microsoft.com/office/drawing/2014/main" id="{294974EA-8F74-4B19-9A98-4776C7213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40521" y="3250693"/>
            <a:ext cx="3832561" cy="215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76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7C4DE-BE6B-4CF0-825C-F6E803D3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480"/>
            <a:ext cx="6629400" cy="100584"/>
          </a:xfrm>
        </p:spPr>
        <p:txBody>
          <a:bodyPr>
            <a:normAutofit fontScale="90000"/>
          </a:bodyPr>
          <a:lstStyle/>
          <a:p>
            <a:r>
              <a:rPr lang="hu-HU" sz="2200" dirty="0"/>
              <a:t>Egy főre jutó bruttó és nettó jövedelem jövedelmi </a:t>
            </a:r>
            <a:r>
              <a:rPr lang="hu-HU" sz="2200" dirty="0" err="1"/>
              <a:t>ötödök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12CEACC-CECF-4CB5-9C25-B9D97C532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306799"/>
              </p:ext>
            </p:extLst>
          </p:nvPr>
        </p:nvGraphicFramePr>
        <p:xfrm>
          <a:off x="0" y="512064"/>
          <a:ext cx="5513832" cy="447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32B4A3E2-6619-4F34-9DB5-A84F8A9ECB1B}"/>
              </a:ext>
            </a:extLst>
          </p:cNvPr>
          <p:cNvSpPr txBox="1"/>
          <p:nvPr/>
        </p:nvSpPr>
        <p:spPr>
          <a:xfrm>
            <a:off x="0" y="4989766"/>
            <a:ext cx="1792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Összesen: </a:t>
            </a:r>
            <a:br>
              <a:rPr lang="hu-HU" sz="1400" dirty="0"/>
            </a:br>
            <a:r>
              <a:rPr lang="hu-HU" sz="1400" dirty="0"/>
              <a:t>bruttó: 2 622 150</a:t>
            </a:r>
            <a:br>
              <a:rPr lang="hu-HU" sz="1400" dirty="0"/>
            </a:br>
            <a:r>
              <a:rPr lang="hu-HU" sz="1400" dirty="0"/>
              <a:t>nettó: 1 921 306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60118D-BB71-41EC-8B0D-77997EAB1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518564"/>
              </p:ext>
            </p:extLst>
          </p:nvPr>
        </p:nvGraphicFramePr>
        <p:xfrm>
          <a:off x="5839968" y="512064"/>
          <a:ext cx="5513832" cy="447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zövegdoboz 11">
            <a:extLst>
              <a:ext uri="{FF2B5EF4-FFF2-40B4-BE49-F238E27FC236}">
                <a16:creationId xmlns:a16="http://schemas.microsoft.com/office/drawing/2014/main" id="{2FA3C399-5F46-4BA5-B129-FC7C5AB9D31E}"/>
              </a:ext>
            </a:extLst>
          </p:cNvPr>
          <p:cNvSpPr txBox="1"/>
          <p:nvPr/>
        </p:nvSpPr>
        <p:spPr>
          <a:xfrm>
            <a:off x="8596884" y="4882896"/>
            <a:ext cx="209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Összesen:</a:t>
            </a:r>
            <a:br>
              <a:rPr lang="hu-HU" sz="1400" dirty="0"/>
            </a:br>
            <a:r>
              <a:rPr lang="hu-HU" sz="1400" dirty="0"/>
              <a:t>bruttó: 3 084 472</a:t>
            </a:r>
          </a:p>
          <a:p>
            <a:r>
              <a:rPr lang="hu-HU" sz="1400" dirty="0"/>
              <a:t>Nettó: 2 244 806</a:t>
            </a:r>
          </a:p>
        </p:txBody>
      </p:sp>
      <p:pic>
        <p:nvPicPr>
          <p:cNvPr id="3076" name="Picture 4" descr="Hogyan nyomtatják a pénzt, és miért olyan nehéz hamisítani? |  TonerPartners.hu">
            <a:extLst>
              <a:ext uri="{FF2B5EF4-FFF2-40B4-BE49-F238E27FC236}">
                <a16:creationId xmlns:a16="http://schemas.microsoft.com/office/drawing/2014/main" id="{9FB1AFD0-084D-4B4E-AED3-648134DB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4882896"/>
            <a:ext cx="6565392" cy="195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21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10" grpId="0"/>
      <p:bldGraphic spid="11" grpId="0">
        <p:bldAsOne/>
      </p:bldGraphic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19DD7-A9D8-4525-8F71-240D7D06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97924">
            <a:off x="806501" y="1663957"/>
            <a:ext cx="6303669" cy="1006475"/>
          </a:xfrm>
        </p:spPr>
        <p:txBody>
          <a:bodyPr>
            <a:noAutofit/>
          </a:bodyPr>
          <a:lstStyle/>
          <a:p>
            <a:r>
              <a:rPr lang="hu-HU" sz="5000" dirty="0"/>
              <a:t>Köszönöm a figyelmet</a:t>
            </a:r>
          </a:p>
        </p:txBody>
      </p:sp>
      <p:pic>
        <p:nvPicPr>
          <p:cNvPr id="1026" name="Picture 2" descr="Emoji World Smileys &amp; Emoji:Amazon.com:Appstore for Android">
            <a:extLst>
              <a:ext uri="{FF2B5EF4-FFF2-40B4-BE49-F238E27FC236}">
                <a16:creationId xmlns:a16="http://schemas.microsoft.com/office/drawing/2014/main" id="{5FF409F9-2975-4F0C-9599-B4B30A2E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066">
            <a:off x="5559099" y="1158768"/>
            <a:ext cx="4291267" cy="42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4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298</Words>
  <Application>Microsoft Office PowerPoint</Application>
  <PresentationFormat>Szélesvásznú</PresentationFormat>
  <Paragraphs>86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Egy főre jutó bruttó és nettó jövedelem </vt:lpstr>
      <vt:lpstr>Egy főre jutó bruttó és nettó jövedelem a referenciaszemély korcsoportja és iskolai végzettsége szerint </vt:lpstr>
      <vt:lpstr>Egy főre jutó bruttó és nettó jövedelem jövedelmi ötödök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főre jutó bruttó és nettó jövedelem</dc:title>
  <dc:creator>Gémes Dávid</dc:creator>
  <cp:lastModifiedBy>Gémes Dávid</cp:lastModifiedBy>
  <cp:revision>4</cp:revision>
  <dcterms:created xsi:type="dcterms:W3CDTF">2024-02-19T13:40:56Z</dcterms:created>
  <dcterms:modified xsi:type="dcterms:W3CDTF">2024-02-19T14:08:18Z</dcterms:modified>
</cp:coreProperties>
</file>