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96" r:id="rId7"/>
    <p:sldId id="298" r:id="rId8"/>
    <p:sldId id="281" r:id="rId9"/>
    <p:sldId id="293" r:id="rId10"/>
    <p:sldId id="291" r:id="rId11"/>
    <p:sldId id="292" r:id="rId12"/>
    <p:sldId id="295" r:id="rId13"/>
    <p:sldId id="302" r:id="rId14"/>
    <p:sldId id="265" r:id="rId15"/>
    <p:sldId id="301" r:id="rId16"/>
    <p:sldId id="297"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2F1EE"/>
    <a:srgbClr val="BEB9AA"/>
    <a:srgbClr val="AA9D92"/>
    <a:srgbClr val="C0C9C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595" autoAdjust="0"/>
  </p:normalViewPr>
  <p:slideViewPr>
    <p:cSldViewPr snapToGrid="0">
      <p:cViewPr varScale="1">
        <p:scale>
          <a:sx n="114" d="100"/>
          <a:sy n="114" d="100"/>
        </p:scale>
        <p:origin x="414" y="84"/>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1/11/2021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14</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1/11/2021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1/11/2021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1/11/2021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1/11/2021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1/11/2021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1/11/2021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1/11/2021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1/11/2021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1/11/2021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hyperlink" Target="https://www.speakupnow.org/foster-care-statistics-resourc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5D5CF-5323-426F-92D3-5E84A7D418F1}"/>
              </a:ext>
            </a:extLst>
          </p:cNvPr>
          <p:cNvSpPr>
            <a:spLocks noGrp="1"/>
          </p:cNvSpPr>
          <p:nvPr>
            <p:ph idx="4294967295"/>
          </p:nvPr>
        </p:nvSpPr>
        <p:spPr>
          <a:xfrm>
            <a:off x="6096000" y="789963"/>
            <a:ext cx="4972050" cy="4473575"/>
          </a:xfrm>
        </p:spPr>
        <p:txBody>
          <a:bodyPr>
            <a:normAutofit fontScale="25000" lnSpcReduction="20000"/>
          </a:bodyPr>
          <a:lstStyle/>
          <a:p>
            <a:pPr algn="just"/>
            <a:r>
              <a:rPr lang="en-US" sz="5600" b="0" i="0" dirty="0">
                <a:solidFill>
                  <a:srgbClr val="212529"/>
                </a:solidFill>
                <a:effectLst/>
                <a:latin typeface="-apple-system"/>
              </a:rPr>
              <a:t>We developed a model with existing data to predict what the foster care needs will be in the next 10 years from now. As you can see from the following selected states' results, we could predict that there will be an ever-increasing number of children in care over the next 10 years. If our predictions are on point then there will certainly be a correlated increased need for an expansion in foster care services.</a:t>
            </a:r>
          </a:p>
          <a:p>
            <a:pPr algn="just"/>
            <a:r>
              <a:rPr lang="en-US" sz="5600" b="0" i="0" dirty="0">
                <a:solidFill>
                  <a:srgbClr val="212529"/>
                </a:solidFill>
                <a:effectLst/>
                <a:latin typeface="-apple-system"/>
              </a:rPr>
              <a:t>This could be problematic based on the current issues and limitations that foster care services and child service agencies are experiencing now.</a:t>
            </a:r>
          </a:p>
          <a:p>
            <a:pPr algn="just"/>
            <a:r>
              <a:rPr lang="en-US" sz="5600" b="0" i="0" dirty="0">
                <a:solidFill>
                  <a:srgbClr val="212529"/>
                </a:solidFill>
                <a:effectLst/>
                <a:latin typeface="-apple-system"/>
              </a:rPr>
              <a:t>It is our hope that this data could provide information for families, child welfare agencies, and policymakers to understand the current and future needs, as well as the needs for the future.</a:t>
            </a:r>
          </a:p>
          <a:p>
            <a:pPr algn="just"/>
            <a:r>
              <a:rPr lang="en-US" sz="5600" b="0" i="0" dirty="0">
                <a:solidFill>
                  <a:srgbClr val="212529"/>
                </a:solidFill>
                <a:effectLst/>
                <a:latin typeface="-apple-system"/>
              </a:rPr>
              <a:t>Possible solutions such as the pooling of resources and budgets, streamlining of current processes, and even the possibility of the privatization of agencies could all lead to future solutions or changes that would ensure the safety, stability, and well-being of children and families.</a:t>
            </a:r>
          </a:p>
          <a:p>
            <a:endParaRPr lang="en-US" dirty="0"/>
          </a:p>
        </p:txBody>
      </p:sp>
      <p:sp>
        <p:nvSpPr>
          <p:cNvPr id="4" name="Date Placeholder 3">
            <a:extLst>
              <a:ext uri="{FF2B5EF4-FFF2-40B4-BE49-F238E27FC236}">
                <a16:creationId xmlns:a16="http://schemas.microsoft.com/office/drawing/2014/main" id="{5433E949-102F-4CDD-A34D-2E6CBF1A67BF}"/>
              </a:ext>
            </a:extLst>
          </p:cNvPr>
          <p:cNvSpPr>
            <a:spLocks noGrp="1"/>
          </p:cNvSpPr>
          <p:nvPr>
            <p:ph type="dt" sz="half" idx="2"/>
          </p:nvPr>
        </p:nvSpPr>
        <p:spPr/>
        <p:txBody>
          <a:bodyPr/>
          <a:lstStyle/>
          <a:p>
            <a:fld id="{137AE72A-09B6-4D56-855D-4360BD347914}" type="datetime1">
              <a:rPr lang="en-US" smtClean="0"/>
              <a:t>1/11/2021</a:t>
            </a:fld>
            <a:endParaRPr lang="en-US" dirty="0"/>
          </a:p>
        </p:txBody>
      </p:sp>
      <p:sp>
        <p:nvSpPr>
          <p:cNvPr id="5" name="Slide Number Placeholder 4">
            <a:extLst>
              <a:ext uri="{FF2B5EF4-FFF2-40B4-BE49-F238E27FC236}">
                <a16:creationId xmlns:a16="http://schemas.microsoft.com/office/drawing/2014/main" id="{C2F3A47C-6F5E-4FC1-A17D-43EE31673B8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itle 5">
            <a:extLst>
              <a:ext uri="{FF2B5EF4-FFF2-40B4-BE49-F238E27FC236}">
                <a16:creationId xmlns:a16="http://schemas.microsoft.com/office/drawing/2014/main" id="{F9503D3C-3A01-41CE-AF7E-A5FABFF4D6B7}"/>
              </a:ext>
            </a:extLst>
          </p:cNvPr>
          <p:cNvSpPr>
            <a:spLocks noGrp="1"/>
          </p:cNvSpPr>
          <p:nvPr>
            <p:ph type="title"/>
          </p:nvPr>
        </p:nvSpPr>
        <p:spPr>
          <a:xfrm>
            <a:off x="895534" y="539224"/>
            <a:ext cx="3315739" cy="1759359"/>
          </a:xfrm>
        </p:spPr>
        <p:txBody>
          <a:bodyPr>
            <a:normAutofit/>
          </a:bodyPr>
          <a:lstStyle/>
          <a:p>
            <a:r>
              <a:rPr lang="en-US" sz="4000" dirty="0"/>
              <a:t>Conclusions</a:t>
            </a:r>
            <a:br>
              <a:rPr lang="en-US" dirty="0"/>
            </a:br>
            <a:endParaRPr lang="en-US" dirty="0"/>
          </a:p>
        </p:txBody>
      </p:sp>
      <p:pic>
        <p:nvPicPr>
          <p:cNvPr id="1026" name="Picture 2" descr="The Village Network – Partnerships For Brighter Futures">
            <a:extLst>
              <a:ext uri="{FF2B5EF4-FFF2-40B4-BE49-F238E27FC236}">
                <a16:creationId xmlns:a16="http://schemas.microsoft.com/office/drawing/2014/main" id="{DA0076C3-C65A-48DB-8F1D-FA50C94FF95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767" b="7767"/>
          <a:stretch>
            <a:fillRect/>
          </a:stretch>
        </p:blipFill>
        <p:spPr bwMode="auto">
          <a:xfrm>
            <a:off x="895534" y="2173560"/>
            <a:ext cx="39243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7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1770077"/>
            <a:ext cx="10907776" cy="4647426"/>
          </a:xfrm>
          <a:prstGeom prst="rect">
            <a:avLst/>
          </a:prstGeom>
          <a:noFill/>
        </p:spPr>
        <p:txBody>
          <a:bodyPr wrap="squar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lvl="1" algn="just"/>
            <a:endParaRPr lang="en-US" sz="1600" dirty="0"/>
          </a:p>
          <a:p>
            <a:pPr lvl="1" algn="just"/>
            <a:endParaRPr lang="en-US" sz="1600" dirty="0"/>
          </a:p>
          <a:p>
            <a:pPr algn="just"/>
            <a:r>
              <a:rPr lang="en-US" dirty="0"/>
              <a:t>Child maltreatment data was only available for one year</a:t>
            </a:r>
            <a:r>
              <a:rPr lang="en-US" sz="1600" dirty="0"/>
              <a:t>	</a:t>
            </a:r>
          </a:p>
          <a:p>
            <a:endParaRPr lang="en-US" dirty="0"/>
          </a:p>
          <a:p>
            <a:endParaRPr lang="en-US" dirty="0"/>
          </a:p>
          <a:p>
            <a:r>
              <a:rPr lang="en-US" dirty="0"/>
              <a:t>Data does NOT take into account the 23,000 children that age out of the system every year</a:t>
            </a:r>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1CF1CB6A-F9A5-DB42-8081-B5879F88ACBE}"/>
              </a:ext>
            </a:extLst>
          </p:cNvPr>
          <p:cNvPicPr>
            <a:picLocks noChangeAspect="1"/>
          </p:cNvPicPr>
          <p:nvPr/>
        </p:nvPicPr>
        <p:blipFill>
          <a:blip r:embed="rId5"/>
          <a:stretch>
            <a:fillRect/>
          </a:stretch>
        </p:blipFill>
        <p:spPr>
          <a:xfrm>
            <a:off x="596346" y="3791778"/>
            <a:ext cx="2092378" cy="2693504"/>
          </a:xfrm>
          <a:prstGeom prst="rect">
            <a:avLst/>
          </a:prstGeom>
        </p:spPr>
      </p:pic>
    </p:spTree>
    <p:extLst>
      <p:ext uri="{BB962C8B-B14F-4D97-AF65-F5344CB8AC3E}">
        <p14:creationId xmlns:p14="http://schemas.microsoft.com/office/powerpoint/2010/main" val="26651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terminations of parental rights (TPR)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322337"/>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Machine Learning: Trends</a:t>
            </a:r>
          </a:p>
        </p:txBody>
      </p:sp>
      <p:pic>
        <p:nvPicPr>
          <p:cNvPr id="6" name="Picture 5" descr="Graphical user interface, text, application&#10;&#10;Description automatically generated">
            <a:extLst>
              <a:ext uri="{FF2B5EF4-FFF2-40B4-BE49-F238E27FC236}">
                <a16:creationId xmlns:a16="http://schemas.microsoft.com/office/drawing/2014/main" id="{5F3CF655-B9D4-424E-BEF6-A8AD9AB9EAF0}"/>
              </a:ext>
            </a:extLst>
          </p:cNvPr>
          <p:cNvPicPr>
            <a:picLocks noChangeAspect="1"/>
          </p:cNvPicPr>
          <p:nvPr/>
        </p:nvPicPr>
        <p:blipFill>
          <a:blip r:embed="rId2"/>
          <a:stretch>
            <a:fillRect/>
          </a:stretch>
        </p:blipFill>
        <p:spPr>
          <a:xfrm>
            <a:off x="385515" y="1229470"/>
            <a:ext cx="5084902" cy="3985616"/>
          </a:xfrm>
          <a:prstGeom prst="rect">
            <a:avLst/>
          </a:prstGeom>
          <a:ln>
            <a:solidFill>
              <a:schemeClr val="tx2"/>
            </a:solidFill>
          </a:ln>
        </p:spPr>
      </p:pic>
      <p:pic>
        <p:nvPicPr>
          <p:cNvPr id="8" name="Picture 7" descr="Table&#10;&#10;Description automatically generated with low confidence">
            <a:extLst>
              <a:ext uri="{FF2B5EF4-FFF2-40B4-BE49-F238E27FC236}">
                <a16:creationId xmlns:a16="http://schemas.microsoft.com/office/drawing/2014/main" id="{1963B4B4-04E4-A141-95E6-A92CA1F65682}"/>
              </a:ext>
            </a:extLst>
          </p:cNvPr>
          <p:cNvPicPr>
            <a:picLocks noChangeAspect="1"/>
          </p:cNvPicPr>
          <p:nvPr/>
        </p:nvPicPr>
        <p:blipFill>
          <a:blip r:embed="rId3"/>
          <a:stretch>
            <a:fillRect/>
          </a:stretch>
        </p:blipFill>
        <p:spPr>
          <a:xfrm>
            <a:off x="385515" y="5309788"/>
            <a:ext cx="5580959" cy="939555"/>
          </a:xfrm>
          <a:prstGeom prst="rect">
            <a:avLst/>
          </a:prstGeom>
          <a:ln>
            <a:solidFill>
              <a:schemeClr val="tx2"/>
            </a:solidFill>
          </a:ln>
        </p:spPr>
      </p:pic>
      <p:pic>
        <p:nvPicPr>
          <p:cNvPr id="10" name="Picture 9" descr="Chart, line chart&#10;&#10;Description automatically generated">
            <a:extLst>
              <a:ext uri="{FF2B5EF4-FFF2-40B4-BE49-F238E27FC236}">
                <a16:creationId xmlns:a16="http://schemas.microsoft.com/office/drawing/2014/main" id="{C9C20989-BDF8-7B4B-A31F-9C7F341F7F2A}"/>
              </a:ext>
            </a:extLst>
          </p:cNvPr>
          <p:cNvPicPr>
            <a:picLocks noChangeAspect="1"/>
          </p:cNvPicPr>
          <p:nvPr/>
        </p:nvPicPr>
        <p:blipFill>
          <a:blip r:embed="rId4">
            <a:duotone>
              <a:prstClr val="black"/>
              <a:schemeClr val="accent3">
                <a:tint val="45000"/>
                <a:satMod val="400000"/>
              </a:schemeClr>
            </a:duotone>
          </a:blip>
          <a:stretch>
            <a:fillRect/>
          </a:stretch>
        </p:blipFill>
        <p:spPr>
          <a:xfrm>
            <a:off x="6520069" y="1229470"/>
            <a:ext cx="3127513" cy="2085009"/>
          </a:xfrm>
          <a:prstGeom prst="rect">
            <a:avLst/>
          </a:prstGeom>
          <a:ln>
            <a:solidFill>
              <a:schemeClr val="tx2"/>
            </a:solidFill>
          </a:ln>
        </p:spPr>
      </p:pic>
      <p:pic>
        <p:nvPicPr>
          <p:cNvPr id="14" name="Picture 13" descr="Chart, line chart&#10;&#10;Description automatically generated">
            <a:extLst>
              <a:ext uri="{FF2B5EF4-FFF2-40B4-BE49-F238E27FC236}">
                <a16:creationId xmlns:a16="http://schemas.microsoft.com/office/drawing/2014/main" id="{F2D57D2E-4A0F-F545-A344-8D51685AF72C}"/>
              </a:ext>
            </a:extLst>
          </p:cNvPr>
          <p:cNvPicPr>
            <a:picLocks noChangeAspect="1"/>
          </p:cNvPicPr>
          <p:nvPr/>
        </p:nvPicPr>
        <p:blipFill>
          <a:blip r:embed="rId5">
            <a:duotone>
              <a:prstClr val="black"/>
              <a:schemeClr val="tx2">
                <a:tint val="45000"/>
                <a:satMod val="400000"/>
              </a:schemeClr>
            </a:duotone>
          </a:blip>
          <a:stretch>
            <a:fillRect/>
          </a:stretch>
        </p:blipFill>
        <p:spPr>
          <a:xfrm>
            <a:off x="6520069" y="4164332"/>
            <a:ext cx="3127517" cy="2085011"/>
          </a:xfrm>
          <a:prstGeom prst="rect">
            <a:avLst/>
          </a:prstGeom>
          <a:ln>
            <a:solidFill>
              <a:schemeClr val="tx2"/>
            </a:solidFill>
          </a:ln>
        </p:spPr>
      </p:pic>
      <p:pic>
        <p:nvPicPr>
          <p:cNvPr id="12" name="Picture 11" descr="Chart, line chart&#10;&#10;Description automatically generated">
            <a:extLst>
              <a:ext uri="{FF2B5EF4-FFF2-40B4-BE49-F238E27FC236}">
                <a16:creationId xmlns:a16="http://schemas.microsoft.com/office/drawing/2014/main" id="{4790A3A5-52BC-9F4A-B7C6-673C23C8A375}"/>
              </a:ext>
            </a:extLst>
          </p:cNvPr>
          <p:cNvPicPr>
            <a:picLocks noChangeAspect="1"/>
          </p:cNvPicPr>
          <p:nvPr/>
        </p:nvPicPr>
        <p:blipFill>
          <a:blip r:embed="rId6">
            <a:duotone>
              <a:prstClr val="black"/>
              <a:schemeClr val="accent1">
                <a:tint val="45000"/>
                <a:satMod val="400000"/>
              </a:schemeClr>
            </a:duotone>
          </a:blip>
          <a:stretch>
            <a:fillRect/>
          </a:stretch>
        </p:blipFill>
        <p:spPr>
          <a:xfrm>
            <a:off x="8225701" y="2552220"/>
            <a:ext cx="3127515" cy="2085010"/>
          </a:xfrm>
          <a:prstGeom prst="rect">
            <a:avLst/>
          </a:prstGeom>
          <a:ln>
            <a:solidFill>
              <a:schemeClr val="tx2"/>
            </a:solidFill>
          </a:ln>
        </p:spPr>
      </p:pic>
    </p:spTree>
    <p:extLst>
      <p:ext uri="{BB962C8B-B14F-4D97-AF65-F5344CB8AC3E}">
        <p14:creationId xmlns:p14="http://schemas.microsoft.com/office/powerpoint/2010/main" val="197363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Data Cleaning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6" name="TextBox 5">
            <a:extLst>
              <a:ext uri="{FF2B5EF4-FFF2-40B4-BE49-F238E27FC236}">
                <a16:creationId xmlns:a16="http://schemas.microsoft.com/office/drawing/2014/main" id="{76AB3B74-D3C6-CD4A-9DC1-A320820B1D6A}"/>
              </a:ext>
            </a:extLst>
          </p:cNvPr>
          <p:cNvSpPr txBox="1"/>
          <p:nvPr/>
        </p:nvSpPr>
        <p:spPr>
          <a:xfrm>
            <a:off x="983973" y="2136338"/>
            <a:ext cx="473102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Convert numerical data to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filter dataset to desired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Joins, joins, and more joins…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Shape and reshape</a:t>
            </a:r>
          </a:p>
        </p:txBody>
      </p:sp>
      <p:pic>
        <p:nvPicPr>
          <p:cNvPr id="9" name="Picture 8" descr="Table&#10;&#10;Description automatically generated">
            <a:extLst>
              <a:ext uri="{FF2B5EF4-FFF2-40B4-BE49-F238E27FC236}">
                <a16:creationId xmlns:a16="http://schemas.microsoft.com/office/drawing/2014/main" id="{D856A7CE-46DD-C34C-9E0D-03CBC663D1E1}"/>
              </a:ext>
            </a:extLst>
          </p:cNvPr>
          <p:cNvPicPr>
            <a:picLocks noChangeAspect="1"/>
          </p:cNvPicPr>
          <p:nvPr/>
        </p:nvPicPr>
        <p:blipFill>
          <a:blip r:embed="rId2"/>
          <a:stretch>
            <a:fillRect/>
          </a:stretch>
        </p:blipFill>
        <p:spPr>
          <a:xfrm>
            <a:off x="6566186" y="655407"/>
            <a:ext cx="4730280" cy="2961861"/>
          </a:xfrm>
          <a:prstGeom prst="rect">
            <a:avLst/>
          </a:prstGeom>
          <a:ln>
            <a:solidFill>
              <a:schemeClr val="tx2"/>
            </a:solidFill>
          </a:ln>
        </p:spPr>
      </p:pic>
      <p:pic>
        <p:nvPicPr>
          <p:cNvPr id="11" name="Picture 10" descr="Table&#10;&#10;Description automatically generated">
            <a:extLst>
              <a:ext uri="{FF2B5EF4-FFF2-40B4-BE49-F238E27FC236}">
                <a16:creationId xmlns:a16="http://schemas.microsoft.com/office/drawing/2014/main" id="{0D9EF708-19C9-B046-9766-BA30C642F947}"/>
              </a:ext>
            </a:extLst>
          </p:cNvPr>
          <p:cNvPicPr>
            <a:picLocks noChangeAspect="1"/>
          </p:cNvPicPr>
          <p:nvPr/>
        </p:nvPicPr>
        <p:blipFill>
          <a:blip r:embed="rId3"/>
          <a:stretch>
            <a:fillRect/>
          </a:stretch>
        </p:blipFill>
        <p:spPr>
          <a:xfrm>
            <a:off x="6164943" y="3111522"/>
            <a:ext cx="3485077" cy="3091071"/>
          </a:xfrm>
          <a:prstGeom prst="rect">
            <a:avLst/>
          </a:prstGeom>
          <a:ln>
            <a:solidFill>
              <a:schemeClr val="tx2"/>
            </a:solidFill>
          </a:ln>
        </p:spPr>
      </p:pic>
      <p:pic>
        <p:nvPicPr>
          <p:cNvPr id="13" name="Picture 12">
            <a:extLst>
              <a:ext uri="{FF2B5EF4-FFF2-40B4-BE49-F238E27FC236}">
                <a16:creationId xmlns:a16="http://schemas.microsoft.com/office/drawing/2014/main" id="{72CB72E6-5ABD-A348-AE58-A5F390DD4AFA}"/>
              </a:ext>
            </a:extLst>
          </p:cNvPr>
          <p:cNvPicPr>
            <a:picLocks noChangeAspect="1"/>
          </p:cNvPicPr>
          <p:nvPr/>
        </p:nvPicPr>
        <p:blipFill rotWithShape="1">
          <a:blip r:embed="rId4"/>
          <a:srcRect r="53562"/>
          <a:stretch/>
        </p:blipFill>
        <p:spPr>
          <a:xfrm>
            <a:off x="8471401" y="3960189"/>
            <a:ext cx="2823520" cy="1112930"/>
          </a:xfrm>
          <a:prstGeom prst="rect">
            <a:avLst/>
          </a:prstGeom>
          <a:ln>
            <a:solidFill>
              <a:schemeClr val="tx2"/>
            </a:solidFill>
          </a:ln>
        </p:spPr>
      </p:pic>
    </p:spTree>
    <p:extLst>
      <p:ext uri="{BB962C8B-B14F-4D97-AF65-F5344CB8AC3E}">
        <p14:creationId xmlns:p14="http://schemas.microsoft.com/office/powerpoint/2010/main" val="186122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8337989" cy="628651"/>
          </a:xfrm>
        </p:spPr>
        <p:txBody>
          <a:bodyPr>
            <a:noAutofit/>
          </a:bodyPr>
          <a:lstStyle/>
          <a:p>
            <a:r>
              <a:rPr lang="en-US" sz="4000" b="1" dirty="0">
                <a:latin typeface="+mn-lt"/>
              </a:rPr>
              <a:t>Machine Learning: Categorical</a:t>
            </a:r>
          </a:p>
        </p:txBody>
      </p:sp>
      <p:grpSp>
        <p:nvGrpSpPr>
          <p:cNvPr id="17" name="Group 16">
            <a:extLst>
              <a:ext uri="{FF2B5EF4-FFF2-40B4-BE49-F238E27FC236}">
                <a16:creationId xmlns:a16="http://schemas.microsoft.com/office/drawing/2014/main" id="{2E7607E5-F69E-2B48-AE28-FC71B0FEBB09}"/>
              </a:ext>
            </a:extLst>
          </p:cNvPr>
          <p:cNvGrpSpPr/>
          <p:nvPr/>
        </p:nvGrpSpPr>
        <p:grpSpPr>
          <a:xfrm>
            <a:off x="2145835" y="1458469"/>
            <a:ext cx="4403034" cy="4828032"/>
            <a:chOff x="3705344" y="1394867"/>
            <a:chExt cx="4403034" cy="4828032"/>
          </a:xfrm>
        </p:grpSpPr>
        <p:pic>
          <p:nvPicPr>
            <p:cNvPr id="11" name="Picture 10" descr="Graphical user interface, text, application&#10;&#10;Description automatically generated">
              <a:extLst>
                <a:ext uri="{FF2B5EF4-FFF2-40B4-BE49-F238E27FC236}">
                  <a16:creationId xmlns:a16="http://schemas.microsoft.com/office/drawing/2014/main" id="{672AA0A4-FC70-5142-9283-E907328C01B4}"/>
                </a:ext>
              </a:extLst>
            </p:cNvPr>
            <p:cNvPicPr>
              <a:picLocks noChangeAspect="1"/>
            </p:cNvPicPr>
            <p:nvPr/>
          </p:nvPicPr>
          <p:blipFill rotWithShape="1">
            <a:blip r:embed="rId3"/>
            <a:srcRect l="1300" r="2585"/>
            <a:stretch/>
          </p:blipFill>
          <p:spPr>
            <a:xfrm>
              <a:off x="3705344" y="1394867"/>
              <a:ext cx="4403034" cy="4828032"/>
            </a:xfrm>
            <a:prstGeom prst="rect">
              <a:avLst/>
            </a:prstGeom>
            <a:ln>
              <a:solidFill>
                <a:schemeClr val="bg2"/>
              </a:solidFill>
            </a:ln>
          </p:spPr>
        </p:pic>
        <p:sp>
          <p:nvSpPr>
            <p:cNvPr id="16" name="Rectangle 15">
              <a:extLst>
                <a:ext uri="{FF2B5EF4-FFF2-40B4-BE49-F238E27FC236}">
                  <a16:creationId xmlns:a16="http://schemas.microsoft.com/office/drawing/2014/main" id="{BC2CBA73-CAB5-2F41-8125-196F932403F7}"/>
                </a:ext>
              </a:extLst>
            </p:cNvPr>
            <p:cNvSpPr/>
            <p:nvPr/>
          </p:nvSpPr>
          <p:spPr>
            <a:xfrm>
              <a:off x="4071434" y="6069327"/>
              <a:ext cx="1464661" cy="15357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28D101-51F1-794B-96F4-AC92A98DBBED}"/>
              </a:ext>
            </a:extLst>
          </p:cNvPr>
          <p:cNvGrpSpPr/>
          <p:nvPr/>
        </p:nvGrpSpPr>
        <p:grpSpPr>
          <a:xfrm>
            <a:off x="4585251" y="4609623"/>
            <a:ext cx="5221910" cy="1561384"/>
            <a:chOff x="6096000" y="4567783"/>
            <a:chExt cx="5221910" cy="1561384"/>
          </a:xfrm>
        </p:grpSpPr>
        <p:pic>
          <p:nvPicPr>
            <p:cNvPr id="9" name="Picture 8" descr="Graphical user interface, text, application, email&#10;&#10;Description automatically generated">
              <a:extLst>
                <a:ext uri="{FF2B5EF4-FFF2-40B4-BE49-F238E27FC236}">
                  <a16:creationId xmlns:a16="http://schemas.microsoft.com/office/drawing/2014/main" id="{5A66DA6C-5116-A24C-8E80-F304E5EAC0E8}"/>
                </a:ext>
              </a:extLst>
            </p:cNvPr>
            <p:cNvPicPr>
              <a:picLocks noChangeAspect="1"/>
            </p:cNvPicPr>
            <p:nvPr/>
          </p:nvPicPr>
          <p:blipFill>
            <a:blip r:embed="rId4"/>
            <a:stretch>
              <a:fillRect/>
            </a:stretch>
          </p:blipFill>
          <p:spPr>
            <a:xfrm>
              <a:off x="6096000" y="4567783"/>
              <a:ext cx="5221910" cy="1561384"/>
            </a:xfrm>
            <a:prstGeom prst="rect">
              <a:avLst/>
            </a:prstGeom>
            <a:ln>
              <a:solidFill>
                <a:schemeClr val="bg2"/>
              </a:solidFill>
            </a:ln>
          </p:spPr>
        </p:pic>
        <p:sp>
          <p:nvSpPr>
            <p:cNvPr id="14" name="Rectangle 13">
              <a:extLst>
                <a:ext uri="{FF2B5EF4-FFF2-40B4-BE49-F238E27FC236}">
                  <a16:creationId xmlns:a16="http://schemas.microsoft.com/office/drawing/2014/main" id="{43149BFC-A29A-7046-9610-756365A33864}"/>
                </a:ext>
              </a:extLst>
            </p:cNvPr>
            <p:cNvSpPr/>
            <p:nvPr/>
          </p:nvSpPr>
          <p:spPr>
            <a:xfrm>
              <a:off x="6496582" y="5973417"/>
              <a:ext cx="1611795" cy="1427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7E59812-E264-AB40-A720-F7DBAC90A38D}"/>
              </a:ext>
            </a:extLst>
          </p:cNvPr>
          <p:cNvGrpSpPr/>
          <p:nvPr/>
        </p:nvGrpSpPr>
        <p:grpSpPr>
          <a:xfrm>
            <a:off x="5313860" y="1699639"/>
            <a:ext cx="3764692" cy="2693505"/>
            <a:chOff x="6036123" y="1773726"/>
            <a:chExt cx="3764692" cy="2693505"/>
          </a:xfrm>
        </p:grpSpPr>
        <p:pic>
          <p:nvPicPr>
            <p:cNvPr id="7" name="Picture 6" descr="Text&#10;&#10;Description automatically generated">
              <a:extLst>
                <a:ext uri="{FF2B5EF4-FFF2-40B4-BE49-F238E27FC236}">
                  <a16:creationId xmlns:a16="http://schemas.microsoft.com/office/drawing/2014/main" id="{5741E38C-3EEE-3C44-AB87-F33CB417A727}"/>
                </a:ext>
              </a:extLst>
            </p:cNvPr>
            <p:cNvPicPr>
              <a:picLocks noChangeAspect="1"/>
            </p:cNvPicPr>
            <p:nvPr/>
          </p:nvPicPr>
          <p:blipFill rotWithShape="1">
            <a:blip r:embed="rId5"/>
            <a:srcRect r="27906"/>
            <a:stretch/>
          </p:blipFill>
          <p:spPr>
            <a:xfrm>
              <a:off x="6036123" y="1773726"/>
              <a:ext cx="3764692" cy="2693505"/>
            </a:xfrm>
            <a:prstGeom prst="rect">
              <a:avLst/>
            </a:prstGeom>
            <a:ln>
              <a:solidFill>
                <a:schemeClr val="bg2"/>
              </a:solidFill>
            </a:ln>
          </p:spPr>
        </p:pic>
        <p:sp>
          <p:nvSpPr>
            <p:cNvPr id="12" name="Rectangle 11">
              <a:extLst>
                <a:ext uri="{FF2B5EF4-FFF2-40B4-BE49-F238E27FC236}">
                  <a16:creationId xmlns:a16="http://schemas.microsoft.com/office/drawing/2014/main" id="{0D9A93E6-A452-E54F-8971-E1B6AA2FAE1F}"/>
                </a:ext>
              </a:extLst>
            </p:cNvPr>
            <p:cNvSpPr/>
            <p:nvPr/>
          </p:nvSpPr>
          <p:spPr>
            <a:xfrm>
              <a:off x="6430618" y="3120477"/>
              <a:ext cx="725556" cy="11968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789483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3059</TotalTime>
  <Words>1234</Words>
  <Application>Microsoft Office PowerPoint</Application>
  <PresentationFormat>Widescreen</PresentationFormat>
  <Paragraphs>129</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Interactive Website</vt:lpstr>
      <vt:lpstr>Our Motivations</vt:lpstr>
      <vt:lpstr>Our Predictions</vt:lpstr>
      <vt:lpstr>Machine Learning: Trends</vt:lpstr>
      <vt:lpstr>Data Cleaning</vt:lpstr>
      <vt:lpstr>Machine Learning: Categorical</vt:lpstr>
      <vt:lpstr>Conclusions </vt:lpstr>
      <vt:lpstr>Limitations and What Went Wrong</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Geoffrey Johnston</cp:lastModifiedBy>
  <cp:revision>54</cp:revision>
  <dcterms:created xsi:type="dcterms:W3CDTF">2021-01-05T01:39:33Z</dcterms:created>
  <dcterms:modified xsi:type="dcterms:W3CDTF">2021-01-12T01:21:29Z</dcterms:modified>
</cp:coreProperties>
</file>