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94" r:id="rId6"/>
    <p:sldId id="296" r:id="rId7"/>
    <p:sldId id="298" r:id="rId8"/>
    <p:sldId id="281" r:id="rId9"/>
    <p:sldId id="293" r:id="rId10"/>
    <p:sldId id="288" r:id="rId11"/>
    <p:sldId id="292" r:id="rId12"/>
    <p:sldId id="295" r:id="rId13"/>
    <p:sldId id="291" r:id="rId14"/>
    <p:sldId id="265" r:id="rId15"/>
    <p:sldId id="2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9C2"/>
    <a:srgbClr val="F2F1EE"/>
    <a:srgbClr val="A5A5A5"/>
    <a:srgbClr val="BEB9AA"/>
    <a:srgbClr val="AA9D92"/>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595" autoAdjust="0"/>
  </p:normalViewPr>
  <p:slideViewPr>
    <p:cSldViewPr snapToGrid="0">
      <p:cViewPr varScale="1">
        <p:scale>
          <a:sx n="114" d="100"/>
          <a:sy n="114" d="100"/>
        </p:scale>
        <p:origin x="414" y="10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1/6/2021</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4</a:t>
            </a:fld>
            <a:endParaRPr lang="en-US"/>
          </a:p>
        </p:txBody>
      </p:sp>
    </p:spTree>
    <p:extLst>
      <p:ext uri="{BB962C8B-B14F-4D97-AF65-F5344CB8AC3E}">
        <p14:creationId xmlns:p14="http://schemas.microsoft.com/office/powerpoint/2010/main" val="94587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6</a:t>
            </a:fld>
            <a:endParaRPr lang="en-US"/>
          </a:p>
        </p:txBody>
      </p:sp>
    </p:spTree>
    <p:extLst>
      <p:ext uri="{BB962C8B-B14F-4D97-AF65-F5344CB8AC3E}">
        <p14:creationId xmlns:p14="http://schemas.microsoft.com/office/powerpoint/2010/main" val="413577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9</a:t>
            </a:fld>
            <a:endParaRPr lang="en-US"/>
          </a:p>
        </p:txBody>
      </p:sp>
    </p:spTree>
    <p:extLst>
      <p:ext uri="{BB962C8B-B14F-4D97-AF65-F5344CB8AC3E}">
        <p14:creationId xmlns:p14="http://schemas.microsoft.com/office/powerpoint/2010/main" val="18039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12</a:t>
            </a:fld>
            <a:endParaRPr lang="en-US"/>
          </a:p>
        </p:txBody>
      </p:sp>
    </p:spTree>
    <p:extLst>
      <p:ext uri="{BB962C8B-B14F-4D97-AF65-F5344CB8AC3E}">
        <p14:creationId xmlns:p14="http://schemas.microsoft.com/office/powerpoint/2010/main" val="1783777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1/6/2021</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1/6/2021</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1/6/2021</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1/6/2021</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1/6/2021</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1/6/2021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1/6/2021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1/6/2021</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1/6/2021</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1/6/2021</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1/6/2021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kansas.kvc.org/" TargetMode="External"/><Relationship Id="rId7" Type="http://schemas.openxmlformats.org/officeDocument/2006/relationships/hyperlink" Target="https://www.mbch.org/ministries-by-affiliate/the-light-house/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adoptuskids.org/" TargetMode="External"/><Relationship Id="rId5" Type="http://schemas.openxmlformats.org/officeDocument/2006/relationships/hyperlink" Target="https://cornerstonesofcare.org/" TargetMode="External"/><Relationship Id="rId4" Type="http://schemas.openxmlformats.org/officeDocument/2006/relationships/hyperlink" Target="https://www.dccca.org/"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acf.hhs.gov/sites/default/files/documents/cb/cm11.pdf" TargetMode="External"/><Relationship Id="rId2" Type="http://schemas.openxmlformats.org/officeDocument/2006/relationships/hyperlink" Target="https://www.acf.hhs.gov/cb/resource/trends-in-foster-care-and-adoption" TargetMode="External"/><Relationship Id="rId1" Type="http://schemas.openxmlformats.org/officeDocument/2006/relationships/slideLayout" Target="../slideLayouts/slideLayout4.xml"/><Relationship Id="rId4" Type="http://schemas.openxmlformats.org/officeDocument/2006/relationships/hyperlink" Target="https://www.speakupnow.org/foster-care-statistics-resourc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6124462" cy="2242441"/>
          </a:xfrm>
        </p:spPr>
        <p:txBody>
          <a:bodyPr>
            <a:normAutofit/>
          </a:bodyPr>
          <a:lstStyle/>
          <a:p>
            <a:r>
              <a:rPr lang="en-US" sz="3200" b="1" dirty="0">
                <a:latin typeface="+mn-lt"/>
              </a:rPr>
              <a:t>Finding Trends in</a:t>
            </a:r>
            <a:br>
              <a:rPr lang="en-US" b="1" dirty="0">
                <a:latin typeface="+mn-lt"/>
              </a:rPr>
            </a:br>
            <a:r>
              <a:rPr lang="en-US" sz="3200" b="1" dirty="0">
                <a:latin typeface="+mn-lt"/>
              </a:rPr>
              <a:t>Finding Forever Homes</a:t>
            </a:r>
            <a:br>
              <a:rPr lang="en-US" sz="3100" b="1" dirty="0">
                <a:latin typeface="+mn-lt"/>
              </a:rPr>
            </a:br>
            <a:br>
              <a:rPr lang="en-US" sz="3100" b="1" dirty="0">
                <a:latin typeface="+mn-lt"/>
              </a:rPr>
            </a:br>
            <a:r>
              <a:rPr lang="en-US" sz="1600" i="1" dirty="0">
                <a:solidFill>
                  <a:srgbClr val="F2F1EE"/>
                </a:solidFill>
                <a:latin typeface="+mn-lt"/>
              </a:rPr>
              <a:t>A data analysis and predictive model of  foster care </a:t>
            </a:r>
            <a:br>
              <a:rPr lang="en-US" sz="1600" i="1" dirty="0">
                <a:solidFill>
                  <a:srgbClr val="F2F1EE"/>
                </a:solidFill>
                <a:latin typeface="+mn-lt"/>
              </a:rPr>
            </a:br>
            <a:r>
              <a:rPr lang="en-US" sz="1600" i="1" dirty="0">
                <a:solidFill>
                  <a:srgbClr val="F2F1EE"/>
                </a:solidFill>
                <a:latin typeface="+mn-lt"/>
              </a:rPr>
              <a:t>trends in The Midwestern United States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3918857"/>
            <a:ext cx="3222058" cy="2123950"/>
          </a:xfrm>
        </p:spPr>
        <p:txBody>
          <a:bodyPr/>
          <a:lstStyle/>
          <a:p>
            <a:r>
              <a:rPr lang="en-US" dirty="0">
                <a:solidFill>
                  <a:srgbClr val="F2F1EE"/>
                </a:solidFill>
              </a:rPr>
              <a:t>Project 3 | Group 7</a:t>
            </a:r>
          </a:p>
          <a:p>
            <a:r>
              <a:rPr lang="en-US" dirty="0"/>
              <a:t>Hannah Duncan | Geoffrey Johnston | Timothy O’Malley | Kristan Pruett | Ge (Melody) Yu</a:t>
            </a: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The Info!</a:t>
            </a:r>
          </a:p>
        </p:txBody>
      </p:sp>
    </p:spTree>
    <p:extLst>
      <p:ext uri="{BB962C8B-B14F-4D97-AF65-F5344CB8AC3E}">
        <p14:creationId xmlns:p14="http://schemas.microsoft.com/office/powerpoint/2010/main" val="197363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539225"/>
            <a:ext cx="7011948" cy="1112930"/>
          </a:xfrm>
        </p:spPr>
        <p:txBody>
          <a:bodyPr>
            <a:normAutofit/>
          </a:bodyPr>
          <a:lstStyle/>
          <a:p>
            <a:r>
              <a:rPr lang="en-US" sz="3600" b="1" dirty="0"/>
              <a:t>Limitations and What Went Wrong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6" name="TextBox 5">
            <a:extLst>
              <a:ext uri="{FF2B5EF4-FFF2-40B4-BE49-F238E27FC236}">
                <a16:creationId xmlns:a16="http://schemas.microsoft.com/office/drawing/2014/main" id="{DF9A7A2D-8E92-4097-A593-E369ABD8930D}"/>
              </a:ext>
            </a:extLst>
          </p:cNvPr>
          <p:cNvSpPr txBox="1"/>
          <p:nvPr/>
        </p:nvSpPr>
        <p:spPr>
          <a:xfrm>
            <a:off x="895534" y="2181225"/>
            <a:ext cx="9531777" cy="923330"/>
          </a:xfrm>
          <a:prstGeom prst="rect">
            <a:avLst/>
          </a:prstGeom>
          <a:noFill/>
        </p:spPr>
        <p:txBody>
          <a:bodyPr wrap="none" rtlCol="0">
            <a:spAutoFit/>
          </a:bodyPr>
          <a:lstStyle/>
          <a:p>
            <a:r>
              <a:rPr lang="en-US" dirty="0"/>
              <a:t>Data for each year just a snapshot on September 30</a:t>
            </a:r>
            <a:r>
              <a:rPr lang="en-US" baseline="30000" dirty="0"/>
              <a:t>th</a:t>
            </a:r>
            <a:r>
              <a:rPr lang="en-US" dirty="0"/>
              <a:t>, not an average for that year</a:t>
            </a:r>
          </a:p>
          <a:p>
            <a:endParaRPr lang="en-US" dirty="0"/>
          </a:p>
          <a:p>
            <a:r>
              <a:rPr lang="en-US" dirty="0"/>
              <a:t>Negative r-squared issue/greater than 1</a:t>
            </a:r>
          </a:p>
        </p:txBody>
      </p:sp>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Additional Resources</a:t>
            </a:r>
          </a:p>
        </p:txBody>
      </p:sp>
      <p:sp>
        <p:nvSpPr>
          <p:cNvPr id="2" name="TextBox 1">
            <a:extLst>
              <a:ext uri="{FF2B5EF4-FFF2-40B4-BE49-F238E27FC236}">
                <a16:creationId xmlns:a16="http://schemas.microsoft.com/office/drawing/2014/main" id="{24F2D025-EBC5-4220-8D64-07BD2A6652BD}"/>
              </a:ext>
            </a:extLst>
          </p:cNvPr>
          <p:cNvSpPr txBox="1"/>
          <p:nvPr/>
        </p:nvSpPr>
        <p:spPr>
          <a:xfrm>
            <a:off x="895463" y="1200150"/>
            <a:ext cx="8124712" cy="369332"/>
          </a:xfrm>
          <a:prstGeom prst="rect">
            <a:avLst/>
          </a:prstGeom>
          <a:noFill/>
        </p:spPr>
        <p:txBody>
          <a:bodyPr wrap="square" rtlCol="0">
            <a:spAutoFit/>
          </a:bodyPr>
          <a:lstStyle/>
          <a:p>
            <a:r>
              <a:rPr lang="en-US" dirty="0"/>
              <a:t>How you can help: Donating | Volunteering | Fostering</a:t>
            </a:r>
          </a:p>
        </p:txBody>
      </p:sp>
      <p:sp>
        <p:nvSpPr>
          <p:cNvPr id="3" name="TextBox 2">
            <a:extLst>
              <a:ext uri="{FF2B5EF4-FFF2-40B4-BE49-F238E27FC236}">
                <a16:creationId xmlns:a16="http://schemas.microsoft.com/office/drawing/2014/main" id="{44AA8071-13C8-4F5C-BCED-DFD545BFE3A7}"/>
              </a:ext>
            </a:extLst>
          </p:cNvPr>
          <p:cNvSpPr txBox="1"/>
          <p:nvPr/>
        </p:nvSpPr>
        <p:spPr>
          <a:xfrm>
            <a:off x="895463" y="1779033"/>
            <a:ext cx="9810638" cy="4985980"/>
          </a:xfrm>
          <a:prstGeom prst="rect">
            <a:avLst/>
          </a:prstGeom>
          <a:noFill/>
        </p:spPr>
        <p:txBody>
          <a:bodyPr wrap="square" rtlCol="0">
            <a:spAutoFit/>
          </a:bodyPr>
          <a:lstStyle/>
          <a:p>
            <a:r>
              <a:rPr lang="en-US" sz="1200" dirty="0"/>
              <a:t>KVC Kansas</a:t>
            </a:r>
          </a:p>
          <a:p>
            <a:r>
              <a:rPr lang="en-US" sz="1200" b="0" i="0" dirty="0">
                <a:solidFill>
                  <a:schemeClr val="accent2">
                    <a:lumMod val="50000"/>
                  </a:schemeClr>
                </a:solidFill>
                <a:effectLst/>
                <a:latin typeface="Slack-Lato"/>
              </a:rPr>
              <a:t>KVC Kansas helps over 30,000 people annually through family preservation, family reunification, outpatient therapy, foster care, and adoption.</a:t>
            </a:r>
            <a:endParaRPr lang="en-US" sz="1200" dirty="0">
              <a:solidFill>
                <a:schemeClr val="accent2">
                  <a:lumMod val="50000"/>
                </a:schemeClr>
              </a:solidFill>
            </a:endParaRPr>
          </a:p>
          <a:p>
            <a:r>
              <a:rPr lang="en-US" sz="1200" dirty="0">
                <a:hlinkClick r:id="rId3"/>
              </a:rPr>
              <a:t>https://kansas.kvc.org/</a:t>
            </a:r>
            <a:endParaRPr lang="en-US" sz="1200" dirty="0"/>
          </a:p>
          <a:p>
            <a:endParaRPr lang="en-US" sz="1200" dirty="0"/>
          </a:p>
          <a:p>
            <a:r>
              <a:rPr lang="en-US" sz="1200" dirty="0"/>
              <a:t>DCCA</a:t>
            </a:r>
          </a:p>
          <a:p>
            <a:r>
              <a:rPr lang="en-US" sz="1200" b="0" i="0" dirty="0">
                <a:solidFill>
                  <a:schemeClr val="accent2">
                    <a:lumMod val="50000"/>
                  </a:schemeClr>
                </a:solidFill>
                <a:effectLst/>
                <a:latin typeface="Slack-Lato"/>
              </a:rPr>
              <a:t>DCCCA provides social and community services that improve the safety, health, and well being of those we serve.</a:t>
            </a:r>
            <a:endParaRPr lang="en-US" sz="1200" dirty="0">
              <a:solidFill>
                <a:schemeClr val="accent2">
                  <a:lumMod val="50000"/>
                </a:schemeClr>
              </a:solidFill>
            </a:endParaRPr>
          </a:p>
          <a:p>
            <a:r>
              <a:rPr lang="en-US" sz="1200" dirty="0">
                <a:hlinkClick r:id="rId4"/>
              </a:rPr>
              <a:t>https://www.dccca.org/</a:t>
            </a:r>
            <a:endParaRPr lang="en-US" sz="1200" dirty="0"/>
          </a:p>
          <a:p>
            <a:endParaRPr lang="en-US" sz="1200" dirty="0"/>
          </a:p>
          <a:p>
            <a:r>
              <a:rPr lang="en-US" sz="1200" dirty="0"/>
              <a:t>Cornerstones of Care</a:t>
            </a:r>
          </a:p>
          <a:p>
            <a:r>
              <a:rPr lang="en-US" sz="1200" b="0" i="0" dirty="0">
                <a:solidFill>
                  <a:schemeClr val="accent2">
                    <a:lumMod val="50000"/>
                  </a:schemeClr>
                </a:solidFill>
                <a:effectLst/>
                <a:latin typeface="Slack-Lato"/>
              </a:rPr>
              <a:t>We work to keep children safe and families together through education, foster care &amp; adoption, mental &amp; behavioral support, family services, youth services, and community trainings.</a:t>
            </a:r>
            <a:endParaRPr lang="en-US" sz="1200" dirty="0">
              <a:solidFill>
                <a:schemeClr val="accent2">
                  <a:lumMod val="50000"/>
                </a:schemeClr>
              </a:solidFill>
            </a:endParaRPr>
          </a:p>
          <a:p>
            <a:r>
              <a:rPr lang="en-US" sz="1200" dirty="0">
                <a:hlinkClick r:id="rId5"/>
              </a:rPr>
              <a:t>https://cornerstonesofcare.org/</a:t>
            </a:r>
            <a:endParaRPr lang="en-US" sz="1200" dirty="0"/>
          </a:p>
          <a:p>
            <a:endParaRPr lang="en-US" sz="1200" dirty="0"/>
          </a:p>
          <a:p>
            <a:r>
              <a:rPr lang="en-US" sz="1200" dirty="0"/>
              <a:t>Adopt US Kids</a:t>
            </a:r>
          </a:p>
          <a:p>
            <a:r>
              <a:rPr lang="en-US" sz="1200" b="0" i="0" dirty="0" err="1">
                <a:solidFill>
                  <a:schemeClr val="accent2">
                    <a:lumMod val="50000"/>
                  </a:schemeClr>
                </a:solidFill>
                <a:effectLst/>
                <a:latin typeface="Slack-Lato"/>
              </a:rPr>
              <a:t>AdoptUSKids</a:t>
            </a:r>
            <a:r>
              <a:rPr lang="en-US" sz="1200" b="0" i="0" dirty="0">
                <a:solidFill>
                  <a:schemeClr val="accent2">
                    <a:lumMod val="50000"/>
                  </a:schemeClr>
                </a:solidFill>
                <a:effectLst/>
                <a:latin typeface="Slack-Lato"/>
              </a:rPr>
              <a:t> is a national project that supports child welfare systems and connects children in foster care with families.</a:t>
            </a:r>
            <a:endParaRPr lang="en-US" sz="1200" dirty="0">
              <a:solidFill>
                <a:schemeClr val="accent2">
                  <a:lumMod val="50000"/>
                </a:schemeClr>
              </a:solidFill>
            </a:endParaRPr>
          </a:p>
          <a:p>
            <a:r>
              <a:rPr lang="en-US" sz="1200" dirty="0">
                <a:hlinkClick r:id="rId6"/>
              </a:rPr>
              <a:t>https://www.adoptuskids.org/</a:t>
            </a:r>
            <a:endParaRPr lang="en-US" sz="1200" dirty="0"/>
          </a:p>
          <a:p>
            <a:endParaRPr lang="en-US" sz="1200" dirty="0"/>
          </a:p>
          <a:p>
            <a:r>
              <a:rPr lang="en-US" sz="1200" dirty="0"/>
              <a:t>Missouri Baptist Children’s Home</a:t>
            </a:r>
          </a:p>
          <a:p>
            <a:r>
              <a:rPr lang="en-US" sz="1200" dirty="0">
                <a:hlinkClick r:id="rId7"/>
              </a:rPr>
              <a:t>https://www.mbch.org/ministries-by-affiliate/the-light-house/5</a:t>
            </a:r>
            <a:endParaRPr lang="en-US" sz="12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56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00775" y="1333431"/>
            <a:ext cx="4972050" cy="5026025"/>
          </a:xfrm>
        </p:spPr>
        <p:txBody>
          <a:bodyPr>
            <a:normAutofit/>
          </a:bodyPr>
          <a:lstStyle/>
          <a:p>
            <a:pPr marL="0" indent="0" algn="ctr">
              <a:buNone/>
            </a:pPr>
            <a:r>
              <a:rPr lang="en-US" sz="4400" b="1" u="sng" dirty="0">
                <a:solidFill>
                  <a:schemeClr val="accent2">
                    <a:lumMod val="50000"/>
                  </a:schemeClr>
                </a:solidFill>
              </a:rPr>
              <a:t>400,000.</a:t>
            </a:r>
          </a:p>
          <a:p>
            <a:pPr marL="0" indent="0">
              <a:buNone/>
            </a:pPr>
            <a:r>
              <a:rPr lang="en-US" sz="1400" dirty="0">
                <a:solidFill>
                  <a:schemeClr val="accent2">
                    <a:lumMod val="50000"/>
                  </a:schemeClr>
                </a:solidFill>
              </a:rPr>
              <a:t>A number so large, it is almost hard to fathom that many of any one thing. </a:t>
            </a:r>
          </a:p>
          <a:p>
            <a:pPr marL="0" indent="0">
              <a:buNone/>
            </a:pPr>
            <a:r>
              <a:rPr lang="en-US" sz="1400" dirty="0">
                <a:solidFill>
                  <a:schemeClr val="accent2">
                    <a:lumMod val="50000"/>
                  </a:schemeClr>
                </a:solidFill>
              </a:rPr>
              <a:t>A number that is downright staggering when paired with the following information:</a:t>
            </a:r>
          </a:p>
          <a:p>
            <a:pPr marL="0" indent="0" algn="ctr">
              <a:buNone/>
            </a:pPr>
            <a:endParaRPr lang="en-US" sz="1400" b="1" dirty="0">
              <a:solidFill>
                <a:schemeClr val="accent2">
                  <a:lumMod val="50000"/>
                </a:schemeClr>
              </a:solidFill>
            </a:endParaRPr>
          </a:p>
          <a:p>
            <a:pPr marL="0" indent="0" algn="ctr">
              <a:buNone/>
            </a:pPr>
            <a:r>
              <a:rPr lang="en-US" sz="1200" b="1" i="0" dirty="0">
                <a:solidFill>
                  <a:srgbClr val="202124"/>
                </a:solidFill>
                <a:effectLst/>
                <a:latin typeface="Arial" panose="020B0604020202020204" pitchFamily="34" charset="0"/>
                <a:cs typeface="Arial" panose="020B0604020202020204" pitchFamily="34" charset="0"/>
              </a:rPr>
              <a:t>“Each year</a:t>
            </a:r>
            <a:r>
              <a:rPr lang="en-US" sz="1200" b="0" i="0" dirty="0">
                <a:solidFill>
                  <a:srgbClr val="202124"/>
                </a:solidFill>
                <a:effectLst/>
                <a:latin typeface="Arial" panose="020B0604020202020204" pitchFamily="34" charset="0"/>
                <a:cs typeface="Arial" panose="020B0604020202020204" pitchFamily="34" charset="0"/>
              </a:rPr>
              <a:t>, more than 400,000 </a:t>
            </a:r>
            <a:r>
              <a:rPr lang="en-US" sz="1200" i="0" dirty="0">
                <a:solidFill>
                  <a:srgbClr val="202124"/>
                </a:solidFill>
                <a:effectLst/>
                <a:latin typeface="Arial" panose="020B0604020202020204" pitchFamily="34" charset="0"/>
                <a:cs typeface="Arial" panose="020B0604020202020204" pitchFamily="34" charset="0"/>
              </a:rPr>
              <a:t>children</a:t>
            </a:r>
            <a:r>
              <a:rPr lang="en-US" sz="1200" b="0" i="0" dirty="0">
                <a:solidFill>
                  <a:srgbClr val="202124"/>
                </a:solidFill>
                <a:effectLst/>
                <a:latin typeface="Arial" panose="020B0604020202020204" pitchFamily="34" charset="0"/>
                <a:cs typeface="Arial" panose="020B0604020202020204" pitchFamily="34" charset="0"/>
              </a:rPr>
              <a:t> experience </a:t>
            </a:r>
          </a:p>
          <a:p>
            <a:pPr marL="0" indent="0" algn="ctr">
              <a:buNone/>
            </a:pPr>
            <a:r>
              <a:rPr lang="en-US" sz="1200" i="0" dirty="0">
                <a:solidFill>
                  <a:srgbClr val="202124"/>
                </a:solidFill>
                <a:effectLst/>
                <a:latin typeface="Arial" panose="020B0604020202020204" pitchFamily="34" charset="0"/>
                <a:cs typeface="Arial" panose="020B0604020202020204" pitchFamily="34" charset="0"/>
              </a:rPr>
              <a:t>foster care </a:t>
            </a:r>
            <a:r>
              <a:rPr lang="en-US" sz="1200" b="0" i="0" dirty="0">
                <a:solidFill>
                  <a:srgbClr val="202124"/>
                </a:solidFill>
                <a:effectLst/>
                <a:latin typeface="Arial" panose="020B0604020202020204" pitchFamily="34" charset="0"/>
                <a:cs typeface="Arial" panose="020B0604020202020204" pitchFamily="34" charset="0"/>
              </a:rPr>
              <a:t>in the United States.”</a:t>
            </a:r>
          </a:p>
          <a:p>
            <a:pPr marL="0" indent="0" algn="ctr">
              <a:buNone/>
            </a:pPr>
            <a:r>
              <a:rPr lang="en-US" sz="1200" dirty="0">
                <a:solidFill>
                  <a:srgbClr val="202124"/>
                </a:solidFill>
                <a:latin typeface="Arial" panose="020B0604020202020204" pitchFamily="34" charset="0"/>
                <a:cs typeface="Arial" panose="020B0604020202020204" pitchFamily="34" charset="0"/>
              </a:rPr>
              <a:t>-Voices for Children (www.speakupnow.org)</a:t>
            </a:r>
            <a:endParaRPr lang="en-US" sz="1200" b="0" i="0" dirty="0">
              <a:solidFill>
                <a:srgbClr val="202124"/>
              </a:solidFill>
              <a:effectLst/>
              <a:latin typeface="Arial" panose="020B0604020202020204" pitchFamily="34" charset="0"/>
              <a:cs typeface="Arial" panose="020B0604020202020204" pitchFamily="34" charset="0"/>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23" name="Picture 22" descr="A black rectangle with a black background&#10;&#10;Description automatically generated with low confidence">
            <a:extLst>
              <a:ext uri="{FF2B5EF4-FFF2-40B4-BE49-F238E27FC236}">
                <a16:creationId xmlns:a16="http://schemas.microsoft.com/office/drawing/2014/main" id="{19381E8E-CF50-4288-964F-74AA97A5E381}"/>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541457" y="1524067"/>
            <a:ext cx="4812473" cy="4835389"/>
          </a:xfrm>
          <a:prstGeom prst="rect">
            <a:avLst/>
          </a:prstGeom>
        </p:spPr>
      </p:pic>
    </p:spTree>
    <p:extLst>
      <p:ext uri="{BB962C8B-B14F-4D97-AF65-F5344CB8AC3E}">
        <p14:creationId xmlns:p14="http://schemas.microsoft.com/office/powerpoint/2010/main" val="46932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10300" y="1826082"/>
            <a:ext cx="4972050" cy="5026025"/>
          </a:xfrm>
        </p:spPr>
        <p:txBody>
          <a:bodyPr>
            <a:normAutofit/>
          </a:bodyPr>
          <a:lstStyle/>
          <a:p>
            <a:pPr marL="0" indent="0" algn="l">
              <a:buNone/>
            </a:pPr>
            <a:r>
              <a:rPr lang="en-US" sz="1400" b="0" i="0" dirty="0">
                <a:solidFill>
                  <a:schemeClr val="accent2">
                    <a:lumMod val="50000"/>
                  </a:schemeClr>
                </a:solidFill>
                <a:effectLst/>
              </a:rPr>
              <a:t>Foster care in America is becoming more and more of a pressing issue on communities around the country. State agencies are becoming more and more saturated with children requiring foster care with not enough families to take in the children affected by separation. </a:t>
            </a:r>
          </a:p>
          <a:p>
            <a:pPr marL="0" indent="0" algn="l">
              <a:buNone/>
            </a:pPr>
            <a:endParaRPr lang="en-US" sz="1400" dirty="0">
              <a:solidFill>
                <a:schemeClr val="accent2">
                  <a:lumMod val="50000"/>
                </a:schemeClr>
              </a:solidFill>
            </a:endParaRPr>
          </a:p>
          <a:p>
            <a:pPr marL="0" indent="0" algn="l">
              <a:buNone/>
            </a:pPr>
            <a:r>
              <a:rPr lang="en-US" sz="1400" b="1" i="0" dirty="0">
                <a:solidFill>
                  <a:schemeClr val="accent2">
                    <a:lumMod val="50000"/>
                  </a:schemeClr>
                </a:solidFill>
                <a:effectLst/>
              </a:rPr>
              <a:t>Our goal is to be able to predict the future need of foster families in The Midwestern United States based on data obtained from 2010-2019.</a:t>
            </a:r>
          </a:p>
          <a:p>
            <a:pPr marL="0" indent="0" algn="ctr">
              <a:buNone/>
            </a:pPr>
            <a:endParaRPr lang="en-US" sz="1400" b="1" dirty="0">
              <a:solidFill>
                <a:schemeClr val="accent2">
                  <a:lumMod val="50000"/>
                </a:schemeClr>
              </a:solidFill>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3" name="Picture 2" descr="A picture containing silhouette&#10;&#10;Description automatically generated">
            <a:extLst>
              <a:ext uri="{FF2B5EF4-FFF2-40B4-BE49-F238E27FC236}">
                <a16:creationId xmlns:a16="http://schemas.microsoft.com/office/drawing/2014/main" id="{B6CD302B-4804-4DDC-ADBF-57D87F1D4DED}"/>
              </a:ext>
            </a:extLst>
          </p:cNvPr>
          <p:cNvPicPr>
            <a:picLocks noChangeAspect="1"/>
          </p:cNvPicPr>
          <p:nvPr/>
        </p:nvPicPr>
        <p:blipFill>
          <a:blip r:embed="rId2"/>
          <a:stretch>
            <a:fillRect/>
          </a:stretch>
        </p:blipFill>
        <p:spPr>
          <a:xfrm>
            <a:off x="666750" y="1838325"/>
            <a:ext cx="4743450" cy="3409950"/>
          </a:xfrm>
          <a:prstGeom prst="rect">
            <a:avLst/>
          </a:prstGeom>
          <a:ln>
            <a:noFill/>
          </a:ln>
          <a:effectLst>
            <a:softEdge rad="112500"/>
          </a:effectLst>
        </p:spPr>
      </p:pic>
    </p:spTree>
    <p:extLst>
      <p:ext uri="{BB962C8B-B14F-4D97-AF65-F5344CB8AC3E}">
        <p14:creationId xmlns:p14="http://schemas.microsoft.com/office/powerpoint/2010/main" val="268131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Insert Melody’s Site</a:t>
            </a:r>
          </a:p>
        </p:txBody>
      </p:sp>
    </p:spTree>
    <p:extLst>
      <p:ext uri="{BB962C8B-B14F-4D97-AF65-F5344CB8AC3E}">
        <p14:creationId xmlns:p14="http://schemas.microsoft.com/office/powerpoint/2010/main" val="289970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Our Motivations</a:t>
            </a:r>
          </a:p>
        </p:txBody>
      </p:sp>
      <p:sp>
        <p:nvSpPr>
          <p:cNvPr id="11" name="TextBox 10">
            <a:extLst>
              <a:ext uri="{FF2B5EF4-FFF2-40B4-BE49-F238E27FC236}">
                <a16:creationId xmlns:a16="http://schemas.microsoft.com/office/drawing/2014/main" id="{0251DF05-F5B8-424C-8BB6-6BCC2335803D}"/>
              </a:ext>
            </a:extLst>
          </p:cNvPr>
          <p:cNvSpPr txBox="1"/>
          <p:nvPr/>
        </p:nvSpPr>
        <p:spPr>
          <a:xfrm>
            <a:off x="590550" y="1323975"/>
            <a:ext cx="6962775" cy="646331"/>
          </a:xfrm>
          <a:prstGeom prst="rect">
            <a:avLst/>
          </a:prstGeom>
          <a:noFill/>
        </p:spPr>
        <p:txBody>
          <a:bodyPr wrap="square" rtlCol="0">
            <a:spAutoFit/>
          </a:bodyPr>
          <a:lstStyle/>
          <a:p>
            <a:r>
              <a:rPr lang="en-US" dirty="0"/>
              <a:t>Get Geoffrey’s permission to share corner of the world tidbit!</a:t>
            </a:r>
          </a:p>
        </p:txBody>
      </p:sp>
    </p:spTree>
    <p:extLst>
      <p:ext uri="{BB962C8B-B14F-4D97-AF65-F5344CB8AC3E}">
        <p14:creationId xmlns:p14="http://schemas.microsoft.com/office/powerpoint/2010/main" val="67513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Our Predictions</a:t>
            </a:r>
          </a:p>
        </p:txBody>
      </p:sp>
      <p:sp>
        <p:nvSpPr>
          <p:cNvPr id="12" name="TextBox 11">
            <a:extLst>
              <a:ext uri="{FF2B5EF4-FFF2-40B4-BE49-F238E27FC236}">
                <a16:creationId xmlns:a16="http://schemas.microsoft.com/office/drawing/2014/main" id="{1815D6B1-CAEF-4F0D-A4BC-D61F7CE7E1E0}"/>
              </a:ext>
            </a:extLst>
          </p:cNvPr>
          <p:cNvSpPr txBox="1"/>
          <p:nvPr/>
        </p:nvSpPr>
        <p:spPr>
          <a:xfrm>
            <a:off x="895463" y="1552575"/>
            <a:ext cx="4524375" cy="3472874"/>
          </a:xfrm>
          <a:prstGeom prst="rect">
            <a:avLst/>
          </a:prstGeom>
          <a:noFill/>
        </p:spPr>
        <p:txBody>
          <a:bodyPr wrap="square" rtlCol="0">
            <a:spAutoFit/>
          </a:bodyPr>
          <a:lstStyle/>
          <a:p>
            <a:pPr marL="0" marR="0" algn="just">
              <a:lnSpc>
                <a:spcPct val="115000"/>
              </a:lnSpc>
              <a:spcBef>
                <a:spcPts val="0"/>
              </a:spcBef>
              <a:spcAft>
                <a:spcPts val="0"/>
              </a:spcAft>
            </a:pPr>
            <a:r>
              <a:rPr lang="en-US" sz="1600" dirty="0">
                <a:effectLst/>
                <a:ea typeface="Calibri" panose="020F0502020204030204" pitchFamily="34" charset="0"/>
                <a:cs typeface="Times New Roman" panose="02020603050405020304" pitchFamily="18" charset="0"/>
              </a:rPr>
              <a:t>Using a regression analysis from </a:t>
            </a:r>
            <a:r>
              <a:rPr lang="en-US" sz="1600" dirty="0" err="1">
                <a:effectLst/>
                <a:ea typeface="Calibri" panose="020F0502020204030204" pitchFamily="34" charset="0"/>
                <a:cs typeface="Times New Roman" panose="02020603050405020304" pitchFamily="18" charset="0"/>
              </a:rPr>
              <a:t>Sklearn</a:t>
            </a:r>
            <a:r>
              <a:rPr lang="en-US" sz="1600" dirty="0">
                <a:effectLst/>
                <a:ea typeface="Calibri" panose="020F0502020204030204" pitchFamily="34" charset="0"/>
                <a:cs typeface="Times New Roman" panose="02020603050405020304" pitchFamily="18" charset="0"/>
              </a:rPr>
              <a:t> we </a:t>
            </a:r>
            <a:r>
              <a:rPr lang="en-US" sz="1600" dirty="0">
                <a:ea typeface="Calibri" panose="020F0502020204030204" pitchFamily="34" charset="0"/>
                <a:cs typeface="Times New Roman" panose="02020603050405020304" pitchFamily="18" charset="0"/>
              </a:rPr>
              <a:t>will </a:t>
            </a:r>
            <a:r>
              <a:rPr lang="en-US" sz="1600" dirty="0">
                <a:effectLst/>
                <a:ea typeface="Calibri" panose="020F0502020204030204" pitchFamily="34" charset="0"/>
                <a:cs typeface="Times New Roman" panose="02020603050405020304" pitchFamily="18" charset="0"/>
              </a:rPr>
              <a:t>develop a model to predict what the foster care needs will be in 5, 10, and 20 years from now.  We will be looking at predicting the number of children in care as well as TPR predictions for the future </a:t>
            </a:r>
            <a:r>
              <a:rPr lang="en-US" sz="1600" dirty="0">
                <a:ea typeface="Calibri" panose="020F0502020204030204" pitchFamily="34" charset="0"/>
                <a:cs typeface="Times New Roman" panose="02020603050405020304" pitchFamily="18" charset="0"/>
              </a:rPr>
              <a:t>(which </a:t>
            </a:r>
            <a:r>
              <a:rPr lang="en-US" sz="1600" dirty="0">
                <a:effectLst/>
                <a:ea typeface="Calibri" panose="020F0502020204030204" pitchFamily="34" charset="0"/>
                <a:cs typeface="Times New Roman" panose="02020603050405020304" pitchFamily="18" charset="0"/>
              </a:rPr>
              <a:t>can also be used to estimate group home needs for children that age out of the foster system without being adopted).  We hope to be able to perform this prediction by state but may only be able to view the prediction in aggregate.</a:t>
            </a:r>
          </a:p>
        </p:txBody>
      </p:sp>
      <p:pic>
        <p:nvPicPr>
          <p:cNvPr id="15" name="Picture 14">
            <a:extLst>
              <a:ext uri="{FF2B5EF4-FFF2-40B4-BE49-F238E27FC236}">
                <a16:creationId xmlns:a16="http://schemas.microsoft.com/office/drawing/2014/main" id="{4E2C5951-67CE-4FD4-A34C-4B0A37277075}"/>
              </a:ext>
            </a:extLst>
          </p:cNvPr>
          <p:cNvPicPr/>
          <p:nvPr/>
        </p:nvPicPr>
        <p:blipFill>
          <a:blip r:embed="rId3"/>
          <a:stretch>
            <a:fillRect/>
          </a:stretch>
        </p:blipFill>
        <p:spPr>
          <a:xfrm>
            <a:off x="5781676" y="1320312"/>
            <a:ext cx="5943600" cy="44291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1164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Data Used</a:t>
            </a:r>
          </a:p>
        </p:txBody>
      </p:sp>
      <p:sp>
        <p:nvSpPr>
          <p:cNvPr id="2" name="TextBox 1">
            <a:extLst>
              <a:ext uri="{FF2B5EF4-FFF2-40B4-BE49-F238E27FC236}">
                <a16:creationId xmlns:a16="http://schemas.microsoft.com/office/drawing/2014/main" id="{9361FF8C-176D-48C4-8E46-244EF48BA030}"/>
              </a:ext>
            </a:extLst>
          </p:cNvPr>
          <p:cNvSpPr txBox="1"/>
          <p:nvPr/>
        </p:nvSpPr>
        <p:spPr>
          <a:xfrm>
            <a:off x="345909" y="1362075"/>
            <a:ext cx="7791450" cy="2308324"/>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1800" dirty="0">
                <a:solidFill>
                  <a:schemeClr val="accent2">
                    <a:lumMod val="50000"/>
                  </a:schemeClr>
                </a:solidFill>
                <a:effectLst/>
                <a:ea typeface="Calibri" panose="020F0502020204030204" pitchFamily="34" charset="0"/>
                <a:cs typeface="Times New Roman" panose="02020603050405020304" pitchFamily="18" charset="0"/>
              </a:rPr>
              <a:t>"Foster Trends in America”:</a:t>
            </a:r>
          </a:p>
          <a:p>
            <a:pPr marL="457200" marR="0">
              <a:spcBef>
                <a:spcPts val="0"/>
              </a:spcBef>
              <a:spcAft>
                <a:spcPts val="0"/>
              </a:spcAft>
            </a:pPr>
            <a:r>
              <a:rPr lang="en-US" sz="1800" u="none" strike="noStrike" dirty="0">
                <a:solidFill>
                  <a:srgbClr val="0563C1"/>
                </a:solidFill>
                <a:effectLst/>
                <a:latin typeface="Slack-Lato"/>
                <a:ea typeface="Times New Roman" panose="02020603050405020304" pitchFamily="18" charset="0"/>
                <a:cs typeface="Calibri" panose="020F0502020204030204" pitchFamily="34" charset="0"/>
                <a:hlinkClick r:id="rId2"/>
              </a:rPr>
              <a:t>https://www.acf.hhs.gov/cb/resource/trends-in-foster-care-and-adoption</a:t>
            </a:r>
            <a:endParaRPr lang="en-US" sz="1800" u="none" strike="noStrike" dirty="0">
              <a:solidFill>
                <a:srgbClr val="0563C1"/>
              </a:solidFill>
              <a:effectLst/>
              <a:latin typeface="Slack-Lato"/>
              <a:ea typeface="Times New Roman" panose="02020603050405020304" pitchFamily="18" charset="0"/>
              <a:cs typeface="Calibri" panose="020F0502020204030204" pitchFamily="34" charset="0"/>
            </a:endParaRPr>
          </a:p>
          <a:p>
            <a:pPr marL="457200" marR="0">
              <a:spcBef>
                <a:spcPts val="0"/>
              </a:spcBef>
              <a:spcAft>
                <a:spcPts val="0"/>
              </a:spcAft>
            </a:pPr>
            <a:endParaRPr lang="en-US" dirty="0">
              <a:solidFill>
                <a:srgbClr val="0563C1"/>
              </a:solidFill>
              <a:latin typeface="Slack-Lato"/>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dirty="0">
                <a:solidFill>
                  <a:schemeClr val="accent2">
                    <a:lumMod val="50000"/>
                  </a:schemeClr>
                </a:solidFill>
                <a:effectLst/>
                <a:ea typeface="Calibri" panose="020F0502020204030204" pitchFamily="34" charset="0"/>
                <a:cs typeface="Times New Roman" panose="02020603050405020304" pitchFamily="18" charset="0"/>
              </a:rPr>
              <a:t>“Child Maltreatment 2011”</a:t>
            </a:r>
          </a:p>
          <a:p>
            <a:pPr lvl="1"/>
            <a:r>
              <a:rPr lang="en-US" b="0" i="0" dirty="0">
                <a:effectLst/>
                <a:latin typeface="Slack-Lato"/>
                <a:hlinkClick r:id="rId3"/>
              </a:rPr>
              <a:t>https://www.acf.hhs.gov/sites/default/files/documents/cb/cm11.pdf</a:t>
            </a:r>
            <a:endParaRPr lang="en-US" sz="1800" dirty="0">
              <a:solidFill>
                <a:schemeClr val="accent2">
                  <a:lumMod val="50000"/>
                </a:schemeClr>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dirty="0">
              <a:solidFill>
                <a:schemeClr val="accent2">
                  <a:lumMod val="50000"/>
                </a:schemeClr>
              </a:solidFill>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chemeClr val="accent2">
                    <a:lumMod val="50000"/>
                  </a:schemeClr>
                </a:solidFill>
                <a:effectLst/>
                <a:ea typeface="Calibri" panose="020F0502020204030204" pitchFamily="34" charset="0"/>
                <a:cs typeface="Times New Roman" panose="02020603050405020304" pitchFamily="18" charset="0"/>
              </a:rPr>
              <a:t>“Voices for Children”</a:t>
            </a:r>
          </a:p>
          <a:p>
            <a:pPr marR="0" lvl="0">
              <a:spcBef>
                <a:spcPts val="0"/>
              </a:spcBef>
              <a:spcAft>
                <a:spcPts val="0"/>
              </a:spcAft>
            </a:pP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rPr>
              <a:t>         </a:t>
            </a: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hlinkClick r:id="rId4"/>
              </a:rPr>
              <a:t>https://www.speakupnow.org/foster-care-statistics-resources/</a:t>
            </a:r>
            <a:endPar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670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301100"/>
            <a:ext cx="7011948" cy="1112930"/>
          </a:xfrm>
        </p:spPr>
        <p:txBody>
          <a:bodyPr>
            <a:normAutofit/>
          </a:bodyPr>
          <a:lstStyle/>
          <a:p>
            <a:r>
              <a:rPr lang="en-US" sz="3600" b="1" dirty="0"/>
              <a:t>The Info!</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86122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The Info!</a:t>
            </a:r>
          </a:p>
        </p:txBody>
      </p:sp>
    </p:spTree>
    <p:extLst>
      <p:ext uri="{BB962C8B-B14F-4D97-AF65-F5344CB8AC3E}">
        <p14:creationId xmlns:p14="http://schemas.microsoft.com/office/powerpoint/2010/main" val="2137894833"/>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2969</TotalTime>
  <Words>598</Words>
  <Application>Microsoft Office PowerPoint</Application>
  <PresentationFormat>Widescreen</PresentationFormat>
  <Paragraphs>73</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Biome Light</vt:lpstr>
      <vt:lpstr>Calibri</vt:lpstr>
      <vt:lpstr>Slack-Lato</vt:lpstr>
      <vt:lpstr>Symbol</vt:lpstr>
      <vt:lpstr>Office Theme</vt:lpstr>
      <vt:lpstr>Finding Trends in Finding Forever Homes  A data analysis and predictive model of  foster care  trends in The Midwestern United States</vt:lpstr>
      <vt:lpstr>Introduction</vt:lpstr>
      <vt:lpstr>Introduction</vt:lpstr>
      <vt:lpstr>Insert Melody’s Site</vt:lpstr>
      <vt:lpstr>Our Motivations</vt:lpstr>
      <vt:lpstr>Our Predictions</vt:lpstr>
      <vt:lpstr>Data Used</vt:lpstr>
      <vt:lpstr>The Info!</vt:lpstr>
      <vt:lpstr>The Info!</vt:lpstr>
      <vt:lpstr>The Info!</vt:lpstr>
      <vt:lpstr>Limitations and What Went Wrong</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Trends in Finding Forever Homes  A data analysis and predictive model of  foster care  trends in The Midwestern United States</dc:title>
  <dc:creator>Kristan Pruett</dc:creator>
  <cp:lastModifiedBy>Kristan Pruett</cp:lastModifiedBy>
  <cp:revision>35</cp:revision>
  <dcterms:created xsi:type="dcterms:W3CDTF">2021-01-05T01:39:33Z</dcterms:created>
  <dcterms:modified xsi:type="dcterms:W3CDTF">2021-01-07T03:21:30Z</dcterms:modified>
</cp:coreProperties>
</file>