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94" r:id="rId6"/>
    <p:sldId id="296" r:id="rId7"/>
    <p:sldId id="298" r:id="rId8"/>
    <p:sldId id="281" r:id="rId9"/>
    <p:sldId id="293" r:id="rId10"/>
    <p:sldId id="291" r:id="rId11"/>
    <p:sldId id="292" r:id="rId12"/>
    <p:sldId id="295" r:id="rId13"/>
    <p:sldId id="265" r:id="rId14"/>
    <p:sldId id="301" r:id="rId15"/>
    <p:sldId id="297" r:id="rId16"/>
    <p:sldId id="30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F2F1EE"/>
    <a:srgbClr val="BEB9AA"/>
    <a:srgbClr val="AA9D92"/>
    <a:srgbClr val="C0C9C2"/>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595" autoAdjust="0"/>
  </p:normalViewPr>
  <p:slideViewPr>
    <p:cSldViewPr snapToGrid="0">
      <p:cViewPr varScale="1">
        <p:scale>
          <a:sx n="103" d="100"/>
          <a:sy n="103" d="100"/>
        </p:scale>
        <p:origin x="138" y="360"/>
      </p:cViewPr>
      <p:guideLst>
        <p:guide pos="4128"/>
        <p:guide orient="horz" pos="960"/>
      </p:guideLst>
    </p:cSldViewPr>
  </p:slideViewPr>
  <p:outlineViewPr>
    <p:cViewPr>
      <p:scale>
        <a:sx n="33" d="100"/>
        <a:sy n="33" d="100"/>
      </p:scale>
      <p:origin x="0" y="-4027"/>
    </p:cViewPr>
  </p:outlineViewPr>
  <p:notesTextViewPr>
    <p:cViewPr>
      <p:scale>
        <a:sx n="3" d="2"/>
        <a:sy n="3" d="2"/>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1/9/2021</a:t>
            </a:fld>
            <a:endParaRPr lang="en-US" dirty="0"/>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dirty="0"/>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dirty="0"/>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dirty="0"/>
          </a:p>
        </p:txBody>
      </p:sp>
    </p:spTree>
    <p:extLst>
      <p:ext uri="{BB962C8B-B14F-4D97-AF65-F5344CB8AC3E}">
        <p14:creationId xmlns:p14="http://schemas.microsoft.com/office/powerpoint/2010/main" val="1777375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4</a:t>
            </a:fld>
            <a:endParaRPr lang="en-US" dirty="0"/>
          </a:p>
        </p:txBody>
      </p:sp>
    </p:spTree>
    <p:extLst>
      <p:ext uri="{BB962C8B-B14F-4D97-AF65-F5344CB8AC3E}">
        <p14:creationId xmlns:p14="http://schemas.microsoft.com/office/powerpoint/2010/main" val="945878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6</a:t>
            </a:fld>
            <a:endParaRPr lang="en-US" dirty="0"/>
          </a:p>
        </p:txBody>
      </p:sp>
    </p:spTree>
    <p:extLst>
      <p:ext uri="{BB962C8B-B14F-4D97-AF65-F5344CB8AC3E}">
        <p14:creationId xmlns:p14="http://schemas.microsoft.com/office/powerpoint/2010/main" val="4135773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9</a:t>
            </a:fld>
            <a:endParaRPr lang="en-US"/>
          </a:p>
        </p:txBody>
      </p:sp>
    </p:spTree>
    <p:extLst>
      <p:ext uri="{BB962C8B-B14F-4D97-AF65-F5344CB8AC3E}">
        <p14:creationId xmlns:p14="http://schemas.microsoft.com/office/powerpoint/2010/main" val="1803998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12</a:t>
            </a:fld>
            <a:endParaRPr lang="en-US" dirty="0"/>
          </a:p>
        </p:txBody>
      </p:sp>
    </p:spTree>
    <p:extLst>
      <p:ext uri="{BB962C8B-B14F-4D97-AF65-F5344CB8AC3E}">
        <p14:creationId xmlns:p14="http://schemas.microsoft.com/office/powerpoint/2010/main" val="1783777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13</a:t>
            </a:fld>
            <a:endParaRPr lang="en-US" dirty="0"/>
          </a:p>
        </p:txBody>
      </p:sp>
    </p:spTree>
    <p:extLst>
      <p:ext uri="{BB962C8B-B14F-4D97-AF65-F5344CB8AC3E}">
        <p14:creationId xmlns:p14="http://schemas.microsoft.com/office/powerpoint/2010/main" val="1948095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dirty="0"/>
              <a:t>Click icon to add picture</a:t>
            </a:r>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dirty="0"/>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1/9/2021</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1/9/2021</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dirty="0"/>
              <a:t>Click icon to add picture</a:t>
            </a:r>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dirty="0"/>
              <a:t>Click icon to add picture</a:t>
            </a:r>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1/9/2021</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1/9/2021</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dirty="0"/>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dirty="0"/>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dirty="0"/>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1/9/2021</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1/9/2021</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1/9/2021</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dirty="0"/>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1/9/2021</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dirty="0"/>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dirty="0"/>
              <a:t>Click icon to add picture</a:t>
            </a:r>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dirty="0"/>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dirty="0"/>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dirty="0"/>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1/9/2021</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dirty="0"/>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1/9/2021</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1/9/2021</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www.acf.hhs.gov/sites/default/files/documents/cb/cm11.pdf" TargetMode="External"/><Relationship Id="rId2" Type="http://schemas.openxmlformats.org/officeDocument/2006/relationships/hyperlink" Target="https://www.acf.hhs.gov/cb/resource/trends-in-foster-care-and-adoption" TargetMode="Externa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hyperlink" Target="https://www.speakupnow.org/foster-care-statistics-resource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kansas.kvc.org/" TargetMode="External"/><Relationship Id="rId7" Type="http://schemas.openxmlformats.org/officeDocument/2006/relationships/hyperlink" Target="https://www.mbch.org/ministries-by-affiliate/the-light-house/5"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adoptuskids.org/" TargetMode="External"/><Relationship Id="rId5" Type="http://schemas.openxmlformats.org/officeDocument/2006/relationships/hyperlink" Target="https://cornerstonesofcare.org/" TargetMode="External"/><Relationship Id="rId4" Type="http://schemas.openxmlformats.org/officeDocument/2006/relationships/hyperlink" Target="https://www.dccca.or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gemelodyyu.github.io/Trends-in-Foster-Care-and-Adoption/"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914513" y="876299"/>
            <a:ext cx="6124462" cy="2242441"/>
          </a:xfrm>
        </p:spPr>
        <p:txBody>
          <a:bodyPr>
            <a:normAutofit/>
          </a:bodyPr>
          <a:lstStyle/>
          <a:p>
            <a:r>
              <a:rPr lang="en-US" sz="3200" b="1" dirty="0">
                <a:latin typeface="+mn-lt"/>
              </a:rPr>
              <a:t>Finding Trends in</a:t>
            </a:r>
            <a:br>
              <a:rPr lang="en-US" b="1" dirty="0">
                <a:latin typeface="+mn-lt"/>
              </a:rPr>
            </a:br>
            <a:r>
              <a:rPr lang="en-US" sz="3200" b="1" dirty="0">
                <a:latin typeface="+mn-lt"/>
              </a:rPr>
              <a:t>Finding Forever Homes</a:t>
            </a:r>
            <a:br>
              <a:rPr lang="en-US" sz="3100" b="1" dirty="0">
                <a:latin typeface="+mn-lt"/>
              </a:rPr>
            </a:br>
            <a:br>
              <a:rPr lang="en-US" sz="3100" b="1" dirty="0">
                <a:latin typeface="+mn-lt"/>
              </a:rPr>
            </a:br>
            <a:r>
              <a:rPr lang="en-US" sz="1600" i="1" dirty="0">
                <a:solidFill>
                  <a:srgbClr val="F2F1EE"/>
                </a:solidFill>
                <a:latin typeface="+mn-lt"/>
              </a:rPr>
              <a:t>A data analysis and predictive model of  foster care </a:t>
            </a:r>
            <a:br>
              <a:rPr lang="en-US" sz="1600" i="1" dirty="0">
                <a:solidFill>
                  <a:srgbClr val="F2F1EE"/>
                </a:solidFill>
                <a:latin typeface="+mn-lt"/>
              </a:rPr>
            </a:br>
            <a:r>
              <a:rPr lang="en-US" sz="1600" i="1" dirty="0">
                <a:solidFill>
                  <a:srgbClr val="F2F1EE"/>
                </a:solidFill>
                <a:latin typeface="+mn-lt"/>
              </a:rPr>
              <a:t>trends in The Midwestern United States</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1028700" y="3918857"/>
            <a:ext cx="3222058" cy="2123950"/>
          </a:xfrm>
        </p:spPr>
        <p:txBody>
          <a:bodyPr/>
          <a:lstStyle/>
          <a:p>
            <a:r>
              <a:rPr lang="en-US" dirty="0">
                <a:solidFill>
                  <a:srgbClr val="F2F1EE"/>
                </a:solidFill>
              </a:rPr>
              <a:t>Project 3 | Group 7</a:t>
            </a:r>
          </a:p>
          <a:p>
            <a:r>
              <a:rPr lang="en-US" dirty="0"/>
              <a:t>Hannah Duncan | Geoffrey Johnston | Timothy O’Malley | Kristan Pruett | Ge (Melody) Yu</a:t>
            </a:r>
          </a:p>
        </p:txBody>
      </p:sp>
      <p:pic>
        <p:nvPicPr>
          <p:cNvPr id="6" name="Picture Placeholder 5" descr="Icon&#10;&#10;Description automatically generated">
            <a:extLst>
              <a:ext uri="{FF2B5EF4-FFF2-40B4-BE49-F238E27FC236}">
                <a16:creationId xmlns:a16="http://schemas.microsoft.com/office/drawing/2014/main" id="{58888732-609B-4B77-A0D2-77E4F4D66E75}"/>
              </a:ext>
            </a:extLst>
          </p:cNvPr>
          <p:cNvPicPr>
            <a:picLocks noGrp="1" noChangeAspect="1"/>
          </p:cNvPicPr>
          <p:nvPr>
            <p:ph type="pic" sz="quarter" idx="11"/>
          </p:nvPr>
        </p:nvPicPr>
        <p:blipFill>
          <a:blip r:embed="rId3"/>
          <a:srcRect l="8596" r="8596"/>
          <a:stretch>
            <a:fillRect/>
          </a:stretch>
        </p:blipFill>
        <p:spPr>
          <a:xfrm>
            <a:off x="6408450" y="565943"/>
            <a:ext cx="5181486" cy="5726113"/>
          </a:xfr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895534" y="539225"/>
            <a:ext cx="7011948" cy="1112930"/>
          </a:xfrm>
        </p:spPr>
        <p:txBody>
          <a:bodyPr>
            <a:normAutofit/>
          </a:bodyPr>
          <a:lstStyle/>
          <a:p>
            <a:r>
              <a:rPr lang="en-US" sz="3600" b="1" dirty="0"/>
              <a:t>Limitations and What Went Wrong</a:t>
            </a: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6" name="TextBox 5">
            <a:extLst>
              <a:ext uri="{FF2B5EF4-FFF2-40B4-BE49-F238E27FC236}">
                <a16:creationId xmlns:a16="http://schemas.microsoft.com/office/drawing/2014/main" id="{DF9A7A2D-8E92-4097-A593-E369ABD8930D}"/>
              </a:ext>
            </a:extLst>
          </p:cNvPr>
          <p:cNvSpPr txBox="1"/>
          <p:nvPr/>
        </p:nvSpPr>
        <p:spPr>
          <a:xfrm>
            <a:off x="895534" y="2181225"/>
            <a:ext cx="10944022" cy="4370427"/>
          </a:xfrm>
          <a:prstGeom prst="rect">
            <a:avLst/>
          </a:prstGeom>
          <a:noFill/>
        </p:spPr>
        <p:txBody>
          <a:bodyPr wrap="none" rtlCol="0">
            <a:spAutoFit/>
          </a:bodyPr>
          <a:lstStyle/>
          <a:p>
            <a:pPr algn="just"/>
            <a:r>
              <a:rPr lang="en-US" dirty="0"/>
              <a:t>In-care data for each year is just a snapshot on September 30</a:t>
            </a:r>
            <a:r>
              <a:rPr lang="en-US" baseline="30000" dirty="0"/>
              <a:t>th</a:t>
            </a:r>
            <a:r>
              <a:rPr lang="en-US" dirty="0"/>
              <a:t>, not an average for that year</a:t>
            </a:r>
          </a:p>
          <a:p>
            <a:pPr algn="just"/>
            <a:endParaRPr lang="en-US" dirty="0"/>
          </a:p>
          <a:p>
            <a:pPr algn="just"/>
            <a:endParaRPr lang="en-US" dirty="0"/>
          </a:p>
          <a:p>
            <a:pPr algn="just"/>
            <a:r>
              <a:rPr lang="en-US" dirty="0"/>
              <a:t>Negative r-squared issue/greater than 1 for some states and foster data</a:t>
            </a:r>
          </a:p>
          <a:p>
            <a:pPr algn="just"/>
            <a:endParaRPr lang="en-US" dirty="0"/>
          </a:p>
          <a:p>
            <a:pPr algn="just"/>
            <a:endParaRPr lang="en-US" dirty="0"/>
          </a:p>
          <a:p>
            <a:pPr algn="just"/>
            <a:r>
              <a:rPr lang="en-US" dirty="0"/>
              <a:t>Predictions assume that all other trends related to society remain stable (Political environment,</a:t>
            </a:r>
          </a:p>
          <a:p>
            <a:pPr algn="just"/>
            <a:r>
              <a:rPr lang="en-US" dirty="0"/>
              <a:t>economic factors, demographics, etc.)</a:t>
            </a:r>
          </a:p>
          <a:p>
            <a:pPr marL="742950" lvl="1" indent="-285750" algn="just">
              <a:buFont typeface="Arial" panose="020B0604020202020204" pitchFamily="34" charset="0"/>
              <a:buChar char="•"/>
            </a:pPr>
            <a:r>
              <a:rPr lang="en-US" sz="1600" dirty="0"/>
              <a:t>The COVID pandemic could skew the results for the future, since data available only goes through</a:t>
            </a:r>
          </a:p>
          <a:p>
            <a:pPr algn="just"/>
            <a:r>
              <a:rPr lang="en-US" sz="1600" dirty="0"/>
              <a:t>	2019</a:t>
            </a:r>
          </a:p>
          <a:p>
            <a:pPr marL="742950" lvl="1" indent="-285750" algn="just">
              <a:buFont typeface="Arial" panose="020B0604020202020204" pitchFamily="34" charset="0"/>
              <a:buChar char="•"/>
            </a:pPr>
            <a:r>
              <a:rPr lang="en-US" sz="1600" dirty="0"/>
              <a:t>The COVID pandemic could also impact resources available for the next few years</a:t>
            </a:r>
          </a:p>
          <a:p>
            <a:pPr marL="742950" lvl="1" indent="-285750" algn="just">
              <a:buFont typeface="Arial" panose="020B0604020202020204" pitchFamily="34" charset="0"/>
              <a:buChar char="•"/>
            </a:pPr>
            <a:endParaRPr lang="en-US" sz="1600" dirty="0"/>
          </a:p>
          <a:p>
            <a:pPr marL="742950" lvl="1" indent="-285750" algn="just">
              <a:buFont typeface="Arial" panose="020B0604020202020204" pitchFamily="34" charset="0"/>
              <a:buChar char="•"/>
            </a:pPr>
            <a:endParaRPr lang="en-US" sz="1600" dirty="0"/>
          </a:p>
          <a:p>
            <a:pPr algn="just"/>
            <a:r>
              <a:rPr lang="en-US" dirty="0"/>
              <a:t>Child maltreatment data was only available for one year</a:t>
            </a:r>
            <a:r>
              <a:rPr lang="en-US" sz="1600" dirty="0"/>
              <a:t>	</a:t>
            </a:r>
          </a:p>
          <a:p>
            <a:endParaRPr lang="en-US" dirty="0"/>
          </a:p>
          <a:p>
            <a:endParaRPr lang="en-US" dirty="0"/>
          </a:p>
        </p:txBody>
      </p:sp>
    </p:spTree>
    <p:extLst>
      <p:ext uri="{BB962C8B-B14F-4D97-AF65-F5344CB8AC3E}">
        <p14:creationId xmlns:p14="http://schemas.microsoft.com/office/powerpoint/2010/main" val="256311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EB9AA"/>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57CE8F-20CE-4C82-9E39-8C7D858D12EA}"/>
              </a:ext>
            </a:extLst>
          </p:cNvPr>
          <p:cNvSpPr>
            <a:spLocks noGrp="1"/>
          </p:cNvSpPr>
          <p:nvPr>
            <p:ph type="title"/>
          </p:nvPr>
        </p:nvSpPr>
        <p:spPr>
          <a:xfrm>
            <a:off x="345909" y="293904"/>
            <a:ext cx="6674802" cy="655320"/>
          </a:xfrm>
        </p:spPr>
        <p:txBody>
          <a:bodyPr>
            <a:normAutofit fontScale="90000"/>
          </a:bodyPr>
          <a:lstStyle/>
          <a:p>
            <a:r>
              <a:rPr lang="en-US" b="1" dirty="0"/>
              <a:t>Data Used</a:t>
            </a:r>
          </a:p>
        </p:txBody>
      </p:sp>
      <p:sp>
        <p:nvSpPr>
          <p:cNvPr id="2" name="TextBox 1">
            <a:extLst>
              <a:ext uri="{FF2B5EF4-FFF2-40B4-BE49-F238E27FC236}">
                <a16:creationId xmlns:a16="http://schemas.microsoft.com/office/drawing/2014/main" id="{9361FF8C-176D-48C4-8E46-244EF48BA030}"/>
              </a:ext>
            </a:extLst>
          </p:cNvPr>
          <p:cNvSpPr txBox="1"/>
          <p:nvPr/>
        </p:nvSpPr>
        <p:spPr>
          <a:xfrm>
            <a:off x="345909" y="1362075"/>
            <a:ext cx="7791450" cy="2308324"/>
          </a:xfrm>
          <a:prstGeom prst="rect">
            <a:avLst/>
          </a:prstGeom>
          <a:noFill/>
        </p:spPr>
        <p:txBody>
          <a:bodyPr wrap="square" rtlCol="0">
            <a:spAutoFit/>
          </a:bodyPr>
          <a:lstStyle/>
          <a:p>
            <a:pPr marL="342900" marR="0" lvl="0" indent="-342900">
              <a:spcBef>
                <a:spcPts val="0"/>
              </a:spcBef>
              <a:spcAft>
                <a:spcPts val="0"/>
              </a:spcAft>
              <a:buFont typeface="Symbol" panose="05050102010706020507" pitchFamily="18" charset="2"/>
              <a:buChar char=""/>
            </a:pPr>
            <a:r>
              <a:rPr lang="en-US" sz="1800" b="1" dirty="0">
                <a:solidFill>
                  <a:schemeClr val="accent2">
                    <a:lumMod val="50000"/>
                  </a:schemeClr>
                </a:solidFill>
                <a:effectLst/>
                <a:ea typeface="Calibri" panose="020F0502020204030204" pitchFamily="34" charset="0"/>
                <a:cs typeface="Times New Roman" panose="02020603050405020304" pitchFamily="18" charset="0"/>
              </a:rPr>
              <a:t>"Foster Trends in America”:</a:t>
            </a:r>
          </a:p>
          <a:p>
            <a:pPr marL="457200" marR="0">
              <a:spcBef>
                <a:spcPts val="0"/>
              </a:spcBef>
              <a:spcAft>
                <a:spcPts val="0"/>
              </a:spcAft>
            </a:pPr>
            <a:r>
              <a:rPr lang="en-US" sz="1800" u="none" strike="noStrike" dirty="0">
                <a:solidFill>
                  <a:srgbClr val="0563C1"/>
                </a:solidFill>
                <a:effectLst/>
                <a:latin typeface="Slack-Lato"/>
                <a:ea typeface="Times New Roman" panose="02020603050405020304" pitchFamily="18" charset="0"/>
                <a:cs typeface="Calibri" panose="020F0502020204030204" pitchFamily="34" charset="0"/>
                <a:hlinkClick r:id="rId2"/>
              </a:rPr>
              <a:t>https://www.acf.hhs.gov/cb/resource/trends-in-foster-care-and-adoption</a:t>
            </a:r>
            <a:endParaRPr lang="en-US" sz="1800" u="none" strike="noStrike" dirty="0">
              <a:solidFill>
                <a:srgbClr val="0563C1"/>
              </a:solidFill>
              <a:effectLst/>
              <a:latin typeface="Slack-Lato"/>
              <a:ea typeface="Times New Roman" panose="02020603050405020304" pitchFamily="18" charset="0"/>
              <a:cs typeface="Calibri" panose="020F0502020204030204" pitchFamily="34" charset="0"/>
            </a:endParaRPr>
          </a:p>
          <a:p>
            <a:pPr marL="457200" marR="0">
              <a:spcBef>
                <a:spcPts val="0"/>
              </a:spcBef>
              <a:spcAft>
                <a:spcPts val="0"/>
              </a:spcAft>
            </a:pPr>
            <a:endParaRPr lang="en-US" dirty="0">
              <a:solidFill>
                <a:srgbClr val="0563C1"/>
              </a:solidFill>
              <a:latin typeface="Slack-Lato"/>
              <a:ea typeface="Calibri" panose="020F0502020204030204" pitchFamily="34" charset="0"/>
              <a:cs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800" b="1" dirty="0">
                <a:solidFill>
                  <a:schemeClr val="accent2">
                    <a:lumMod val="50000"/>
                  </a:schemeClr>
                </a:solidFill>
                <a:effectLst/>
                <a:ea typeface="Calibri" panose="020F0502020204030204" pitchFamily="34" charset="0"/>
                <a:cs typeface="Times New Roman" panose="02020603050405020304" pitchFamily="18" charset="0"/>
              </a:rPr>
              <a:t>“Child Maltreatment 2011”</a:t>
            </a:r>
          </a:p>
          <a:p>
            <a:pPr lvl="1"/>
            <a:r>
              <a:rPr lang="en-US" b="0" i="0" dirty="0">
                <a:effectLst/>
                <a:latin typeface="Slack-Lato"/>
                <a:hlinkClick r:id="rId3"/>
              </a:rPr>
              <a:t>https://www.acf.hhs.gov/sites/default/files/documents/cb/cm11.pdf</a:t>
            </a:r>
            <a:endParaRPr lang="en-US" sz="1800" dirty="0">
              <a:solidFill>
                <a:schemeClr val="accent2">
                  <a:lumMod val="50000"/>
                </a:schemeClr>
              </a:solidFill>
              <a:effectLs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endParaRPr lang="en-US" dirty="0">
              <a:solidFill>
                <a:schemeClr val="accent2">
                  <a:lumMod val="50000"/>
                </a:schemeClr>
              </a:solidFill>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b="1" dirty="0">
                <a:solidFill>
                  <a:schemeClr val="accent2">
                    <a:lumMod val="50000"/>
                  </a:schemeClr>
                </a:solidFill>
                <a:effectLst/>
                <a:ea typeface="Calibri" panose="020F0502020204030204" pitchFamily="34" charset="0"/>
                <a:cs typeface="Times New Roman" panose="02020603050405020304" pitchFamily="18" charset="0"/>
              </a:rPr>
              <a:t>“Voices for Children”</a:t>
            </a:r>
          </a:p>
          <a:p>
            <a:pPr marR="0" lvl="0">
              <a:spcBef>
                <a:spcPts val="0"/>
              </a:spcBef>
              <a:spcAft>
                <a:spcPts val="0"/>
              </a:spcAft>
            </a:pPr>
            <a:r>
              <a:rPr lang="en-US" sz="1800" dirty="0">
                <a:solidFill>
                  <a:schemeClr val="accent2">
                    <a:lumMod val="50000"/>
                  </a:schemeClr>
                </a:solidFill>
                <a:effectLst/>
                <a:latin typeface="Slack-Lato"/>
                <a:ea typeface="Calibri" panose="020F0502020204030204" pitchFamily="34" charset="0"/>
                <a:cs typeface="Times New Roman" panose="02020603050405020304" pitchFamily="18" charset="0"/>
              </a:rPr>
              <a:t>         </a:t>
            </a:r>
            <a:r>
              <a:rPr lang="en-US" sz="1800" dirty="0">
                <a:solidFill>
                  <a:schemeClr val="accent2">
                    <a:lumMod val="50000"/>
                  </a:schemeClr>
                </a:solidFill>
                <a:effectLst/>
                <a:latin typeface="Slack-Lato"/>
                <a:ea typeface="Calibri" panose="020F0502020204030204" pitchFamily="34" charset="0"/>
                <a:cs typeface="Times New Roman" panose="02020603050405020304" pitchFamily="18" charset="0"/>
                <a:hlinkClick r:id="rId4"/>
              </a:rPr>
              <a:t>https://www.speakupnow.org/foster-care-statistics-resources/</a:t>
            </a:r>
            <a:endParaRPr lang="en-US" sz="1800" dirty="0">
              <a:solidFill>
                <a:schemeClr val="accent2">
                  <a:lumMod val="50000"/>
                </a:schemeClr>
              </a:solidFill>
              <a:effectLst/>
              <a:latin typeface="Slack-Lato"/>
              <a:ea typeface="Calibri" panose="020F0502020204030204" pitchFamily="34" charset="0"/>
              <a:cs typeface="Times New Roman" panose="02020603050405020304" pitchFamily="18" charset="0"/>
            </a:endParaRPr>
          </a:p>
        </p:txBody>
      </p:sp>
      <p:pic>
        <p:nvPicPr>
          <p:cNvPr id="5" name="Picture 4" descr="Graphical user interface, text&#10;&#10;Description automatically generated">
            <a:extLst>
              <a:ext uri="{FF2B5EF4-FFF2-40B4-BE49-F238E27FC236}">
                <a16:creationId xmlns:a16="http://schemas.microsoft.com/office/drawing/2014/main" id="{1CF1CB6A-F9A5-DB42-8081-B5879F88ACBE}"/>
              </a:ext>
            </a:extLst>
          </p:cNvPr>
          <p:cNvPicPr>
            <a:picLocks noChangeAspect="1"/>
          </p:cNvPicPr>
          <p:nvPr/>
        </p:nvPicPr>
        <p:blipFill>
          <a:blip r:embed="rId5"/>
          <a:stretch>
            <a:fillRect/>
          </a:stretch>
        </p:blipFill>
        <p:spPr>
          <a:xfrm>
            <a:off x="596346" y="3791778"/>
            <a:ext cx="2092378" cy="2693504"/>
          </a:xfrm>
          <a:prstGeom prst="rect">
            <a:avLst/>
          </a:prstGeom>
        </p:spPr>
      </p:pic>
    </p:spTree>
    <p:extLst>
      <p:ext uri="{BB962C8B-B14F-4D97-AF65-F5344CB8AC3E}">
        <p14:creationId xmlns:p14="http://schemas.microsoft.com/office/powerpoint/2010/main" val="26651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3" y="571499"/>
            <a:ext cx="6734062" cy="628651"/>
          </a:xfrm>
        </p:spPr>
        <p:txBody>
          <a:bodyPr>
            <a:noAutofit/>
          </a:bodyPr>
          <a:lstStyle/>
          <a:p>
            <a:r>
              <a:rPr lang="en-US" sz="4000" b="1" dirty="0">
                <a:latin typeface="+mn-lt"/>
              </a:rPr>
              <a:t>Additional Resources</a:t>
            </a:r>
          </a:p>
        </p:txBody>
      </p:sp>
      <p:sp>
        <p:nvSpPr>
          <p:cNvPr id="2" name="TextBox 1">
            <a:extLst>
              <a:ext uri="{FF2B5EF4-FFF2-40B4-BE49-F238E27FC236}">
                <a16:creationId xmlns:a16="http://schemas.microsoft.com/office/drawing/2014/main" id="{24F2D025-EBC5-4220-8D64-07BD2A6652BD}"/>
              </a:ext>
            </a:extLst>
          </p:cNvPr>
          <p:cNvSpPr txBox="1"/>
          <p:nvPr/>
        </p:nvSpPr>
        <p:spPr>
          <a:xfrm>
            <a:off x="895463" y="1200150"/>
            <a:ext cx="8124712" cy="369332"/>
          </a:xfrm>
          <a:prstGeom prst="rect">
            <a:avLst/>
          </a:prstGeom>
          <a:noFill/>
        </p:spPr>
        <p:txBody>
          <a:bodyPr wrap="square" rtlCol="0">
            <a:spAutoFit/>
          </a:bodyPr>
          <a:lstStyle/>
          <a:p>
            <a:r>
              <a:rPr lang="en-US" dirty="0"/>
              <a:t>How you can help: Donating | Volunteering | Fostering | Adopting</a:t>
            </a:r>
          </a:p>
        </p:txBody>
      </p:sp>
      <p:sp>
        <p:nvSpPr>
          <p:cNvPr id="3" name="TextBox 2">
            <a:extLst>
              <a:ext uri="{FF2B5EF4-FFF2-40B4-BE49-F238E27FC236}">
                <a16:creationId xmlns:a16="http://schemas.microsoft.com/office/drawing/2014/main" id="{44AA8071-13C8-4F5C-BCED-DFD545BFE3A7}"/>
              </a:ext>
            </a:extLst>
          </p:cNvPr>
          <p:cNvSpPr txBox="1"/>
          <p:nvPr/>
        </p:nvSpPr>
        <p:spPr>
          <a:xfrm>
            <a:off x="895463" y="1779033"/>
            <a:ext cx="9810638" cy="6247864"/>
          </a:xfrm>
          <a:prstGeom prst="rect">
            <a:avLst/>
          </a:prstGeom>
          <a:noFill/>
        </p:spPr>
        <p:txBody>
          <a:bodyPr wrap="square" rtlCol="0">
            <a:spAutoFit/>
          </a:bodyPr>
          <a:lstStyle/>
          <a:p>
            <a:r>
              <a:rPr lang="en-US" sz="1400" dirty="0">
                <a:solidFill>
                  <a:schemeClr val="bg1"/>
                </a:solidFill>
              </a:rPr>
              <a:t>KVC Kansas</a:t>
            </a:r>
          </a:p>
          <a:p>
            <a:r>
              <a:rPr lang="en-US" sz="1200" b="0" i="0" dirty="0">
                <a:solidFill>
                  <a:schemeClr val="bg1">
                    <a:lumMod val="50000"/>
                    <a:lumOff val="50000"/>
                  </a:schemeClr>
                </a:solidFill>
                <a:effectLst/>
                <a:latin typeface="Slack-Lato"/>
              </a:rPr>
              <a:t>KVC Kansas helps over 30,000 people annually through family preservation, family reunification, outpatient therapy, foster care, and adoption.</a:t>
            </a:r>
            <a:endParaRPr lang="en-US" sz="1200" dirty="0">
              <a:solidFill>
                <a:schemeClr val="bg1">
                  <a:lumMod val="50000"/>
                  <a:lumOff val="50000"/>
                </a:schemeClr>
              </a:solidFill>
            </a:endParaRPr>
          </a:p>
          <a:p>
            <a:r>
              <a:rPr lang="en-US" sz="1200" dirty="0">
                <a:hlinkClick r:id="rId3"/>
              </a:rPr>
              <a:t>https://kansas.kvc.org/</a:t>
            </a:r>
            <a:endParaRPr lang="en-US" sz="1200" dirty="0"/>
          </a:p>
          <a:p>
            <a:endParaRPr lang="en-US" sz="1200" dirty="0"/>
          </a:p>
          <a:p>
            <a:endParaRPr lang="en-US" sz="1200" dirty="0"/>
          </a:p>
          <a:p>
            <a:r>
              <a:rPr lang="en-US" sz="1400" dirty="0">
                <a:solidFill>
                  <a:schemeClr val="bg1"/>
                </a:solidFill>
              </a:rPr>
              <a:t>DCCCA</a:t>
            </a:r>
          </a:p>
          <a:p>
            <a:r>
              <a:rPr lang="en-US" sz="1200" b="0" i="0" dirty="0">
                <a:solidFill>
                  <a:schemeClr val="bg1">
                    <a:lumMod val="50000"/>
                    <a:lumOff val="50000"/>
                  </a:schemeClr>
                </a:solidFill>
                <a:effectLst/>
                <a:latin typeface="Slack-Lato"/>
              </a:rPr>
              <a:t>DCCCA provides social and community services that improve the safety, health, and well being of those we serve.</a:t>
            </a:r>
            <a:endParaRPr lang="en-US" sz="1200" dirty="0">
              <a:solidFill>
                <a:schemeClr val="bg1">
                  <a:lumMod val="50000"/>
                  <a:lumOff val="50000"/>
                </a:schemeClr>
              </a:solidFill>
            </a:endParaRPr>
          </a:p>
          <a:p>
            <a:r>
              <a:rPr lang="en-US" sz="1200" dirty="0">
                <a:hlinkClick r:id="rId4"/>
              </a:rPr>
              <a:t>https://www.dccca.org/</a:t>
            </a:r>
            <a:endParaRPr lang="en-US" sz="1200" dirty="0"/>
          </a:p>
          <a:p>
            <a:endParaRPr lang="en-US" sz="1200" dirty="0">
              <a:solidFill>
                <a:schemeClr val="bg1"/>
              </a:solidFill>
            </a:endParaRPr>
          </a:p>
          <a:p>
            <a:endParaRPr lang="en-US" sz="1200" dirty="0">
              <a:solidFill>
                <a:schemeClr val="bg1"/>
              </a:solidFill>
            </a:endParaRPr>
          </a:p>
          <a:p>
            <a:r>
              <a:rPr lang="en-US" sz="1400" dirty="0">
                <a:solidFill>
                  <a:schemeClr val="bg1"/>
                </a:solidFill>
              </a:rPr>
              <a:t>Cornerstones of Care</a:t>
            </a:r>
          </a:p>
          <a:p>
            <a:r>
              <a:rPr lang="en-US" sz="1200" b="0" i="0" dirty="0">
                <a:solidFill>
                  <a:schemeClr val="bg1">
                    <a:lumMod val="50000"/>
                    <a:lumOff val="50000"/>
                  </a:schemeClr>
                </a:solidFill>
                <a:effectLst/>
                <a:latin typeface="Slack-Lato"/>
              </a:rPr>
              <a:t>We work to keep children safe and families together through education, foster care &amp; adoption, mental &amp; behavioral support, family services, youth services, and community trainings.</a:t>
            </a:r>
            <a:endParaRPr lang="en-US" sz="1200" dirty="0">
              <a:solidFill>
                <a:schemeClr val="bg1">
                  <a:lumMod val="50000"/>
                  <a:lumOff val="50000"/>
                </a:schemeClr>
              </a:solidFill>
            </a:endParaRPr>
          </a:p>
          <a:p>
            <a:r>
              <a:rPr lang="en-US" sz="1200" dirty="0">
                <a:hlinkClick r:id="rId5"/>
              </a:rPr>
              <a:t>https://cornerstonesofcare.org/</a:t>
            </a:r>
            <a:endParaRPr lang="en-US" sz="1200" dirty="0"/>
          </a:p>
          <a:p>
            <a:endParaRPr lang="en-US" sz="1200" dirty="0"/>
          </a:p>
          <a:p>
            <a:endParaRPr lang="en-US" sz="1200" dirty="0"/>
          </a:p>
          <a:p>
            <a:r>
              <a:rPr lang="en-US" sz="1400" dirty="0">
                <a:solidFill>
                  <a:schemeClr val="bg1"/>
                </a:solidFill>
              </a:rPr>
              <a:t>Adopt US Kids</a:t>
            </a:r>
          </a:p>
          <a:p>
            <a:r>
              <a:rPr lang="en-US" sz="1200" b="0" i="0" dirty="0">
                <a:solidFill>
                  <a:schemeClr val="bg1">
                    <a:lumMod val="50000"/>
                    <a:lumOff val="50000"/>
                  </a:schemeClr>
                </a:solidFill>
                <a:effectLst/>
                <a:latin typeface="Slack-Lato"/>
              </a:rPr>
              <a:t>AdoptUSKids is a national project that supports child welfare systems and connects children in foster care with families.</a:t>
            </a:r>
            <a:endParaRPr lang="en-US" sz="1200" dirty="0">
              <a:solidFill>
                <a:schemeClr val="bg1">
                  <a:lumMod val="50000"/>
                  <a:lumOff val="50000"/>
                </a:schemeClr>
              </a:solidFill>
            </a:endParaRPr>
          </a:p>
          <a:p>
            <a:r>
              <a:rPr lang="en-US" sz="1200" dirty="0">
                <a:hlinkClick r:id="rId6"/>
              </a:rPr>
              <a:t>https://www.adoptuskids.org/</a:t>
            </a:r>
            <a:endParaRPr lang="en-US" sz="1200" dirty="0"/>
          </a:p>
          <a:p>
            <a:endParaRPr lang="en-US" sz="1200" dirty="0"/>
          </a:p>
          <a:p>
            <a:endParaRPr lang="en-US" sz="1200" dirty="0"/>
          </a:p>
          <a:p>
            <a:r>
              <a:rPr lang="en-US" sz="1400" dirty="0">
                <a:solidFill>
                  <a:schemeClr val="bg1"/>
                </a:solidFill>
              </a:rPr>
              <a:t>Missouri Baptist Children’s Home (LIGHT House Maternity Home)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chemeClr val="bg1">
                    <a:lumMod val="50000"/>
                    <a:lumOff val="50000"/>
                  </a:schemeClr>
                </a:solidFill>
                <a:effectLst/>
                <a:latin typeface="-apple-system"/>
              </a:rPr>
              <a:t>The LIGHT House is for young pregnant ladies aged 12 - 21 who need a safe place to stay while pregnant, we offer full residential services. All residential services are provided free of charge.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7"/>
              </a:rPr>
              <a:t>https://www.mbch.org/ministries-by-affiliate/the-light-house/5</a:t>
            </a:r>
            <a:endParaRPr lang="en-US" sz="1200"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0569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9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377618" y="876299"/>
            <a:ext cx="6124462" cy="4517822"/>
          </a:xfrm>
        </p:spPr>
        <p:txBody>
          <a:bodyPr>
            <a:normAutofit/>
          </a:bodyPr>
          <a:lstStyle/>
          <a:p>
            <a:pPr algn="ctr"/>
            <a:br>
              <a:rPr lang="en-US" sz="2800" i="1" dirty="0">
                <a:solidFill>
                  <a:srgbClr val="F2F1EE"/>
                </a:solidFill>
                <a:latin typeface="+mn-lt"/>
              </a:rPr>
            </a:br>
            <a:br>
              <a:rPr lang="en-US" sz="8000" i="1" dirty="0">
                <a:solidFill>
                  <a:srgbClr val="F2F1EE"/>
                </a:solidFill>
                <a:latin typeface="+mn-lt"/>
              </a:rPr>
            </a:br>
            <a:r>
              <a:rPr lang="en-US" sz="13800" i="1" dirty="0">
                <a:solidFill>
                  <a:schemeClr val="bg1"/>
                </a:solidFill>
                <a:latin typeface="+mn-lt"/>
              </a:rPr>
              <a:t>Q &amp; A</a:t>
            </a:r>
            <a:endParaRPr lang="en-US" sz="2800" i="1" dirty="0">
              <a:solidFill>
                <a:schemeClr val="bg1"/>
              </a:solidFill>
              <a:latin typeface="+mn-lt"/>
            </a:endParaRPr>
          </a:p>
        </p:txBody>
      </p:sp>
      <p:pic>
        <p:nvPicPr>
          <p:cNvPr id="6" name="Picture Placeholder 5" descr="Icon&#10;&#10;Description automatically generated">
            <a:extLst>
              <a:ext uri="{FF2B5EF4-FFF2-40B4-BE49-F238E27FC236}">
                <a16:creationId xmlns:a16="http://schemas.microsoft.com/office/drawing/2014/main" id="{58888732-609B-4B77-A0D2-77E4F4D66E75}"/>
              </a:ext>
            </a:extLst>
          </p:cNvPr>
          <p:cNvPicPr>
            <a:picLocks noGrp="1" noChangeAspect="1"/>
          </p:cNvPicPr>
          <p:nvPr>
            <p:ph type="pic" sz="quarter" idx="11"/>
          </p:nvPr>
        </p:nvPicPr>
        <p:blipFill>
          <a:blip r:embed="rId3"/>
          <a:srcRect l="8596" r="8596"/>
          <a:stretch>
            <a:fillRect/>
          </a:stretch>
        </p:blipFill>
        <p:spPr>
          <a:xfrm>
            <a:off x="6408450" y="565943"/>
            <a:ext cx="5181486" cy="5726113"/>
          </a:xfrm>
        </p:spPr>
      </p:pic>
    </p:spTree>
    <p:extLst>
      <p:ext uri="{BB962C8B-B14F-4D97-AF65-F5344CB8AC3E}">
        <p14:creationId xmlns:p14="http://schemas.microsoft.com/office/powerpoint/2010/main" val="1614234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a:extLst>
              <a:ext uri="{FF2B5EF4-FFF2-40B4-BE49-F238E27FC236}">
                <a16:creationId xmlns:a16="http://schemas.microsoft.com/office/drawing/2014/main" id="{C269773D-881E-406F-8963-9C7052D9FFF3}"/>
              </a:ext>
            </a:extLst>
          </p:cNvPr>
          <p:cNvSpPr>
            <a:spLocks noGrp="1"/>
          </p:cNvSpPr>
          <p:nvPr>
            <p:ph idx="4294967295"/>
          </p:nvPr>
        </p:nvSpPr>
        <p:spPr>
          <a:xfrm>
            <a:off x="6200775" y="1333431"/>
            <a:ext cx="4972050" cy="5026025"/>
          </a:xfrm>
        </p:spPr>
        <p:txBody>
          <a:bodyPr>
            <a:normAutofit/>
          </a:bodyPr>
          <a:lstStyle/>
          <a:p>
            <a:pPr marL="0" indent="0" algn="ctr">
              <a:buNone/>
            </a:pPr>
            <a:r>
              <a:rPr lang="en-US" sz="4400" b="1" u="sng" dirty="0">
                <a:solidFill>
                  <a:schemeClr val="accent2">
                    <a:lumMod val="50000"/>
                  </a:schemeClr>
                </a:solidFill>
              </a:rPr>
              <a:t>400,000.</a:t>
            </a:r>
          </a:p>
          <a:p>
            <a:pPr marL="0" indent="0">
              <a:buNone/>
            </a:pPr>
            <a:r>
              <a:rPr lang="en-US" sz="1400" dirty="0">
                <a:solidFill>
                  <a:schemeClr val="accent2">
                    <a:lumMod val="50000"/>
                  </a:schemeClr>
                </a:solidFill>
              </a:rPr>
              <a:t>A number so large, it is almost hard to fathom that many of any one thing. </a:t>
            </a:r>
          </a:p>
          <a:p>
            <a:pPr marL="0" indent="0">
              <a:buNone/>
            </a:pPr>
            <a:r>
              <a:rPr lang="en-US" sz="1400" dirty="0">
                <a:solidFill>
                  <a:schemeClr val="accent2">
                    <a:lumMod val="50000"/>
                  </a:schemeClr>
                </a:solidFill>
              </a:rPr>
              <a:t>A number that is downright staggering when paired with the following information:</a:t>
            </a:r>
          </a:p>
          <a:p>
            <a:pPr marL="0" indent="0" algn="ctr">
              <a:buNone/>
            </a:pPr>
            <a:endParaRPr lang="en-US" sz="1400" b="1" dirty="0">
              <a:solidFill>
                <a:schemeClr val="accent2">
                  <a:lumMod val="50000"/>
                </a:schemeClr>
              </a:solidFill>
            </a:endParaRPr>
          </a:p>
          <a:p>
            <a:pPr marL="0" indent="0" algn="ctr">
              <a:buNone/>
            </a:pPr>
            <a:r>
              <a:rPr lang="en-US" sz="1200" b="1" i="0" dirty="0">
                <a:solidFill>
                  <a:srgbClr val="202124"/>
                </a:solidFill>
                <a:effectLst/>
                <a:latin typeface="Arial" panose="020B0604020202020204" pitchFamily="34" charset="0"/>
                <a:cs typeface="Arial" panose="020B0604020202020204" pitchFamily="34" charset="0"/>
              </a:rPr>
              <a:t>“Each year</a:t>
            </a:r>
            <a:r>
              <a:rPr lang="en-US" sz="1200" b="0" i="0" dirty="0">
                <a:solidFill>
                  <a:srgbClr val="202124"/>
                </a:solidFill>
                <a:effectLst/>
                <a:latin typeface="Arial" panose="020B0604020202020204" pitchFamily="34" charset="0"/>
                <a:cs typeface="Arial" panose="020B0604020202020204" pitchFamily="34" charset="0"/>
              </a:rPr>
              <a:t>, more than 400,000 </a:t>
            </a:r>
            <a:r>
              <a:rPr lang="en-US" sz="1200" i="0" dirty="0">
                <a:solidFill>
                  <a:srgbClr val="202124"/>
                </a:solidFill>
                <a:effectLst/>
                <a:latin typeface="Arial" panose="020B0604020202020204" pitchFamily="34" charset="0"/>
                <a:cs typeface="Arial" panose="020B0604020202020204" pitchFamily="34" charset="0"/>
              </a:rPr>
              <a:t>children</a:t>
            </a:r>
            <a:r>
              <a:rPr lang="en-US" sz="1200" b="0" i="0" dirty="0">
                <a:solidFill>
                  <a:srgbClr val="202124"/>
                </a:solidFill>
                <a:effectLst/>
                <a:latin typeface="Arial" panose="020B0604020202020204" pitchFamily="34" charset="0"/>
                <a:cs typeface="Arial" panose="020B0604020202020204" pitchFamily="34" charset="0"/>
              </a:rPr>
              <a:t> experience </a:t>
            </a:r>
          </a:p>
          <a:p>
            <a:pPr marL="0" indent="0" algn="ctr">
              <a:buNone/>
            </a:pPr>
            <a:r>
              <a:rPr lang="en-US" sz="1200" i="0" dirty="0">
                <a:solidFill>
                  <a:srgbClr val="202124"/>
                </a:solidFill>
                <a:effectLst/>
                <a:latin typeface="Arial" panose="020B0604020202020204" pitchFamily="34" charset="0"/>
                <a:cs typeface="Arial" panose="020B0604020202020204" pitchFamily="34" charset="0"/>
              </a:rPr>
              <a:t>foster care </a:t>
            </a:r>
            <a:r>
              <a:rPr lang="en-US" sz="1200" b="0" i="0" dirty="0">
                <a:solidFill>
                  <a:srgbClr val="202124"/>
                </a:solidFill>
                <a:effectLst/>
                <a:latin typeface="Arial" panose="020B0604020202020204" pitchFamily="34" charset="0"/>
                <a:cs typeface="Arial" panose="020B0604020202020204" pitchFamily="34" charset="0"/>
              </a:rPr>
              <a:t>in the United States.”</a:t>
            </a:r>
          </a:p>
          <a:p>
            <a:pPr marL="0" indent="0" algn="ctr">
              <a:buNone/>
            </a:pPr>
            <a:r>
              <a:rPr lang="en-US" sz="1200" dirty="0">
                <a:solidFill>
                  <a:srgbClr val="202124"/>
                </a:solidFill>
                <a:latin typeface="Arial" panose="020B0604020202020204" pitchFamily="34" charset="0"/>
                <a:cs typeface="Arial" panose="020B0604020202020204" pitchFamily="34" charset="0"/>
              </a:rPr>
              <a:t>-Voices for Children (www.speakupnow.org)</a:t>
            </a:r>
            <a:endParaRPr lang="en-US" sz="1200" b="0" i="0" dirty="0">
              <a:solidFill>
                <a:srgbClr val="202124"/>
              </a:solidFill>
              <a:effectLst/>
              <a:latin typeface="Arial" panose="020B0604020202020204" pitchFamily="34" charset="0"/>
              <a:cs typeface="Arial" panose="020B0604020202020204" pitchFamily="34" charset="0"/>
            </a:endParaRP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a:xfrm>
            <a:off x="9315450" y="6486982"/>
            <a:ext cx="2743200" cy="365125"/>
          </a:xfrm>
        </p:spPr>
        <p:txBody>
          <a:bodyPr anchor="ctr">
            <a:normAutofit/>
          </a:bodyPr>
          <a:lstStyle/>
          <a:p>
            <a:pPr>
              <a:spcAft>
                <a:spcPts val="600"/>
              </a:spcAft>
            </a:pPr>
            <a:fld id="{294A09A9-5501-47C1-A89A-A340965A2BE2}" type="slidenum">
              <a:rPr lang="en-US" smtClean="0"/>
              <a:pPr>
                <a:spcAft>
                  <a:spcPts val="600"/>
                </a:spcAft>
              </a:pPr>
              <a:t>2</a:t>
            </a:fld>
            <a:endParaRPr lang="en-US" dirty="0"/>
          </a:p>
        </p:txBody>
      </p:sp>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914400" y="-234530"/>
            <a:ext cx="3924300" cy="2434386"/>
          </a:xfrm>
        </p:spPr>
        <p:txBody>
          <a:bodyPr anchor="ctr">
            <a:normAutofit/>
          </a:bodyPr>
          <a:lstStyle/>
          <a:p>
            <a:r>
              <a:rPr lang="en-US" sz="4500" b="1" dirty="0"/>
              <a:t>Introduction</a:t>
            </a:r>
          </a:p>
        </p:txBody>
      </p:sp>
      <p:pic>
        <p:nvPicPr>
          <p:cNvPr id="23" name="Picture 22" descr="A black rectangle with a black background&#10;&#10;Description automatically generated with low confidence">
            <a:extLst>
              <a:ext uri="{FF2B5EF4-FFF2-40B4-BE49-F238E27FC236}">
                <a16:creationId xmlns:a16="http://schemas.microsoft.com/office/drawing/2014/main" id="{19381E8E-CF50-4288-964F-74AA97A5E381}"/>
              </a:ext>
            </a:extLst>
          </p:cNvPr>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Lst>
          </a:blip>
          <a:stretch>
            <a:fillRect/>
          </a:stretch>
        </p:blipFill>
        <p:spPr>
          <a:xfrm>
            <a:off x="541457" y="1524067"/>
            <a:ext cx="4812473" cy="4835389"/>
          </a:xfrm>
          <a:prstGeom prst="rect">
            <a:avLst/>
          </a:prstGeom>
        </p:spPr>
      </p:pic>
    </p:spTree>
    <p:extLst>
      <p:ext uri="{BB962C8B-B14F-4D97-AF65-F5344CB8AC3E}">
        <p14:creationId xmlns:p14="http://schemas.microsoft.com/office/powerpoint/2010/main" val="469320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a:extLst>
              <a:ext uri="{FF2B5EF4-FFF2-40B4-BE49-F238E27FC236}">
                <a16:creationId xmlns:a16="http://schemas.microsoft.com/office/drawing/2014/main" id="{C269773D-881E-406F-8963-9C7052D9FFF3}"/>
              </a:ext>
            </a:extLst>
          </p:cNvPr>
          <p:cNvSpPr>
            <a:spLocks noGrp="1"/>
          </p:cNvSpPr>
          <p:nvPr>
            <p:ph idx="4294967295"/>
          </p:nvPr>
        </p:nvSpPr>
        <p:spPr>
          <a:xfrm>
            <a:off x="6210300" y="1826082"/>
            <a:ext cx="4972050" cy="5026025"/>
          </a:xfrm>
        </p:spPr>
        <p:txBody>
          <a:bodyPr>
            <a:normAutofit/>
          </a:bodyPr>
          <a:lstStyle/>
          <a:p>
            <a:pPr marL="0" indent="0" algn="just">
              <a:buNone/>
            </a:pPr>
            <a:r>
              <a:rPr lang="en-US" sz="1400" b="0" i="0" dirty="0">
                <a:solidFill>
                  <a:schemeClr val="accent2">
                    <a:lumMod val="50000"/>
                  </a:schemeClr>
                </a:solidFill>
                <a:effectLst/>
              </a:rPr>
              <a:t>Foster care in America is becoming more and more of a pressing issue on communities around the country. State agencies are becoming more and more saturated with children requiring foster care with not enough families to take in the children affected by separation. </a:t>
            </a:r>
          </a:p>
          <a:p>
            <a:pPr marL="0" indent="0" algn="just">
              <a:buNone/>
            </a:pPr>
            <a:endParaRPr lang="en-US" sz="1400" dirty="0">
              <a:solidFill>
                <a:schemeClr val="accent2">
                  <a:lumMod val="50000"/>
                </a:schemeClr>
              </a:solidFill>
            </a:endParaRPr>
          </a:p>
          <a:p>
            <a:pPr marL="0" indent="0" algn="just">
              <a:buNone/>
            </a:pPr>
            <a:r>
              <a:rPr lang="en-US" sz="1400" b="1" i="0" dirty="0">
                <a:solidFill>
                  <a:schemeClr val="accent2">
                    <a:lumMod val="50000"/>
                  </a:schemeClr>
                </a:solidFill>
                <a:effectLst/>
              </a:rPr>
              <a:t>Our goal is to be able to predict the future need of foster families in The Midwestern United States based on data obtained from 2010-2019.</a:t>
            </a:r>
          </a:p>
          <a:p>
            <a:pPr marL="0" indent="0" algn="ctr">
              <a:buNone/>
            </a:pPr>
            <a:endParaRPr lang="en-US" sz="1400" b="1" dirty="0">
              <a:solidFill>
                <a:schemeClr val="accent2">
                  <a:lumMod val="50000"/>
                </a:schemeClr>
              </a:solidFill>
            </a:endParaRP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a:xfrm>
            <a:off x="9315450" y="6486982"/>
            <a:ext cx="2743200" cy="365125"/>
          </a:xfrm>
        </p:spPr>
        <p:txBody>
          <a:bodyPr anchor="ctr">
            <a:normAutofit/>
          </a:bodyPr>
          <a:lstStyle/>
          <a:p>
            <a:pPr>
              <a:spcAft>
                <a:spcPts val="600"/>
              </a:spcAft>
            </a:pPr>
            <a:fld id="{294A09A9-5501-47C1-A89A-A340965A2BE2}" type="slidenum">
              <a:rPr lang="en-US" smtClean="0"/>
              <a:pPr>
                <a:spcAft>
                  <a:spcPts val="600"/>
                </a:spcAft>
              </a:pPr>
              <a:t>3</a:t>
            </a:fld>
            <a:endParaRPr lang="en-US" dirty="0"/>
          </a:p>
        </p:txBody>
      </p:sp>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914400" y="-234530"/>
            <a:ext cx="3924300" cy="2434386"/>
          </a:xfrm>
        </p:spPr>
        <p:txBody>
          <a:bodyPr anchor="ctr">
            <a:normAutofit/>
          </a:bodyPr>
          <a:lstStyle/>
          <a:p>
            <a:r>
              <a:rPr lang="en-US" sz="4500" b="1" dirty="0"/>
              <a:t>Introduction</a:t>
            </a:r>
          </a:p>
        </p:txBody>
      </p:sp>
      <p:pic>
        <p:nvPicPr>
          <p:cNvPr id="3" name="Picture 2" descr="A picture containing silhouette&#10;&#10;Description automatically generated">
            <a:extLst>
              <a:ext uri="{FF2B5EF4-FFF2-40B4-BE49-F238E27FC236}">
                <a16:creationId xmlns:a16="http://schemas.microsoft.com/office/drawing/2014/main" id="{B6CD302B-4804-4DDC-ADBF-57D87F1D4DED}"/>
              </a:ext>
            </a:extLst>
          </p:cNvPr>
          <p:cNvPicPr>
            <a:picLocks noChangeAspect="1"/>
          </p:cNvPicPr>
          <p:nvPr/>
        </p:nvPicPr>
        <p:blipFill>
          <a:blip r:embed="rId2"/>
          <a:stretch>
            <a:fillRect/>
          </a:stretch>
        </p:blipFill>
        <p:spPr>
          <a:xfrm>
            <a:off x="666750" y="1838325"/>
            <a:ext cx="4743450" cy="3409950"/>
          </a:xfrm>
          <a:prstGeom prst="rect">
            <a:avLst/>
          </a:prstGeom>
          <a:ln>
            <a:noFill/>
          </a:ln>
          <a:effectLst>
            <a:softEdge rad="112500"/>
          </a:effectLst>
        </p:spPr>
      </p:pic>
    </p:spTree>
    <p:extLst>
      <p:ext uri="{BB962C8B-B14F-4D97-AF65-F5344CB8AC3E}">
        <p14:creationId xmlns:p14="http://schemas.microsoft.com/office/powerpoint/2010/main" val="2681313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3" y="571499"/>
            <a:ext cx="6734062" cy="628651"/>
          </a:xfrm>
        </p:spPr>
        <p:txBody>
          <a:bodyPr>
            <a:noAutofit/>
          </a:bodyPr>
          <a:lstStyle/>
          <a:p>
            <a:r>
              <a:rPr lang="en-US" sz="4000" b="1" dirty="0">
                <a:latin typeface="+mn-lt"/>
              </a:rPr>
              <a:t>Interactive Website</a:t>
            </a:r>
          </a:p>
        </p:txBody>
      </p:sp>
      <p:sp>
        <p:nvSpPr>
          <p:cNvPr id="2" name="TextBox 1">
            <a:extLst>
              <a:ext uri="{FF2B5EF4-FFF2-40B4-BE49-F238E27FC236}">
                <a16:creationId xmlns:a16="http://schemas.microsoft.com/office/drawing/2014/main" id="{AC6EAD1E-0BA1-4A26-96D7-740DC7430367}"/>
              </a:ext>
            </a:extLst>
          </p:cNvPr>
          <p:cNvSpPr txBox="1"/>
          <p:nvPr/>
        </p:nvSpPr>
        <p:spPr>
          <a:xfrm>
            <a:off x="998289" y="1224793"/>
            <a:ext cx="8355436"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rPr>
              <a:t>We have developed a website illustrating the current trends in America for foster care from 2010-2019</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The interactive website shows data compiled for all 50 states showing the number of children in care, the number of adoptions and the number of terminations of parental rights (TPR) over the 10-year period</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This website will also show predictions for foster care in the future for selected states</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hlinkClick r:id="rId3"/>
              </a:rPr>
              <a:t>https://gemelodyyu.github.io/Trends-in-Foster-Care-and-Adoption/</a:t>
            </a:r>
            <a:endParaRPr lang="en-US" dirty="0">
              <a:solidFill>
                <a:schemeClr val="bg1"/>
              </a:solidFill>
            </a:endParaRPr>
          </a:p>
        </p:txBody>
      </p:sp>
    </p:spTree>
    <p:extLst>
      <p:ext uri="{BB962C8B-B14F-4D97-AF65-F5344CB8AC3E}">
        <p14:creationId xmlns:p14="http://schemas.microsoft.com/office/powerpoint/2010/main" val="289970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57CE8F-20CE-4C82-9E39-8C7D858D12EA}"/>
              </a:ext>
            </a:extLst>
          </p:cNvPr>
          <p:cNvSpPr>
            <a:spLocks noGrp="1"/>
          </p:cNvSpPr>
          <p:nvPr>
            <p:ph type="title"/>
          </p:nvPr>
        </p:nvSpPr>
        <p:spPr>
          <a:xfrm>
            <a:off x="345909" y="293904"/>
            <a:ext cx="6674802" cy="655320"/>
          </a:xfrm>
        </p:spPr>
        <p:txBody>
          <a:bodyPr>
            <a:normAutofit fontScale="90000"/>
          </a:bodyPr>
          <a:lstStyle/>
          <a:p>
            <a:r>
              <a:rPr lang="en-US" b="1" dirty="0"/>
              <a:t>Our Motivations</a:t>
            </a:r>
          </a:p>
        </p:txBody>
      </p:sp>
      <p:sp>
        <p:nvSpPr>
          <p:cNvPr id="11" name="TextBox 10">
            <a:extLst>
              <a:ext uri="{FF2B5EF4-FFF2-40B4-BE49-F238E27FC236}">
                <a16:creationId xmlns:a16="http://schemas.microsoft.com/office/drawing/2014/main" id="{0251DF05-F5B8-424C-8BB6-6BCC2335803D}"/>
              </a:ext>
            </a:extLst>
          </p:cNvPr>
          <p:cNvSpPr txBox="1"/>
          <p:nvPr/>
        </p:nvSpPr>
        <p:spPr>
          <a:xfrm>
            <a:off x="590550" y="1323974"/>
            <a:ext cx="11221149" cy="5632311"/>
          </a:xfrm>
          <a:prstGeom prst="rect">
            <a:avLst/>
          </a:prstGeom>
          <a:noFill/>
        </p:spPr>
        <p:txBody>
          <a:bodyPr wrap="square" rtlCol="0">
            <a:spAutoFit/>
          </a:bodyPr>
          <a:lstStyle/>
          <a:p>
            <a:pPr marL="285750" indent="-285750" algn="just">
              <a:buFont typeface="Arial" panose="020B0604020202020204" pitchFamily="34" charset="0"/>
              <a:buChar char="•"/>
            </a:pPr>
            <a:r>
              <a:rPr lang="en-US" dirty="0"/>
              <a:t>Resources available for foster families are limited already; by projecting out the need in the future agencies can get a “heads up” as to what resources will be available in the future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While one person or one family may not be able to make a huge impact on the nation or the world, everyone can make a difference in their own corner of the world in their own way; foster care is one option for “making a difference”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Most people in the community and/or the nation are unaware of the need for foster care families and the implications they can have on the life of one or more children in their lifetime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America is the most prosperous nation in the world, yet we have a problem with the breakdown of family units resulting in a glut of children needing care.  If we can get on top of this problem in America we can then affect change in the rest of the world by providing assistance and resources where nations are not as prosperous and the need is potentially even greater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7513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3" y="571499"/>
            <a:ext cx="4246988" cy="628651"/>
          </a:xfrm>
        </p:spPr>
        <p:txBody>
          <a:bodyPr>
            <a:noAutofit/>
          </a:bodyPr>
          <a:lstStyle/>
          <a:p>
            <a:r>
              <a:rPr lang="en-US" sz="4000" b="1" dirty="0">
                <a:latin typeface="+mn-lt"/>
              </a:rPr>
              <a:t>Our Predictions</a:t>
            </a:r>
          </a:p>
        </p:txBody>
      </p:sp>
      <p:sp>
        <p:nvSpPr>
          <p:cNvPr id="12" name="TextBox 11">
            <a:extLst>
              <a:ext uri="{FF2B5EF4-FFF2-40B4-BE49-F238E27FC236}">
                <a16:creationId xmlns:a16="http://schemas.microsoft.com/office/drawing/2014/main" id="{1815D6B1-CAEF-4F0D-A4BC-D61F7CE7E1E0}"/>
              </a:ext>
            </a:extLst>
          </p:cNvPr>
          <p:cNvSpPr txBox="1"/>
          <p:nvPr/>
        </p:nvSpPr>
        <p:spPr>
          <a:xfrm>
            <a:off x="632695" y="1535797"/>
            <a:ext cx="4524375" cy="4322337"/>
          </a:xfrm>
          <a:prstGeom prst="rect">
            <a:avLst/>
          </a:prstGeom>
          <a:noFill/>
        </p:spPr>
        <p:txBody>
          <a:bodyPr wrap="square" rtlCol="0">
            <a:spAutoFit/>
          </a:bodyPr>
          <a:lstStyle/>
          <a:p>
            <a:pPr marL="0" marR="0" algn="just">
              <a:lnSpc>
                <a:spcPct val="115000"/>
              </a:lnSpc>
              <a:spcBef>
                <a:spcPts val="0"/>
              </a:spcBef>
              <a:spcAft>
                <a:spcPts val="0"/>
              </a:spcAft>
            </a:pPr>
            <a:r>
              <a:rPr lang="en-US" sz="1600" b="1" dirty="0">
                <a:solidFill>
                  <a:schemeClr val="bg1"/>
                </a:solidFill>
                <a:effectLst/>
                <a:ea typeface="Calibri" panose="020F0502020204030204" pitchFamily="34" charset="0"/>
                <a:cs typeface="Times New Roman" panose="02020603050405020304" pitchFamily="18" charset="0"/>
              </a:rPr>
              <a:t>Using a regression analysis from </a:t>
            </a:r>
            <a:r>
              <a:rPr lang="en-US" sz="1600" b="1" dirty="0" err="1">
                <a:solidFill>
                  <a:schemeClr val="bg1"/>
                </a:solidFill>
                <a:effectLst/>
                <a:ea typeface="Calibri" panose="020F0502020204030204" pitchFamily="34" charset="0"/>
                <a:cs typeface="Times New Roman" panose="02020603050405020304" pitchFamily="18" charset="0"/>
              </a:rPr>
              <a:t>SkLearn</a:t>
            </a:r>
            <a:r>
              <a:rPr lang="en-US" sz="1600" b="1" dirty="0">
                <a:solidFill>
                  <a:schemeClr val="bg1"/>
                </a:solidFill>
                <a:effectLst/>
                <a:ea typeface="Calibri" panose="020F0502020204030204" pitchFamily="34" charset="0"/>
                <a:cs typeface="Times New Roman" panose="02020603050405020304" pitchFamily="18" charset="0"/>
              </a:rPr>
              <a:t> we have</a:t>
            </a:r>
            <a:r>
              <a:rPr lang="en-US" sz="1600" b="1" dirty="0">
                <a:solidFill>
                  <a:schemeClr val="bg1"/>
                </a:solidFill>
                <a:ea typeface="Calibri" panose="020F0502020204030204" pitchFamily="34" charset="0"/>
                <a:cs typeface="Times New Roman" panose="02020603050405020304" pitchFamily="18" charset="0"/>
              </a:rPr>
              <a:t> </a:t>
            </a:r>
            <a:r>
              <a:rPr lang="en-US" sz="1600" b="1" dirty="0">
                <a:solidFill>
                  <a:schemeClr val="bg1"/>
                </a:solidFill>
                <a:effectLst/>
                <a:ea typeface="Calibri" panose="020F0502020204030204" pitchFamily="34" charset="0"/>
                <a:cs typeface="Times New Roman" panose="02020603050405020304" pitchFamily="18" charset="0"/>
              </a:rPr>
              <a:t>developed a model to predict what the foster care needs will be in 5, 10, and 20 years from now in selected states.  We will be looking at predicting the number of children in care as well as TPR predictions for the future </a:t>
            </a:r>
            <a:r>
              <a:rPr lang="en-US" sz="1600" b="1" dirty="0">
                <a:solidFill>
                  <a:schemeClr val="bg1"/>
                </a:solidFill>
                <a:ea typeface="Calibri" panose="020F0502020204030204" pitchFamily="34" charset="0"/>
                <a:cs typeface="Times New Roman" panose="02020603050405020304" pitchFamily="18" charset="0"/>
              </a:rPr>
              <a:t>(which </a:t>
            </a:r>
            <a:r>
              <a:rPr lang="en-US" sz="1600" b="1" dirty="0">
                <a:solidFill>
                  <a:schemeClr val="bg1"/>
                </a:solidFill>
                <a:effectLst/>
                <a:ea typeface="Calibri" panose="020F0502020204030204" pitchFamily="34" charset="0"/>
                <a:cs typeface="Times New Roman" panose="02020603050405020304" pitchFamily="18" charset="0"/>
              </a:rPr>
              <a:t>can also be used to estimate group home needs for children that age out of the foster system without being adopted).  Our analysis also included predicting the number of adoptions by state as well.  We </a:t>
            </a:r>
            <a:r>
              <a:rPr lang="en-US" sz="1600" b="1" dirty="0">
                <a:solidFill>
                  <a:schemeClr val="bg1"/>
                </a:solidFill>
                <a:ea typeface="Calibri" panose="020F0502020204030204" pitchFamily="34" charset="0"/>
                <a:cs typeface="Times New Roman" panose="02020603050405020304" pitchFamily="18" charset="0"/>
              </a:rPr>
              <a:t>chose some Midwestern states as a start, but the analysis could be carried out by state for every state in the nation</a:t>
            </a:r>
            <a:endParaRPr lang="en-US" sz="1600" b="1" dirty="0">
              <a:solidFill>
                <a:schemeClr val="bg1"/>
              </a:solidFill>
              <a:effectLst/>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47BBDC9A-57F3-4C0F-AA44-B77B1E3C3D08}"/>
              </a:ext>
            </a:extLst>
          </p:cNvPr>
          <p:cNvPicPr>
            <a:picLocks noChangeAspect="1"/>
          </p:cNvPicPr>
          <p:nvPr/>
        </p:nvPicPr>
        <p:blipFill>
          <a:blip r:embed="rId3"/>
          <a:stretch>
            <a:fillRect/>
          </a:stretch>
        </p:blipFill>
        <p:spPr>
          <a:xfrm>
            <a:off x="5419839" y="58722"/>
            <a:ext cx="3375171" cy="1607710"/>
          </a:xfrm>
          <a:prstGeom prst="rect">
            <a:avLst/>
          </a:prstGeom>
        </p:spPr>
      </p:pic>
      <p:pic>
        <p:nvPicPr>
          <p:cNvPr id="13" name="Picture 12">
            <a:extLst>
              <a:ext uri="{FF2B5EF4-FFF2-40B4-BE49-F238E27FC236}">
                <a16:creationId xmlns:a16="http://schemas.microsoft.com/office/drawing/2014/main" id="{81D3064F-EA4D-4C09-BE01-C2AEDB83D395}"/>
              </a:ext>
            </a:extLst>
          </p:cNvPr>
          <p:cNvPicPr>
            <a:picLocks noChangeAspect="1"/>
          </p:cNvPicPr>
          <p:nvPr/>
        </p:nvPicPr>
        <p:blipFill>
          <a:blip r:embed="rId4"/>
          <a:stretch>
            <a:fillRect/>
          </a:stretch>
        </p:blipFill>
        <p:spPr>
          <a:xfrm>
            <a:off x="8816830" y="58721"/>
            <a:ext cx="3313652" cy="1607710"/>
          </a:xfrm>
          <a:prstGeom prst="rect">
            <a:avLst/>
          </a:prstGeom>
        </p:spPr>
      </p:pic>
      <p:pic>
        <p:nvPicPr>
          <p:cNvPr id="15" name="Picture 14">
            <a:extLst>
              <a:ext uri="{FF2B5EF4-FFF2-40B4-BE49-F238E27FC236}">
                <a16:creationId xmlns:a16="http://schemas.microsoft.com/office/drawing/2014/main" id="{1C5E99E5-B68F-4BF0-9688-AD9C43B9D16D}"/>
              </a:ext>
            </a:extLst>
          </p:cNvPr>
          <p:cNvPicPr>
            <a:picLocks noChangeAspect="1"/>
          </p:cNvPicPr>
          <p:nvPr/>
        </p:nvPicPr>
        <p:blipFill>
          <a:blip r:embed="rId5"/>
          <a:stretch>
            <a:fillRect/>
          </a:stretch>
        </p:blipFill>
        <p:spPr>
          <a:xfrm>
            <a:off x="5419838" y="1707496"/>
            <a:ext cx="3375170" cy="1669242"/>
          </a:xfrm>
          <a:prstGeom prst="rect">
            <a:avLst/>
          </a:prstGeom>
        </p:spPr>
      </p:pic>
      <p:pic>
        <p:nvPicPr>
          <p:cNvPr id="17" name="Picture 16">
            <a:extLst>
              <a:ext uri="{FF2B5EF4-FFF2-40B4-BE49-F238E27FC236}">
                <a16:creationId xmlns:a16="http://schemas.microsoft.com/office/drawing/2014/main" id="{3CFCCC7D-42FD-447B-B523-0C5771B2F9CB}"/>
              </a:ext>
            </a:extLst>
          </p:cNvPr>
          <p:cNvPicPr>
            <a:picLocks noChangeAspect="1"/>
          </p:cNvPicPr>
          <p:nvPr/>
        </p:nvPicPr>
        <p:blipFill>
          <a:blip r:embed="rId6"/>
          <a:stretch>
            <a:fillRect/>
          </a:stretch>
        </p:blipFill>
        <p:spPr>
          <a:xfrm>
            <a:off x="8816830" y="1707496"/>
            <a:ext cx="3313652" cy="1669242"/>
          </a:xfrm>
          <a:prstGeom prst="rect">
            <a:avLst/>
          </a:prstGeom>
        </p:spPr>
      </p:pic>
      <p:pic>
        <p:nvPicPr>
          <p:cNvPr id="19" name="Picture 18">
            <a:extLst>
              <a:ext uri="{FF2B5EF4-FFF2-40B4-BE49-F238E27FC236}">
                <a16:creationId xmlns:a16="http://schemas.microsoft.com/office/drawing/2014/main" id="{D6277E34-C27F-4F5C-916F-120B721CB9D2}"/>
              </a:ext>
            </a:extLst>
          </p:cNvPr>
          <p:cNvPicPr>
            <a:picLocks noChangeAspect="1"/>
          </p:cNvPicPr>
          <p:nvPr/>
        </p:nvPicPr>
        <p:blipFill>
          <a:blip r:embed="rId7"/>
          <a:stretch>
            <a:fillRect/>
          </a:stretch>
        </p:blipFill>
        <p:spPr>
          <a:xfrm>
            <a:off x="8816830" y="3449532"/>
            <a:ext cx="3313652" cy="1669242"/>
          </a:xfrm>
          <a:prstGeom prst="rect">
            <a:avLst/>
          </a:prstGeom>
        </p:spPr>
      </p:pic>
      <p:pic>
        <p:nvPicPr>
          <p:cNvPr id="21" name="Picture 20">
            <a:extLst>
              <a:ext uri="{FF2B5EF4-FFF2-40B4-BE49-F238E27FC236}">
                <a16:creationId xmlns:a16="http://schemas.microsoft.com/office/drawing/2014/main" id="{1F9344D5-66FC-4B32-8744-5A8F82DC36C0}"/>
              </a:ext>
            </a:extLst>
          </p:cNvPr>
          <p:cNvPicPr>
            <a:picLocks noChangeAspect="1"/>
          </p:cNvPicPr>
          <p:nvPr/>
        </p:nvPicPr>
        <p:blipFill>
          <a:blip r:embed="rId8"/>
          <a:stretch>
            <a:fillRect/>
          </a:stretch>
        </p:blipFill>
        <p:spPr>
          <a:xfrm>
            <a:off x="5419838" y="3449532"/>
            <a:ext cx="3375170" cy="1669242"/>
          </a:xfrm>
          <a:prstGeom prst="rect">
            <a:avLst/>
          </a:prstGeom>
        </p:spPr>
      </p:pic>
      <p:pic>
        <p:nvPicPr>
          <p:cNvPr id="23" name="Picture 22">
            <a:extLst>
              <a:ext uri="{FF2B5EF4-FFF2-40B4-BE49-F238E27FC236}">
                <a16:creationId xmlns:a16="http://schemas.microsoft.com/office/drawing/2014/main" id="{41510EF0-A044-40A1-B270-C86211D73CE7}"/>
              </a:ext>
            </a:extLst>
          </p:cNvPr>
          <p:cNvPicPr>
            <a:picLocks noChangeAspect="1"/>
          </p:cNvPicPr>
          <p:nvPr/>
        </p:nvPicPr>
        <p:blipFill>
          <a:blip r:embed="rId9"/>
          <a:stretch>
            <a:fillRect/>
          </a:stretch>
        </p:blipFill>
        <p:spPr>
          <a:xfrm>
            <a:off x="5419839" y="5191568"/>
            <a:ext cx="3375169" cy="1607710"/>
          </a:xfrm>
          <a:prstGeom prst="rect">
            <a:avLst/>
          </a:prstGeom>
        </p:spPr>
      </p:pic>
      <p:pic>
        <p:nvPicPr>
          <p:cNvPr id="25" name="Picture 24">
            <a:extLst>
              <a:ext uri="{FF2B5EF4-FFF2-40B4-BE49-F238E27FC236}">
                <a16:creationId xmlns:a16="http://schemas.microsoft.com/office/drawing/2014/main" id="{617AD0B1-ED70-4C03-AF66-99EA6AAD1580}"/>
              </a:ext>
            </a:extLst>
          </p:cNvPr>
          <p:cNvPicPr>
            <a:picLocks noChangeAspect="1"/>
          </p:cNvPicPr>
          <p:nvPr/>
        </p:nvPicPr>
        <p:blipFill>
          <a:blip r:embed="rId10"/>
          <a:stretch>
            <a:fillRect/>
          </a:stretch>
        </p:blipFill>
        <p:spPr>
          <a:xfrm>
            <a:off x="8816830" y="5191569"/>
            <a:ext cx="3313652" cy="1607710"/>
          </a:xfrm>
          <a:prstGeom prst="rect">
            <a:avLst/>
          </a:prstGeom>
        </p:spPr>
      </p:pic>
    </p:spTree>
    <p:extLst>
      <p:ext uri="{BB962C8B-B14F-4D97-AF65-F5344CB8AC3E}">
        <p14:creationId xmlns:p14="http://schemas.microsoft.com/office/powerpoint/2010/main" val="81164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1EE"/>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57CE8F-20CE-4C82-9E39-8C7D858D12EA}"/>
              </a:ext>
            </a:extLst>
          </p:cNvPr>
          <p:cNvSpPr>
            <a:spLocks noGrp="1"/>
          </p:cNvSpPr>
          <p:nvPr>
            <p:ph type="title"/>
          </p:nvPr>
        </p:nvSpPr>
        <p:spPr>
          <a:xfrm>
            <a:off x="345909" y="293904"/>
            <a:ext cx="6674802" cy="655320"/>
          </a:xfrm>
        </p:spPr>
        <p:txBody>
          <a:bodyPr>
            <a:normAutofit fontScale="90000"/>
          </a:bodyPr>
          <a:lstStyle/>
          <a:p>
            <a:r>
              <a:rPr lang="en-US" b="1" dirty="0"/>
              <a:t>Machine Learning: Trends</a:t>
            </a:r>
          </a:p>
        </p:txBody>
      </p:sp>
      <p:pic>
        <p:nvPicPr>
          <p:cNvPr id="6" name="Picture 5" descr="Graphical user interface, text, application&#10;&#10;Description automatically generated">
            <a:extLst>
              <a:ext uri="{FF2B5EF4-FFF2-40B4-BE49-F238E27FC236}">
                <a16:creationId xmlns:a16="http://schemas.microsoft.com/office/drawing/2014/main" id="{5F3CF655-B9D4-424E-BEF6-A8AD9AB9EAF0}"/>
              </a:ext>
            </a:extLst>
          </p:cNvPr>
          <p:cNvPicPr>
            <a:picLocks noChangeAspect="1"/>
          </p:cNvPicPr>
          <p:nvPr/>
        </p:nvPicPr>
        <p:blipFill>
          <a:blip r:embed="rId2"/>
          <a:stretch>
            <a:fillRect/>
          </a:stretch>
        </p:blipFill>
        <p:spPr>
          <a:xfrm>
            <a:off x="385515" y="1229470"/>
            <a:ext cx="5084902" cy="3985616"/>
          </a:xfrm>
          <a:prstGeom prst="rect">
            <a:avLst/>
          </a:prstGeom>
          <a:ln>
            <a:solidFill>
              <a:schemeClr val="tx2"/>
            </a:solidFill>
          </a:ln>
        </p:spPr>
      </p:pic>
      <p:pic>
        <p:nvPicPr>
          <p:cNvPr id="8" name="Picture 7" descr="Table&#10;&#10;Description automatically generated with low confidence">
            <a:extLst>
              <a:ext uri="{FF2B5EF4-FFF2-40B4-BE49-F238E27FC236}">
                <a16:creationId xmlns:a16="http://schemas.microsoft.com/office/drawing/2014/main" id="{1963B4B4-04E4-A141-95E6-A92CA1F65682}"/>
              </a:ext>
            </a:extLst>
          </p:cNvPr>
          <p:cNvPicPr>
            <a:picLocks noChangeAspect="1"/>
          </p:cNvPicPr>
          <p:nvPr/>
        </p:nvPicPr>
        <p:blipFill>
          <a:blip r:embed="rId3"/>
          <a:stretch>
            <a:fillRect/>
          </a:stretch>
        </p:blipFill>
        <p:spPr>
          <a:xfrm>
            <a:off x="385515" y="5309788"/>
            <a:ext cx="5580959" cy="939555"/>
          </a:xfrm>
          <a:prstGeom prst="rect">
            <a:avLst/>
          </a:prstGeom>
          <a:ln>
            <a:solidFill>
              <a:schemeClr val="tx2"/>
            </a:solidFill>
          </a:ln>
        </p:spPr>
      </p:pic>
      <p:pic>
        <p:nvPicPr>
          <p:cNvPr id="10" name="Picture 9" descr="Chart, line chart&#10;&#10;Description automatically generated">
            <a:extLst>
              <a:ext uri="{FF2B5EF4-FFF2-40B4-BE49-F238E27FC236}">
                <a16:creationId xmlns:a16="http://schemas.microsoft.com/office/drawing/2014/main" id="{C9C20989-BDF8-7B4B-A31F-9C7F341F7F2A}"/>
              </a:ext>
            </a:extLst>
          </p:cNvPr>
          <p:cNvPicPr>
            <a:picLocks noChangeAspect="1"/>
          </p:cNvPicPr>
          <p:nvPr/>
        </p:nvPicPr>
        <p:blipFill>
          <a:blip r:embed="rId4">
            <a:duotone>
              <a:prstClr val="black"/>
              <a:schemeClr val="accent3">
                <a:tint val="45000"/>
                <a:satMod val="400000"/>
              </a:schemeClr>
            </a:duotone>
          </a:blip>
          <a:stretch>
            <a:fillRect/>
          </a:stretch>
        </p:blipFill>
        <p:spPr>
          <a:xfrm>
            <a:off x="6520069" y="1229470"/>
            <a:ext cx="3127513" cy="2085009"/>
          </a:xfrm>
          <a:prstGeom prst="rect">
            <a:avLst/>
          </a:prstGeom>
          <a:ln>
            <a:solidFill>
              <a:schemeClr val="tx2"/>
            </a:solidFill>
          </a:ln>
        </p:spPr>
      </p:pic>
      <p:pic>
        <p:nvPicPr>
          <p:cNvPr id="14" name="Picture 13" descr="Chart, line chart&#10;&#10;Description automatically generated">
            <a:extLst>
              <a:ext uri="{FF2B5EF4-FFF2-40B4-BE49-F238E27FC236}">
                <a16:creationId xmlns:a16="http://schemas.microsoft.com/office/drawing/2014/main" id="{F2D57D2E-4A0F-F545-A344-8D51685AF72C}"/>
              </a:ext>
            </a:extLst>
          </p:cNvPr>
          <p:cNvPicPr>
            <a:picLocks noChangeAspect="1"/>
          </p:cNvPicPr>
          <p:nvPr/>
        </p:nvPicPr>
        <p:blipFill>
          <a:blip r:embed="rId5">
            <a:duotone>
              <a:prstClr val="black"/>
              <a:schemeClr val="tx2">
                <a:tint val="45000"/>
                <a:satMod val="400000"/>
              </a:schemeClr>
            </a:duotone>
          </a:blip>
          <a:stretch>
            <a:fillRect/>
          </a:stretch>
        </p:blipFill>
        <p:spPr>
          <a:xfrm>
            <a:off x="6520069" y="4164332"/>
            <a:ext cx="3127517" cy="2085011"/>
          </a:xfrm>
          <a:prstGeom prst="rect">
            <a:avLst/>
          </a:prstGeom>
          <a:ln>
            <a:solidFill>
              <a:schemeClr val="tx2"/>
            </a:solidFill>
          </a:ln>
        </p:spPr>
      </p:pic>
      <p:pic>
        <p:nvPicPr>
          <p:cNvPr id="12" name="Picture 11" descr="Chart, line chart&#10;&#10;Description automatically generated">
            <a:extLst>
              <a:ext uri="{FF2B5EF4-FFF2-40B4-BE49-F238E27FC236}">
                <a16:creationId xmlns:a16="http://schemas.microsoft.com/office/drawing/2014/main" id="{4790A3A5-52BC-9F4A-B7C6-673C23C8A375}"/>
              </a:ext>
            </a:extLst>
          </p:cNvPr>
          <p:cNvPicPr>
            <a:picLocks noChangeAspect="1"/>
          </p:cNvPicPr>
          <p:nvPr/>
        </p:nvPicPr>
        <p:blipFill>
          <a:blip r:embed="rId6">
            <a:duotone>
              <a:prstClr val="black"/>
              <a:schemeClr val="accent1">
                <a:tint val="45000"/>
                <a:satMod val="400000"/>
              </a:schemeClr>
            </a:duotone>
          </a:blip>
          <a:stretch>
            <a:fillRect/>
          </a:stretch>
        </p:blipFill>
        <p:spPr>
          <a:xfrm>
            <a:off x="8225701" y="2552220"/>
            <a:ext cx="3127515" cy="2085010"/>
          </a:xfrm>
          <a:prstGeom prst="rect">
            <a:avLst/>
          </a:prstGeom>
          <a:ln>
            <a:solidFill>
              <a:schemeClr val="tx2"/>
            </a:solidFill>
          </a:ln>
        </p:spPr>
      </p:pic>
    </p:spTree>
    <p:extLst>
      <p:ext uri="{BB962C8B-B14F-4D97-AF65-F5344CB8AC3E}">
        <p14:creationId xmlns:p14="http://schemas.microsoft.com/office/powerpoint/2010/main" val="1973631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5A5A5"/>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895534" y="301100"/>
            <a:ext cx="7011948" cy="1112930"/>
          </a:xfrm>
        </p:spPr>
        <p:txBody>
          <a:bodyPr>
            <a:normAutofit/>
          </a:bodyPr>
          <a:lstStyle/>
          <a:p>
            <a:r>
              <a:rPr lang="en-US" sz="3600" b="1" dirty="0"/>
              <a:t>Data Cleaning</a:t>
            </a: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6" name="TextBox 5">
            <a:extLst>
              <a:ext uri="{FF2B5EF4-FFF2-40B4-BE49-F238E27FC236}">
                <a16:creationId xmlns:a16="http://schemas.microsoft.com/office/drawing/2014/main" id="{76AB3B74-D3C6-CD4A-9DC1-A320820B1D6A}"/>
              </a:ext>
            </a:extLst>
          </p:cNvPr>
          <p:cNvSpPr txBox="1"/>
          <p:nvPr/>
        </p:nvSpPr>
        <p:spPr>
          <a:xfrm>
            <a:off x="983973" y="2136338"/>
            <a:ext cx="473102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Convert numerical data to categorical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Rename columns, filter dataset to desired features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Joins, joins, and more joins…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Shape and reshape</a:t>
            </a:r>
          </a:p>
        </p:txBody>
      </p:sp>
      <p:pic>
        <p:nvPicPr>
          <p:cNvPr id="9" name="Picture 8" descr="Table&#10;&#10;Description automatically generated">
            <a:extLst>
              <a:ext uri="{FF2B5EF4-FFF2-40B4-BE49-F238E27FC236}">
                <a16:creationId xmlns:a16="http://schemas.microsoft.com/office/drawing/2014/main" id="{D856A7CE-46DD-C34C-9E0D-03CBC663D1E1}"/>
              </a:ext>
            </a:extLst>
          </p:cNvPr>
          <p:cNvPicPr>
            <a:picLocks noChangeAspect="1"/>
          </p:cNvPicPr>
          <p:nvPr/>
        </p:nvPicPr>
        <p:blipFill>
          <a:blip r:embed="rId2"/>
          <a:stretch>
            <a:fillRect/>
          </a:stretch>
        </p:blipFill>
        <p:spPr>
          <a:xfrm>
            <a:off x="6566186" y="655407"/>
            <a:ext cx="4730280" cy="2961861"/>
          </a:xfrm>
          <a:prstGeom prst="rect">
            <a:avLst/>
          </a:prstGeom>
          <a:ln>
            <a:solidFill>
              <a:schemeClr val="tx2"/>
            </a:solidFill>
          </a:ln>
        </p:spPr>
      </p:pic>
      <p:pic>
        <p:nvPicPr>
          <p:cNvPr id="11" name="Picture 10" descr="Table&#10;&#10;Description automatically generated">
            <a:extLst>
              <a:ext uri="{FF2B5EF4-FFF2-40B4-BE49-F238E27FC236}">
                <a16:creationId xmlns:a16="http://schemas.microsoft.com/office/drawing/2014/main" id="{0D9EF708-19C9-B046-9766-BA30C642F947}"/>
              </a:ext>
            </a:extLst>
          </p:cNvPr>
          <p:cNvPicPr>
            <a:picLocks noChangeAspect="1"/>
          </p:cNvPicPr>
          <p:nvPr/>
        </p:nvPicPr>
        <p:blipFill>
          <a:blip r:embed="rId3"/>
          <a:stretch>
            <a:fillRect/>
          </a:stretch>
        </p:blipFill>
        <p:spPr>
          <a:xfrm>
            <a:off x="6164943" y="3111522"/>
            <a:ext cx="3485077" cy="3091071"/>
          </a:xfrm>
          <a:prstGeom prst="rect">
            <a:avLst/>
          </a:prstGeom>
          <a:ln>
            <a:solidFill>
              <a:schemeClr val="tx2"/>
            </a:solidFill>
          </a:ln>
        </p:spPr>
      </p:pic>
      <p:pic>
        <p:nvPicPr>
          <p:cNvPr id="13" name="Picture 12">
            <a:extLst>
              <a:ext uri="{FF2B5EF4-FFF2-40B4-BE49-F238E27FC236}">
                <a16:creationId xmlns:a16="http://schemas.microsoft.com/office/drawing/2014/main" id="{72CB72E6-5ABD-A348-AE58-A5F390DD4AFA}"/>
              </a:ext>
            </a:extLst>
          </p:cNvPr>
          <p:cNvPicPr>
            <a:picLocks noChangeAspect="1"/>
          </p:cNvPicPr>
          <p:nvPr/>
        </p:nvPicPr>
        <p:blipFill rotWithShape="1">
          <a:blip r:embed="rId4"/>
          <a:srcRect r="53562"/>
          <a:stretch/>
        </p:blipFill>
        <p:spPr>
          <a:xfrm>
            <a:off x="8471401" y="3960189"/>
            <a:ext cx="2823520" cy="1112930"/>
          </a:xfrm>
          <a:prstGeom prst="rect">
            <a:avLst/>
          </a:prstGeom>
          <a:ln>
            <a:solidFill>
              <a:schemeClr val="tx2"/>
            </a:solidFill>
          </a:ln>
        </p:spPr>
      </p:pic>
    </p:spTree>
    <p:extLst>
      <p:ext uri="{BB962C8B-B14F-4D97-AF65-F5344CB8AC3E}">
        <p14:creationId xmlns:p14="http://schemas.microsoft.com/office/powerpoint/2010/main" val="1861222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2" y="571499"/>
            <a:ext cx="8337989" cy="628651"/>
          </a:xfrm>
        </p:spPr>
        <p:txBody>
          <a:bodyPr>
            <a:noAutofit/>
          </a:bodyPr>
          <a:lstStyle/>
          <a:p>
            <a:r>
              <a:rPr lang="en-US" sz="4000" b="1" dirty="0">
                <a:latin typeface="+mn-lt"/>
              </a:rPr>
              <a:t>Machine Learning: Categorical</a:t>
            </a:r>
          </a:p>
        </p:txBody>
      </p:sp>
      <p:grpSp>
        <p:nvGrpSpPr>
          <p:cNvPr id="17" name="Group 16">
            <a:extLst>
              <a:ext uri="{FF2B5EF4-FFF2-40B4-BE49-F238E27FC236}">
                <a16:creationId xmlns:a16="http://schemas.microsoft.com/office/drawing/2014/main" id="{2E7607E5-F69E-2B48-AE28-FC71B0FEBB09}"/>
              </a:ext>
            </a:extLst>
          </p:cNvPr>
          <p:cNvGrpSpPr/>
          <p:nvPr/>
        </p:nvGrpSpPr>
        <p:grpSpPr>
          <a:xfrm>
            <a:off x="2145835" y="1458469"/>
            <a:ext cx="4403034" cy="4828032"/>
            <a:chOff x="3705344" y="1394867"/>
            <a:chExt cx="4403034" cy="4828032"/>
          </a:xfrm>
        </p:grpSpPr>
        <p:pic>
          <p:nvPicPr>
            <p:cNvPr id="11" name="Picture 10" descr="Graphical user interface, text, application&#10;&#10;Description automatically generated">
              <a:extLst>
                <a:ext uri="{FF2B5EF4-FFF2-40B4-BE49-F238E27FC236}">
                  <a16:creationId xmlns:a16="http://schemas.microsoft.com/office/drawing/2014/main" id="{672AA0A4-FC70-5142-9283-E907328C01B4}"/>
                </a:ext>
              </a:extLst>
            </p:cNvPr>
            <p:cNvPicPr>
              <a:picLocks noChangeAspect="1"/>
            </p:cNvPicPr>
            <p:nvPr/>
          </p:nvPicPr>
          <p:blipFill rotWithShape="1">
            <a:blip r:embed="rId3"/>
            <a:srcRect l="1300" r="2585"/>
            <a:stretch/>
          </p:blipFill>
          <p:spPr>
            <a:xfrm>
              <a:off x="3705344" y="1394867"/>
              <a:ext cx="4403034" cy="4828032"/>
            </a:xfrm>
            <a:prstGeom prst="rect">
              <a:avLst/>
            </a:prstGeom>
            <a:ln>
              <a:solidFill>
                <a:schemeClr val="bg2"/>
              </a:solidFill>
            </a:ln>
          </p:spPr>
        </p:pic>
        <p:sp>
          <p:nvSpPr>
            <p:cNvPr id="16" name="Rectangle 15">
              <a:extLst>
                <a:ext uri="{FF2B5EF4-FFF2-40B4-BE49-F238E27FC236}">
                  <a16:creationId xmlns:a16="http://schemas.microsoft.com/office/drawing/2014/main" id="{BC2CBA73-CAB5-2F41-8125-196F932403F7}"/>
                </a:ext>
              </a:extLst>
            </p:cNvPr>
            <p:cNvSpPr/>
            <p:nvPr/>
          </p:nvSpPr>
          <p:spPr>
            <a:xfrm>
              <a:off x="4071434" y="6069327"/>
              <a:ext cx="1464661" cy="153572"/>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528D101-51F1-794B-96F4-AC92A98DBBED}"/>
              </a:ext>
            </a:extLst>
          </p:cNvPr>
          <p:cNvGrpSpPr/>
          <p:nvPr/>
        </p:nvGrpSpPr>
        <p:grpSpPr>
          <a:xfrm>
            <a:off x="4585251" y="4609623"/>
            <a:ext cx="5221910" cy="1561384"/>
            <a:chOff x="6096000" y="4567783"/>
            <a:chExt cx="5221910" cy="1561384"/>
          </a:xfrm>
        </p:grpSpPr>
        <p:pic>
          <p:nvPicPr>
            <p:cNvPr id="9" name="Picture 8" descr="Graphical user interface, text, application, email&#10;&#10;Description automatically generated">
              <a:extLst>
                <a:ext uri="{FF2B5EF4-FFF2-40B4-BE49-F238E27FC236}">
                  <a16:creationId xmlns:a16="http://schemas.microsoft.com/office/drawing/2014/main" id="{5A66DA6C-5116-A24C-8E80-F304E5EAC0E8}"/>
                </a:ext>
              </a:extLst>
            </p:cNvPr>
            <p:cNvPicPr>
              <a:picLocks noChangeAspect="1"/>
            </p:cNvPicPr>
            <p:nvPr/>
          </p:nvPicPr>
          <p:blipFill>
            <a:blip r:embed="rId4"/>
            <a:stretch>
              <a:fillRect/>
            </a:stretch>
          </p:blipFill>
          <p:spPr>
            <a:xfrm>
              <a:off x="6096000" y="4567783"/>
              <a:ext cx="5221910" cy="1561384"/>
            </a:xfrm>
            <a:prstGeom prst="rect">
              <a:avLst/>
            </a:prstGeom>
            <a:ln>
              <a:solidFill>
                <a:schemeClr val="bg2"/>
              </a:solidFill>
            </a:ln>
          </p:spPr>
        </p:pic>
        <p:sp>
          <p:nvSpPr>
            <p:cNvPr id="14" name="Rectangle 13">
              <a:extLst>
                <a:ext uri="{FF2B5EF4-FFF2-40B4-BE49-F238E27FC236}">
                  <a16:creationId xmlns:a16="http://schemas.microsoft.com/office/drawing/2014/main" id="{43149BFC-A29A-7046-9610-756365A33864}"/>
                </a:ext>
              </a:extLst>
            </p:cNvPr>
            <p:cNvSpPr/>
            <p:nvPr/>
          </p:nvSpPr>
          <p:spPr>
            <a:xfrm>
              <a:off x="6496582" y="5973417"/>
              <a:ext cx="1611795" cy="142776"/>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07E59812-E264-AB40-A720-F7DBAC90A38D}"/>
              </a:ext>
            </a:extLst>
          </p:cNvPr>
          <p:cNvGrpSpPr/>
          <p:nvPr/>
        </p:nvGrpSpPr>
        <p:grpSpPr>
          <a:xfrm>
            <a:off x="5313860" y="1699639"/>
            <a:ext cx="3764692" cy="2693505"/>
            <a:chOff x="6036123" y="1773726"/>
            <a:chExt cx="3764692" cy="2693505"/>
          </a:xfrm>
        </p:grpSpPr>
        <p:pic>
          <p:nvPicPr>
            <p:cNvPr id="7" name="Picture 6" descr="Text&#10;&#10;Description automatically generated">
              <a:extLst>
                <a:ext uri="{FF2B5EF4-FFF2-40B4-BE49-F238E27FC236}">
                  <a16:creationId xmlns:a16="http://schemas.microsoft.com/office/drawing/2014/main" id="{5741E38C-3EEE-3C44-AB87-F33CB417A727}"/>
                </a:ext>
              </a:extLst>
            </p:cNvPr>
            <p:cNvPicPr>
              <a:picLocks noChangeAspect="1"/>
            </p:cNvPicPr>
            <p:nvPr/>
          </p:nvPicPr>
          <p:blipFill rotWithShape="1">
            <a:blip r:embed="rId5"/>
            <a:srcRect r="27906"/>
            <a:stretch/>
          </p:blipFill>
          <p:spPr>
            <a:xfrm>
              <a:off x="6036123" y="1773726"/>
              <a:ext cx="3764692" cy="2693505"/>
            </a:xfrm>
            <a:prstGeom prst="rect">
              <a:avLst/>
            </a:prstGeom>
            <a:ln>
              <a:solidFill>
                <a:schemeClr val="bg2"/>
              </a:solidFill>
            </a:ln>
          </p:spPr>
        </p:pic>
        <p:sp>
          <p:nvSpPr>
            <p:cNvPr id="12" name="Rectangle 11">
              <a:extLst>
                <a:ext uri="{FF2B5EF4-FFF2-40B4-BE49-F238E27FC236}">
                  <a16:creationId xmlns:a16="http://schemas.microsoft.com/office/drawing/2014/main" id="{0D9A93E6-A452-E54F-8971-E1B6AA2FAE1F}"/>
                </a:ext>
              </a:extLst>
            </p:cNvPr>
            <p:cNvSpPr/>
            <p:nvPr/>
          </p:nvSpPr>
          <p:spPr>
            <a:xfrm>
              <a:off x="6430618" y="3120477"/>
              <a:ext cx="725556" cy="119680"/>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37894833"/>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2.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3053</TotalTime>
  <Words>1027</Words>
  <Application>Microsoft Office PowerPoint</Application>
  <PresentationFormat>Widescreen</PresentationFormat>
  <Paragraphs>119</Paragraphs>
  <Slides>13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Biome Light</vt:lpstr>
      <vt:lpstr>Calibri</vt:lpstr>
      <vt:lpstr>Slack-Lato</vt:lpstr>
      <vt:lpstr>Symbol</vt:lpstr>
      <vt:lpstr>Office Theme</vt:lpstr>
      <vt:lpstr>Finding Trends in Finding Forever Homes  A data analysis and predictive model of  foster care  trends in The Midwestern United States</vt:lpstr>
      <vt:lpstr>Introduction</vt:lpstr>
      <vt:lpstr>Introduction</vt:lpstr>
      <vt:lpstr>Interactive Website</vt:lpstr>
      <vt:lpstr>Our Motivations</vt:lpstr>
      <vt:lpstr>Our Predictions</vt:lpstr>
      <vt:lpstr>Machine Learning: Trends</vt:lpstr>
      <vt:lpstr>Data Cleaning</vt:lpstr>
      <vt:lpstr>Machine Learning: Categorical</vt:lpstr>
      <vt:lpstr>Limitations and What Went Wrong</vt:lpstr>
      <vt:lpstr>Data Used</vt:lpstr>
      <vt:lpstr>Additional Resources</vt:lpstr>
      <vt:lpstr>  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Trends in Finding Forever Homes  A data analysis and predictive model of  foster care  trends in The Midwestern United States</dc:title>
  <dc:creator>Kristan Pruett</dc:creator>
  <cp:lastModifiedBy>Geoffrey Johnston</cp:lastModifiedBy>
  <cp:revision>52</cp:revision>
  <dcterms:created xsi:type="dcterms:W3CDTF">2021-01-05T01:39:33Z</dcterms:created>
  <dcterms:modified xsi:type="dcterms:W3CDTF">2021-01-09T18:14:16Z</dcterms:modified>
</cp:coreProperties>
</file>