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5" r:id="rId6"/>
    <p:sldId id="266" r:id="rId7"/>
    <p:sldId id="262" r:id="rId8"/>
    <p:sldId id="263" r:id="rId9"/>
    <p:sldId id="264" r:id="rId10"/>
    <p:sldId id="261"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8/31/20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575549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8/31/20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3399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8/31/20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12183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8/31/20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3072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8/31/20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7297647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pPr/>
              <a:t>8/31/20</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9411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8/31/20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3677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pPr/>
              <a:t>8/31/20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6146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8/31/20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0807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pPr/>
              <a:t>8/31/20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46374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pPr/>
              <a:t>8/31/20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38993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8/31/20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6708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ces.ed.gov/programs/crime/student_data.asp" TargetMode="External"/><Relationship Id="rId2" Type="http://schemas.openxmlformats.org/officeDocument/2006/relationships/hyperlink" Target="https://educationdata.urban.org/documentation/" TargetMode="External"/><Relationship Id="rId1" Type="http://schemas.openxmlformats.org/officeDocument/2006/relationships/slideLayout" Target="../slideLayouts/slideLayout2.xml"/><Relationship Id="rId6" Type="http://schemas.openxmlformats.org/officeDocument/2006/relationships/hyperlink" Target="https://educationdata.urban.org/documentation/#how_to_use" TargetMode="External"/><Relationship Id="rId5" Type="http://schemas.openxmlformats.org/officeDocument/2006/relationships/hyperlink" Target="https://www.census.gov/acs/www/data/data-tables-and-tools/data-profiles/2015/" TargetMode="External"/><Relationship Id="rId4" Type="http://schemas.openxmlformats.org/officeDocument/2006/relationships/hyperlink" Target="https://usedgov.github.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47A9-6370-CA44-88B9-E8EED26961B8}"/>
              </a:ext>
            </a:extLst>
          </p:cNvPr>
          <p:cNvSpPr>
            <a:spLocks noGrp="1"/>
          </p:cNvSpPr>
          <p:nvPr>
            <p:ph type="ctrTitle"/>
          </p:nvPr>
        </p:nvSpPr>
        <p:spPr>
          <a:xfrm>
            <a:off x="5498590" y="988741"/>
            <a:ext cx="5888754" cy="4880518"/>
          </a:xfrm>
          <a:noFill/>
          <a:ln>
            <a:noFill/>
          </a:ln>
        </p:spPr>
        <p:txBody>
          <a:bodyPr wrap="square">
            <a:normAutofit/>
          </a:bodyPr>
          <a:lstStyle/>
          <a:p>
            <a:pPr algn="l"/>
            <a:r>
              <a:rPr lang="en-US" sz="5400" dirty="0">
                <a:solidFill>
                  <a:schemeClr val="tx1"/>
                </a:solidFill>
              </a:rPr>
              <a:t>Bullying </a:t>
            </a:r>
            <a:br>
              <a:rPr lang="en-US" sz="5400" dirty="0">
                <a:solidFill>
                  <a:schemeClr val="tx1"/>
                </a:solidFill>
              </a:rPr>
            </a:br>
            <a:r>
              <a:rPr lang="en-US" sz="5400" dirty="0">
                <a:solidFill>
                  <a:schemeClr val="tx1"/>
                </a:solidFill>
              </a:rPr>
              <a:t>and its Effect on Academic Performance </a:t>
            </a: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5D509B8-55F3-D84B-B681-BA1EE7BB4537}"/>
              </a:ext>
            </a:extLst>
          </p:cNvPr>
          <p:cNvSpPr>
            <a:spLocks noGrp="1"/>
          </p:cNvSpPr>
          <p:nvPr>
            <p:ph type="subTitle" idx="1"/>
          </p:nvPr>
        </p:nvSpPr>
        <p:spPr>
          <a:xfrm>
            <a:off x="1867700" y="2007220"/>
            <a:ext cx="2357553" cy="2843560"/>
          </a:xfrm>
        </p:spPr>
        <p:txBody>
          <a:bodyPr anchor="ctr">
            <a:normAutofit/>
          </a:bodyPr>
          <a:lstStyle/>
          <a:p>
            <a:pPr algn="r"/>
            <a:r>
              <a:rPr lang="en-US">
                <a:solidFill>
                  <a:srgbClr val="FFFFFF"/>
                </a:solidFill>
              </a:rPr>
              <a:t>Hannah Duncan </a:t>
            </a:r>
          </a:p>
          <a:p>
            <a:pPr algn="r"/>
            <a:r>
              <a:rPr lang="en-US">
                <a:solidFill>
                  <a:srgbClr val="FFFFFF"/>
                </a:solidFill>
              </a:rPr>
              <a:t>Geoffrey Johnston</a:t>
            </a:r>
          </a:p>
          <a:p>
            <a:pPr algn="r"/>
            <a:r>
              <a:rPr lang="en-US">
                <a:solidFill>
                  <a:srgbClr val="FFFFFF"/>
                </a:solidFill>
              </a:rPr>
              <a:t>Vineet Sikri</a:t>
            </a:r>
          </a:p>
          <a:p>
            <a:pPr algn="r"/>
            <a:r>
              <a:rPr lang="en-US">
                <a:solidFill>
                  <a:srgbClr val="FFFFFF"/>
                </a:solidFill>
              </a:rPr>
              <a:t>Melody Yu</a:t>
            </a:r>
          </a:p>
        </p:txBody>
      </p:sp>
    </p:spTree>
    <p:extLst>
      <p:ext uri="{BB962C8B-B14F-4D97-AF65-F5344CB8AC3E}">
        <p14:creationId xmlns:p14="http://schemas.microsoft.com/office/powerpoint/2010/main" val="432273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4CD4-948A-1D41-B02C-0C4828419897}"/>
              </a:ext>
            </a:extLst>
          </p:cNvPr>
          <p:cNvSpPr>
            <a:spLocks noGrp="1"/>
          </p:cNvSpPr>
          <p:nvPr>
            <p:ph type="title"/>
          </p:nvPr>
        </p:nvSpPr>
        <p:spPr/>
        <p:txBody>
          <a:bodyPr/>
          <a:lstStyle/>
          <a:p>
            <a:r>
              <a:rPr lang="en-US" dirty="0"/>
              <a:t>Resources and reference</a:t>
            </a:r>
          </a:p>
        </p:txBody>
      </p:sp>
      <p:sp>
        <p:nvSpPr>
          <p:cNvPr id="3" name="Content Placeholder 2">
            <a:extLst>
              <a:ext uri="{FF2B5EF4-FFF2-40B4-BE49-F238E27FC236}">
                <a16:creationId xmlns:a16="http://schemas.microsoft.com/office/drawing/2014/main" id="{21417527-5C61-334E-B0B3-C425FF0A2161}"/>
              </a:ext>
            </a:extLst>
          </p:cNvPr>
          <p:cNvSpPr>
            <a:spLocks noGrp="1"/>
          </p:cNvSpPr>
          <p:nvPr>
            <p:ph idx="1"/>
          </p:nvPr>
        </p:nvSpPr>
        <p:spPr>
          <a:xfrm>
            <a:off x="2231136" y="2638044"/>
            <a:ext cx="7729728" cy="3654472"/>
          </a:xfrm>
        </p:spPr>
        <p:txBody>
          <a:bodyPr>
            <a:normAutofit/>
          </a:bodyPr>
          <a:lstStyle/>
          <a:p>
            <a:pPr marL="0" indent="0">
              <a:buNone/>
            </a:pPr>
            <a:r>
              <a:rPr lang="en-US" dirty="0">
                <a:solidFill>
                  <a:schemeClr val="bg2"/>
                </a:solidFill>
                <a:hlinkClick r:id="rId2">
                  <a:extLst>
                    <a:ext uri="{A12FA001-AC4F-418D-AE19-62706E023703}">
                      <ahyp:hlinkClr xmlns:ahyp="http://schemas.microsoft.com/office/drawing/2018/hyperlinkcolor" val="tx"/>
                    </a:ext>
                  </a:extLst>
                </a:hlinkClick>
              </a:rPr>
              <a:t>https://educationdata.urban.org/documentation/</a:t>
            </a:r>
            <a:endParaRPr lang="en-US" dirty="0">
              <a:solidFill>
                <a:schemeClr val="bg2"/>
              </a:solidFill>
            </a:endParaRPr>
          </a:p>
          <a:p>
            <a:pPr marL="0" indent="0">
              <a:buNone/>
            </a:pPr>
            <a:r>
              <a:rPr lang="en-US" u="sng" dirty="0">
                <a:solidFill>
                  <a:schemeClr val="bg2"/>
                </a:solidFill>
                <a:hlinkClick r:id="rId3">
                  <a:extLst>
                    <a:ext uri="{A12FA001-AC4F-418D-AE19-62706E023703}">
                      <ahyp:hlinkClr xmlns:ahyp="http://schemas.microsoft.com/office/drawing/2018/hyperlinkcolor" val="tx"/>
                    </a:ext>
                  </a:extLst>
                </a:hlinkClick>
              </a:rPr>
              <a:t>https://nces.ed.gov/programs/crime/student_data.asp</a:t>
            </a:r>
            <a:endParaRPr lang="en-US" u="sng" dirty="0">
              <a:solidFill>
                <a:schemeClr val="bg2"/>
              </a:solidFill>
            </a:endParaRPr>
          </a:p>
          <a:p>
            <a:pPr marL="0" indent="0">
              <a:buNone/>
            </a:pPr>
            <a:r>
              <a:rPr lang="en-US" dirty="0">
                <a:solidFill>
                  <a:schemeClr val="bg2"/>
                </a:solidFill>
                <a:hlinkClick r:id="rId4">
                  <a:extLst>
                    <a:ext uri="{A12FA001-AC4F-418D-AE19-62706E023703}">
                      <ahyp:hlinkClr xmlns:ahyp="http://schemas.microsoft.com/office/drawing/2018/hyperlinkcolor" val="tx"/>
                    </a:ext>
                  </a:extLst>
                </a:hlinkClick>
              </a:rPr>
              <a:t>https://usedgov.github.io/</a:t>
            </a:r>
            <a:endParaRPr lang="en-US" dirty="0">
              <a:solidFill>
                <a:schemeClr val="bg2"/>
              </a:solidFill>
            </a:endParaRPr>
          </a:p>
          <a:p>
            <a:pPr marL="0" indent="0">
              <a:buNone/>
            </a:pPr>
            <a:r>
              <a:rPr lang="en-US" dirty="0">
                <a:solidFill>
                  <a:schemeClr val="bg2"/>
                </a:solidFill>
                <a:hlinkClick r:id="rId5">
                  <a:extLst>
                    <a:ext uri="{A12FA001-AC4F-418D-AE19-62706E023703}">
                      <ahyp:hlinkClr xmlns:ahyp="http://schemas.microsoft.com/office/drawing/2018/hyperlinkcolor" val="tx"/>
                    </a:ext>
                  </a:extLst>
                </a:hlinkClick>
              </a:rPr>
              <a:t>https://www.census.gov/acs/www/data/data-tables-and-tools/data-profiles/2015/</a:t>
            </a:r>
            <a:endParaRPr lang="en-US" dirty="0">
              <a:solidFill>
                <a:schemeClr val="bg2"/>
              </a:solidFill>
            </a:endParaRPr>
          </a:p>
          <a:p>
            <a:pPr marL="0" indent="0">
              <a:buNone/>
            </a:pPr>
            <a:r>
              <a:rPr lang="en-US" dirty="0">
                <a:solidFill>
                  <a:schemeClr val="bg2"/>
                </a:solidFill>
                <a:hlinkClick r:id="rId6">
                  <a:extLst>
                    <a:ext uri="{A12FA001-AC4F-418D-AE19-62706E023703}">
                      <ahyp:hlinkClr xmlns:ahyp="http://schemas.microsoft.com/office/drawing/2018/hyperlinkcolor" val="tx"/>
                    </a:ext>
                  </a:extLst>
                </a:hlinkClick>
              </a:rPr>
              <a:t>https://educationdata.urban.org/documentation/#how_to_use</a:t>
            </a:r>
            <a:endParaRPr lang="en-US" dirty="0">
              <a:solidFill>
                <a:schemeClr val="bg2"/>
              </a:solidFill>
            </a:endParaRPr>
          </a:p>
          <a:p>
            <a:pPr marL="0" indent="-457200">
              <a:buNone/>
            </a:pPr>
            <a:r>
              <a:rPr lang="en-US" sz="1600" dirty="0" err="1">
                <a:solidFill>
                  <a:schemeClr val="bg2"/>
                </a:solidFill>
              </a:rPr>
              <a:t>Alhajji</a:t>
            </a:r>
            <a:r>
              <a:rPr lang="en-US" sz="1600" dirty="0">
                <a:solidFill>
                  <a:schemeClr val="bg2"/>
                </a:solidFill>
              </a:rPr>
              <a:t>, M., Bass, S., &amp; Dai, T. (2019). Cyberbullying, Mental Health, and Violence in Adolescents and Associations With Sex and Race: Data From the 2015 Youth Risk Behavior Survey. </a:t>
            </a:r>
            <a:r>
              <a:rPr lang="en-US" sz="1600" i="1" dirty="0">
                <a:solidFill>
                  <a:schemeClr val="bg2"/>
                </a:solidFill>
              </a:rPr>
              <a:t>Global Pediatric Health</a:t>
            </a:r>
            <a:r>
              <a:rPr lang="en-US" sz="1600" dirty="0">
                <a:solidFill>
                  <a:schemeClr val="bg2"/>
                </a:solidFill>
              </a:rPr>
              <a:t>, 6. </a:t>
            </a:r>
          </a:p>
        </p:txBody>
      </p:sp>
    </p:spTree>
    <p:extLst>
      <p:ext uri="{BB962C8B-B14F-4D97-AF65-F5344CB8AC3E}">
        <p14:creationId xmlns:p14="http://schemas.microsoft.com/office/powerpoint/2010/main" val="338935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F798-F569-D640-8364-5EB1AE43C23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813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BA26-7B66-0C40-A47A-54DA8B1161A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1CA9157-E205-EF4F-AD7F-458B26FF0B5A}"/>
              </a:ext>
            </a:extLst>
          </p:cNvPr>
          <p:cNvSpPr>
            <a:spLocks noGrp="1"/>
          </p:cNvSpPr>
          <p:nvPr>
            <p:ph idx="1"/>
          </p:nvPr>
        </p:nvSpPr>
        <p:spPr>
          <a:xfrm>
            <a:off x="2093495" y="2638044"/>
            <a:ext cx="8025063" cy="3750724"/>
          </a:xfrm>
        </p:spPr>
        <p:txBody>
          <a:bodyPr/>
          <a:lstStyle/>
          <a:p>
            <a:r>
              <a:rPr lang="en-US" dirty="0"/>
              <a:t>Bullying is a major social problem affecting school aged children and adolescents nationwide. </a:t>
            </a:r>
          </a:p>
          <a:p>
            <a:r>
              <a:rPr lang="en-US" dirty="0"/>
              <a:t>Researchers on school bullying have defined it as “a systematic abuse of power”. The defining features of bullying which distinguish it from other forms of aggressive behavior are that it is (a) repeated and (b) intent to hurt, and (c) there is an imbalance of power between the bully and the victim, with the victim in a weaker and more vulnerable position. </a:t>
            </a:r>
          </a:p>
          <a:p>
            <a:r>
              <a:rPr lang="en-US" dirty="0"/>
              <a:t>There are four main types of bullying which are most prevalent in school, including physical bullying, verbal bullying, social or relational bullying, and cyberbullying.  </a:t>
            </a:r>
          </a:p>
        </p:txBody>
      </p:sp>
    </p:spTree>
    <p:extLst>
      <p:ext uri="{BB962C8B-B14F-4D97-AF65-F5344CB8AC3E}">
        <p14:creationId xmlns:p14="http://schemas.microsoft.com/office/powerpoint/2010/main" val="409840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BA26-7B66-0C40-A47A-54DA8B1161A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1CA9157-E205-EF4F-AD7F-458B26FF0B5A}"/>
              </a:ext>
            </a:extLst>
          </p:cNvPr>
          <p:cNvSpPr>
            <a:spLocks noGrp="1"/>
          </p:cNvSpPr>
          <p:nvPr>
            <p:ph idx="1"/>
          </p:nvPr>
        </p:nvSpPr>
        <p:spPr>
          <a:xfrm>
            <a:off x="2093495" y="2638044"/>
            <a:ext cx="8049126" cy="3750724"/>
          </a:xfrm>
        </p:spPr>
        <p:txBody>
          <a:bodyPr/>
          <a:lstStyle/>
          <a:p>
            <a:r>
              <a:rPr lang="en-US" dirty="0"/>
              <a:t>Bullying can negatively impact youths’ overall well-being and has been linked to multiple adverse outcomes, including both externalizing and internalizing difficulties. One of the major consequences associated with being the target of aggressive behavior is lower academic performance. </a:t>
            </a:r>
          </a:p>
          <a:p>
            <a:r>
              <a:rPr lang="en-US" dirty="0"/>
              <a:t>For this project, we as data analyst in the field of education, will be looking at national bullying statistics and determining if there is a correlation between bullying and academic performance. </a:t>
            </a:r>
          </a:p>
        </p:txBody>
      </p:sp>
    </p:spTree>
    <p:extLst>
      <p:ext uri="{BB962C8B-B14F-4D97-AF65-F5344CB8AC3E}">
        <p14:creationId xmlns:p14="http://schemas.microsoft.com/office/powerpoint/2010/main" val="37487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FFDB-9F5C-AB47-95F6-94592B0D6E5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87637CE9-F60D-B343-AC3D-53C8392EC4CD}"/>
              </a:ext>
            </a:extLst>
          </p:cNvPr>
          <p:cNvSpPr>
            <a:spLocks noGrp="1"/>
          </p:cNvSpPr>
          <p:nvPr>
            <p:ph idx="1"/>
          </p:nvPr>
        </p:nvSpPr>
        <p:spPr>
          <a:xfrm>
            <a:off x="2231136" y="2638044"/>
            <a:ext cx="7729728" cy="3642440"/>
          </a:xfrm>
        </p:spPr>
        <p:txBody>
          <a:bodyPr>
            <a:normAutofit/>
          </a:bodyPr>
          <a:lstStyle/>
          <a:p>
            <a:pPr marL="342900" lvl="0" indent="-342900">
              <a:buFont typeface="+mj-lt"/>
              <a:buAutoNum type="arabicPeriod"/>
            </a:pPr>
            <a:r>
              <a:rPr lang="en-US" dirty="0"/>
              <a:t>Is there a statistically significant correlation between bullying and academic performance?</a:t>
            </a:r>
          </a:p>
          <a:p>
            <a:pPr lvl="1">
              <a:buFont typeface="Courier New" panose="02070309020205020404" pitchFamily="49" charset="0"/>
              <a:buChar char="o"/>
            </a:pPr>
            <a:r>
              <a:rPr lang="en-US" dirty="0"/>
              <a:t>In the United States of America:</a:t>
            </a:r>
          </a:p>
          <a:p>
            <a:pPr lvl="2">
              <a:buFont typeface="Courier New" panose="02070309020205020404" pitchFamily="49" charset="0"/>
              <a:buChar char="o"/>
            </a:pPr>
            <a:r>
              <a:rPr lang="en-US" dirty="0"/>
              <a:t>H</a:t>
            </a:r>
            <a:r>
              <a:rPr lang="en-US" baseline="-25000" dirty="0"/>
              <a:t>0</a:t>
            </a:r>
            <a:r>
              <a:rPr lang="en-US" dirty="0"/>
              <a:t> – Bullying has no effect on academic performance</a:t>
            </a:r>
          </a:p>
          <a:p>
            <a:pPr lvl="2">
              <a:buFont typeface="Courier New" panose="02070309020205020404" pitchFamily="49" charset="0"/>
              <a:buChar char="o"/>
            </a:pPr>
            <a:r>
              <a:rPr lang="en-US" dirty="0"/>
              <a:t>H</a:t>
            </a:r>
            <a:r>
              <a:rPr lang="en-US" baseline="-25000" dirty="0"/>
              <a:t>A</a:t>
            </a:r>
            <a:r>
              <a:rPr lang="en-US" dirty="0"/>
              <a:t> – Bullying has an adverse effect on academic performance</a:t>
            </a:r>
            <a:br>
              <a:rPr lang="en-US" dirty="0"/>
            </a:br>
            <a:endParaRPr lang="en-US" dirty="0"/>
          </a:p>
          <a:p>
            <a:pPr marL="342900" lvl="0" indent="-342900">
              <a:buFont typeface="+mj-lt"/>
              <a:buAutoNum type="arabicPeriod"/>
            </a:pPr>
            <a:r>
              <a:rPr lang="en-US" dirty="0"/>
              <a:t>What demographic factors can lead to higher instances of bullying? (Socioeconomic, Age, Ethnicity, Location, etc.)</a:t>
            </a:r>
          </a:p>
          <a:p>
            <a:pPr marL="342900" indent="-342900">
              <a:buFont typeface="+mj-lt"/>
              <a:buAutoNum type="arabicPeriod"/>
            </a:pPr>
            <a:endParaRPr lang="en-US" dirty="0"/>
          </a:p>
          <a:p>
            <a:pPr marL="342900" lvl="0" indent="-342900">
              <a:buFont typeface="+mj-lt"/>
              <a:buAutoNum type="arabicPeriod"/>
            </a:pPr>
            <a:r>
              <a:rPr lang="en-US" dirty="0"/>
              <a:t>Can we predict instances of bullying in the future based on history?</a:t>
            </a:r>
          </a:p>
          <a:p>
            <a:endParaRPr lang="en-US" dirty="0"/>
          </a:p>
        </p:txBody>
      </p:sp>
    </p:spTree>
    <p:extLst>
      <p:ext uri="{BB962C8B-B14F-4D97-AF65-F5344CB8AC3E}">
        <p14:creationId xmlns:p14="http://schemas.microsoft.com/office/powerpoint/2010/main" val="319002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p:txBody>
          <a:bodyPr/>
          <a:lstStyle/>
          <a:p>
            <a:r>
              <a:rPr lang="en-US" dirty="0"/>
              <a:t>results</a:t>
            </a:r>
          </a:p>
        </p:txBody>
      </p:sp>
      <p:sp>
        <p:nvSpPr>
          <p:cNvPr id="5" name="Text Placeholder 4">
            <a:extLst>
              <a:ext uri="{FF2B5EF4-FFF2-40B4-BE49-F238E27FC236}">
                <a16:creationId xmlns:a16="http://schemas.microsoft.com/office/drawing/2014/main" id="{42666C50-B31C-DF49-9AFB-93F105FE06AD}"/>
              </a:ext>
            </a:extLst>
          </p:cNvPr>
          <p:cNvSpPr>
            <a:spLocks noGrp="1"/>
          </p:cNvSpPr>
          <p:nvPr>
            <p:ph type="body" sz="half" idx="2"/>
          </p:nvPr>
        </p:nvSpPr>
        <p:spPr>
          <a:xfrm>
            <a:off x="804672" y="3730752"/>
            <a:ext cx="4486656" cy="2013202"/>
          </a:xfrm>
        </p:spPr>
        <p:txBody>
          <a:bodyPr>
            <a:normAutofit/>
          </a:bodyPr>
          <a:lstStyle/>
          <a:p>
            <a:pPr algn="l"/>
            <a:r>
              <a:rPr lang="en-US" sz="2000" dirty="0"/>
              <a:t>Prevalence of bullying (2015) </a:t>
            </a:r>
          </a:p>
          <a:p>
            <a:pPr marL="342900" indent="-342900" algn="l">
              <a:buClr>
                <a:schemeClr val="bg2"/>
              </a:buClr>
              <a:buFont typeface="Arial" panose="020B0604020202020204" pitchFamily="34" charset="0"/>
              <a:buChar char="•"/>
            </a:pPr>
            <a:r>
              <a:rPr lang="en-US" sz="2000" dirty="0"/>
              <a:t>Total number of bullying reported</a:t>
            </a:r>
          </a:p>
        </p:txBody>
      </p:sp>
      <p:pic>
        <p:nvPicPr>
          <p:cNvPr id="7" name="Content Placeholder 6" descr="A screenshot of a cell phone&#10;&#10;Description automatically generated">
            <a:extLst>
              <a:ext uri="{FF2B5EF4-FFF2-40B4-BE49-F238E27FC236}">
                <a16:creationId xmlns:a16="http://schemas.microsoft.com/office/drawing/2014/main" id="{DC02370A-A879-BD4D-A993-D499C655D389}"/>
              </a:ext>
            </a:extLst>
          </p:cNvPr>
          <p:cNvPicPr>
            <a:picLocks noGrp="1" noChangeAspect="1"/>
          </p:cNvPicPr>
          <p:nvPr>
            <p:ph idx="1"/>
          </p:nvPr>
        </p:nvPicPr>
        <p:blipFill>
          <a:blip r:embed="rId2"/>
          <a:stretch>
            <a:fillRect/>
          </a:stretch>
        </p:blipFill>
        <p:spPr>
          <a:xfrm>
            <a:off x="6745873" y="0"/>
            <a:ext cx="4816475" cy="3210983"/>
          </a:xfrm>
        </p:spPr>
      </p:pic>
      <p:pic>
        <p:nvPicPr>
          <p:cNvPr id="9" name="Picture 8" descr="A screenshot of a cell phone&#10;&#10;Description automatically generated">
            <a:extLst>
              <a:ext uri="{FF2B5EF4-FFF2-40B4-BE49-F238E27FC236}">
                <a16:creationId xmlns:a16="http://schemas.microsoft.com/office/drawing/2014/main" id="{BCDC2303-2CBA-EF4F-B4D1-5E3638D8E08B}"/>
              </a:ext>
            </a:extLst>
          </p:cNvPr>
          <p:cNvPicPr>
            <a:picLocks noChangeAspect="1"/>
          </p:cNvPicPr>
          <p:nvPr/>
        </p:nvPicPr>
        <p:blipFill>
          <a:blip r:embed="rId3"/>
          <a:stretch>
            <a:fillRect/>
          </a:stretch>
        </p:blipFill>
        <p:spPr>
          <a:xfrm>
            <a:off x="6581598" y="3429000"/>
            <a:ext cx="5151438" cy="3434292"/>
          </a:xfrm>
          <a:prstGeom prst="rect">
            <a:avLst/>
          </a:prstGeom>
        </p:spPr>
      </p:pic>
    </p:spTree>
    <p:extLst>
      <p:ext uri="{BB962C8B-B14F-4D97-AF65-F5344CB8AC3E}">
        <p14:creationId xmlns:p14="http://schemas.microsoft.com/office/powerpoint/2010/main" val="328855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p:txBody>
          <a:bodyPr/>
          <a:lstStyle/>
          <a:p>
            <a:r>
              <a:rPr lang="en-US" dirty="0"/>
              <a:t>results</a:t>
            </a:r>
          </a:p>
        </p:txBody>
      </p:sp>
      <p:sp>
        <p:nvSpPr>
          <p:cNvPr id="5" name="Text Placeholder 4">
            <a:extLst>
              <a:ext uri="{FF2B5EF4-FFF2-40B4-BE49-F238E27FC236}">
                <a16:creationId xmlns:a16="http://schemas.microsoft.com/office/drawing/2014/main" id="{42666C50-B31C-DF49-9AFB-93F105FE06AD}"/>
              </a:ext>
            </a:extLst>
          </p:cNvPr>
          <p:cNvSpPr>
            <a:spLocks noGrp="1"/>
          </p:cNvSpPr>
          <p:nvPr>
            <p:ph type="body" sz="half" idx="2"/>
          </p:nvPr>
        </p:nvSpPr>
        <p:spPr>
          <a:xfrm>
            <a:off x="804672" y="3730752"/>
            <a:ext cx="4486656" cy="2013202"/>
          </a:xfrm>
        </p:spPr>
        <p:txBody>
          <a:bodyPr>
            <a:normAutofit/>
          </a:bodyPr>
          <a:lstStyle/>
          <a:p>
            <a:pPr algn="l"/>
            <a:r>
              <a:rPr lang="en-US" sz="2000" dirty="0"/>
              <a:t>Prevalence of bullying (2015) </a:t>
            </a:r>
          </a:p>
          <a:p>
            <a:pPr marL="342900" indent="-342900" algn="l">
              <a:buClr>
                <a:schemeClr val="bg2"/>
              </a:buClr>
              <a:buFont typeface="Arial" panose="020B0604020202020204" pitchFamily="34" charset="0"/>
              <a:buChar char="•"/>
            </a:pPr>
            <a:r>
              <a:rPr lang="en-US" sz="2000" dirty="0"/>
              <a:t>Total number of bullying reported</a:t>
            </a:r>
          </a:p>
        </p:txBody>
      </p:sp>
      <p:sp>
        <p:nvSpPr>
          <p:cNvPr id="4" name="Content Placeholder 3">
            <a:extLst>
              <a:ext uri="{FF2B5EF4-FFF2-40B4-BE49-F238E27FC236}">
                <a16:creationId xmlns:a16="http://schemas.microsoft.com/office/drawing/2014/main" id="{F70E8FAF-DB21-6445-88BB-CBABDBDC8D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840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28099B4-B99B-494A-948A-AD7F49BDF10E}"/>
              </a:ext>
            </a:extLst>
          </p:cNvPr>
          <p:cNvSpPr>
            <a:spLocks noGrp="1"/>
          </p:cNvSpPr>
          <p:nvPr>
            <p:ph idx="1"/>
          </p:nvPr>
        </p:nvSpPr>
        <p:spPr>
          <a:xfrm>
            <a:off x="2231136" y="2638044"/>
            <a:ext cx="7729728" cy="3653028"/>
          </a:xfrm>
        </p:spPr>
        <p:txBody>
          <a:bodyPr/>
          <a:lstStyle/>
          <a:p>
            <a:endParaRPr lang="en-US" dirty="0"/>
          </a:p>
        </p:txBody>
      </p:sp>
    </p:spTree>
    <p:extLst>
      <p:ext uri="{BB962C8B-B14F-4D97-AF65-F5344CB8AC3E}">
        <p14:creationId xmlns:p14="http://schemas.microsoft.com/office/powerpoint/2010/main" val="91549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28099B4-B99B-494A-948A-AD7F49BDF10E}"/>
              </a:ext>
            </a:extLst>
          </p:cNvPr>
          <p:cNvSpPr>
            <a:spLocks noGrp="1"/>
          </p:cNvSpPr>
          <p:nvPr>
            <p:ph idx="1"/>
          </p:nvPr>
        </p:nvSpPr>
        <p:spPr>
          <a:xfrm>
            <a:off x="2231136" y="2638044"/>
            <a:ext cx="7729728" cy="3653028"/>
          </a:xfrm>
        </p:spPr>
        <p:txBody>
          <a:bodyPr/>
          <a:lstStyle/>
          <a:p>
            <a:endParaRPr lang="en-US" dirty="0"/>
          </a:p>
        </p:txBody>
      </p:sp>
    </p:spTree>
    <p:extLst>
      <p:ext uri="{BB962C8B-B14F-4D97-AF65-F5344CB8AC3E}">
        <p14:creationId xmlns:p14="http://schemas.microsoft.com/office/powerpoint/2010/main" val="189758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E6E7-DB4A-C947-9B34-34392674043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828099B4-B99B-494A-948A-AD7F49BDF10E}"/>
              </a:ext>
            </a:extLst>
          </p:cNvPr>
          <p:cNvSpPr>
            <a:spLocks noGrp="1"/>
          </p:cNvSpPr>
          <p:nvPr>
            <p:ph idx="1"/>
          </p:nvPr>
        </p:nvSpPr>
        <p:spPr>
          <a:xfrm>
            <a:off x="2231136" y="2638044"/>
            <a:ext cx="7729728" cy="3653028"/>
          </a:xfrm>
        </p:spPr>
        <p:txBody>
          <a:bodyPr/>
          <a:lstStyle/>
          <a:p>
            <a:r>
              <a:rPr lang="en-US" dirty="0"/>
              <a:t>Population and ethnicity data are only based on reported census data. </a:t>
            </a:r>
          </a:p>
          <a:p>
            <a:r>
              <a:rPr lang="en-US" dirty="0"/>
              <a:t>Data does not take social or economic conditions into account. </a:t>
            </a:r>
          </a:p>
          <a:p>
            <a:r>
              <a:rPr lang="en-US" dirty="0"/>
              <a:t>Bullying data contain only instances of alleged bullying and does not include cyberbullying. </a:t>
            </a:r>
          </a:p>
          <a:p>
            <a:r>
              <a:rPr lang="en-US" dirty="0"/>
              <a:t>Graduation rates, dropout counts, and test scores are not the only measures of student success. </a:t>
            </a:r>
          </a:p>
          <a:p>
            <a:r>
              <a:rPr lang="en-US" dirty="0"/>
              <a:t>Assessments given to students are standardized by state; they are not nationally standardized. </a:t>
            </a:r>
          </a:p>
        </p:txBody>
      </p:sp>
    </p:spTree>
    <p:extLst>
      <p:ext uri="{BB962C8B-B14F-4D97-AF65-F5344CB8AC3E}">
        <p14:creationId xmlns:p14="http://schemas.microsoft.com/office/powerpoint/2010/main" val="32880067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{42A96416-471D-6244-A6AE-4DF8AE176CBD}tf10001120</Template>
  <TotalTime>105</TotalTime>
  <Words>506</Words>
  <Application>Microsoft Macintosh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Courier New</vt:lpstr>
      <vt:lpstr>Gill Sans MT</vt:lpstr>
      <vt:lpstr>Parcel</vt:lpstr>
      <vt:lpstr>Bullying  and its Effect on Academic Performance </vt:lpstr>
      <vt:lpstr>Background</vt:lpstr>
      <vt:lpstr>Background</vt:lpstr>
      <vt:lpstr>Research questions</vt:lpstr>
      <vt:lpstr>results</vt:lpstr>
      <vt:lpstr>results</vt:lpstr>
      <vt:lpstr>results</vt:lpstr>
      <vt:lpstr>results</vt:lpstr>
      <vt:lpstr>Limitations</vt:lpstr>
      <vt:lpstr>Resources and 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Bullying  and its Effect on Academic Performance </dc:title>
  <dc:creator>Yu, Ge</dc:creator>
  <cp:lastModifiedBy>Yu, Ge</cp:lastModifiedBy>
  <cp:revision>17</cp:revision>
  <dcterms:created xsi:type="dcterms:W3CDTF">2020-09-01T00:19:11Z</dcterms:created>
  <dcterms:modified xsi:type="dcterms:W3CDTF">2020-09-01T02:04:19Z</dcterms:modified>
</cp:coreProperties>
</file>