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b0c49341a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b0c49341a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b0c49341a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b0c49341a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b0c49341a2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b0c49341a2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b0c49341a2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b0c49341a2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b0c49341a2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b0c49341a2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b0c49341a2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b0c49341a2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397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id"/>
              <a:t>ADJUSTABLE CROSSWALK LAMP</a:t>
            </a:r>
            <a:endParaRPr/>
          </a:p>
          <a:p>
            <a:pPr indent="0" lvl="0" marL="0" rtl="0" algn="l">
              <a:spcBef>
                <a:spcPts val="1200"/>
              </a:spcBef>
              <a:spcAft>
                <a:spcPts val="0"/>
              </a:spcAft>
              <a:buNone/>
            </a:pPr>
            <a:r>
              <a:t/>
            </a:r>
            <a:endParaRPr/>
          </a:p>
        </p:txBody>
      </p:sp>
      <p:sp>
        <p:nvSpPr>
          <p:cNvPr id="135" name="Google Shape;135;p13"/>
          <p:cNvSpPr txBox="1"/>
          <p:nvPr>
            <p:ph idx="1" type="subTitle"/>
          </p:nvPr>
        </p:nvSpPr>
        <p:spPr>
          <a:xfrm>
            <a:off x="3935975" y="2905200"/>
            <a:ext cx="4779300" cy="204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lang="id"/>
              <a:t>DIVA HANA</a:t>
            </a:r>
            <a:endParaRPr/>
          </a:p>
          <a:p>
            <a:pPr indent="0" lvl="0" marL="0" rtl="0" algn="l">
              <a:lnSpc>
                <a:spcPct val="115000"/>
              </a:lnSpc>
              <a:spcBef>
                <a:spcPts val="1200"/>
              </a:spcBef>
              <a:spcAft>
                <a:spcPts val="0"/>
              </a:spcAft>
              <a:buNone/>
            </a:pPr>
            <a:r>
              <a:rPr lang="id"/>
              <a:t>GEMILANG BAGAS R</a:t>
            </a:r>
            <a:endParaRPr/>
          </a:p>
          <a:p>
            <a:pPr indent="0" lvl="0" marL="0" rtl="0" algn="l">
              <a:lnSpc>
                <a:spcPct val="115000"/>
              </a:lnSpc>
              <a:spcBef>
                <a:spcPts val="1200"/>
              </a:spcBef>
              <a:spcAft>
                <a:spcPts val="0"/>
              </a:spcAft>
              <a:buNone/>
            </a:pPr>
            <a:r>
              <a:rPr lang="id"/>
              <a:t>M IRSYAD FAKHRUDIN </a:t>
            </a:r>
            <a:endParaRPr/>
          </a:p>
          <a:p>
            <a:pPr indent="0" lvl="0" marL="0" rtl="0" algn="l">
              <a:lnSpc>
                <a:spcPct val="115000"/>
              </a:lnSpc>
              <a:spcBef>
                <a:spcPts val="1200"/>
              </a:spcBef>
              <a:spcAft>
                <a:spcPts val="0"/>
              </a:spcAft>
              <a:buNone/>
            </a:pPr>
            <a:r>
              <a:rPr lang="id"/>
              <a:t>RAIN ELGRATIO S H L G</a:t>
            </a:r>
            <a:endParaRPr/>
          </a:p>
          <a:p>
            <a:pPr indent="0" lvl="0" marL="0" rtl="0" algn="l">
              <a:spcBef>
                <a:spcPts val="12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Latar Belakang</a:t>
            </a:r>
            <a:endParaRPr/>
          </a:p>
        </p:txBody>
      </p:sp>
      <p:sp>
        <p:nvSpPr>
          <p:cNvPr id="141" name="Google Shape;141;p14"/>
          <p:cNvSpPr txBox="1"/>
          <p:nvPr>
            <p:ph idx="1" type="body"/>
          </p:nvPr>
        </p:nvSpPr>
        <p:spPr>
          <a:xfrm>
            <a:off x="3738475" y="1576250"/>
            <a:ext cx="5209800" cy="332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solidFill>
                  <a:srgbClr val="FFFFFF"/>
                </a:solidFill>
                <a:latin typeface="Arial"/>
                <a:ea typeface="Arial"/>
                <a:cs typeface="Arial"/>
                <a:sym typeface="Arial"/>
              </a:rPr>
              <a:t>Untuk proyek akhir PSD, Kelompok kami memutuskan untuk membuat sebuah Crosswalk Lamp dimana Crosswalk ini memiliki fitur yang dapat diatur sesuai dengan kebutuhan pengguna jalan penyebrangan</a:t>
            </a:r>
            <a:endParaRPr>
              <a:solidFill>
                <a:srgbClr val="FFFFFF"/>
              </a:solidFill>
              <a:latin typeface="Arial"/>
              <a:ea typeface="Arial"/>
              <a:cs typeface="Arial"/>
              <a:sym typeface="Arial"/>
            </a:endParaRPr>
          </a:p>
          <a:p>
            <a:pPr indent="0" lvl="0" marL="0" rtl="0" algn="l">
              <a:spcBef>
                <a:spcPts val="1200"/>
              </a:spcBef>
              <a:spcAft>
                <a:spcPts val="1200"/>
              </a:spcAft>
              <a:buNone/>
            </a:pPr>
            <a:r>
              <a:rPr lang="id">
                <a:solidFill>
                  <a:srgbClr val="FFFFFF"/>
                </a:solidFill>
                <a:latin typeface="Arial"/>
                <a:ea typeface="Arial"/>
                <a:cs typeface="Arial"/>
                <a:sym typeface="Arial"/>
              </a:rPr>
              <a:t>dengan adanya alat ini kami berharap dapat membantu para pengguna jalan yang akan menyebrang, ide ini muncul karena sebelumnya kita menemukan sebuah masalah berupa orang orang yang terkadang menyebrang jalan secara sembarangan dan tidak sedikit terjadi sebuah kecelakan di karenakan ketidaktahuan dia antara kedua belah pihak, maka dari itu kita membuat sebuah lampu penyebrang jalan sederhana yang telah di lengkapi dengan waktu yang akan di gunakan pengguna jalan untuk menyebrang jalan dengan aman dan selamat.  </a:t>
            </a:r>
            <a:endParaRPr>
              <a:solidFill>
                <a:srgbClr val="FFFFFF"/>
              </a:solidFill>
              <a:latin typeface="Arial"/>
              <a:ea typeface="Arial"/>
              <a:cs typeface="Arial"/>
              <a:sym typeface="Arial"/>
            </a:endParaRPr>
          </a:p>
        </p:txBody>
      </p:sp>
      <p:pic>
        <p:nvPicPr>
          <p:cNvPr id="142" name="Google Shape;142;p14"/>
          <p:cNvPicPr preferRelativeResize="0"/>
          <p:nvPr/>
        </p:nvPicPr>
        <p:blipFill>
          <a:blip r:embed="rId3">
            <a:alphaModFix/>
          </a:blip>
          <a:stretch>
            <a:fillRect/>
          </a:stretch>
        </p:blipFill>
        <p:spPr>
          <a:xfrm>
            <a:off x="511350" y="1725550"/>
            <a:ext cx="2834400" cy="2834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Informasi Project</a:t>
            </a:r>
            <a:endParaRPr/>
          </a:p>
        </p:txBody>
      </p:sp>
      <p:sp>
        <p:nvSpPr>
          <p:cNvPr id="148" name="Google Shape;148;p15"/>
          <p:cNvSpPr txBox="1"/>
          <p:nvPr>
            <p:ph idx="1" type="body"/>
          </p:nvPr>
        </p:nvSpPr>
        <p:spPr>
          <a:xfrm>
            <a:off x="4929950" y="936700"/>
            <a:ext cx="3752700" cy="401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Jadi sistem untuk Lampu  penyebrangan ini adalah  nanti terdapat 4 buah tombol, 3 buah tombol mode dan 1 buah tombol reset. perbedaan 3 buah tombol mode adalah sebagai berikut :</a:t>
            </a:r>
            <a:endParaRPr/>
          </a:p>
          <a:p>
            <a:pPr indent="0" lvl="0" marL="0" rtl="0" algn="l">
              <a:spcBef>
                <a:spcPts val="1200"/>
              </a:spcBef>
              <a:spcAft>
                <a:spcPts val="0"/>
              </a:spcAft>
              <a:buNone/>
            </a:pPr>
            <a:r>
              <a:rPr lang="id"/>
              <a:t>Tombol 1</a:t>
            </a:r>
            <a:br>
              <a:rPr lang="id"/>
            </a:br>
            <a:r>
              <a:rPr lang="id"/>
              <a:t>Untuk umum → 20s</a:t>
            </a:r>
            <a:endParaRPr/>
          </a:p>
          <a:p>
            <a:pPr indent="0" lvl="0" marL="0" rtl="0" algn="l">
              <a:spcBef>
                <a:spcPts val="1200"/>
              </a:spcBef>
              <a:spcAft>
                <a:spcPts val="0"/>
              </a:spcAft>
              <a:buNone/>
            </a:pPr>
            <a:r>
              <a:rPr lang="id"/>
              <a:t>Tombol 2</a:t>
            </a:r>
            <a:br>
              <a:rPr lang="id"/>
            </a:br>
            <a:r>
              <a:rPr lang="id"/>
              <a:t>Untuk Lansia → 60s</a:t>
            </a:r>
            <a:endParaRPr/>
          </a:p>
          <a:p>
            <a:pPr indent="0" lvl="0" marL="0" rtl="0" algn="l">
              <a:spcBef>
                <a:spcPts val="1200"/>
              </a:spcBef>
              <a:spcAft>
                <a:spcPts val="0"/>
              </a:spcAft>
              <a:buNone/>
            </a:pPr>
            <a:r>
              <a:rPr lang="id"/>
              <a:t>Tombol 3</a:t>
            </a:r>
            <a:br>
              <a:rPr lang="id"/>
            </a:br>
            <a:r>
              <a:rPr lang="id"/>
              <a:t>Untuk  Tunanetra → 60s</a:t>
            </a:r>
            <a:endParaRPr/>
          </a:p>
          <a:p>
            <a:pPr indent="0" lvl="0" marL="0" rtl="0" algn="l">
              <a:spcBef>
                <a:spcPts val="1200"/>
              </a:spcBef>
              <a:spcAft>
                <a:spcPts val="1200"/>
              </a:spcAft>
              <a:buNone/>
            </a:pPr>
            <a:r>
              <a:rPr lang="id"/>
              <a:t>Untuk hal fisik :</a:t>
            </a:r>
            <a:br>
              <a:rPr lang="id"/>
            </a:br>
            <a:r>
              <a:rPr lang="id"/>
              <a:t>terdapat perbedaan tekstur pada tombol untuk mempermudah tunanetra</a:t>
            </a:r>
            <a:endParaRPr/>
          </a:p>
        </p:txBody>
      </p:sp>
      <p:pic>
        <p:nvPicPr>
          <p:cNvPr id="149" name="Google Shape;149;p15"/>
          <p:cNvPicPr preferRelativeResize="0"/>
          <p:nvPr/>
        </p:nvPicPr>
        <p:blipFill>
          <a:blip r:embed="rId3">
            <a:alphaModFix/>
          </a:blip>
          <a:stretch>
            <a:fillRect/>
          </a:stretch>
        </p:blipFill>
        <p:spPr>
          <a:xfrm>
            <a:off x="1330225" y="1076775"/>
            <a:ext cx="2779989" cy="40667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Finite-State Machine (FSM)</a:t>
            </a:r>
            <a:endParaRPr/>
          </a:p>
        </p:txBody>
      </p:sp>
      <p:pic>
        <p:nvPicPr>
          <p:cNvPr id="155" name="Google Shape;155;p16"/>
          <p:cNvPicPr preferRelativeResize="0"/>
          <p:nvPr/>
        </p:nvPicPr>
        <p:blipFill>
          <a:blip r:embed="rId3">
            <a:alphaModFix/>
          </a:blip>
          <a:stretch>
            <a:fillRect/>
          </a:stretch>
        </p:blipFill>
        <p:spPr>
          <a:xfrm>
            <a:off x="1297500" y="1472511"/>
            <a:ext cx="3421050" cy="2198475"/>
          </a:xfrm>
          <a:prstGeom prst="rect">
            <a:avLst/>
          </a:prstGeom>
          <a:noFill/>
          <a:ln>
            <a:noFill/>
          </a:ln>
        </p:spPr>
      </p:pic>
      <p:sp>
        <p:nvSpPr>
          <p:cNvPr id="156" name="Google Shape;156;p16"/>
          <p:cNvSpPr txBox="1"/>
          <p:nvPr/>
        </p:nvSpPr>
        <p:spPr>
          <a:xfrm>
            <a:off x="1297500" y="3835627"/>
            <a:ext cx="28731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sz="1050">
                <a:solidFill>
                  <a:srgbClr val="BCC0C3"/>
                </a:solidFill>
                <a:highlight>
                  <a:srgbClr val="202124"/>
                </a:highlight>
              </a:rPr>
              <a:t>Finite-State Machine (FSM)</a:t>
            </a:r>
            <a:endParaRPr>
              <a:latin typeface="Lato"/>
              <a:ea typeface="Lato"/>
              <a:cs typeface="Lato"/>
              <a:sym typeface="Lato"/>
            </a:endParaRPr>
          </a:p>
        </p:txBody>
      </p:sp>
      <p:sp>
        <p:nvSpPr>
          <p:cNvPr id="157" name="Google Shape;157;p16"/>
          <p:cNvSpPr txBox="1"/>
          <p:nvPr/>
        </p:nvSpPr>
        <p:spPr>
          <a:xfrm>
            <a:off x="4896900" y="1423275"/>
            <a:ext cx="4044300" cy="323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d" sz="1300">
                <a:solidFill>
                  <a:schemeClr val="lt1"/>
                </a:solidFill>
                <a:latin typeface="Lato"/>
                <a:ea typeface="Lato"/>
                <a:cs typeface="Lato"/>
                <a:sym typeface="Lato"/>
              </a:rPr>
              <a:t>Cara kerja</a:t>
            </a:r>
            <a:endParaRPr sz="1300">
              <a:solidFill>
                <a:schemeClr val="lt1"/>
              </a:solidFill>
              <a:latin typeface="Lato"/>
              <a:ea typeface="Lato"/>
              <a:cs typeface="Lato"/>
              <a:sym typeface="Lato"/>
            </a:endParaRPr>
          </a:p>
          <a:p>
            <a:pPr indent="-311150" lvl="0" marL="457200" rtl="0" algn="l">
              <a:lnSpc>
                <a:spcPct val="115000"/>
              </a:lnSpc>
              <a:spcBef>
                <a:spcPts val="1200"/>
              </a:spcBef>
              <a:spcAft>
                <a:spcPts val="0"/>
              </a:spcAft>
              <a:buClr>
                <a:schemeClr val="lt1"/>
              </a:buClr>
              <a:buSzPts val="1300"/>
              <a:buFont typeface="Lato"/>
              <a:buAutoNum type="arabicPeriod"/>
            </a:pPr>
            <a:r>
              <a:rPr lang="id" sz="1300">
                <a:solidFill>
                  <a:schemeClr val="lt1"/>
                </a:solidFill>
                <a:latin typeface="Lato"/>
                <a:ea typeface="Lato"/>
                <a:cs typeface="Lato"/>
                <a:sym typeface="Lato"/>
              </a:rPr>
              <a:t>pengguna akan menekan salah satu dari 3 mode</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AutoNum type="arabicPeriod"/>
            </a:pPr>
            <a:r>
              <a:rPr lang="id" sz="1300">
                <a:solidFill>
                  <a:schemeClr val="lt1"/>
                </a:solidFill>
                <a:latin typeface="Lato"/>
                <a:ea typeface="Lato"/>
                <a:cs typeface="Lato"/>
                <a:sym typeface="Lato"/>
              </a:rPr>
              <a:t>kemudian lampu akan berubah menjadi kuning di sisi penyebrang dan pengendara salama kurang lebih 5 detik</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AutoNum type="arabicPeriod"/>
            </a:pPr>
            <a:r>
              <a:rPr lang="id" sz="1300">
                <a:solidFill>
                  <a:schemeClr val="lt1"/>
                </a:solidFill>
                <a:latin typeface="Lato"/>
                <a:ea typeface="Lato"/>
                <a:cs typeface="Lato"/>
                <a:sym typeface="Lato"/>
              </a:rPr>
              <a:t>kemudian lampu pada penyebrang akan berubah menjadi hijau dan merah pada pengendara</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AutoNum type="arabicPeriod"/>
            </a:pPr>
            <a:r>
              <a:rPr lang="id" sz="1300">
                <a:solidFill>
                  <a:schemeClr val="lt1"/>
                </a:solidFill>
                <a:latin typeface="Lato"/>
                <a:ea typeface="Lato"/>
                <a:cs typeface="Lato"/>
                <a:sym typeface="Lato"/>
              </a:rPr>
              <a:t>durasi lampu akan berbeda di setiap mode</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AutoNum type="arabicPeriod"/>
            </a:pPr>
            <a:r>
              <a:rPr lang="id" sz="1300">
                <a:solidFill>
                  <a:schemeClr val="lt1"/>
                </a:solidFill>
                <a:latin typeface="Lato"/>
                <a:ea typeface="Lato"/>
                <a:cs typeface="Lato"/>
                <a:sym typeface="Lato"/>
              </a:rPr>
              <a:t>setelah sampai di ujung jalan, penyebrang dapat menekana tombol reset untuk mengembalikan keadaan semula.</a:t>
            </a:r>
            <a:endParaRPr sz="1300">
              <a:solidFill>
                <a:schemeClr val="lt1"/>
              </a:solidFill>
              <a:latin typeface="Lato"/>
              <a:ea typeface="Lato"/>
              <a:cs typeface="Lato"/>
              <a:sym typeface="Lato"/>
            </a:endParaRPr>
          </a:p>
          <a:p>
            <a:pPr indent="0" lvl="0" marL="0" rtl="0" algn="l">
              <a:spcBef>
                <a:spcPts val="120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Implementasi</a:t>
            </a:r>
            <a:endParaRPr/>
          </a:p>
        </p:txBody>
      </p:sp>
      <p:sp>
        <p:nvSpPr>
          <p:cNvPr id="163" name="Google Shape;163;p17"/>
          <p:cNvSpPr txBox="1"/>
          <p:nvPr>
            <p:ph idx="1" type="body"/>
          </p:nvPr>
        </p:nvSpPr>
        <p:spPr>
          <a:xfrm>
            <a:off x="1297500" y="4509375"/>
            <a:ext cx="7038900" cy="363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id"/>
              <a:t>Penjelasan kode melalui  visual studio code</a:t>
            </a:r>
            <a:endParaRPr/>
          </a:p>
        </p:txBody>
      </p:sp>
      <p:sp>
        <p:nvSpPr>
          <p:cNvPr id="164" name="Google Shape;164;p17"/>
          <p:cNvSpPr txBox="1"/>
          <p:nvPr/>
        </p:nvSpPr>
        <p:spPr>
          <a:xfrm>
            <a:off x="1395075" y="1381000"/>
            <a:ext cx="379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chemeClr val="lt1"/>
                </a:solidFill>
                <a:latin typeface="Lato"/>
                <a:ea typeface="Lato"/>
                <a:cs typeface="Lato"/>
                <a:sym typeface="Lato"/>
              </a:rPr>
              <a:t>alat yang digunakan dalam pengerjaan</a:t>
            </a:r>
            <a:endParaRPr>
              <a:solidFill>
                <a:schemeClr val="lt1"/>
              </a:solidFill>
              <a:latin typeface="Lato"/>
              <a:ea typeface="Lato"/>
              <a:cs typeface="Lato"/>
              <a:sym typeface="Lato"/>
            </a:endParaRPr>
          </a:p>
        </p:txBody>
      </p:sp>
      <p:pic>
        <p:nvPicPr>
          <p:cNvPr id="165" name="Google Shape;165;p17"/>
          <p:cNvPicPr preferRelativeResize="0"/>
          <p:nvPr/>
        </p:nvPicPr>
        <p:blipFill rotWithShape="1">
          <a:blip r:embed="rId3">
            <a:alphaModFix/>
          </a:blip>
          <a:srcRect b="11179" l="26932" r="27075" t="22352"/>
          <a:stretch/>
        </p:blipFill>
        <p:spPr>
          <a:xfrm>
            <a:off x="1635175" y="2055750"/>
            <a:ext cx="1041674" cy="1129239"/>
          </a:xfrm>
          <a:prstGeom prst="rect">
            <a:avLst/>
          </a:prstGeom>
          <a:noFill/>
          <a:ln>
            <a:noFill/>
          </a:ln>
        </p:spPr>
      </p:pic>
      <p:sp>
        <p:nvSpPr>
          <p:cNvPr id="166" name="Google Shape;166;p17"/>
          <p:cNvSpPr txBox="1"/>
          <p:nvPr/>
        </p:nvSpPr>
        <p:spPr>
          <a:xfrm>
            <a:off x="1733342" y="2909479"/>
            <a:ext cx="913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100">
                <a:latin typeface="Lato"/>
                <a:ea typeface="Lato"/>
                <a:cs typeface="Lato"/>
                <a:sym typeface="Lato"/>
              </a:rPr>
              <a:t>notepad++</a:t>
            </a:r>
            <a:endParaRPr sz="1100">
              <a:latin typeface="Lato"/>
              <a:ea typeface="Lato"/>
              <a:cs typeface="Lato"/>
              <a:sym typeface="Lato"/>
            </a:endParaRPr>
          </a:p>
        </p:txBody>
      </p:sp>
      <p:pic>
        <p:nvPicPr>
          <p:cNvPr id="167" name="Google Shape;167;p17"/>
          <p:cNvPicPr preferRelativeResize="0"/>
          <p:nvPr/>
        </p:nvPicPr>
        <p:blipFill>
          <a:blip r:embed="rId4">
            <a:alphaModFix/>
          </a:blip>
          <a:stretch>
            <a:fillRect/>
          </a:stretch>
        </p:blipFill>
        <p:spPr>
          <a:xfrm>
            <a:off x="2775575" y="2055750"/>
            <a:ext cx="1254675" cy="480750"/>
          </a:xfrm>
          <a:prstGeom prst="rect">
            <a:avLst/>
          </a:prstGeom>
          <a:noFill/>
          <a:ln>
            <a:noFill/>
          </a:ln>
        </p:spPr>
      </p:pic>
      <p:pic>
        <p:nvPicPr>
          <p:cNvPr id="168" name="Google Shape;168;p17"/>
          <p:cNvPicPr preferRelativeResize="0"/>
          <p:nvPr/>
        </p:nvPicPr>
        <p:blipFill>
          <a:blip r:embed="rId5">
            <a:alphaModFix/>
          </a:blip>
          <a:stretch>
            <a:fillRect/>
          </a:stretch>
        </p:blipFill>
        <p:spPr>
          <a:xfrm>
            <a:off x="3694725" y="2006450"/>
            <a:ext cx="1498050" cy="1443125"/>
          </a:xfrm>
          <a:prstGeom prst="rect">
            <a:avLst/>
          </a:prstGeom>
          <a:noFill/>
          <a:ln>
            <a:noFill/>
          </a:ln>
        </p:spPr>
      </p:pic>
      <p:pic>
        <p:nvPicPr>
          <p:cNvPr id="169" name="Google Shape;169;p17"/>
          <p:cNvPicPr preferRelativeResize="0"/>
          <p:nvPr/>
        </p:nvPicPr>
        <p:blipFill>
          <a:blip r:embed="rId6">
            <a:alphaModFix/>
          </a:blip>
          <a:stretch>
            <a:fillRect/>
          </a:stretch>
        </p:blipFill>
        <p:spPr>
          <a:xfrm>
            <a:off x="4713624" y="2163388"/>
            <a:ext cx="1806776" cy="1129250"/>
          </a:xfrm>
          <a:prstGeom prst="rect">
            <a:avLst/>
          </a:prstGeom>
          <a:noFill/>
          <a:ln>
            <a:noFill/>
          </a:ln>
        </p:spPr>
      </p:pic>
      <p:pic>
        <p:nvPicPr>
          <p:cNvPr id="170" name="Google Shape;170;p17"/>
          <p:cNvPicPr preferRelativeResize="0"/>
          <p:nvPr/>
        </p:nvPicPr>
        <p:blipFill>
          <a:blip r:embed="rId7">
            <a:alphaModFix/>
          </a:blip>
          <a:stretch>
            <a:fillRect/>
          </a:stretch>
        </p:blipFill>
        <p:spPr>
          <a:xfrm>
            <a:off x="6240948" y="2163400"/>
            <a:ext cx="1109953" cy="1002550"/>
          </a:xfrm>
          <a:prstGeom prst="rect">
            <a:avLst/>
          </a:prstGeom>
          <a:noFill/>
          <a:ln>
            <a:noFill/>
          </a:ln>
        </p:spPr>
      </p:pic>
      <p:pic>
        <p:nvPicPr>
          <p:cNvPr id="171" name="Google Shape;171;p17"/>
          <p:cNvPicPr preferRelativeResize="0"/>
          <p:nvPr/>
        </p:nvPicPr>
        <p:blipFill>
          <a:blip r:embed="rId8">
            <a:alphaModFix/>
          </a:blip>
          <a:stretch>
            <a:fillRect/>
          </a:stretch>
        </p:blipFill>
        <p:spPr>
          <a:xfrm>
            <a:off x="1557650" y="3411013"/>
            <a:ext cx="2625749" cy="689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Conclusion</a:t>
            </a:r>
            <a:endParaRPr/>
          </a:p>
        </p:txBody>
      </p:sp>
      <p:sp>
        <p:nvSpPr>
          <p:cNvPr id="177" name="Google Shape;177;p18"/>
          <p:cNvSpPr txBox="1"/>
          <p:nvPr>
            <p:ph idx="1" type="body"/>
          </p:nvPr>
        </p:nvSpPr>
        <p:spPr>
          <a:xfrm>
            <a:off x="1297500" y="1567550"/>
            <a:ext cx="7038900" cy="1856700"/>
          </a:xfrm>
          <a:prstGeom prst="rect">
            <a:avLst/>
          </a:prstGeom>
        </p:spPr>
        <p:txBody>
          <a:bodyPr anchorCtr="0" anchor="t" bIns="91425" lIns="91425" spcFirstLastPara="1" rIns="91425" wrap="square" tIns="91425">
            <a:normAutofit fontScale="92500"/>
          </a:bodyPr>
          <a:lstStyle/>
          <a:p>
            <a:pPr indent="0" lvl="0" marL="0" rtl="0" algn="just">
              <a:lnSpc>
                <a:spcPct val="150000"/>
              </a:lnSpc>
              <a:spcBef>
                <a:spcPts val="0"/>
              </a:spcBef>
              <a:spcAft>
                <a:spcPts val="0"/>
              </a:spcAft>
              <a:buNone/>
            </a:pPr>
            <a:r>
              <a:rPr lang="id" sz="1200">
                <a:latin typeface="Montserrat"/>
                <a:ea typeface="Montserrat"/>
                <a:cs typeface="Montserrat"/>
                <a:sym typeface="Montserrat"/>
              </a:rPr>
              <a:t>Setelah mengerjakan serangkaian proses pembuatan proyek akhir ini, kami berhasil membuat suatu program Crosswalk Lamp yang menggunakan Finite State Machine (FSM) sebagai penggambaran sekuensial dari cara Crosswalk Lamp tersebut bekerja. Present state dan juga next state dari FSM berfungsi dengan baik untuk menentukan mode yang akan digunakan.</a:t>
            </a:r>
            <a:endParaRPr sz="1200">
              <a:latin typeface="Montserrat"/>
              <a:ea typeface="Montserrat"/>
              <a:cs typeface="Montserrat"/>
              <a:sym typeface="Montserrat"/>
            </a:endParaRPr>
          </a:p>
          <a:p>
            <a:pPr indent="0" lvl="0" marL="0" rtl="0" algn="just">
              <a:lnSpc>
                <a:spcPct val="150000"/>
              </a:lnSpc>
              <a:spcBef>
                <a:spcPts val="800"/>
              </a:spcBef>
              <a:spcAft>
                <a:spcPts val="800"/>
              </a:spcAft>
              <a:buNone/>
            </a:pPr>
            <a:r>
              <a:rPr lang="id" sz="1200">
                <a:latin typeface="Montserrat"/>
                <a:ea typeface="Montserrat"/>
                <a:cs typeface="Montserrat"/>
                <a:sym typeface="Montserrat"/>
              </a:rPr>
              <a:t>Pada program test bench perlu diperhatikan agar FSM dapat melewati tiap state yang dibutuhkan untuk mengeluarkan lampu dan waktu yang tepat yang diinginkan</a:t>
            </a:r>
            <a:endParaRPr sz="12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228600" rtl="0" algn="ctr">
              <a:lnSpc>
                <a:spcPct val="150000"/>
              </a:lnSpc>
              <a:spcBef>
                <a:spcPts val="0"/>
              </a:spcBef>
              <a:spcAft>
                <a:spcPts val="800"/>
              </a:spcAft>
              <a:buNone/>
            </a:pPr>
            <a:r>
              <a:rPr b="1" lang="id" sz="1900"/>
              <a:t>APPENDICES</a:t>
            </a:r>
            <a:endParaRPr sz="3100"/>
          </a:p>
        </p:txBody>
      </p:sp>
      <p:pic>
        <p:nvPicPr>
          <p:cNvPr id="183" name="Google Shape;183;p19"/>
          <p:cNvPicPr preferRelativeResize="0"/>
          <p:nvPr/>
        </p:nvPicPr>
        <p:blipFill>
          <a:blip r:embed="rId3">
            <a:alphaModFix/>
          </a:blip>
          <a:stretch>
            <a:fillRect/>
          </a:stretch>
        </p:blipFill>
        <p:spPr>
          <a:xfrm>
            <a:off x="469450" y="1723625"/>
            <a:ext cx="3756417" cy="2451625"/>
          </a:xfrm>
          <a:prstGeom prst="rect">
            <a:avLst/>
          </a:prstGeom>
          <a:noFill/>
          <a:ln>
            <a:noFill/>
          </a:ln>
        </p:spPr>
      </p:pic>
      <p:pic>
        <p:nvPicPr>
          <p:cNvPr id="184" name="Google Shape;184;p19"/>
          <p:cNvPicPr preferRelativeResize="0"/>
          <p:nvPr/>
        </p:nvPicPr>
        <p:blipFill>
          <a:blip r:embed="rId4">
            <a:alphaModFix/>
          </a:blip>
          <a:stretch>
            <a:fillRect/>
          </a:stretch>
        </p:blipFill>
        <p:spPr>
          <a:xfrm>
            <a:off x="4610075" y="1723625"/>
            <a:ext cx="4232525" cy="2451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