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1" name="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512" name=""/>
            <p:cNvSpPr/>
            <p:nvPr/>
          </p:nvSpPr>
          <p:spPr>
            <a:xfrm flipH="1" flipV="1" rot="5330400">
              <a:off x="4853880" y="337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3" name=""/>
            <p:cNvSpPr/>
            <p:nvPr/>
          </p:nvSpPr>
          <p:spPr>
            <a:xfrm flipH="1" flipV="1" rot="5330400">
              <a:off x="4023360" y="234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4" name=""/>
            <p:cNvSpPr/>
            <p:nvPr/>
          </p:nvSpPr>
          <p:spPr>
            <a:xfrm flipH="1" flipV="1" rot="5330400">
              <a:off x="4920480" y="207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5" name=""/>
            <p:cNvSpPr/>
            <p:nvPr/>
          </p:nvSpPr>
          <p:spPr>
            <a:xfrm flipH="1" flipV="1" rot="5330400">
              <a:off x="3977280" y="98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6" name=""/>
            <p:cNvSpPr/>
            <p:nvPr/>
          </p:nvSpPr>
          <p:spPr>
            <a:xfrm flipH="1" flipV="1" rot="5330400">
              <a:off x="4911480" y="74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7" name=""/>
            <p:cNvSpPr/>
            <p:nvPr/>
          </p:nvSpPr>
          <p:spPr>
            <a:xfrm flipH="1" flipV="1" rot="5330400">
              <a:off x="4032000" y="368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hlinkClick r:id="rId16"/>
              </a:rPr>
              <a:t>icons8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221" name=""/>
            <p:cNvSpPr/>
            <p:nvPr/>
          </p:nvSpPr>
          <p:spPr>
            <a:xfrm flipH="1" flipV="1" rot="5330400">
              <a:off x="4853880" y="337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 flipH="1" flipV="1" rot="5330400">
              <a:off x="4023360" y="234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"/>
            <p:cNvSpPr/>
            <p:nvPr/>
          </p:nvSpPr>
          <p:spPr>
            <a:xfrm flipH="1" flipV="1" rot="5330400">
              <a:off x="4920480" y="207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 flipH="1" flipV="1" rot="5330400">
              <a:off x="3977280" y="98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 flipH="1" flipV="1" rot="5330400">
              <a:off x="4911480" y="74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 flipH="1" flipV="1" rot="5330400">
              <a:off x="4032000" y="368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7" name="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"/>
            <p:cNvSpPr/>
            <p:nvPr/>
          </p:nvSpPr>
          <p:spPr>
            <a:xfrm flipV="1" rot="5395800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"/>
            <p:cNvSpPr/>
            <p:nvPr/>
          </p:nvSpPr>
          <p:spPr>
            <a:xfrm flipV="1" rot="5395800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"/>
            <p:cNvSpPr/>
            <p:nvPr/>
          </p:nvSpPr>
          <p:spPr>
            <a:xfrm flipV="1" rot="5395800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"/>
            <p:cNvSpPr/>
            <p:nvPr/>
          </p:nvSpPr>
          <p:spPr>
            <a:xfrm flipV="1" rot="5395800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3" name=""/>
            <p:cNvSpPr/>
            <p:nvPr/>
          </p:nvSpPr>
          <p:spPr>
            <a:xfrm flipV="1" rot="5395800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"/>
            <p:cNvSpPr/>
            <p:nvPr/>
          </p:nvSpPr>
          <p:spPr>
            <a:xfrm flipV="1" rot="5395800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"/>
            <p:cNvSpPr/>
            <p:nvPr/>
          </p:nvSpPr>
          <p:spPr>
            <a:xfrm flipV="1" rot="5395800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"/>
            <p:cNvSpPr/>
            <p:nvPr/>
          </p:nvSpPr>
          <p:spPr>
            <a:xfrm flipV="1" rot="5395800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"/>
            <p:cNvSpPr/>
            <p:nvPr/>
          </p:nvSpPr>
          <p:spPr>
            <a:xfrm flipV="1" rot="5395800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8" name=""/>
            <p:cNvSpPr/>
            <p:nvPr/>
          </p:nvSpPr>
          <p:spPr>
            <a:xfrm flipV="1" rot="5395800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"/>
            <p:cNvSpPr/>
            <p:nvPr/>
          </p:nvSpPr>
          <p:spPr>
            <a:xfrm flipV="1" rot="5395800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0" name="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2" name=""/>
            <p:cNvSpPr/>
            <p:nvPr/>
          </p:nvSpPr>
          <p:spPr>
            <a:xfrm flipV="1" rot="5395800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3" name=""/>
            <p:cNvSpPr/>
            <p:nvPr/>
          </p:nvSpPr>
          <p:spPr>
            <a:xfrm flipV="1" rot="5395800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4" name=""/>
            <p:cNvSpPr/>
            <p:nvPr/>
          </p:nvSpPr>
          <p:spPr>
            <a:xfrm flipV="1" rot="5395800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"/>
            <p:cNvSpPr/>
            <p:nvPr/>
          </p:nvSpPr>
          <p:spPr>
            <a:xfrm flipV="1" rot="5395800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"/>
            <p:cNvSpPr/>
            <p:nvPr/>
          </p:nvSpPr>
          <p:spPr>
            <a:xfrm flipV="1" rot="5395800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"/>
            <p:cNvSpPr/>
            <p:nvPr/>
          </p:nvSpPr>
          <p:spPr>
            <a:xfrm flipV="1" rot="5395800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"/>
            <p:cNvSpPr/>
            <p:nvPr/>
          </p:nvSpPr>
          <p:spPr>
            <a:xfrm flipV="1" rot="5395800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"/>
            <p:cNvSpPr/>
            <p:nvPr/>
          </p:nvSpPr>
          <p:spPr>
            <a:xfrm flipV="1" rot="5395800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"/>
            <p:cNvSpPr/>
            <p:nvPr/>
          </p:nvSpPr>
          <p:spPr>
            <a:xfrm flipV="1" rot="5395800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"/>
            <p:cNvSpPr/>
            <p:nvPr/>
          </p:nvSpPr>
          <p:spPr>
            <a:xfrm flipV="1" rot="5395800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"/>
            <p:cNvSpPr/>
            <p:nvPr/>
          </p:nvSpPr>
          <p:spPr>
            <a:xfrm flipV="1" rot="5395800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"/>
          <p:cNvSpPr txBox="1"/>
          <p:nvPr/>
        </p:nvSpPr>
        <p:spPr>
          <a:xfrm>
            <a:off x="2286000" y="4515120"/>
            <a:ext cx="4608000" cy="97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2800" spc="-1" strike="noStrike">
                <a:solidFill>
                  <a:srgbClr val="000000"/>
                </a:solidFill>
                <a:latin typeface="Noto Sans"/>
              </a:rPr>
              <a:t>State Population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r"/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An (subjective)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7315200" y="4629240"/>
            <a:ext cx="2377440" cy="49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Aggregated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20 April 2023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2"/>
          <p:cNvSpPr/>
          <p:nvPr/>
        </p:nvSpPr>
        <p:spPr>
          <a:xfrm>
            <a:off x="460080" y="2137680"/>
            <a:ext cx="5666040" cy="200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</a:rPr>
              <a:t>The “Haves”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</a:rPr>
              <a:t>The “Have-nots”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</a:rPr>
              <a:t>Gainers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</a:rPr>
              <a:t>Losers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</a:rPr>
              <a:t>Takeaways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8" name="TextShape 1"/>
          <p:cNvSpPr/>
          <p:nvPr/>
        </p:nvSpPr>
        <p:spPr>
          <a:xfrm>
            <a:off x="274320" y="1180800"/>
            <a:ext cx="384048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</a:rPr>
              <a:t>What we will cover...</a:t>
            </a:r>
            <a:endParaRPr b="1" lang="en-US" sz="2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9" name=""/>
          <p:cNvSpPr/>
          <p:nvPr/>
        </p:nvSpPr>
        <p:spPr>
          <a:xfrm>
            <a:off x="4800600" y="4800600"/>
            <a:ext cx="2057400" cy="457200"/>
          </a:xfrm>
          <a:prstGeom prst="ellipse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"/>
          <p:cNvSpPr txBox="1"/>
          <p:nvPr/>
        </p:nvSpPr>
        <p:spPr>
          <a:xfrm>
            <a:off x="628560" y="4426920"/>
            <a:ext cx="41324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*Disclaimer: this presentation assumes that no one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present today is attending with the genuine expectation of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garnering insights based on state population data… enjoy!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"/>
          <p:cNvSpPr txBox="1"/>
          <p:nvPr/>
        </p:nvSpPr>
        <p:spPr>
          <a:xfrm>
            <a:off x="91440" y="1158840"/>
            <a:ext cx="3383280" cy="7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California is massive, so, naturally, it haves a lot.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393,46,023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1463040" y="731520"/>
            <a:ext cx="201168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1. California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109800" y="2639520"/>
            <a:ext cx="3383280" cy="106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Florida is </a:t>
            </a:r>
            <a:r>
              <a:rPr b="0" lang="en-US" sz="1200" spc="-1" strike="sngStrike">
                <a:solidFill>
                  <a:srgbClr val="666666"/>
                </a:solidFill>
                <a:latin typeface="Noto Sans"/>
              </a:rPr>
              <a:t>massively deceptive</a:t>
            </a: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 deceptively massive, for now. This state is likely doomed to vestige.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21,216,924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1481400" y="2212200"/>
            <a:ext cx="201168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3. Florida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91440" y="409788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Pennsylvania is alright.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12,794,885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"/>
          <p:cNvSpPr txBox="1"/>
          <p:nvPr/>
        </p:nvSpPr>
        <p:spPr>
          <a:xfrm>
            <a:off x="1143000" y="3670560"/>
            <a:ext cx="2331720" cy="44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5. Pennsylvania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"/>
          <p:cNvSpPr txBox="1"/>
          <p:nvPr/>
        </p:nvSpPr>
        <p:spPr>
          <a:xfrm>
            <a:off x="6672240" y="3314520"/>
            <a:ext cx="3383280" cy="131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New York is thicc with two Cs and a personality to match; this is the only explanation I can think of for how it convinced that many humans to live that close to one another.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19,514,849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"/>
          <p:cNvSpPr txBox="1"/>
          <p:nvPr/>
        </p:nvSpPr>
        <p:spPr>
          <a:xfrm>
            <a:off x="6672240" y="2887200"/>
            <a:ext cx="201168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Lato Black"/>
              </a:rPr>
              <a:t>4. New York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6672240" y="1757160"/>
            <a:ext cx="3383280" cy="95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Texas is also massive, but, as we just saw, California is better. So Texas becomes our first loser.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28,635,442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6672240" y="1329840"/>
            <a:ext cx="201168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2. Texas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7315200" y="228600"/>
            <a:ext cx="2057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The “Haves”</a:t>
            </a:r>
            <a:endParaRPr b="0" lang="en-US" sz="24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2" name=""/>
          <p:cNvSpPr/>
          <p:nvPr/>
        </p:nvSpPr>
        <p:spPr>
          <a:xfrm>
            <a:off x="5017680" y="798120"/>
            <a:ext cx="228600" cy="4114800"/>
          </a:xfrm>
          <a:prstGeom prst="upArrow">
            <a:avLst>
              <a:gd name="adj1" fmla="val 50000"/>
              <a:gd name="adj2" fmla="val 450000"/>
            </a:avLst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 txBox="1"/>
          <p:nvPr/>
        </p:nvSpPr>
        <p:spPr>
          <a:xfrm>
            <a:off x="91440" y="1158840"/>
            <a:ext cx="3383280" cy="95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 </a:t>
            </a: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It borders Canada so this strikes me as poor judgment on an epidemic level; my guess is aliens.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760,394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"/>
          <p:cNvSpPr txBox="1"/>
          <p:nvPr/>
        </p:nvSpPr>
        <p:spPr>
          <a:xfrm>
            <a:off x="1143000" y="731520"/>
            <a:ext cx="233172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46. North Dakota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"/>
          <p:cNvSpPr txBox="1"/>
          <p:nvPr/>
        </p:nvSpPr>
        <p:spPr>
          <a:xfrm>
            <a:off x="109800" y="2639520"/>
            <a:ext cx="3383280" cy="106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Is this a state?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701,974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"/>
          <p:cNvSpPr txBox="1"/>
          <p:nvPr/>
        </p:nvSpPr>
        <p:spPr>
          <a:xfrm>
            <a:off x="228600" y="2212200"/>
            <a:ext cx="326448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48. District of Columbia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91440" y="409788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Have you been here?... Me either.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581,348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"/>
          <p:cNvSpPr txBox="1"/>
          <p:nvPr/>
        </p:nvSpPr>
        <p:spPr>
          <a:xfrm>
            <a:off x="1463040" y="3670560"/>
            <a:ext cx="201168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50. Wyoming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"/>
          <p:cNvSpPr txBox="1"/>
          <p:nvPr/>
        </p:nvSpPr>
        <p:spPr>
          <a:xfrm>
            <a:off x="6672240" y="3314520"/>
            <a:ext cx="3383280" cy="16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Vermont also saw the greatest population stability from 2013 to 2020, losing only 1564 occupants. For this reason I formally propose that they change their state motto to “They come for the cheese and most of them stay for the cheese.”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624,340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"/>
          <p:cNvSpPr txBox="1"/>
          <p:nvPr/>
        </p:nvSpPr>
        <p:spPr>
          <a:xfrm>
            <a:off x="6672240" y="2887200"/>
            <a:ext cx="201168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Lato Black"/>
              </a:rPr>
              <a:t>49. Vermont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"/>
          <p:cNvSpPr txBox="1"/>
          <p:nvPr/>
        </p:nvSpPr>
        <p:spPr>
          <a:xfrm>
            <a:off x="6672240" y="175716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736,990 Americans traveled through Canada – and then past Canada – and opted not to correct their mistake.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"/>
          <p:cNvSpPr txBox="1"/>
          <p:nvPr/>
        </p:nvSpPr>
        <p:spPr>
          <a:xfrm>
            <a:off x="6672240" y="1329840"/>
            <a:ext cx="201168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47. Alaska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"/>
          <p:cNvSpPr txBox="1"/>
          <p:nvPr/>
        </p:nvSpPr>
        <p:spPr>
          <a:xfrm>
            <a:off x="6629400" y="228600"/>
            <a:ext cx="2743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The “Have-nots”</a:t>
            </a:r>
            <a:endParaRPr b="0" lang="en-US" sz="24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4" name=""/>
          <p:cNvSpPr/>
          <p:nvPr/>
        </p:nvSpPr>
        <p:spPr>
          <a:xfrm>
            <a:off x="5004000" y="986400"/>
            <a:ext cx="228600" cy="4114800"/>
          </a:xfrm>
          <a:prstGeom prst="downArrow">
            <a:avLst>
              <a:gd name="adj1" fmla="val 50000"/>
              <a:gd name="adj2" fmla="val 450000"/>
            </a:avLst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"/>
          <p:cNvSpPr txBox="1"/>
          <p:nvPr/>
        </p:nvSpPr>
        <p:spPr>
          <a:xfrm>
            <a:off x="953280" y="152424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Texas wins with a Texas-big influx of 2,996,069. Or whatever…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1604520" y="1113840"/>
            <a:ext cx="1554480" cy="48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Texas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"/>
          <p:cNvSpPr txBox="1"/>
          <p:nvPr/>
        </p:nvSpPr>
        <p:spPr>
          <a:xfrm>
            <a:off x="2873520" y="403776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+2,125,768… Now why would that – OH. Boomers. Bout that time.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"/>
          <p:cNvSpPr txBox="1"/>
          <p:nvPr/>
        </p:nvSpPr>
        <p:spPr>
          <a:xfrm>
            <a:off x="3524760" y="3627360"/>
            <a:ext cx="1554480" cy="48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Florida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"/>
          <p:cNvSpPr txBox="1"/>
          <p:nvPr/>
        </p:nvSpPr>
        <p:spPr>
          <a:xfrm>
            <a:off x="6714000" y="408456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So it’s north but still south? Anyways +734,847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"/>
          <p:cNvSpPr txBox="1"/>
          <p:nvPr/>
        </p:nvSpPr>
        <p:spPr>
          <a:xfrm>
            <a:off x="7365240" y="3674160"/>
            <a:ext cx="2464560" cy="48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North Carolina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"/>
          <p:cNvSpPr txBox="1"/>
          <p:nvPr/>
        </p:nvSpPr>
        <p:spPr>
          <a:xfrm>
            <a:off x="5068080" y="152424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A solid influx of 1,686,842.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5719320" y="1113840"/>
            <a:ext cx="1824480" cy="4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California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"/>
          <p:cNvSpPr txBox="1"/>
          <p:nvPr/>
        </p:nvSpPr>
        <p:spPr>
          <a:xfrm>
            <a:off x="496080" y="51840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2416320" y="30787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"/>
          <p:cNvSpPr txBox="1"/>
          <p:nvPr/>
        </p:nvSpPr>
        <p:spPr>
          <a:xfrm>
            <a:off x="4610880" y="57744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6256800" y="313776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"/>
          <p:cNvSpPr txBox="1"/>
          <p:nvPr/>
        </p:nvSpPr>
        <p:spPr>
          <a:xfrm>
            <a:off x="8229600" y="255600"/>
            <a:ext cx="12474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Gainers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"/>
          <p:cNvSpPr txBox="1"/>
          <p:nvPr/>
        </p:nvSpPr>
        <p:spPr>
          <a:xfrm>
            <a:off x="953280" y="1524240"/>
            <a:ext cx="3200400" cy="14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Coming in as the biggest loser (-1) is Illinois with a loss of 132,390. My interpretation of this data is that the state is terrible.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"/>
          <p:cNvSpPr txBox="1"/>
          <p:nvPr/>
        </p:nvSpPr>
        <p:spPr>
          <a:xfrm>
            <a:off x="1604520" y="1113840"/>
            <a:ext cx="1554480" cy="48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Illinois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2873520" y="4037760"/>
            <a:ext cx="3200400" cy="143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Coming in as the 2nd biggest loser (-2) with a loss of 46,193. This state is probably also terrible, but must be less terrible than Illinois.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"/>
          <p:cNvSpPr txBox="1"/>
          <p:nvPr/>
        </p:nvSpPr>
        <p:spPr>
          <a:xfrm>
            <a:off x="3524760" y="3627360"/>
            <a:ext cx="2418840" cy="48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West Virginia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"/>
          <p:cNvSpPr txBox="1"/>
          <p:nvPr/>
        </p:nvSpPr>
        <p:spPr>
          <a:xfrm>
            <a:off x="6714000" y="408456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Cheeeeeeeesse...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7365240" y="3674160"/>
            <a:ext cx="2464560" cy="48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Vermont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"/>
          <p:cNvSpPr txBox="1"/>
          <p:nvPr/>
        </p:nvSpPr>
        <p:spPr>
          <a:xfrm>
            <a:off x="5068080" y="152424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I drove through Connecticut while racing a winter storm once; it’s a beautiful state.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5719320" y="1113840"/>
            <a:ext cx="2053080" cy="48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Connecticut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496080" y="51840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-1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2416320" y="30787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-2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4610880" y="57744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-3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"/>
          <p:cNvSpPr txBox="1"/>
          <p:nvPr/>
        </p:nvSpPr>
        <p:spPr>
          <a:xfrm>
            <a:off x="6256800" y="313776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-4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"/>
          <p:cNvSpPr txBox="1"/>
          <p:nvPr/>
        </p:nvSpPr>
        <p:spPr>
          <a:xfrm>
            <a:off x="8229600" y="255600"/>
            <a:ext cx="141516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LOSERS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"/>
          <p:cNvSpPr txBox="1"/>
          <p:nvPr/>
        </p:nvSpPr>
        <p:spPr>
          <a:xfrm>
            <a:off x="457200" y="1546920"/>
            <a:ext cx="512064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I sincerely hope that everyone enjoyed this presentation.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TBD – will complete 4/21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"/>
          <p:cNvSpPr txBox="1"/>
          <p:nvPr/>
        </p:nvSpPr>
        <p:spPr>
          <a:xfrm>
            <a:off x="365760" y="3670920"/>
            <a:ext cx="5120640" cy="120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Id volutpat lacus laoreet non curabitur gravida arcu. Felis bibendum ut tristique et egestas quis ipsum suspendisse. Quam viverra orci sagittis eu. Risus commodo viverra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"/>
          <p:cNvSpPr txBox="1"/>
          <p:nvPr/>
        </p:nvSpPr>
        <p:spPr>
          <a:xfrm>
            <a:off x="274320" y="365760"/>
            <a:ext cx="7269480" cy="87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Takeaways </a:t>
            </a:r>
            <a:r>
              <a:rPr b="1" lang="en-US" sz="1200" spc="-1" strike="noStrike">
                <a:solidFill>
                  <a:srgbClr val="000000"/>
                </a:solidFill>
                <a:latin typeface="Noto Sans"/>
              </a:rPr>
              <a:t>(aside from time)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"/>
          <p:cNvSpPr txBox="1"/>
          <p:nvPr/>
        </p:nvSpPr>
        <p:spPr>
          <a:xfrm>
            <a:off x="5308560" y="5163120"/>
            <a:ext cx="218952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Lato"/>
              </a:rPr>
              <a:t>Photo by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hlinkClick r:id="rId1"/>
              </a:rPr>
              <a:t>Dave Hoefler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</a:rPr>
              <a:t> on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hlinkClick r:id="rId2"/>
              </a:rPr>
              <a:t>Unsplash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"/>
          <p:cNvSpPr/>
          <p:nvPr/>
        </p:nvSpPr>
        <p:spPr>
          <a:xfrm>
            <a:off x="5873400" y="1190520"/>
            <a:ext cx="4094280" cy="4094280"/>
          </a:xfrm>
          <a:custGeom>
            <a:avLst/>
            <a:gdLst/>
            <a:ahLst/>
            <a:rect l="0" t="0" r="r" b="b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"/>
          <p:cNvSpPr/>
          <p:nvPr/>
        </p:nvSpPr>
        <p:spPr>
          <a:xfrm>
            <a:off x="4343400" y="5029200"/>
            <a:ext cx="2971800" cy="520200"/>
          </a:xfrm>
          <a:prstGeom prst="diamond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Application>LibreOffice/7.4.6.2$Windows_X86_64 LibreOffice_project/5b1f5509c2decdade7fda905e3e1429a67acd63d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2023-04-20T20:10:05Z</dcterms:created>
  <dc:creator/>
  <dc:description/>
  <dc:language>en-US</dc:language>
  <cp:lastModifiedBy/>
  <dcterms:modified xsi:type="dcterms:W3CDTF">2023-04-20T23:34:55Z</dcterms:modified>
  <cp:revision>4</cp:revision>
  <dc:subject/>
  <dc:title>Grey Elegant</dc:title>
</cp:coreProperties>
</file>