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7BCB-8CC1-4336-A4E5-32C8CB2EA519}" type="datetimeFigureOut">
              <a:rPr lang="en-US" smtClean="0"/>
              <a:t>6/26/2019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94F7-5AB0-4ADD-AB30-7A2A525F0A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7BCB-8CC1-4336-A4E5-32C8CB2EA519}" type="datetimeFigureOut">
              <a:rPr lang="en-US" smtClean="0"/>
              <a:t>6/26/2019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94F7-5AB0-4ADD-AB30-7A2A525F0A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7BCB-8CC1-4336-A4E5-32C8CB2EA519}" type="datetimeFigureOut">
              <a:rPr lang="en-US" smtClean="0"/>
              <a:t>6/26/2019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94F7-5AB0-4ADD-AB30-7A2A525F0A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7BCB-8CC1-4336-A4E5-32C8CB2EA519}" type="datetimeFigureOut">
              <a:rPr lang="en-US" smtClean="0"/>
              <a:t>6/26/2019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94F7-5AB0-4ADD-AB30-7A2A525F0A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7BCB-8CC1-4336-A4E5-32C8CB2EA519}" type="datetimeFigureOut">
              <a:rPr lang="en-US" smtClean="0"/>
              <a:t>6/26/2019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94F7-5AB0-4ADD-AB30-7A2A525F0A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7BCB-8CC1-4336-A4E5-32C8CB2EA519}" type="datetimeFigureOut">
              <a:rPr lang="en-US" smtClean="0"/>
              <a:t>6/26/2019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94F7-5AB0-4ADD-AB30-7A2A525F0A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7BCB-8CC1-4336-A4E5-32C8CB2EA519}" type="datetimeFigureOut">
              <a:rPr lang="en-US" smtClean="0"/>
              <a:t>6/26/2019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94F7-5AB0-4ADD-AB30-7A2A525F0A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7BCB-8CC1-4336-A4E5-32C8CB2EA519}" type="datetimeFigureOut">
              <a:rPr lang="en-US" smtClean="0"/>
              <a:t>6/26/2019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94F7-5AB0-4ADD-AB30-7A2A525F0A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7BCB-8CC1-4336-A4E5-32C8CB2EA519}" type="datetimeFigureOut">
              <a:rPr lang="en-US" smtClean="0"/>
              <a:t>6/26/2019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94F7-5AB0-4ADD-AB30-7A2A525F0A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7BCB-8CC1-4336-A4E5-32C8CB2EA519}" type="datetimeFigureOut">
              <a:rPr lang="en-US" smtClean="0"/>
              <a:t>6/26/2019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94F7-5AB0-4ADD-AB30-7A2A525F0A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7BCB-8CC1-4336-A4E5-32C8CB2EA519}" type="datetimeFigureOut">
              <a:rPr lang="en-US" smtClean="0"/>
              <a:t>6/26/2019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94F7-5AB0-4ADD-AB30-7A2A525F0A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57BCB-8CC1-4336-A4E5-32C8CB2EA519}" type="datetimeFigureOut">
              <a:rPr lang="en-US" smtClean="0"/>
              <a:t>6/26/2019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794F7-5AB0-4ADD-AB30-7A2A525F0AF4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"/>
          <p:cNvPicPr/>
          <p:nvPr userDrawn="1"/>
        </p:nvPicPr>
        <p:blipFill>
          <a:blip r:embed="rId13"/>
          <a:srcRect r="80518" b="55157"/>
          <a:stretch>
            <a:fillRect/>
          </a:stretch>
        </p:blipFill>
        <p:spPr bwMode="auto">
          <a:xfrm>
            <a:off x="8143900" y="142852"/>
            <a:ext cx="86424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Unique Document Identification Number (UDIN)</a:t>
            </a:r>
            <a:endParaRPr lang="en-IN" dirty="0"/>
          </a:p>
        </p:txBody>
      </p:sp>
      <p:pic>
        <p:nvPicPr>
          <p:cNvPr id="4" name="Picture 3" descr="logo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4786322"/>
            <a:ext cx="4436110" cy="127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b="1" dirty="0"/>
              <a:t>Consequences of violation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Action </a:t>
            </a:r>
            <a:r>
              <a:rPr lang="en-IN" dirty="0"/>
              <a:t>under the Company Secretaries Act, 1980 read with First Schedule and Second Schedule to the Company Secretaries Act, 1980.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1604" y="2430844"/>
            <a:ext cx="614366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  <a:endParaRPr lang="en-US" sz="9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Background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Better </a:t>
            </a:r>
            <a:r>
              <a:rPr lang="en-IN" dirty="0"/>
              <a:t>check on the various certifications done by </a:t>
            </a:r>
            <a:r>
              <a:rPr lang="en-IN" dirty="0" smtClean="0"/>
              <a:t>PCS</a:t>
            </a:r>
          </a:p>
          <a:p>
            <a:r>
              <a:rPr lang="en-IN" dirty="0" smtClean="0"/>
              <a:t>MCA </a:t>
            </a:r>
            <a:r>
              <a:rPr lang="en-IN" dirty="0"/>
              <a:t>at numerous occasions </a:t>
            </a:r>
            <a:r>
              <a:rPr lang="en-IN" dirty="0" smtClean="0"/>
              <a:t>advised to </a:t>
            </a:r>
            <a:r>
              <a:rPr lang="en-IN" dirty="0"/>
              <a:t>develop a mechanism to </a:t>
            </a:r>
            <a:r>
              <a:rPr lang="en-IN" dirty="0" smtClean="0"/>
              <a:t>–</a:t>
            </a:r>
          </a:p>
          <a:p>
            <a:pPr lvl="1"/>
            <a:r>
              <a:rPr lang="en-IN" dirty="0" smtClean="0"/>
              <a:t>prevent </a:t>
            </a:r>
            <a:r>
              <a:rPr lang="en-IN" dirty="0"/>
              <a:t>fake certifications, </a:t>
            </a:r>
            <a:endParaRPr lang="en-IN" dirty="0" smtClean="0"/>
          </a:p>
          <a:p>
            <a:pPr lvl="1"/>
            <a:r>
              <a:rPr lang="en-IN" dirty="0" smtClean="0"/>
              <a:t>check </a:t>
            </a:r>
            <a:r>
              <a:rPr lang="en-IN" dirty="0"/>
              <a:t>the quality of professional services rendered by </a:t>
            </a:r>
            <a:r>
              <a:rPr lang="en-IN" dirty="0" smtClean="0"/>
              <a:t>professionals, </a:t>
            </a:r>
          </a:p>
          <a:p>
            <a:pPr lvl="1"/>
            <a:r>
              <a:rPr lang="en-IN" dirty="0" smtClean="0"/>
              <a:t>enable </a:t>
            </a:r>
            <a:r>
              <a:rPr lang="en-IN" dirty="0"/>
              <a:t>the stakeholders </a:t>
            </a:r>
            <a:r>
              <a:rPr lang="en-IN" dirty="0" smtClean="0"/>
              <a:t>to </a:t>
            </a:r>
            <a:r>
              <a:rPr lang="en-IN" dirty="0"/>
              <a:t>verify the authenticity of various documents certified by </a:t>
            </a:r>
            <a:r>
              <a:rPr lang="en-IN" dirty="0" smtClean="0"/>
              <a:t>PCS.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Ensure </a:t>
            </a:r>
            <a:r>
              <a:rPr lang="en-US" dirty="0"/>
              <a:t>compliance of the Guidelines </a:t>
            </a:r>
            <a:r>
              <a:rPr lang="en-US" dirty="0" smtClean="0"/>
              <a:t>issued </a:t>
            </a:r>
            <a:r>
              <a:rPr lang="en-US" dirty="0"/>
              <a:t>by the Institute </a:t>
            </a:r>
            <a:r>
              <a:rPr lang="en-US" dirty="0" err="1"/>
              <a:t>w.r.t</a:t>
            </a:r>
            <a:r>
              <a:rPr lang="en-US" dirty="0"/>
              <a:t> ceilings on the number of the various certification/ attestation </a:t>
            </a:r>
            <a:r>
              <a:rPr lang="en-US" dirty="0" smtClean="0"/>
              <a:t>services</a:t>
            </a:r>
            <a:endParaRPr lang="en-IN" dirty="0"/>
          </a:p>
          <a:p>
            <a:pPr lvl="0"/>
            <a:r>
              <a:rPr lang="en-US" dirty="0" smtClean="0"/>
              <a:t>Tackle </a:t>
            </a:r>
            <a:r>
              <a:rPr lang="en-US" dirty="0"/>
              <a:t>counterfeiting of various attestations/ certifications and filing of documents through a quick and easy online computer based </a:t>
            </a:r>
            <a:r>
              <a:rPr lang="en-US" dirty="0" smtClean="0"/>
              <a:t>application</a:t>
            </a:r>
            <a:endParaRPr lang="en-IN" dirty="0"/>
          </a:p>
          <a:p>
            <a:pPr lvl="0"/>
            <a:r>
              <a:rPr lang="en-US" dirty="0" smtClean="0"/>
              <a:t>Reduce chances </a:t>
            </a:r>
            <a:r>
              <a:rPr lang="en-US" dirty="0"/>
              <a:t>of frauds and misuse of digital signatures </a:t>
            </a:r>
            <a:r>
              <a:rPr lang="en-IN" dirty="0"/>
              <a:t>issued in the Professionals’ name by any other </a:t>
            </a:r>
            <a:r>
              <a:rPr lang="en-IN" dirty="0" smtClean="0"/>
              <a:t>person</a:t>
            </a:r>
            <a:endParaRPr lang="en-IN" dirty="0"/>
          </a:p>
          <a:p>
            <a:pPr lvl="0"/>
            <a:r>
              <a:rPr lang="en-US" dirty="0" smtClean="0"/>
              <a:t>Ease </a:t>
            </a:r>
            <a:r>
              <a:rPr lang="en-US" dirty="0"/>
              <a:t>of maintaining the Register of Attestation/ Certification </a:t>
            </a:r>
            <a:r>
              <a:rPr lang="en-US" dirty="0" smtClean="0"/>
              <a:t>services</a:t>
            </a:r>
            <a:endParaRPr lang="en-IN" dirty="0"/>
          </a:p>
          <a:p>
            <a:pPr lvl="0"/>
            <a:r>
              <a:rPr lang="en-US" dirty="0" smtClean="0"/>
              <a:t>Enable </a:t>
            </a:r>
            <a:r>
              <a:rPr lang="en-US" dirty="0"/>
              <a:t>the stakeholders to verify the authenticity of various </a:t>
            </a:r>
            <a:r>
              <a:rPr lang="en-US" dirty="0" smtClean="0"/>
              <a:t>documents</a:t>
            </a:r>
            <a:endParaRPr lang="en-IN" dirty="0"/>
          </a:p>
          <a:p>
            <a:pPr lvl="0"/>
            <a:r>
              <a:rPr lang="en-US" dirty="0" smtClean="0"/>
              <a:t>Pre-fill </a:t>
            </a:r>
            <a:r>
              <a:rPr lang="en-US" dirty="0"/>
              <a:t>details in Form D at the time of renewal of </a:t>
            </a:r>
            <a:r>
              <a:rPr lang="en-US" dirty="0" err="1" smtClean="0"/>
              <a:t>CoP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UDIN?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UDIN is a 16 digit system-generated unique number for the identification of every document attested by practicing company secretaries.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20000"/>
              </a:lnSpc>
            </a:pPr>
            <a:r>
              <a:rPr lang="en-IN" dirty="0"/>
              <a:t>Annual Return – MGT-8</a:t>
            </a:r>
          </a:p>
          <a:p>
            <a:pPr lvl="0">
              <a:lnSpc>
                <a:spcPct val="120000"/>
              </a:lnSpc>
            </a:pPr>
            <a:r>
              <a:rPr lang="en-IN" dirty="0"/>
              <a:t>Secretarial Audit – Sec.204 of Companies Act, 2013</a:t>
            </a:r>
          </a:p>
          <a:p>
            <a:pPr lvl="0">
              <a:lnSpc>
                <a:spcPct val="120000"/>
              </a:lnSpc>
            </a:pPr>
            <a:r>
              <a:rPr lang="en-IN" dirty="0"/>
              <a:t>Secretarial Audit – Reg. 24A of </a:t>
            </a:r>
            <a:r>
              <a:rPr lang="en-IN" dirty="0" smtClean="0"/>
              <a:t>SEBI (</a:t>
            </a:r>
            <a:r>
              <a:rPr lang="en-IN" dirty="0"/>
              <a:t>LODR</a:t>
            </a:r>
            <a:r>
              <a:rPr lang="en-IN" dirty="0" smtClean="0"/>
              <a:t>), 2015</a:t>
            </a:r>
            <a:endParaRPr lang="en-IN" dirty="0"/>
          </a:p>
          <a:p>
            <a:pPr lvl="0">
              <a:lnSpc>
                <a:spcPct val="120000"/>
              </a:lnSpc>
            </a:pPr>
            <a:r>
              <a:rPr lang="en-IN" dirty="0"/>
              <a:t>Annual Secretarial Compliance Report – Reg. 24A of </a:t>
            </a:r>
            <a:r>
              <a:rPr lang="en-IN" dirty="0" smtClean="0"/>
              <a:t>SEBI (</a:t>
            </a:r>
            <a:r>
              <a:rPr lang="en-IN" dirty="0"/>
              <a:t>LODR</a:t>
            </a:r>
            <a:r>
              <a:rPr lang="en-IN" dirty="0" smtClean="0"/>
              <a:t>), 2015</a:t>
            </a:r>
            <a:endParaRPr lang="en-IN" dirty="0"/>
          </a:p>
          <a:p>
            <a:pPr lvl="0">
              <a:lnSpc>
                <a:spcPct val="120000"/>
              </a:lnSpc>
            </a:pPr>
            <a:r>
              <a:rPr lang="en-IN" dirty="0"/>
              <a:t>Director Disqualification Certificate – </a:t>
            </a:r>
            <a:r>
              <a:rPr lang="en-IN" dirty="0" smtClean="0"/>
              <a:t>SEBI (</a:t>
            </a:r>
            <a:r>
              <a:rPr lang="en-IN" dirty="0"/>
              <a:t>LODR), 2015</a:t>
            </a:r>
          </a:p>
          <a:p>
            <a:pPr lvl="0">
              <a:lnSpc>
                <a:spcPct val="120000"/>
              </a:lnSpc>
            </a:pPr>
            <a:r>
              <a:rPr lang="en-IN" dirty="0"/>
              <a:t>Share Transfer Certification- Reg.40(9)  – </a:t>
            </a:r>
            <a:r>
              <a:rPr lang="en-IN" dirty="0" smtClean="0"/>
              <a:t>SEBI (</a:t>
            </a:r>
            <a:r>
              <a:rPr lang="en-IN" dirty="0"/>
              <a:t>LODR), 2015</a:t>
            </a:r>
          </a:p>
          <a:p>
            <a:pPr lvl="0">
              <a:lnSpc>
                <a:spcPct val="120000"/>
              </a:lnSpc>
            </a:pPr>
            <a:r>
              <a:rPr lang="en-IN" dirty="0"/>
              <a:t>Internal Audit of Depository Participants</a:t>
            </a:r>
          </a:p>
          <a:p>
            <a:pPr lvl="0">
              <a:lnSpc>
                <a:spcPct val="120000"/>
              </a:lnSpc>
            </a:pPr>
            <a:r>
              <a:rPr lang="en-IN" dirty="0"/>
              <a:t>Reconciliation of Share Capital Audit </a:t>
            </a:r>
          </a:p>
          <a:p>
            <a:pPr lvl="0">
              <a:lnSpc>
                <a:spcPct val="120000"/>
              </a:lnSpc>
            </a:pPr>
            <a:r>
              <a:rPr lang="en-IN" dirty="0"/>
              <a:t>Third Party Certification of Labour Law </a:t>
            </a:r>
          </a:p>
          <a:p>
            <a:pPr lvl="0">
              <a:lnSpc>
                <a:spcPct val="120000"/>
              </a:lnSpc>
            </a:pPr>
            <a:r>
              <a:rPr lang="en-IN" dirty="0"/>
              <a:t>Diligence Report for Banks</a:t>
            </a:r>
          </a:p>
          <a:p>
            <a:pPr lvl="0">
              <a:lnSpc>
                <a:spcPct val="120000"/>
              </a:lnSpc>
            </a:pPr>
            <a:r>
              <a:rPr lang="en-IN" dirty="0"/>
              <a:t>Internal Audit of Stock Brokers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b="1" dirty="0"/>
              <a:t>UDIN </a:t>
            </a:r>
            <a:r>
              <a:rPr lang="en-IN" b="1" dirty="0" smtClean="0"/>
              <a:t>Generation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1497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Go </a:t>
            </a:r>
            <a:r>
              <a:rPr lang="en-US" dirty="0"/>
              <a:t>to the designated </a:t>
            </a:r>
            <a:r>
              <a:rPr lang="en-US" dirty="0" smtClean="0"/>
              <a:t>website</a:t>
            </a:r>
          </a:p>
          <a:p>
            <a:r>
              <a:rPr lang="en-US" dirty="0" smtClean="0"/>
              <a:t>Create </a:t>
            </a:r>
            <a:r>
              <a:rPr lang="en-US" dirty="0"/>
              <a:t>a login id and password by </a:t>
            </a:r>
            <a:r>
              <a:rPr lang="en-US" dirty="0" smtClean="0"/>
              <a:t>entering</a:t>
            </a:r>
          </a:p>
          <a:p>
            <a:pPr lvl="1"/>
            <a:r>
              <a:rPr lang="en-US" dirty="0" smtClean="0"/>
              <a:t>Membership Number</a:t>
            </a:r>
          </a:p>
          <a:p>
            <a:pPr lvl="1"/>
            <a:r>
              <a:rPr lang="en-US" dirty="0" err="1" smtClean="0"/>
              <a:t>CoP</a:t>
            </a:r>
            <a:r>
              <a:rPr lang="en-US" dirty="0" smtClean="0"/>
              <a:t> </a:t>
            </a:r>
            <a:r>
              <a:rPr lang="en-US" dirty="0"/>
              <a:t>No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Phone No.</a:t>
            </a:r>
          </a:p>
          <a:p>
            <a:pPr lvl="1"/>
            <a:r>
              <a:rPr lang="en-US" dirty="0" smtClean="0"/>
              <a:t>Email id</a:t>
            </a:r>
          </a:p>
          <a:p>
            <a:pPr lvl="1"/>
            <a:r>
              <a:rPr lang="en-US" dirty="0" smtClean="0"/>
              <a:t>AADHAR</a:t>
            </a:r>
          </a:p>
          <a:p>
            <a:pPr lvl="1"/>
            <a:r>
              <a:rPr lang="en-US" dirty="0" smtClean="0"/>
              <a:t>Income </a:t>
            </a:r>
            <a:r>
              <a:rPr lang="en-US" dirty="0"/>
              <a:t>Tax </a:t>
            </a:r>
            <a:r>
              <a:rPr lang="en-US" dirty="0" smtClean="0"/>
              <a:t>PAN</a:t>
            </a:r>
            <a:endParaRPr lang="en-IN" dirty="0"/>
          </a:p>
          <a:p>
            <a:pPr lvl="0"/>
            <a:r>
              <a:rPr lang="en-US" dirty="0" smtClean="0"/>
              <a:t>Login </a:t>
            </a:r>
            <a:r>
              <a:rPr lang="en-US" dirty="0"/>
              <a:t>id would be verified through a computer application.</a:t>
            </a:r>
            <a:endParaRPr lang="en-IN" dirty="0"/>
          </a:p>
          <a:p>
            <a:pPr lvl="0"/>
            <a:r>
              <a:rPr lang="en-US" dirty="0" smtClean="0"/>
              <a:t>UDIN </a:t>
            </a:r>
            <a:r>
              <a:rPr lang="en-US" dirty="0"/>
              <a:t>shall be a system generated random alphanumeric number.</a:t>
            </a:r>
            <a:endParaRPr lang="en-IN" dirty="0"/>
          </a:p>
          <a:p>
            <a:pPr lvl="0"/>
            <a:r>
              <a:rPr lang="en-US" dirty="0"/>
              <a:t>No document shall be required to be uploaded.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b="1" dirty="0" smtClean="0"/>
              <a:t>Modalities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429684" cy="5214974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Only </a:t>
            </a:r>
            <a:r>
              <a:rPr lang="en-US" dirty="0"/>
              <a:t>Members with a valid Certificate of Practice can register</a:t>
            </a:r>
            <a:endParaRPr lang="en-IN" dirty="0"/>
          </a:p>
          <a:p>
            <a:pPr lvl="0"/>
            <a:r>
              <a:rPr lang="en-IN" dirty="0"/>
              <a:t>Only the member certifying the document may generate UDIN</a:t>
            </a:r>
          </a:p>
          <a:p>
            <a:pPr lvl="0"/>
            <a:r>
              <a:rPr lang="en-US" dirty="0"/>
              <a:t>Regulatory bodies and other stakeholders may verify the authenticity of documents certified by PCS by visiting the designated website</a:t>
            </a:r>
            <a:endParaRPr lang="en-IN" dirty="0"/>
          </a:p>
          <a:p>
            <a:pPr lvl="0"/>
            <a:r>
              <a:rPr lang="en-IN" dirty="0"/>
              <a:t>No fee for registration/generation of UDIN</a:t>
            </a:r>
          </a:p>
          <a:p>
            <a:pPr lvl="0"/>
            <a:r>
              <a:rPr lang="en-IN" dirty="0"/>
              <a:t>UDIN shall be shared on registered Email id of the Members or through any other electronic mode</a:t>
            </a:r>
          </a:p>
          <a:p>
            <a:pPr lvl="0"/>
            <a:r>
              <a:rPr lang="en-IN" dirty="0"/>
              <a:t>Name of recipient of the professional service, CIN /LLPIN / PAN No. of client (as the case may be) shall be disclosed at the time of generation of UDIN</a:t>
            </a:r>
          </a:p>
          <a:p>
            <a:pPr lvl="0"/>
            <a:r>
              <a:rPr lang="en-IN" dirty="0"/>
              <a:t>UDIN once generated but not utilized may be surrendered / cancelled by the PCS within 7 days of such generation.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b="1" dirty="0"/>
              <a:t>Quoting UDIN and </a:t>
            </a:r>
            <a:r>
              <a:rPr lang="en-IN" b="1" dirty="0" smtClean="0"/>
              <a:t>Timelines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UDIN shall be generated at the time of signing the Certificate/ Report and mandatorily be mentioned in the Certificate, Report and documents along with the </a:t>
            </a:r>
            <a:r>
              <a:rPr lang="en-IN" dirty="0" err="1"/>
              <a:t>CoP</a:t>
            </a:r>
            <a:r>
              <a:rPr lang="en-IN" dirty="0"/>
              <a:t> number</a:t>
            </a:r>
            <a:r>
              <a:rPr lang="en-IN" dirty="0" smtClean="0"/>
              <a:t>.</a:t>
            </a:r>
            <a:endParaRPr lang="en-IN" dirty="0"/>
          </a:p>
          <a:p>
            <a:pPr algn="just"/>
            <a:r>
              <a:rPr lang="en-US" dirty="0"/>
              <a:t>Quoting UDIN on the documents, certifications, attestations, documents </a:t>
            </a:r>
            <a:r>
              <a:rPr lang="en-US" dirty="0" smtClean="0"/>
              <a:t>shall </a:t>
            </a:r>
            <a:r>
              <a:rPr lang="en-US" dirty="0"/>
              <a:t>be mandatory </a:t>
            </a:r>
            <a:r>
              <a:rPr lang="en-US" dirty="0" err="1"/>
              <a:t>w.e.f</a:t>
            </a:r>
            <a:r>
              <a:rPr lang="en-US" dirty="0"/>
              <a:t>. 1</a:t>
            </a:r>
            <a:r>
              <a:rPr lang="en-US" baseline="30000" dirty="0"/>
              <a:t>st</a:t>
            </a:r>
            <a:r>
              <a:rPr lang="en-US" dirty="0"/>
              <a:t> October, 2019 and till that time the same shall remain recommendatory</a:t>
            </a:r>
            <a:r>
              <a:rPr lang="en-US" dirty="0" smtClean="0"/>
              <a:t>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b="1" dirty="0"/>
              <a:t>Quoting UDIN and </a:t>
            </a:r>
            <a:r>
              <a:rPr lang="en-IN" b="1" dirty="0" smtClean="0"/>
              <a:t>Timelines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The </a:t>
            </a:r>
            <a:r>
              <a:rPr lang="en-IN" dirty="0"/>
              <a:t>details of UDIN generated by a PCS during a Financial Year shall be prefilled in Form ‘D’ at the time of application for renewal of </a:t>
            </a:r>
            <a:r>
              <a:rPr lang="en-IN" dirty="0" err="1"/>
              <a:t>CoP</a:t>
            </a:r>
            <a:r>
              <a:rPr lang="en-IN" dirty="0" err="1" smtClean="0"/>
              <a:t>.</a:t>
            </a:r>
            <a:endParaRPr lang="en-IN" dirty="0"/>
          </a:p>
          <a:p>
            <a:pPr algn="just"/>
            <a:r>
              <a:rPr lang="en-IN" sz="3000" b="1" i="1" dirty="0"/>
              <a:t>Provided however that for the Financial Year 2020-21 the details of UDIN generated by a PCS during the six month period commencing from 1</a:t>
            </a:r>
            <a:r>
              <a:rPr lang="en-IN" sz="3000" b="1" i="1" baseline="30000" dirty="0"/>
              <a:t>st</a:t>
            </a:r>
            <a:r>
              <a:rPr lang="en-IN" sz="3000" b="1" i="1" dirty="0"/>
              <a:t> October, 2019 will only be prefilled in Form ‘D’ and the data pertaining to the six month period </a:t>
            </a:r>
            <a:r>
              <a:rPr lang="en-IN" sz="3000" b="1" i="1" dirty="0" err="1"/>
              <a:t>upto</a:t>
            </a:r>
            <a:r>
              <a:rPr lang="en-IN" sz="3000" b="1" i="1" dirty="0"/>
              <a:t> and including 30</a:t>
            </a:r>
            <a:r>
              <a:rPr lang="en-IN" sz="3000" b="1" i="1" baseline="30000" dirty="0"/>
              <a:t>th</a:t>
            </a:r>
            <a:r>
              <a:rPr lang="en-IN" sz="3000" b="1" i="1" dirty="0"/>
              <a:t> September, 2019 is to be filled in by  the PCS himself / herself.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574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Unique Document Identification Number (UDIN)</vt:lpstr>
      <vt:lpstr>Background</vt:lpstr>
      <vt:lpstr>Objective</vt:lpstr>
      <vt:lpstr>What is UDIN?</vt:lpstr>
      <vt:lpstr>Applicability</vt:lpstr>
      <vt:lpstr>UDIN Generation</vt:lpstr>
      <vt:lpstr>Modalities</vt:lpstr>
      <vt:lpstr>Quoting UDIN and Timelines</vt:lpstr>
      <vt:lpstr>Quoting UDIN and Timelines</vt:lpstr>
      <vt:lpstr>Consequences of violation </vt:lpstr>
      <vt:lpstr>Slide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Unique Document Identification Number (UDIN)</dc:title>
  <dc:creator>e0405</dc:creator>
  <cp:lastModifiedBy>e0405</cp:lastModifiedBy>
  <cp:revision>5</cp:revision>
  <dcterms:created xsi:type="dcterms:W3CDTF">2019-06-26T06:13:33Z</dcterms:created>
  <dcterms:modified xsi:type="dcterms:W3CDTF">2019-06-26T06:57:13Z</dcterms:modified>
</cp:coreProperties>
</file>