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6" r:id="rId2"/>
    <p:sldId id="313" r:id="rId3"/>
    <p:sldId id="314" r:id="rId4"/>
    <p:sldId id="315" r:id="rId5"/>
    <p:sldId id="316" r:id="rId6"/>
    <p:sldId id="317" r:id="rId7"/>
    <p:sldId id="348" r:id="rId8"/>
    <p:sldId id="318" r:id="rId9"/>
    <p:sldId id="331" r:id="rId10"/>
    <p:sldId id="320" r:id="rId11"/>
    <p:sldId id="319" r:id="rId12"/>
    <p:sldId id="332" r:id="rId13"/>
    <p:sldId id="333" r:id="rId14"/>
    <p:sldId id="321" r:id="rId15"/>
    <p:sldId id="322" r:id="rId16"/>
    <p:sldId id="323" r:id="rId17"/>
    <p:sldId id="324" r:id="rId18"/>
    <p:sldId id="326" r:id="rId19"/>
    <p:sldId id="330" r:id="rId20"/>
    <p:sldId id="334" r:id="rId21"/>
    <p:sldId id="327" r:id="rId22"/>
    <p:sldId id="335" r:id="rId23"/>
    <p:sldId id="336" r:id="rId24"/>
    <p:sldId id="338" r:id="rId25"/>
    <p:sldId id="337" r:id="rId26"/>
    <p:sldId id="328" r:id="rId27"/>
    <p:sldId id="329" r:id="rId28"/>
    <p:sldId id="339" r:id="rId29"/>
    <p:sldId id="342" r:id="rId30"/>
    <p:sldId id="343" r:id="rId31"/>
    <p:sldId id="344" r:id="rId32"/>
    <p:sldId id="340" r:id="rId33"/>
    <p:sldId id="345" r:id="rId34"/>
    <p:sldId id="341" r:id="rId35"/>
    <p:sldId id="346" r:id="rId36"/>
    <p:sldId id="347" r:id="rId37"/>
    <p:sldId id="349" r:id="rId38"/>
    <p:sldId id="350" r:id="rId39"/>
    <p:sldId id="307"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A0C9"/>
    <a:srgbClr val="157E9F"/>
    <a:srgbClr val="80ABB8"/>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84571" autoAdjust="0"/>
  </p:normalViewPr>
  <p:slideViewPr>
    <p:cSldViewPr snapToGrid="0">
      <p:cViewPr>
        <p:scale>
          <a:sx n="100" d="100"/>
          <a:sy n="100" d="100"/>
        </p:scale>
        <p:origin x="-858" y="-72"/>
      </p:cViewPr>
      <p:guideLst>
        <p:guide orient="horz" pos="2160"/>
        <p:guide pos="384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51BF23-ADF8-4AAA-B5DC-12BA3C7F0380}" type="datetimeFigureOut">
              <a:rPr lang="zh-TW" altLang="en-US" smtClean="0"/>
              <a:t>2020/6/21</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FF7908-8036-43B4-B887-7A189C01356B}" type="slidenum">
              <a:rPr lang="zh-TW" altLang="en-US" smtClean="0"/>
              <a:t>‹#›</a:t>
            </a:fld>
            <a:endParaRPr lang="zh-TW" altLang="en-US"/>
          </a:p>
        </p:txBody>
      </p:sp>
    </p:spTree>
    <p:extLst>
      <p:ext uri="{BB962C8B-B14F-4D97-AF65-F5344CB8AC3E}">
        <p14:creationId xmlns:p14="http://schemas.microsoft.com/office/powerpoint/2010/main" val="88061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各位口試委員、老師早安。我是吳承翰，今天要跟大家報告我的論文</a:t>
            </a:r>
            <a:r>
              <a:rPr lang="en-US" altLang="zh-TW" dirty="0" smtClean="0"/>
              <a:t>”</a:t>
            </a:r>
            <a:r>
              <a:rPr lang="zh-TW" altLang="en-US" dirty="0" smtClean="0"/>
              <a:t>以</a:t>
            </a:r>
            <a:r>
              <a:rPr lang="en-US" altLang="zh-TW" dirty="0" smtClean="0"/>
              <a:t>DAE</a:t>
            </a:r>
            <a:r>
              <a:rPr lang="zh-TW" altLang="en-US" dirty="0" smtClean="0"/>
              <a:t>向量雜訊移除為基礎之新進使用者冷啟動推薦</a:t>
            </a:r>
            <a:r>
              <a:rPr lang="en-US" altLang="zh-TW" dirty="0" smtClean="0"/>
              <a:t>”</a:t>
            </a:r>
            <a:r>
              <a:rPr lang="zh-TW" altLang="en-US" dirty="0" smtClean="0"/>
              <a:t>，這篇論文主要是想運用深度學習模型</a:t>
            </a:r>
            <a:r>
              <a:rPr lang="en-US" altLang="zh-TW" dirty="0" smtClean="0"/>
              <a:t>DAE</a:t>
            </a:r>
            <a:r>
              <a:rPr lang="zh-TW" altLang="en-US" dirty="0" smtClean="0"/>
              <a:t>，試著解決推薦系統領域中常見的冷啟動問題。</a:t>
            </a:r>
            <a:endParaRPr lang="en-US" altLang="zh-TW" dirty="0" smtClean="0"/>
          </a:p>
          <a:p>
            <a:r>
              <a:rPr lang="zh-TW" altLang="en-US" dirty="0" smtClean="0"/>
              <a:t>我會在之後的內容逐一地介紹什麼是推薦系統中的冷啟動問題以及</a:t>
            </a:r>
            <a:r>
              <a:rPr lang="en-US" altLang="zh-TW" dirty="0" smtClean="0"/>
              <a:t>DAE</a:t>
            </a:r>
            <a:r>
              <a:rPr lang="zh-TW" altLang="en-US" dirty="0" smtClean="0"/>
              <a:t>模型是什麼。在這之前，首先我們必須要了解推薦系統存在的重要性。</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a:t>
            </a:fld>
            <a:endParaRPr lang="zh-TW" altLang="en-US"/>
          </a:p>
        </p:txBody>
      </p:sp>
    </p:spTree>
    <p:extLst>
      <p:ext uri="{BB962C8B-B14F-4D97-AF65-F5344CB8AC3E}">
        <p14:creationId xmlns:p14="http://schemas.microsoft.com/office/powerpoint/2010/main" val="94357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a:t>
            </a:r>
            <a:r>
              <a:rPr lang="en-US" altLang="zh-TW" dirty="0" smtClean="0"/>
              <a:t>Literature Review</a:t>
            </a:r>
            <a:r>
              <a:rPr lang="zh-TW" altLang="en-US" dirty="0" smtClean="0"/>
              <a:t>中，我會先列出所有相關的</a:t>
            </a:r>
            <a:r>
              <a:rPr lang="en-US" altLang="zh-TW" dirty="0" smtClean="0"/>
              <a:t>reference</a:t>
            </a:r>
            <a:r>
              <a:rPr lang="zh-TW" altLang="en-US" dirty="0" smtClean="0"/>
              <a:t>，然後介紹三篇跟我們方法最相關的論文。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11</a:t>
            </a:fld>
            <a:endParaRPr lang="zh-TW" altLang="en-US"/>
          </a:p>
        </p:txBody>
      </p:sp>
    </p:spTree>
    <p:extLst>
      <p:ext uri="{BB962C8B-B14F-4D97-AF65-F5344CB8AC3E}">
        <p14:creationId xmlns:p14="http://schemas.microsoft.com/office/powerpoint/2010/main" val="167076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中的第一部分主要是</a:t>
            </a:r>
            <a:r>
              <a:rPr lang="en-US" altLang="zh-TW" dirty="0" smtClean="0"/>
              <a:t>:</a:t>
            </a:r>
            <a:r>
              <a:rPr lang="zh-TW" altLang="en-US" dirty="0" smtClean="0"/>
              <a:t> 使用</a:t>
            </a:r>
            <a:r>
              <a:rPr lang="en-US" altLang="zh-TW" dirty="0" smtClean="0"/>
              <a:t>Deep</a:t>
            </a:r>
            <a:r>
              <a:rPr lang="en-US" altLang="zh-TW" baseline="0" dirty="0" smtClean="0"/>
              <a:t> learning</a:t>
            </a:r>
            <a:r>
              <a:rPr lang="zh-TW" altLang="en-US" baseline="0" dirty="0" smtClean="0"/>
              <a:t>方法的推薦系統</a:t>
            </a:r>
            <a:endParaRPr lang="en-US" altLang="zh-TW" baseline="0" dirty="0" smtClean="0"/>
          </a:p>
          <a:p>
            <a:r>
              <a:rPr lang="en-US" altLang="zh-TW" dirty="0" smtClean="0"/>
              <a:t>References</a:t>
            </a:r>
            <a:r>
              <a:rPr lang="zh-TW" altLang="en-US" dirty="0" smtClean="0"/>
              <a:t>中的第二部分主要是</a:t>
            </a:r>
            <a:r>
              <a:rPr lang="en-US" altLang="zh-TW" dirty="0" smtClean="0"/>
              <a:t>:</a:t>
            </a:r>
            <a:r>
              <a:rPr lang="zh-TW" altLang="en-US" dirty="0" smtClean="0"/>
              <a:t> 以</a:t>
            </a:r>
            <a:r>
              <a:rPr lang="en-US" altLang="zh-TW" dirty="0" err="1" smtClean="0"/>
              <a:t>Autoencoder</a:t>
            </a:r>
            <a:r>
              <a:rPr lang="zh-TW" altLang="en-US" dirty="0" smtClean="0"/>
              <a:t>為基礎的推薦系統方法</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12</a:t>
            </a:fld>
            <a:endParaRPr lang="zh-TW" altLang="en-US"/>
          </a:p>
        </p:txBody>
      </p:sp>
    </p:spTree>
    <p:extLst>
      <p:ext uri="{BB962C8B-B14F-4D97-AF65-F5344CB8AC3E}">
        <p14:creationId xmlns:p14="http://schemas.microsoft.com/office/powerpoint/2010/main" val="2776818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References</a:t>
            </a:r>
            <a:r>
              <a:rPr lang="zh-TW" altLang="en-US" dirty="0" smtClean="0"/>
              <a:t>中的第三部分主要是</a:t>
            </a:r>
            <a:r>
              <a:rPr lang="en-US" altLang="zh-TW" dirty="0" smtClean="0"/>
              <a:t>:</a:t>
            </a:r>
            <a:r>
              <a:rPr lang="zh-TW" altLang="en-US" dirty="0" smtClean="0"/>
              <a:t> 著重在於以深度學習的方法來解決</a:t>
            </a:r>
            <a:r>
              <a:rPr lang="en-US" altLang="zh-TW" dirty="0" smtClean="0"/>
              <a:t>cold start</a:t>
            </a:r>
            <a:r>
              <a:rPr lang="zh-TW" altLang="en-US" dirty="0" smtClean="0"/>
              <a:t>問題</a:t>
            </a:r>
            <a:endParaRPr lang="en-US" altLang="zh-TW" dirty="0" smtClean="0"/>
          </a:p>
          <a:p>
            <a:r>
              <a:rPr lang="en-US" altLang="zh-TW" dirty="0" smtClean="0"/>
              <a:t>References</a:t>
            </a:r>
            <a:r>
              <a:rPr lang="zh-TW" altLang="en-US" dirty="0" smtClean="0"/>
              <a:t>中的第四部份主要是</a:t>
            </a:r>
            <a:r>
              <a:rPr lang="en-US" altLang="zh-TW" dirty="0" smtClean="0"/>
              <a:t>:</a:t>
            </a:r>
            <a:r>
              <a:rPr lang="zh-TW" altLang="en-US" dirty="0" smtClean="0"/>
              <a:t> 如何選出具代表性商品相關的論文</a:t>
            </a:r>
            <a:endParaRPr lang="en-US" altLang="zh-TW" dirty="0" smtClean="0"/>
          </a:p>
          <a:p>
            <a:r>
              <a:rPr lang="zh-TW" altLang="en-US" dirty="0" smtClean="0"/>
              <a:t>我會在接下來的</a:t>
            </a:r>
            <a:r>
              <a:rPr lang="en-US" altLang="zh-TW" dirty="0" smtClean="0"/>
              <a:t>3</a:t>
            </a:r>
            <a:r>
              <a:rPr lang="zh-TW" altLang="en-US" dirty="0" smtClean="0"/>
              <a:t>張簡報中逐一介紹這三篇論文。</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13</a:t>
            </a:fld>
            <a:endParaRPr lang="zh-TW" altLang="en-US"/>
          </a:p>
        </p:txBody>
      </p:sp>
    </p:spTree>
    <p:extLst>
      <p:ext uri="{BB962C8B-B14F-4D97-AF65-F5344CB8AC3E}">
        <p14:creationId xmlns:p14="http://schemas.microsoft.com/office/powerpoint/2010/main" val="360089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首先第一篇是如何用深度學習的方法解決冷啟動問題</a:t>
            </a:r>
            <a:r>
              <a:rPr lang="en-US" altLang="zh-TW" dirty="0" smtClean="0"/>
              <a:t>:</a:t>
            </a:r>
          </a:p>
          <a:p>
            <a:pPr marL="171450" indent="-171450">
              <a:buFont typeface="Arial" panose="020B0604020202020204" pitchFamily="34" charset="0"/>
              <a:buChar char="•"/>
            </a:pPr>
            <a:r>
              <a:rPr lang="zh-TW" altLang="en-US" dirty="0" smtClean="0"/>
              <a:t>在</a:t>
            </a:r>
            <a:r>
              <a:rPr lang="en-US" altLang="zh-TW" dirty="0" err="1" smtClean="0"/>
              <a:t>DropoutNet</a:t>
            </a:r>
            <a:r>
              <a:rPr lang="zh-TW" altLang="en-US" dirty="0" smtClean="0"/>
              <a:t>這篇論文中，提出了一個想法來解決</a:t>
            </a:r>
            <a:r>
              <a:rPr lang="en-US" altLang="zh-TW" dirty="0" smtClean="0"/>
              <a:t>cold start</a:t>
            </a:r>
            <a:r>
              <a:rPr lang="zh-TW" altLang="en-US" dirty="0" smtClean="0"/>
              <a:t>問題。當某個使用者或某個商品處於</a:t>
            </a:r>
            <a:r>
              <a:rPr lang="en-US" altLang="zh-TW" dirty="0" smtClean="0"/>
              <a:t>cold start</a:t>
            </a:r>
            <a:r>
              <a:rPr lang="zh-TW" altLang="en-US" dirty="0" smtClean="0"/>
              <a:t>狀態時，由於我們只有少數關於使用者或商品的評分資訊，因此我們會將對應評分的輸入設定為</a:t>
            </a:r>
            <a:r>
              <a:rPr lang="en-US" altLang="zh-TW" dirty="0" smtClean="0"/>
              <a:t>0</a:t>
            </a:r>
            <a:r>
              <a:rPr lang="zh-TW" altLang="en-US" dirty="0" smtClean="0"/>
              <a:t>，</a:t>
            </a:r>
            <a:endParaRPr lang="en-US" altLang="zh-TW" dirty="0" smtClean="0"/>
          </a:p>
          <a:p>
            <a:r>
              <a:rPr lang="zh-TW" altLang="en-US" dirty="0" smtClean="0"/>
              <a:t>以利模型用其他完整的</a:t>
            </a:r>
            <a:r>
              <a:rPr lang="en-US" altLang="zh-TW" dirty="0" smtClean="0"/>
              <a:t>content information</a:t>
            </a:r>
            <a:r>
              <a:rPr lang="zh-TW" altLang="en-US" dirty="0" smtClean="0"/>
              <a:t>去學習如何估計使用者對於商品的評分。而這種方法被該論文的作者稱為</a:t>
            </a:r>
            <a:r>
              <a:rPr lang="en-US" altLang="zh-TW" dirty="0" smtClean="0"/>
              <a:t>Dropout</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14</a:t>
            </a:fld>
            <a:endParaRPr lang="zh-TW" altLang="en-US"/>
          </a:p>
        </p:txBody>
      </p:sp>
    </p:spTree>
    <p:extLst>
      <p:ext uri="{BB962C8B-B14F-4D97-AF65-F5344CB8AC3E}">
        <p14:creationId xmlns:p14="http://schemas.microsoft.com/office/powerpoint/2010/main" val="667637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第二篇論文是關於如何用找出具代表性的商品</a:t>
            </a:r>
            <a:r>
              <a:rPr lang="en-US" altLang="zh-TW" dirty="0" smtClean="0"/>
              <a:t>:</a:t>
            </a:r>
          </a:p>
          <a:p>
            <a:r>
              <a:rPr lang="zh-TW" altLang="en-US" dirty="0" smtClean="0"/>
              <a:t>這篇論文則提出</a:t>
            </a:r>
            <a:r>
              <a:rPr lang="en-US" altLang="zh-TW" dirty="0" smtClean="0"/>
              <a:t>RBMF</a:t>
            </a:r>
            <a:r>
              <a:rPr lang="zh-TW" altLang="en-US" baseline="0" dirty="0" smtClean="0"/>
              <a:t>來找出具代表性的商品，舉個實例來說</a:t>
            </a:r>
            <a:r>
              <a:rPr lang="en-US" altLang="zh-TW" baseline="0" dirty="0" smtClean="0"/>
              <a:t>:~</a:t>
            </a:r>
          </a:p>
          <a:p>
            <a:r>
              <a:rPr lang="en-US" altLang="zh-TW" baseline="0" dirty="0" smtClean="0"/>
              <a:t>* </a:t>
            </a:r>
            <a:r>
              <a:rPr lang="zh-TW" altLang="en-US" baseline="0" dirty="0" smtClean="0"/>
              <a:t>將</a:t>
            </a:r>
            <a:r>
              <a:rPr lang="en-US" altLang="zh-TW" baseline="0" dirty="0" smtClean="0"/>
              <a:t>user</a:t>
            </a:r>
            <a:r>
              <a:rPr lang="zh-TW" altLang="en-US" baseline="0" dirty="0" smtClean="0"/>
              <a:t>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來表示，並且將</a:t>
            </a:r>
            <a:r>
              <a:rPr lang="en-US" altLang="zh-TW" baseline="0" dirty="0" smtClean="0"/>
              <a:t>items</a:t>
            </a:r>
            <a:r>
              <a:rPr lang="zh-TW" altLang="en-US" baseline="0" dirty="0" smtClean="0"/>
              <a:t>也用</a:t>
            </a:r>
            <a:r>
              <a:rPr lang="en-US" altLang="zh-TW" baseline="0" dirty="0" smtClean="0"/>
              <a:t>k</a:t>
            </a:r>
            <a:r>
              <a:rPr lang="zh-TW" altLang="en-US" baseline="0" dirty="0" smtClean="0"/>
              <a:t>個</a:t>
            </a:r>
            <a:r>
              <a:rPr lang="en-US" altLang="zh-TW" baseline="0" dirty="0" smtClean="0"/>
              <a:t>representative items</a:t>
            </a:r>
            <a:r>
              <a:rPr lang="zh-TW" altLang="en-US" baseline="0" dirty="0" smtClean="0"/>
              <a:t>來表示</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15</a:t>
            </a:fld>
            <a:endParaRPr lang="zh-TW" altLang="en-US"/>
          </a:p>
        </p:txBody>
      </p:sp>
    </p:spTree>
    <p:extLst>
      <p:ext uri="{BB962C8B-B14F-4D97-AF65-F5344CB8AC3E}">
        <p14:creationId xmlns:p14="http://schemas.microsoft.com/office/powerpoint/2010/main" val="82801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而第三篇論文主要是想用來改進前一篇論文</a:t>
            </a:r>
            <a:r>
              <a:rPr lang="en-US" altLang="zh-TW" dirty="0" smtClean="0"/>
              <a:t>RBMF</a:t>
            </a:r>
            <a:r>
              <a:rPr lang="zh-TW" altLang="en-US" dirty="0" smtClean="0"/>
              <a:t>中，所有使用者共用一組具代表性商品這樣的缺點。</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16</a:t>
            </a:fld>
            <a:endParaRPr lang="zh-TW" altLang="en-US"/>
          </a:p>
        </p:txBody>
      </p:sp>
    </p:spTree>
    <p:extLst>
      <p:ext uri="{BB962C8B-B14F-4D97-AF65-F5344CB8AC3E}">
        <p14:creationId xmlns:p14="http://schemas.microsoft.com/office/powerpoint/2010/main" val="407396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在論文方法中，首先我們會詳細介紹</a:t>
            </a:r>
            <a:r>
              <a:rPr lang="en-US" altLang="zh-TW" dirty="0" smtClean="0"/>
              <a:t>DAE</a:t>
            </a:r>
            <a:r>
              <a:rPr lang="zh-TW" altLang="en-US" dirty="0" smtClean="0"/>
              <a:t>模型，接著介紹我們提出的返老還童方法，最後則是我們的方法如何進行訓練與推薦。</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17</a:t>
            </a:fld>
            <a:endParaRPr lang="zh-TW" altLang="en-US"/>
          </a:p>
        </p:txBody>
      </p:sp>
    </p:spTree>
    <p:extLst>
      <p:ext uri="{BB962C8B-B14F-4D97-AF65-F5344CB8AC3E}">
        <p14:creationId xmlns:p14="http://schemas.microsoft.com/office/powerpoint/2010/main" val="4132901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在介紹</a:t>
            </a:r>
            <a:r>
              <a:rPr lang="en-US" altLang="zh-TW" dirty="0" err="1" smtClean="0"/>
              <a:t>Denoising</a:t>
            </a:r>
            <a:r>
              <a:rPr lang="en-US" altLang="zh-TW" dirty="0" smtClean="0"/>
              <a:t> </a:t>
            </a:r>
            <a:r>
              <a:rPr lang="en-US" altLang="zh-TW" dirty="0" err="1" smtClean="0"/>
              <a:t>Autoencoder</a:t>
            </a:r>
            <a:r>
              <a:rPr lang="zh-TW" altLang="en-US" dirty="0" smtClean="0"/>
              <a:t>之前，我們要先了解</a:t>
            </a:r>
            <a:r>
              <a:rPr lang="en-US" altLang="zh-TW" dirty="0" err="1" smtClean="0"/>
              <a:t>Autoencoder</a:t>
            </a:r>
            <a:r>
              <a:rPr lang="zh-TW" altLang="en-US" dirty="0" smtClean="0"/>
              <a:t>是什麼</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18</a:t>
            </a:fld>
            <a:endParaRPr lang="zh-TW" altLang="en-US"/>
          </a:p>
        </p:txBody>
      </p:sp>
    </p:spTree>
    <p:extLst>
      <p:ext uri="{BB962C8B-B14F-4D97-AF65-F5344CB8AC3E}">
        <p14:creationId xmlns:p14="http://schemas.microsoft.com/office/powerpoint/2010/main" val="3571711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一般的</a:t>
            </a:r>
            <a:r>
              <a:rPr lang="en-US" altLang="zh-TW" dirty="0" err="1" smtClean="0"/>
              <a:t>Denoising</a:t>
            </a:r>
            <a:r>
              <a:rPr lang="en-US" altLang="zh-TW" dirty="0" smtClean="0"/>
              <a:t> </a:t>
            </a:r>
            <a:r>
              <a:rPr lang="en-US" altLang="zh-TW" dirty="0" err="1" smtClean="0"/>
              <a:t>Autoencoder</a:t>
            </a:r>
            <a:r>
              <a:rPr lang="zh-TW" altLang="en-US" dirty="0" smtClean="0"/>
              <a:t>主要有三種產生雜訊的方法</a:t>
            </a:r>
            <a:r>
              <a:rPr lang="en-US" altLang="zh-TW" dirty="0" smtClean="0"/>
              <a:t>:</a:t>
            </a:r>
          </a:p>
          <a:p>
            <a:r>
              <a:rPr lang="en-US" altLang="zh-TW" dirty="0" smtClean="0"/>
              <a:t>1.</a:t>
            </a:r>
            <a:r>
              <a:rPr lang="zh-TW" altLang="en-US" dirty="0" smtClean="0"/>
              <a:t> 將輸入向量的每一個維度值加上從常態分佈抽樣出的數值</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20</a:t>
            </a:fld>
            <a:endParaRPr lang="zh-TW" altLang="en-US"/>
          </a:p>
        </p:txBody>
      </p:sp>
    </p:spTree>
    <p:extLst>
      <p:ext uri="{BB962C8B-B14F-4D97-AF65-F5344CB8AC3E}">
        <p14:creationId xmlns:p14="http://schemas.microsoft.com/office/powerpoint/2010/main" val="294634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因此我們提出了一個適用於推薦系統而且可解釋性高的雜訊產生方法，稱其為</a:t>
            </a:r>
            <a:r>
              <a:rPr lang="en-US" altLang="zh-TW" dirty="0" smtClean="0"/>
              <a:t>”</a:t>
            </a:r>
            <a:r>
              <a:rPr lang="zh-TW" altLang="en-US" dirty="0" smtClean="0"/>
              <a:t>使用者返老還童</a:t>
            </a:r>
            <a:r>
              <a:rPr lang="en-US" altLang="zh-TW" dirty="0" smtClean="0"/>
              <a:t>”</a:t>
            </a:r>
            <a:r>
              <a:rPr lang="zh-TW" altLang="en-US" dirty="0" smtClean="0"/>
              <a:t>。</a:t>
            </a:r>
            <a:endParaRPr lang="en-US" altLang="zh-TW" dirty="0" smtClean="0"/>
          </a:p>
          <a:p>
            <a:r>
              <a:rPr lang="zh-TW" altLang="en-US" dirty="0" smtClean="0"/>
              <a:t>使用者返老還童方法主要分成兩個部分，其中選擇具代表性商品又分成好幾個子流程</a:t>
            </a:r>
            <a:r>
              <a:rPr lang="en-US" altLang="zh-TW"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21</a:t>
            </a:fld>
            <a:endParaRPr lang="zh-TW" altLang="en-US"/>
          </a:p>
        </p:txBody>
      </p:sp>
    </p:spTree>
    <p:extLst>
      <p:ext uri="{BB962C8B-B14F-4D97-AF65-F5344CB8AC3E}">
        <p14:creationId xmlns:p14="http://schemas.microsoft.com/office/powerpoint/2010/main" val="399581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當我們在周五晚上忙完了一整周的事後，想要好好的窩在家裡的電腦前享受</a:t>
            </a:r>
            <a:r>
              <a:rPr lang="en-US" altLang="zh-TW" dirty="0" smtClean="0"/>
              <a:t>Netflix</a:t>
            </a:r>
            <a:r>
              <a:rPr lang="zh-TW" altLang="en-US" dirty="0" smtClean="0"/>
              <a:t>上的好片時，是否曾經遇過不知道該看什麼片的窘境。</a:t>
            </a:r>
            <a:endParaRPr lang="en-US" altLang="zh-TW" dirty="0" smtClean="0"/>
          </a:p>
          <a:p>
            <a:r>
              <a:rPr lang="zh-TW" altLang="en-US" smtClean="0"/>
              <a:t>對於</a:t>
            </a:r>
            <a:r>
              <a:rPr lang="zh-TW" altLang="en-US" dirty="0" smtClean="0"/>
              <a:t>使用者來說如果沒有推薦系統或推薦系統的推薦效果不好時，很有可能使用者就會放棄使用該平台。</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a:t>
            </a:fld>
            <a:endParaRPr lang="zh-TW" altLang="en-US"/>
          </a:p>
        </p:txBody>
      </p:sp>
    </p:spTree>
    <p:extLst>
      <p:ext uri="{BB962C8B-B14F-4D97-AF65-F5344CB8AC3E}">
        <p14:creationId xmlns:p14="http://schemas.microsoft.com/office/powerpoint/2010/main" val="3085397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為何使用</a:t>
            </a:r>
            <a:r>
              <a:rPr lang="en-US" altLang="zh-TW" dirty="0" smtClean="0"/>
              <a:t>DPC?</a:t>
            </a:r>
          </a:p>
          <a:p>
            <a:r>
              <a:rPr lang="en-US" altLang="zh-TW" dirty="0" smtClean="0"/>
              <a:t>1.   DPC</a:t>
            </a:r>
            <a:r>
              <a:rPr lang="zh-TW" altLang="en-US" dirty="0" smtClean="0"/>
              <a:t>的群中心特性是：需要有夠大的區域密度</a:t>
            </a:r>
            <a:r>
              <a:rPr lang="en-US" altLang="zh-TW" dirty="0" smtClean="0"/>
              <a:t>(</a:t>
            </a:r>
            <a:r>
              <a:rPr lang="zh-TW" altLang="en-US" dirty="0" smtClean="0"/>
              <a:t>群中心周圍必須有很多資料點</a:t>
            </a:r>
            <a:r>
              <a:rPr lang="en-US" altLang="zh-TW" dirty="0" smtClean="0"/>
              <a:t>)</a:t>
            </a:r>
            <a:r>
              <a:rPr lang="zh-TW" altLang="en-US" dirty="0" smtClean="0"/>
              <a:t>，且兩個群中心彼此的距離要夠遠。此兩個特性能使分出的群集更加密集。</a:t>
            </a:r>
          </a:p>
          <a:p>
            <a:r>
              <a:rPr lang="en-US" altLang="zh-TW" dirty="0" smtClean="0"/>
              <a:t>2.   DPC</a:t>
            </a:r>
            <a:r>
              <a:rPr lang="zh-TW" altLang="en-US" dirty="0" smtClean="0"/>
              <a:t>可以適用於任何資料分布形式的分群任務 </a:t>
            </a:r>
            <a:r>
              <a:rPr lang="en-US" altLang="zh-TW" dirty="0" smtClean="0"/>
              <a:t>(</a:t>
            </a:r>
            <a:r>
              <a:rPr lang="zh-TW" altLang="en-US" dirty="0" smtClean="0"/>
              <a:t>像是如果用</a:t>
            </a:r>
            <a:r>
              <a:rPr lang="en-US" altLang="zh-TW" dirty="0" smtClean="0"/>
              <a:t>k-means</a:t>
            </a:r>
            <a:r>
              <a:rPr lang="zh-TW" altLang="en-US" dirty="0" smtClean="0"/>
              <a:t>只能找出近似球形的群集</a:t>
            </a:r>
            <a:r>
              <a:rPr lang="en-US" altLang="zh-TW" dirty="0" smtClean="0"/>
              <a:t>)</a:t>
            </a:r>
          </a:p>
          <a:p>
            <a:r>
              <a:rPr lang="en-US" altLang="zh-TW" dirty="0" smtClean="0"/>
              <a:t>3.   DPC</a:t>
            </a:r>
            <a:r>
              <a:rPr lang="zh-TW" altLang="en-US" dirty="0" smtClean="0"/>
              <a:t>演算法的效率高，適合用於大規模資料集 </a:t>
            </a:r>
            <a:r>
              <a:rPr lang="en-US" altLang="zh-TW" dirty="0" smtClean="0"/>
              <a:t>(</a:t>
            </a:r>
            <a:r>
              <a:rPr lang="zh-TW" altLang="en-US" dirty="0" smtClean="0"/>
              <a:t>像是</a:t>
            </a:r>
            <a:r>
              <a:rPr lang="en-US" altLang="zh-TW" dirty="0" smtClean="0"/>
              <a:t>HAC</a:t>
            </a:r>
            <a:r>
              <a:rPr lang="zh-TW" altLang="en-US" dirty="0" smtClean="0"/>
              <a:t>、</a:t>
            </a:r>
            <a:r>
              <a:rPr lang="en-US" altLang="zh-TW" dirty="0" smtClean="0"/>
              <a:t>DBSCAN</a:t>
            </a:r>
            <a:r>
              <a:rPr lang="zh-TW" altLang="en-US" dirty="0" smtClean="0"/>
              <a:t>在大規模的分群效率就比較差</a:t>
            </a:r>
            <a:r>
              <a:rPr lang="en-US" altLang="zh-TW" dirty="0" smtClean="0"/>
              <a:t>)</a:t>
            </a:r>
            <a:r>
              <a:rPr lang="zh-TW" altLang="en-US" dirty="0" smtClean="0"/>
              <a:t>。</a:t>
            </a:r>
          </a:p>
          <a:p>
            <a:r>
              <a:rPr lang="en-US" altLang="zh-TW" dirty="0" smtClean="0"/>
              <a:t>4.   </a:t>
            </a:r>
            <a:r>
              <a:rPr lang="zh-TW" altLang="en-US" dirty="0" smtClean="0"/>
              <a:t>不過</a:t>
            </a:r>
            <a:r>
              <a:rPr lang="en-US" altLang="zh-TW" dirty="0" smtClean="0"/>
              <a:t>DPC</a:t>
            </a:r>
            <a:r>
              <a:rPr lang="zh-TW" altLang="en-US" dirty="0" smtClean="0"/>
              <a:t>需要事先定義一個距離範圍</a:t>
            </a:r>
            <a:r>
              <a:rPr lang="en-US" altLang="zh-TW" dirty="0" smtClean="0"/>
              <a:t>(</a:t>
            </a:r>
            <a:r>
              <a:rPr lang="zh-TW" altLang="en-US" dirty="0" smtClean="0"/>
              <a:t>通常需要實驗多次找出適當</a:t>
            </a:r>
            <a:r>
              <a:rPr lang="en-US" altLang="zh-TW" dirty="0" smtClean="0"/>
              <a:t>)</a:t>
            </a:r>
            <a:r>
              <a:rPr lang="zh-TW" altLang="en-US" dirty="0" smtClean="0"/>
              <a:t>，對於分群的影響是：如果太小每個資料會各自形成一個群集，如果太大所以有資料會被分為一群。但是有論文對的選取有一些</a:t>
            </a:r>
            <a:r>
              <a:rPr lang="en-US" altLang="zh-TW" dirty="0" smtClean="0"/>
              <a:t>trick</a:t>
            </a:r>
            <a:r>
              <a:rPr lang="zh-TW" altLang="en-US" dirty="0" smtClean="0"/>
              <a:t>，應該可</a:t>
            </a:r>
          </a:p>
          <a:p>
            <a:r>
              <a:rPr lang="zh-TW" altLang="en-US" dirty="0" smtClean="0"/>
              <a:t>以參考。</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23</a:t>
            </a:fld>
            <a:endParaRPr lang="zh-TW" altLang="en-US"/>
          </a:p>
        </p:txBody>
      </p:sp>
    </p:spTree>
    <p:extLst>
      <p:ext uri="{BB962C8B-B14F-4D97-AF65-F5344CB8AC3E}">
        <p14:creationId xmlns:p14="http://schemas.microsoft.com/office/powerpoint/2010/main" val="1811190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24</a:t>
            </a:fld>
            <a:endParaRPr lang="zh-TW" altLang="en-US"/>
          </a:p>
        </p:txBody>
      </p:sp>
    </p:spTree>
    <p:extLst>
      <p:ext uri="{BB962C8B-B14F-4D97-AF65-F5344CB8AC3E}">
        <p14:creationId xmlns:p14="http://schemas.microsoft.com/office/powerpoint/2010/main" val="3434743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將使用者分群後，接著我們會使用</a:t>
            </a:r>
            <a:r>
              <a:rPr lang="en-US" altLang="zh-TW" dirty="0" smtClean="0"/>
              <a:t>RBMF</a:t>
            </a:r>
            <a:r>
              <a:rPr lang="zh-TW" altLang="en-US" dirty="0" smtClean="0"/>
              <a:t>為每一組的使用者找出具代表性的商品</a:t>
            </a:r>
            <a:endParaRPr lang="en-US" altLang="zh-TW" dirty="0" smtClean="0"/>
          </a:p>
          <a:p>
            <a:r>
              <a:rPr lang="zh-TW" altLang="en-US" dirty="0" smtClean="0"/>
              <a:t>如果要讓矩陣</a:t>
            </a:r>
            <a:r>
              <a:rPr lang="en-US" altLang="zh-TW" dirty="0" smtClean="0"/>
              <a:t>C</a:t>
            </a:r>
            <a:r>
              <a:rPr lang="zh-TW" altLang="en-US" dirty="0" smtClean="0"/>
              <a:t>和矩陣</a:t>
            </a:r>
            <a:r>
              <a:rPr lang="en-US" altLang="zh-TW" dirty="0" smtClean="0"/>
              <a:t>X</a:t>
            </a:r>
            <a:r>
              <a:rPr lang="zh-TW" altLang="en-US" dirty="0" smtClean="0"/>
              <a:t>最能還原矩陣</a:t>
            </a:r>
            <a:r>
              <a:rPr lang="en-US" altLang="zh-TW" dirty="0" smtClean="0"/>
              <a:t>V</a:t>
            </a:r>
            <a:r>
              <a:rPr lang="zh-TW" altLang="en-US" dirty="0" smtClean="0"/>
              <a:t>，這時由矩陣</a:t>
            </a:r>
            <a:r>
              <a:rPr lang="en-US" altLang="zh-TW" dirty="0" smtClean="0"/>
              <a:t>V</a:t>
            </a:r>
            <a:r>
              <a:rPr lang="zh-TW" altLang="en-US" dirty="0" smtClean="0"/>
              <a:t>選出的</a:t>
            </a:r>
            <a:r>
              <a:rPr lang="en-US" altLang="zh-TW" dirty="0" smtClean="0"/>
              <a:t>k</a:t>
            </a:r>
            <a:r>
              <a:rPr lang="zh-TW" altLang="en-US" dirty="0" smtClean="0"/>
              <a:t>個</a:t>
            </a:r>
            <a:r>
              <a:rPr lang="en-US" altLang="zh-TW" dirty="0" smtClean="0"/>
              <a:t>column</a:t>
            </a:r>
            <a:r>
              <a:rPr lang="zh-TW" altLang="en-US" dirty="0" smtClean="0"/>
              <a:t>要能讓矩陣</a:t>
            </a:r>
            <a:r>
              <a:rPr lang="en-US" altLang="zh-TW" dirty="0" smtClean="0"/>
              <a:t>C</a:t>
            </a:r>
            <a:r>
              <a:rPr lang="zh-TW" altLang="en-US" dirty="0" smtClean="0"/>
              <a:t>的行列式之值最大，矩陣的行列式之值代表了這</a:t>
            </a:r>
            <a:r>
              <a:rPr lang="en-US" altLang="zh-TW" dirty="0" smtClean="0"/>
              <a:t>k</a:t>
            </a:r>
            <a:r>
              <a:rPr lang="zh-TW" altLang="en-US" dirty="0" smtClean="0"/>
              <a:t>個</a:t>
            </a:r>
            <a:r>
              <a:rPr lang="en-US" altLang="zh-TW" dirty="0" smtClean="0"/>
              <a:t>k</a:t>
            </a:r>
            <a:r>
              <a:rPr lang="zh-TW" altLang="en-US" dirty="0" smtClean="0"/>
              <a:t>維向量在空間中展開的體積。</a:t>
            </a:r>
            <a:r>
              <a:rPr lang="en-US" altLang="zh-TW" dirty="0" smtClean="0"/>
              <a:t>EX:</a:t>
            </a:r>
            <a:r>
              <a:rPr lang="zh-TW" altLang="en-US" dirty="0" smtClean="0"/>
              <a:t>線性相依、線性獨立</a:t>
            </a:r>
            <a:endParaRPr lang="en-US" altLang="zh-TW" dirty="0" smtClean="0"/>
          </a:p>
          <a:p>
            <a:r>
              <a:rPr lang="zh-TW" altLang="en-US" dirty="0" smtClean="0"/>
              <a:t>而</a:t>
            </a:r>
            <a:r>
              <a:rPr lang="en-US" altLang="zh-TW" dirty="0" smtClean="0"/>
              <a:t>Maximal</a:t>
            </a:r>
            <a:r>
              <a:rPr lang="en-US" altLang="zh-TW" baseline="0" dirty="0" smtClean="0"/>
              <a:t> Volume Algorithm</a:t>
            </a:r>
            <a:r>
              <a:rPr lang="zh-TW" altLang="en-US" baseline="0" dirty="0" smtClean="0"/>
              <a:t>提供了一個性質是</a:t>
            </a:r>
            <a:r>
              <a:rPr lang="en-US" altLang="zh-TW" baseline="0"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25</a:t>
            </a:fld>
            <a:endParaRPr lang="zh-TW" altLang="en-US"/>
          </a:p>
        </p:txBody>
      </p:sp>
    </p:spTree>
    <p:extLst>
      <p:ext uri="{BB962C8B-B14F-4D97-AF65-F5344CB8AC3E}">
        <p14:creationId xmlns:p14="http://schemas.microsoft.com/office/powerpoint/2010/main" val="511918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smtClean="0"/>
              <a:t>CDAE</a:t>
            </a:r>
            <a:r>
              <a:rPr lang="zh-TW" altLang="en-US" dirty="0" smtClean="0"/>
              <a:t>模型的輸入是</a:t>
            </a:r>
            <a:r>
              <a:rPr lang="en-US" altLang="zh-TW" dirty="0" smtClean="0"/>
              <a:t>user</a:t>
            </a:r>
            <a:r>
              <a:rPr lang="zh-TW" altLang="en-US" dirty="0" smtClean="0"/>
              <a:t>對於所有</a:t>
            </a:r>
            <a:r>
              <a:rPr lang="en-US" altLang="zh-TW" dirty="0" smtClean="0"/>
              <a:t>item</a:t>
            </a:r>
            <a:r>
              <a:rPr lang="zh-TW" altLang="en-US" dirty="0" smtClean="0"/>
              <a:t>的評分，並且加上一個額外的</a:t>
            </a:r>
            <a:r>
              <a:rPr lang="en-US" altLang="zh-TW" dirty="0" smtClean="0"/>
              <a:t>User Node</a:t>
            </a:r>
            <a:r>
              <a:rPr lang="zh-TW" altLang="en-US" dirty="0" smtClean="0"/>
              <a:t>，</a:t>
            </a:r>
            <a:r>
              <a:rPr lang="en-US" altLang="zh-TW" dirty="0" smtClean="0"/>
              <a:t>user node</a:t>
            </a:r>
            <a:r>
              <a:rPr lang="zh-TW" altLang="en-US" dirty="0" smtClean="0"/>
              <a:t>這裡是</a:t>
            </a:r>
            <a:r>
              <a:rPr lang="en-US" altLang="zh-TW" dirty="0" smtClean="0"/>
              <a:t>user</a:t>
            </a:r>
            <a:r>
              <a:rPr lang="zh-TW" altLang="en-US" dirty="0" smtClean="0"/>
              <a:t>在資料集中的</a:t>
            </a:r>
            <a:r>
              <a:rPr lang="en-US" altLang="zh-TW" dirty="0" smtClean="0"/>
              <a:t>ID</a:t>
            </a:r>
            <a:r>
              <a:rPr lang="zh-TW" altLang="en-US" dirty="0" smtClean="0"/>
              <a:t>。在訓練模型時，</a:t>
            </a:r>
            <a:r>
              <a:rPr lang="en-US" altLang="zh-TW" dirty="0" smtClean="0"/>
              <a:t>CDAE</a:t>
            </a:r>
            <a:r>
              <a:rPr lang="zh-TW" altLang="en-US" dirty="0" smtClean="0"/>
              <a:t>會隨機的</a:t>
            </a:r>
            <a:r>
              <a:rPr lang="en-US" altLang="zh-TW" dirty="0" smtClean="0"/>
              <a:t>Dropout</a:t>
            </a:r>
            <a:r>
              <a:rPr lang="zh-TW" altLang="en-US" dirty="0" smtClean="0"/>
              <a:t>掉一定比例的</a:t>
            </a:r>
            <a:r>
              <a:rPr lang="en-US" altLang="zh-TW" dirty="0" smtClean="0"/>
              <a:t>input</a:t>
            </a:r>
            <a:r>
              <a:rPr lang="zh-TW" altLang="en-US" dirty="0" smtClean="0"/>
              <a:t>。</a:t>
            </a:r>
            <a:endParaRPr lang="en-US" altLang="zh-TW" dirty="0" smtClean="0"/>
          </a:p>
          <a:p>
            <a:pPr marL="171450" indent="-171450">
              <a:buFont typeface="Arial" panose="020B0604020202020204" pitchFamily="34" charset="0"/>
              <a:buChar char="•"/>
            </a:pPr>
            <a:r>
              <a:rPr lang="en-US" altLang="zh-TW" dirty="0" smtClean="0"/>
              <a:t>Dual </a:t>
            </a:r>
            <a:r>
              <a:rPr lang="en-US" altLang="zh-TW" dirty="0" err="1" smtClean="0"/>
              <a:t>Autoencoder</a:t>
            </a:r>
            <a:r>
              <a:rPr lang="zh-TW" altLang="en-US" dirty="0" smtClean="0"/>
              <a:t>的模型架構有兩個</a:t>
            </a:r>
            <a:r>
              <a:rPr lang="en-US" altLang="zh-TW" dirty="0" err="1" smtClean="0"/>
              <a:t>Autoencoder</a:t>
            </a:r>
            <a:r>
              <a:rPr lang="zh-TW" altLang="en-US" dirty="0" smtClean="0"/>
              <a:t>同時訓練使用者的低維向量表示法 </a:t>
            </a:r>
            <a:r>
              <a:rPr lang="en-US" altLang="zh-TW" dirty="0" smtClean="0"/>
              <a:t>u </a:t>
            </a:r>
            <a:r>
              <a:rPr lang="zh-TW" altLang="en-US" dirty="0" smtClean="0"/>
              <a:t>與商品的低維向量表示法</a:t>
            </a:r>
            <a:r>
              <a:rPr lang="en-US" altLang="zh-TW" dirty="0" smtClean="0"/>
              <a:t>v </a:t>
            </a:r>
            <a:r>
              <a:rPr lang="zh-TW" altLang="en-US" dirty="0" smtClean="0"/>
              <a:t>，最後利用</a:t>
            </a:r>
            <a:r>
              <a:rPr lang="en-US" altLang="zh-TW" dirty="0" smtClean="0"/>
              <a:t>u</a:t>
            </a:r>
            <a:r>
              <a:rPr lang="zh-TW" altLang="en-US" dirty="0" smtClean="0"/>
              <a:t>與</a:t>
            </a:r>
            <a:r>
              <a:rPr lang="en-US" altLang="zh-TW" dirty="0" smtClean="0"/>
              <a:t>v</a:t>
            </a:r>
            <a:r>
              <a:rPr lang="zh-TW" altLang="en-US" dirty="0" smtClean="0"/>
              <a:t>兩個向量內積來預測使用者</a:t>
            </a:r>
            <a:r>
              <a:rPr lang="en-US" altLang="zh-TW" dirty="0" smtClean="0"/>
              <a:t>u</a:t>
            </a:r>
            <a:r>
              <a:rPr lang="zh-TW" altLang="en-US" dirty="0" smtClean="0"/>
              <a:t>對商品</a:t>
            </a:r>
            <a:r>
              <a:rPr lang="en-US" altLang="zh-TW" dirty="0" smtClean="0"/>
              <a:t>v</a:t>
            </a:r>
            <a:r>
              <a:rPr lang="zh-TW" altLang="en-US" dirty="0" smtClean="0"/>
              <a:t>的評分</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35</a:t>
            </a:fld>
            <a:endParaRPr lang="zh-TW" altLang="en-US"/>
          </a:p>
        </p:txBody>
      </p:sp>
    </p:spTree>
    <p:extLst>
      <p:ext uri="{BB962C8B-B14F-4D97-AF65-F5344CB8AC3E}">
        <p14:creationId xmlns:p14="http://schemas.microsoft.com/office/powerpoint/2010/main" val="915827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38</a:t>
            </a:fld>
            <a:endParaRPr lang="zh-TW" altLang="en-US"/>
          </a:p>
        </p:txBody>
      </p:sp>
    </p:spTree>
    <p:extLst>
      <p:ext uri="{BB962C8B-B14F-4D97-AF65-F5344CB8AC3E}">
        <p14:creationId xmlns:p14="http://schemas.microsoft.com/office/powerpoint/2010/main" val="915827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換一個角度來看，對於平台方來說，好的推薦系統可以透過降低用戶的流失，帶來以下兩點的好處</a:t>
            </a:r>
            <a:r>
              <a:rPr lang="en-US" altLang="zh-TW" dirty="0" smtClean="0"/>
              <a:t>:</a:t>
            </a:r>
          </a:p>
          <a:p>
            <a:r>
              <a:rPr lang="en-US" altLang="zh-TW" dirty="0" smtClean="0"/>
              <a:t>1.</a:t>
            </a:r>
            <a:r>
              <a:rPr lang="zh-TW" altLang="en-US" dirty="0" smtClean="0"/>
              <a:t>透過降低用戶的流失，可以增進現存用戶的終生價值</a:t>
            </a:r>
            <a:endParaRPr lang="en-US" altLang="zh-TW" dirty="0" smtClean="0"/>
          </a:p>
          <a:p>
            <a:r>
              <a:rPr lang="en-US" altLang="zh-TW" dirty="0" smtClean="0"/>
              <a:t>2.</a:t>
            </a:r>
            <a:r>
              <a:rPr lang="zh-TW" altLang="en-US" dirty="0" smtClean="0"/>
              <a:t>透過降低用戶的流失，可以降低尋找新客戶的成本 </a:t>
            </a:r>
            <a:r>
              <a:rPr lang="en-US" altLang="zh-TW" dirty="0" smtClean="0"/>
              <a:t>(</a:t>
            </a:r>
            <a:r>
              <a:rPr lang="zh-TW" altLang="en-US" dirty="0" smtClean="0"/>
              <a:t>廣告費</a:t>
            </a:r>
            <a:r>
              <a:rPr lang="en-US" altLang="zh-TW" dirty="0" smtClean="0"/>
              <a:t>)</a:t>
            </a:r>
          </a:p>
          <a:p>
            <a:r>
              <a:rPr lang="zh-TW" altLang="en-US" dirty="0" smtClean="0"/>
              <a:t>在</a:t>
            </a:r>
            <a:r>
              <a:rPr lang="en-US" altLang="zh-TW" dirty="0" smtClean="0"/>
              <a:t>”The Netflix Recommender</a:t>
            </a:r>
            <a:r>
              <a:rPr lang="en-US" altLang="zh-TW" baseline="0" dirty="0" smtClean="0"/>
              <a:t> System: Algorithms, Business Value, and Innovation</a:t>
            </a:r>
            <a:r>
              <a:rPr lang="en-US" altLang="zh-TW" dirty="0" smtClean="0"/>
              <a:t>”</a:t>
            </a:r>
            <a:r>
              <a:rPr lang="zh-TW" altLang="en-US" dirty="0" smtClean="0"/>
              <a:t>這篇論文中就有提到光是透過改善推薦系統得到以上兩點的好處，每年可以幫助</a:t>
            </a:r>
            <a:r>
              <a:rPr lang="en-US" altLang="zh-TW" dirty="0" smtClean="0"/>
              <a:t>Netflix</a:t>
            </a:r>
            <a:r>
              <a:rPr lang="zh-TW" altLang="en-US" dirty="0" smtClean="0"/>
              <a:t>節省一百萬美元的花費。</a:t>
            </a:r>
            <a:endParaRPr lang="en-US" altLang="zh-TW" dirty="0" smtClean="0"/>
          </a:p>
          <a:p>
            <a:r>
              <a:rPr lang="zh-TW" altLang="en-US" dirty="0" smtClean="0"/>
              <a:t>因此，我們可以從使用者與平台方的角度得知，設計良好的推薦系統是非常重要的。</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3</a:t>
            </a:fld>
            <a:endParaRPr lang="zh-TW" altLang="en-US"/>
          </a:p>
        </p:txBody>
      </p:sp>
    </p:spTree>
    <p:extLst>
      <p:ext uri="{BB962C8B-B14F-4D97-AF65-F5344CB8AC3E}">
        <p14:creationId xmlns:p14="http://schemas.microsoft.com/office/powerpoint/2010/main" val="308539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我們的研究主題是專注於推薦系統中的冷啟動問題，會先介紹什麼是冷啟動問題，以及冷啟動問題的難處。接著會介紹我們該使用什麼深度學習模型以及，如何應用深度學習的模型來解決冷啟動問題</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5</a:t>
            </a:fld>
            <a:endParaRPr lang="zh-TW" altLang="en-US"/>
          </a:p>
        </p:txBody>
      </p:sp>
    </p:spTree>
    <p:extLst>
      <p:ext uri="{BB962C8B-B14F-4D97-AF65-F5344CB8AC3E}">
        <p14:creationId xmlns:p14="http://schemas.microsoft.com/office/powerpoint/2010/main" val="240035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在一般非冷啟動的情境下，我們可以利用用戶彼此之間的共同評分來推薦使用者可能會喜歡的商品。常見的例子有</a:t>
            </a:r>
            <a:r>
              <a:rPr lang="en-US" altLang="zh-TW" dirty="0" smtClean="0"/>
              <a:t>:Amazon</a:t>
            </a:r>
            <a:r>
              <a:rPr lang="zh-TW" altLang="en-US" dirty="0" smtClean="0"/>
              <a:t>網路書店中，購買了此商品的用戶也購買了哪些商品的推薦。</a:t>
            </a:r>
            <a:endParaRPr lang="en-US" altLang="zh-TW" dirty="0" smtClean="0"/>
          </a:p>
          <a:p>
            <a:pPr marL="171450" indent="-171450">
              <a:buFont typeface="Arial" panose="020B0604020202020204" pitchFamily="34" charset="0"/>
              <a:buChar char="•"/>
            </a:pPr>
            <a:r>
              <a:rPr lang="zh-TW" altLang="en-US" dirty="0" smtClean="0"/>
              <a:t>而在冷啟動的情境下，由於使用者大多剛進入平台沒多久，因此與其他使用者在商品的評分上並沒有重疊，而難以推薦商品給使用者</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6</a:t>
            </a:fld>
            <a:endParaRPr lang="zh-TW" altLang="en-US"/>
          </a:p>
        </p:txBody>
      </p:sp>
    </p:spTree>
    <p:extLst>
      <p:ext uri="{BB962C8B-B14F-4D97-AF65-F5344CB8AC3E}">
        <p14:creationId xmlns:p14="http://schemas.microsoft.com/office/powerpoint/2010/main" val="358932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zh-TW" altLang="en-US" dirty="0" smtClean="0"/>
              <a:t>介紹完冷啟動問題後，接著就是為什麼我們想使用深度學習來解決推薦系統冷啟動問題，原因在於深度學習主要有兩大優點</a:t>
            </a:r>
            <a:r>
              <a:rPr lang="en-US" altLang="zh-TW" dirty="0" smtClean="0"/>
              <a:t>:</a:t>
            </a:r>
          </a:p>
          <a:p>
            <a:pPr marL="628650" lvl="1" indent="-171450">
              <a:buFont typeface="Arial" panose="020B0604020202020204" pitchFamily="34" charset="0"/>
              <a:buChar char="•"/>
            </a:pPr>
            <a:r>
              <a:rPr lang="zh-TW" altLang="en-US" dirty="0" smtClean="0"/>
              <a:t>可以透過非線性的</a:t>
            </a:r>
            <a:r>
              <a:rPr lang="en-US" altLang="zh-TW" dirty="0" smtClean="0"/>
              <a:t>activation function</a:t>
            </a:r>
            <a:r>
              <a:rPr lang="zh-TW" altLang="en-US" dirty="0" smtClean="0"/>
              <a:t>，模擬資料中複雜的非線性關係</a:t>
            </a:r>
            <a:endParaRPr lang="en-US" altLang="zh-TW" dirty="0" smtClean="0"/>
          </a:p>
          <a:p>
            <a:pPr marL="628650" lvl="1" indent="-171450">
              <a:buFont typeface="Arial" panose="020B0604020202020204" pitchFamily="34" charset="0"/>
              <a:buChar char="•"/>
            </a:pPr>
            <a:r>
              <a:rPr lang="zh-TW" altLang="en-US" dirty="0" smtClean="0"/>
              <a:t>自動且有效的從不同類型的資料中擷取特徵</a:t>
            </a:r>
            <a:endParaRPr lang="en-US" altLang="zh-TW" dirty="0" smtClean="0"/>
          </a:p>
          <a:p>
            <a:pPr marL="171450" lvl="0" indent="-171450">
              <a:buFont typeface="Arial" panose="020B0604020202020204" pitchFamily="34" charset="0"/>
              <a:buChar char="•"/>
            </a:pPr>
            <a:r>
              <a:rPr lang="zh-TW" altLang="en-US" dirty="0" smtClean="0"/>
              <a:t>我們也找出在業界與學界中使用以深度學習為基礎建構推薦系統的例子</a:t>
            </a:r>
            <a:endParaRPr lang="en-US" altLang="zh-TW" dirty="0" smtClean="0"/>
          </a:p>
          <a:p>
            <a:pPr marL="628650" lvl="1" indent="-171450">
              <a:buFont typeface="Arial" panose="020B0604020202020204" pitchFamily="34" charset="0"/>
              <a:buChar char="•"/>
            </a:pPr>
            <a:r>
              <a:rPr lang="en-US" altLang="zh-TW" dirty="0" smtClean="0"/>
              <a:t>Covington, Cheng, ACM </a:t>
            </a:r>
            <a:r>
              <a:rPr lang="en-US" altLang="zh-TW" dirty="0" err="1" smtClean="0"/>
              <a:t>RecSys</a:t>
            </a:r>
            <a:endParaRPr lang="en-US" altLang="zh-TW" dirty="0" smtClean="0"/>
          </a:p>
          <a:p>
            <a:pPr marL="171450" lvl="0" indent="-171450">
              <a:buFont typeface="Arial" panose="020B0604020202020204" pitchFamily="34" charset="0"/>
              <a:buChar char="•"/>
            </a:pPr>
            <a:r>
              <a:rPr lang="zh-TW" altLang="en-US" dirty="0" smtClean="0"/>
              <a:t>既然在業界與學界中有愈來愈多的人投入相關的研究，就能得知以深度學習為基礎的推薦顯然是一個無法避免的趨勢。</a:t>
            </a:r>
            <a:endParaRPr lang="en-US" altLang="zh-TW" dirty="0" smtClean="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7</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不過問題又來了，千百種深度學習模型中，我們又該使用哪一種模型呢</a:t>
            </a:r>
            <a:r>
              <a:rPr lang="en-US" altLang="zh-TW" dirty="0" smtClean="0"/>
              <a:t>?</a:t>
            </a:r>
          </a:p>
          <a:p>
            <a:r>
              <a:rPr lang="zh-TW" altLang="en-US" dirty="0" smtClean="0"/>
              <a:t>經過各方的</a:t>
            </a:r>
            <a:r>
              <a:rPr lang="en-US" altLang="zh-TW" dirty="0" smtClean="0"/>
              <a:t>survey</a:t>
            </a:r>
            <a:r>
              <a:rPr lang="zh-TW" altLang="en-US" dirty="0" smtClean="0"/>
              <a:t>後，我們選用了</a:t>
            </a:r>
            <a:r>
              <a:rPr lang="en-US" altLang="zh-TW" dirty="0" err="1" smtClean="0"/>
              <a:t>Denoising</a:t>
            </a:r>
            <a:r>
              <a:rPr lang="en-US" altLang="zh-TW" dirty="0" smtClean="0"/>
              <a:t> </a:t>
            </a:r>
            <a:r>
              <a:rPr lang="en-US" altLang="zh-TW" dirty="0" err="1" smtClean="0"/>
              <a:t>Autoencoder</a:t>
            </a:r>
            <a:r>
              <a:rPr lang="zh-TW" altLang="en-US" dirty="0" smtClean="0"/>
              <a:t>，原因在於</a:t>
            </a:r>
            <a:r>
              <a:rPr lang="en-US" altLang="zh-TW" dirty="0" err="1" smtClean="0"/>
              <a:t>Denoising</a:t>
            </a:r>
            <a:r>
              <a:rPr lang="en-US" altLang="zh-TW" baseline="0" dirty="0" smtClean="0"/>
              <a:t> </a:t>
            </a:r>
            <a:r>
              <a:rPr lang="en-US" altLang="zh-TW" baseline="0" dirty="0" err="1" smtClean="0"/>
              <a:t>Autoencoder</a:t>
            </a:r>
            <a:r>
              <a:rPr lang="zh-TW" altLang="en-US" baseline="0" dirty="0" smtClean="0"/>
              <a:t>有兩個很棒的特性</a:t>
            </a:r>
            <a:r>
              <a:rPr lang="en-US" altLang="zh-TW" baseline="0" dirty="0" smtClean="0"/>
              <a:t>:</a:t>
            </a:r>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8</a:t>
            </a:fld>
            <a:endParaRPr lang="zh-TW" altLang="en-US"/>
          </a:p>
        </p:txBody>
      </p:sp>
    </p:spTree>
    <p:extLst>
      <p:ext uri="{BB962C8B-B14F-4D97-AF65-F5344CB8AC3E}">
        <p14:creationId xmlns:p14="http://schemas.microsoft.com/office/powerpoint/2010/main" val="3924897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我們可以將一個</a:t>
            </a:r>
            <a:r>
              <a:rPr lang="en-US" altLang="zh-TW" dirty="0" smtClean="0"/>
              <a:t>cold start user</a:t>
            </a:r>
            <a:r>
              <a:rPr lang="zh-TW" altLang="en-US" dirty="0" smtClean="0"/>
              <a:t>視為</a:t>
            </a:r>
            <a:r>
              <a:rPr lang="en-US" altLang="zh-TW" dirty="0" smtClean="0"/>
              <a:t>rich user</a:t>
            </a:r>
            <a:r>
              <a:rPr lang="zh-TW" altLang="en-US" dirty="0" smtClean="0"/>
              <a:t>不斷受到</a:t>
            </a:r>
            <a:r>
              <a:rPr lang="en-US" altLang="zh-TW" dirty="0" smtClean="0"/>
              <a:t>noise</a:t>
            </a:r>
            <a:r>
              <a:rPr lang="zh-TW" altLang="en-US" dirty="0" smtClean="0"/>
              <a:t>覆蓋掉評分的產物，如此一來就可以訓練一個</a:t>
            </a:r>
            <a:r>
              <a:rPr lang="en-US" altLang="zh-TW" dirty="0" smtClean="0"/>
              <a:t>DAE</a:t>
            </a:r>
            <a:r>
              <a:rPr lang="zh-TW" altLang="en-US" dirty="0" smtClean="0"/>
              <a:t>來將</a:t>
            </a:r>
            <a:r>
              <a:rPr lang="en-US" altLang="zh-TW" dirty="0" smtClean="0"/>
              <a:t>cold start user</a:t>
            </a:r>
            <a:r>
              <a:rPr lang="zh-TW" altLang="en-US" dirty="0" smtClean="0"/>
              <a:t>還原回原本的</a:t>
            </a:r>
            <a:r>
              <a:rPr lang="en-US" altLang="zh-TW" dirty="0" smtClean="0"/>
              <a:t>rich user</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9</a:t>
            </a:fld>
            <a:endParaRPr lang="zh-TW" altLang="en-US"/>
          </a:p>
        </p:txBody>
      </p:sp>
    </p:spTree>
    <p:extLst>
      <p:ext uri="{BB962C8B-B14F-4D97-AF65-F5344CB8AC3E}">
        <p14:creationId xmlns:p14="http://schemas.microsoft.com/office/powerpoint/2010/main" val="3669714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因此我們設計了一個稱為使用者返老還童的機制來將</a:t>
            </a:r>
            <a:r>
              <a:rPr lang="en-US" altLang="zh-TW" dirty="0" smtClean="0"/>
              <a:t>rich user</a:t>
            </a:r>
            <a:r>
              <a:rPr lang="zh-TW" altLang="en-US" dirty="0" smtClean="0"/>
              <a:t>返還回</a:t>
            </a:r>
            <a:r>
              <a:rPr lang="en-US" altLang="zh-TW" dirty="0" smtClean="0"/>
              <a:t>cold start user</a:t>
            </a:r>
            <a:r>
              <a:rPr lang="zh-TW" altLang="en-US" dirty="0" smtClean="0"/>
              <a:t>，最後再使用</a:t>
            </a:r>
            <a:r>
              <a:rPr lang="en-US" altLang="zh-TW" dirty="0" smtClean="0"/>
              <a:t>DAE</a:t>
            </a:r>
            <a:r>
              <a:rPr lang="zh-TW" altLang="en-US" dirty="0" smtClean="0"/>
              <a:t>來將</a:t>
            </a:r>
            <a:r>
              <a:rPr lang="en-US" altLang="zh-TW" dirty="0" smtClean="0"/>
              <a:t>cold start user</a:t>
            </a:r>
            <a:r>
              <a:rPr lang="zh-TW" altLang="en-US" dirty="0" smtClean="0"/>
              <a:t>還原回</a:t>
            </a:r>
            <a:r>
              <a:rPr lang="en-US" altLang="zh-TW" dirty="0" smtClean="0"/>
              <a:t>rich user</a:t>
            </a:r>
            <a:r>
              <a:rPr lang="zh-TW" altLang="en-US" dirty="0" smtClean="0"/>
              <a:t>的狀態。</a:t>
            </a:r>
            <a:endParaRPr lang="en-US" altLang="zh-TW" dirty="0" smtClean="0"/>
          </a:p>
          <a:p>
            <a:r>
              <a:rPr lang="zh-TW" altLang="en-US" dirty="0" smtClean="0"/>
              <a:t>其中</a:t>
            </a:r>
            <a:r>
              <a:rPr lang="en-US" altLang="zh-TW" dirty="0" smtClean="0"/>
              <a:t>”</a:t>
            </a:r>
            <a:r>
              <a:rPr lang="zh-TW" altLang="en-US" dirty="0" smtClean="0"/>
              <a:t>使用者返老還童</a:t>
            </a:r>
            <a:r>
              <a:rPr lang="en-US" altLang="zh-TW" dirty="0" smtClean="0"/>
              <a:t>”</a:t>
            </a:r>
            <a:r>
              <a:rPr lang="zh-TW" altLang="en-US" dirty="0" smtClean="0"/>
              <a:t>的分法細節是從所有商品中選取具代表性的商品，並且在將</a:t>
            </a:r>
            <a:r>
              <a:rPr lang="en-US" altLang="zh-TW" dirty="0" smtClean="0"/>
              <a:t>rich user</a:t>
            </a:r>
            <a:r>
              <a:rPr lang="zh-TW" altLang="en-US" dirty="0" smtClean="0"/>
              <a:t>還原成</a:t>
            </a:r>
            <a:r>
              <a:rPr lang="en-US" altLang="zh-TW" dirty="0" smtClean="0"/>
              <a:t>cold start user</a:t>
            </a:r>
            <a:r>
              <a:rPr lang="zh-TW" altLang="en-US" dirty="0" smtClean="0"/>
              <a:t>時給予這些具代表性的商品比較大的機率被保留住。</a:t>
            </a:r>
            <a:endParaRPr lang="zh-TW" altLang="en-US" dirty="0"/>
          </a:p>
        </p:txBody>
      </p:sp>
      <p:sp>
        <p:nvSpPr>
          <p:cNvPr id="4" name="投影片編號版面配置區 3"/>
          <p:cNvSpPr>
            <a:spLocks noGrp="1"/>
          </p:cNvSpPr>
          <p:nvPr>
            <p:ph type="sldNum" sz="quarter" idx="10"/>
          </p:nvPr>
        </p:nvSpPr>
        <p:spPr/>
        <p:txBody>
          <a:bodyPr/>
          <a:lstStyle/>
          <a:p>
            <a:fld id="{78FF7908-8036-43B4-B887-7A189C01356B}" type="slidenum">
              <a:rPr lang="zh-TW" altLang="en-US" smtClean="0"/>
              <a:t>10</a:t>
            </a:fld>
            <a:endParaRPr lang="zh-TW" altLang="en-US"/>
          </a:p>
        </p:txBody>
      </p:sp>
    </p:spTree>
    <p:extLst>
      <p:ext uri="{BB962C8B-B14F-4D97-AF65-F5344CB8AC3E}">
        <p14:creationId xmlns:p14="http://schemas.microsoft.com/office/powerpoint/2010/main" val="1433094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85A5219-B4CC-4797-BF05-948832D23F23}" type="datetime1">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64CB136-9746-4805-BC57-D00CBCC24FAD}" type="datetime1">
              <a:rPr lang="zh-CN" altLang="en-US" smtClean="0"/>
              <a:t>2020/6/21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C397E-9E1D-46E0-9FE5-EA8157E9D536}" type="datetime1">
              <a:rPr lang="zh-CN" altLang="en-US" smtClean="0"/>
              <a:t>2020/6/21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40.png"/><Relationship Id="rId9"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3.png"/><Relationship Id="rId10" Type="http://schemas.openxmlformats.org/officeDocument/2006/relationships/image" Target="../media/image38.png"/><Relationship Id="rId4" Type="http://schemas.openxmlformats.org/officeDocument/2006/relationships/image" Target="../media/image34.png"/><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2" name="直接连接符 11"/>
          <p:cNvCxnSpPr/>
          <p:nvPr/>
        </p:nvCxnSpPr>
        <p:spPr>
          <a:xfrm>
            <a:off x="3526403" y="3662934"/>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526403" y="4516020"/>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0420" y="3721590"/>
            <a:ext cx="11707372" cy="707886"/>
          </a:xfrm>
          <a:prstGeom prst="rect">
            <a:avLst/>
          </a:prstGeom>
        </p:spPr>
        <p:txBody>
          <a:bodyPr wrap="none">
            <a:spAutoFit/>
          </a:bodyPr>
          <a:lstStyle/>
          <a:p>
            <a:pPr algn="ctr"/>
            <a:r>
              <a:rPr kumimoji="1" lang="zh-TW" altLang="en-US" sz="4000" b="1" dirty="0" smtClean="0">
                <a:solidFill>
                  <a:srgbClr val="157E9F"/>
                </a:solidFill>
                <a:latin typeface="方正清刻本悦宋简体" panose="02000000000000000000" pitchFamily="2" charset="-122"/>
                <a:ea typeface="方正清刻本悦宋简体" panose="02000000000000000000" pitchFamily="2" charset="-122"/>
              </a:rPr>
              <a:t>以</a:t>
            </a:r>
            <a:r>
              <a:rPr kumimoji="1" lang="en-US" altLang="zh-TW" sz="4000" b="1" dirty="0" smtClean="0">
                <a:solidFill>
                  <a:srgbClr val="157E9F"/>
                </a:solidFill>
                <a:latin typeface="方正清刻本悦宋简体" panose="02000000000000000000" pitchFamily="2" charset="-122"/>
                <a:ea typeface="方正清刻本悦宋简体" panose="02000000000000000000" pitchFamily="2" charset="-122"/>
              </a:rPr>
              <a:t>DAE</a:t>
            </a:r>
            <a:r>
              <a:rPr kumimoji="1" lang="zh-TW" altLang="en-US" sz="4000" b="1" dirty="0" smtClean="0">
                <a:solidFill>
                  <a:srgbClr val="157E9F"/>
                </a:solidFill>
                <a:latin typeface="方正清刻本悦宋简体" panose="02000000000000000000" pitchFamily="2" charset="-122"/>
                <a:ea typeface="方正清刻本悦宋简体" panose="02000000000000000000" pitchFamily="2" charset="-122"/>
              </a:rPr>
              <a:t>向量雜訊移除為基礎之新進使用者冷啟動推薦</a:t>
            </a:r>
            <a:endParaRPr kumimoji="1" lang="zh-CN" altLang="en-US" sz="4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4" name="矩形 13"/>
          <p:cNvSpPr/>
          <p:nvPr/>
        </p:nvSpPr>
        <p:spPr>
          <a:xfrm>
            <a:off x="3749168" y="5525298"/>
            <a:ext cx="2236510"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指導</a:t>
            </a:r>
            <a:r>
              <a:rPr kumimoji="1" lang="zh-TW" altLang="en-US" sz="2000" b="1" dirty="0">
                <a:solidFill>
                  <a:srgbClr val="157E9F"/>
                </a:solidFill>
                <a:latin typeface="方正清刻本悦宋简体" panose="02000000000000000000" pitchFamily="2" charset="-122"/>
                <a:ea typeface="方正清刻本悦宋简体" panose="02000000000000000000" pitchFamily="2" charset="-122"/>
              </a:rPr>
              <a:t>教授</a:t>
            </a:r>
            <a:r>
              <a:rPr kumimoji="1" lang="zh-CN" altLang="en-US" sz="2000" b="1" dirty="0" smtClean="0">
                <a:solidFill>
                  <a:srgbClr val="157E9F"/>
                </a:solidFill>
                <a:latin typeface="方正清刻本悦宋简体" panose="02000000000000000000" pitchFamily="2" charset="-122"/>
                <a:ea typeface="方正清刻本悦宋简体" panose="02000000000000000000" pitchFamily="2" charset="-122"/>
              </a:rPr>
              <a:t>：</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陳建錦</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0" name="矩形 19"/>
          <p:cNvSpPr/>
          <p:nvPr/>
        </p:nvSpPr>
        <p:spPr>
          <a:xfrm>
            <a:off x="6519937" y="5525298"/>
            <a:ext cx="1723549" cy="400110"/>
          </a:xfrm>
          <a:prstGeom prst="rect">
            <a:avLst/>
          </a:prstGeom>
        </p:spPr>
        <p:txBody>
          <a:bodyPr wrap="none">
            <a:spAutoFit/>
          </a:bodyPr>
          <a:lstStyle/>
          <a:p>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學生：吳承翰</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sp>
        <p:nvSpPr>
          <p:cNvPr id="206" name="矩形 205"/>
          <p:cNvSpPr/>
          <p:nvPr/>
        </p:nvSpPr>
        <p:spPr>
          <a:xfrm>
            <a:off x="3133937" y="4636230"/>
            <a:ext cx="6086200" cy="707886"/>
          </a:xfrm>
          <a:prstGeom prst="rect">
            <a:avLst/>
          </a:prstGeom>
        </p:spPr>
        <p:txBody>
          <a:bodyPr wrap="square">
            <a:spAutoFit/>
          </a:bodyPr>
          <a:lstStyle/>
          <a:p>
            <a:pPr algn="ct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A</a:t>
            </a:r>
            <a:r>
              <a:rPr kumimoji="1" lang="zh-TW" altLang="en-US" sz="2000" b="1" dirty="0" smtClean="0">
                <a:solidFill>
                  <a:srgbClr val="157E9F"/>
                </a:solidFill>
                <a:latin typeface="方正清刻本悦宋简体" panose="02000000000000000000" pitchFamily="2" charset="-122"/>
                <a:ea typeface="方正清刻本悦宋简体" panose="02000000000000000000" pitchFamily="2" charset="-122"/>
              </a:rPr>
              <a:t> </a:t>
            </a:r>
            <a:r>
              <a:rPr kumimoji="1" lang="en-US" altLang="zh-TW" sz="2000" b="1" dirty="0" smtClean="0">
                <a:solidFill>
                  <a:srgbClr val="157E9F"/>
                </a:solidFill>
                <a:latin typeface="方正清刻本悦宋简体" panose="02000000000000000000" pitchFamily="2" charset="-122"/>
                <a:ea typeface="方正清刻本悦宋简体" panose="02000000000000000000" pitchFamily="2" charset="-122"/>
              </a:rPr>
              <a:t>Cold Start Recommendation Method for New Users</a:t>
            </a:r>
          </a:p>
          <a:p>
            <a:pPr algn="ctr"/>
            <a:r>
              <a:rPr kumimoji="1" lang="en-US" altLang="zh-CN" sz="2000" b="1" dirty="0" smtClean="0">
                <a:solidFill>
                  <a:srgbClr val="157E9F"/>
                </a:solidFill>
                <a:latin typeface="方正清刻本悦宋简体" panose="02000000000000000000" pitchFamily="2" charset="-122"/>
                <a:ea typeface="方正清刻本悦宋简体" panose="02000000000000000000" pitchFamily="2" charset="-122"/>
              </a:rPr>
              <a:t>Based on DAE Vector Noise Removal</a:t>
            </a:r>
            <a:endParaRPr kumimoji="1" lang="zh-CN" altLang="en-US" sz="2000" b="1"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437" y="1293972"/>
            <a:ext cx="2143125" cy="2143125"/>
          </a:xfrm>
          <a:prstGeom prst="rect">
            <a:avLst/>
          </a:prstGeom>
        </p:spPr>
      </p:pic>
      <p:sp>
        <p:nvSpPr>
          <p:cNvPr id="2" name="文字方塊 1"/>
          <p:cNvSpPr txBox="1"/>
          <p:nvPr/>
        </p:nvSpPr>
        <p:spPr>
          <a:xfrm>
            <a:off x="11737704" y="6337816"/>
            <a:ext cx="301686" cy="369332"/>
          </a:xfrm>
          <a:prstGeom prst="rect">
            <a:avLst/>
          </a:prstGeom>
          <a:noFill/>
        </p:spPr>
        <p:txBody>
          <a:bodyPr wrap="none" rtlCol="0">
            <a:spAutoFit/>
          </a:bodyPr>
          <a:lstStyle/>
          <a:p>
            <a:r>
              <a:rPr lang="en-US" altLang="zh-TW" dirty="0" smtClean="0"/>
              <a:t>1</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669" y="4186239"/>
            <a:ext cx="10195842" cy="2592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091747"/>
            <a:ext cx="558979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DAE and cold start problem?</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7321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6" name="TextBox 36"/>
          <p:cNvSpPr txBox="1">
            <a:spLocks noChangeArrowheads="1"/>
          </p:cNvSpPr>
          <p:nvPr/>
        </p:nvSpPr>
        <p:spPr bwMode="auto">
          <a:xfrm>
            <a:off x="604501" y="1773938"/>
            <a:ext cx="1095486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mechanism called </a:t>
            </a:r>
            <a:r>
              <a:rPr lang="en-US" altLang="zh-CN" sz="2000" dirty="0">
                <a:solidFill>
                  <a:srgbClr val="FF0000"/>
                </a:solidFill>
                <a:latin typeface="方正清刻本悦宋简体" panose="02000000000000000000" pitchFamily="2" charset="-122"/>
                <a:ea typeface="方正清刻本悦宋简体" panose="02000000000000000000" pitchFamily="2" charset="-122"/>
              </a:rPr>
              <a:t>“user rejuvenation”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which turns </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rich user </a:t>
            </a:r>
            <a:r>
              <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back to cold start user state</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getting cold start users, we can use DAE to recover them back to the rich users’ state. </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633076" y="1857376"/>
            <a:ext cx="10821029" cy="8706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772068" y="2796465"/>
            <a:ext cx="8543044" cy="646331"/>
          </a:xfrm>
          <a:prstGeom prst="rect">
            <a:avLst/>
          </a:prstGeom>
          <a:noFill/>
        </p:spPr>
        <p:txBody>
          <a:bodyPr wrap="none" rtlCol="0">
            <a:spAutoFit/>
          </a:bodyPr>
          <a:lstStyle/>
          <a:p>
            <a:r>
              <a:rPr lang="en-US" altLang="zh-TW" b="1" dirty="0" smtClean="0">
                <a:solidFill>
                  <a:srgbClr val="FF0000"/>
                </a:solidFill>
              </a:rPr>
              <a:t>To the best of our knowledge, we are the first to propose noise generating mechanism </a:t>
            </a:r>
          </a:p>
          <a:p>
            <a:r>
              <a:rPr lang="en-US" altLang="zh-TW" b="1" dirty="0" smtClean="0">
                <a:solidFill>
                  <a:srgbClr val="FF0000"/>
                </a:solidFill>
              </a:rPr>
              <a:t>combine with DAE for solving cold start problem in the field of recommendation system</a:t>
            </a:r>
            <a:endParaRPr lang="zh-TW" altLang="en-US" b="1" dirty="0">
              <a:solidFill>
                <a:srgbClr val="FF0000"/>
              </a:solidFill>
            </a:endParaRPr>
          </a:p>
        </p:txBody>
      </p:sp>
      <p:sp>
        <p:nvSpPr>
          <p:cNvPr id="5" name="矩形 4"/>
          <p:cNvSpPr/>
          <p:nvPr/>
        </p:nvSpPr>
        <p:spPr>
          <a:xfrm flipV="1">
            <a:off x="7060719" y="5479746"/>
            <a:ext cx="1295400" cy="126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8784690" y="4525700"/>
            <a:ext cx="1066800" cy="369332"/>
          </a:xfrm>
          <a:prstGeom prst="rect">
            <a:avLst/>
          </a:prstGeom>
          <a:solidFill>
            <a:schemeClr val="bg1"/>
          </a:solidFill>
        </p:spPr>
        <p:txBody>
          <a:bodyPr wrap="square" rtlCol="0">
            <a:spAutoFit/>
          </a:bodyPr>
          <a:lstStyle/>
          <a:p>
            <a:pPr algn="ctr"/>
            <a:r>
              <a:rPr lang="en-US" altLang="zh-TW" dirty="0" smtClean="0"/>
              <a:t>recover</a:t>
            </a:r>
            <a:endParaRPr lang="zh-TW" altLang="en-US" dirty="0"/>
          </a:p>
        </p:txBody>
      </p:sp>
      <p:sp>
        <p:nvSpPr>
          <p:cNvPr id="22" name="矩形 21"/>
          <p:cNvSpPr/>
          <p:nvPr/>
        </p:nvSpPr>
        <p:spPr>
          <a:xfrm>
            <a:off x="7146444" y="5234954"/>
            <a:ext cx="12954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102" y="3416030"/>
            <a:ext cx="3245105" cy="1341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10</a:t>
            </a:r>
            <a:endParaRPr lang="zh-TW" altLang="en-US" dirty="0"/>
          </a:p>
        </p:txBody>
      </p:sp>
    </p:spTree>
    <p:extLst>
      <p:ext uri="{BB962C8B-B14F-4D97-AF65-F5344CB8AC3E}">
        <p14:creationId xmlns:p14="http://schemas.microsoft.com/office/powerpoint/2010/main" val="397364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500"/>
                                        <p:tgtEl>
                                          <p:spTgt spid="10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2.   Literature Review</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References</a:t>
            </a:r>
          </a:p>
          <a:p>
            <a:pPr marL="342900" indent="-342900">
              <a:lnSpc>
                <a:spcPct val="150000"/>
              </a:lnSpc>
              <a:buFont typeface="Arial" panose="020B0604020202020204" pitchFamily="34" charset="0"/>
              <a:buChar char="•"/>
            </a:pPr>
            <a:r>
              <a:rPr lang="en-US" altLang="zh-TW" sz="2400" dirty="0" smtClean="0">
                <a:solidFill>
                  <a:schemeClr val="bg1"/>
                </a:solidFill>
              </a:rPr>
              <a:t>Deep learning methods for solving cold start problem</a:t>
            </a:r>
            <a:r>
              <a:rPr lang="zh-TW" altLang="en-US" sz="2400" dirty="0" smtClean="0">
                <a:solidFill>
                  <a:schemeClr val="bg1"/>
                </a:solidFill>
              </a:rPr>
              <a:t> </a:t>
            </a:r>
            <a:r>
              <a:rPr lang="en-US" altLang="zh-TW" sz="2400" dirty="0" smtClean="0">
                <a:solidFill>
                  <a:schemeClr val="bg1"/>
                </a:solidFill>
              </a:rPr>
              <a:t>(1)</a:t>
            </a:r>
          </a:p>
          <a:p>
            <a:pPr marL="342900" indent="-342900">
              <a:lnSpc>
                <a:spcPct val="150000"/>
              </a:lnSpc>
              <a:buFont typeface="Arial" panose="020B0604020202020204" pitchFamily="34" charset="0"/>
              <a:buChar char="•"/>
            </a:pPr>
            <a:r>
              <a:rPr lang="en-US" altLang="zh-CN" sz="2400" dirty="0" smtClean="0">
                <a:solidFill>
                  <a:schemeClr val="bg1"/>
                </a:solidFill>
              </a:rPr>
              <a:t>Representative items mining (2)</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11</a:t>
            </a:r>
            <a:endParaRPr lang="zh-TW" altLang="en-US" dirty="0"/>
          </a:p>
        </p:txBody>
      </p:sp>
    </p:spTree>
    <p:extLst>
      <p:ext uri="{BB962C8B-B14F-4D97-AF65-F5344CB8AC3E}">
        <p14:creationId xmlns:p14="http://schemas.microsoft.com/office/powerpoint/2010/main" val="66845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29876222"/>
              </p:ext>
            </p:extLst>
          </p:nvPr>
        </p:nvGraphicFramePr>
        <p:xfrm>
          <a:off x="1638537" y="1491191"/>
          <a:ext cx="9724788" cy="2392680"/>
        </p:xfrm>
        <a:graphic>
          <a:graphicData uri="http://schemas.openxmlformats.org/drawingml/2006/table">
            <a:tbl>
              <a:tblPr firstRow="1" bandRow="1">
                <a:tableStyleId>{5C22544A-7EE6-4342-B048-85BDC9FD1C3A}</a:tableStyleId>
              </a:tblPr>
              <a:tblGrid>
                <a:gridCol w="2161938"/>
                <a:gridCol w="6591300"/>
                <a:gridCol w="971550"/>
              </a:tblGrid>
              <a:tr h="370840">
                <a:tc gridSpan="3">
                  <a:txBody>
                    <a:bodyPr/>
                    <a:lstStyle/>
                    <a:p>
                      <a:pPr algn="ctr"/>
                      <a:r>
                        <a:rPr lang="en-US" altLang="zh-TW" dirty="0" smtClean="0"/>
                        <a:t>Deep learning methods</a:t>
                      </a:r>
                      <a:r>
                        <a:rPr lang="en-US" altLang="zh-TW" baseline="0" dirty="0" smtClean="0"/>
                        <a:t>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pPr algn="ctr"/>
                      <a:r>
                        <a:rPr lang="en-US" altLang="zh-TW" dirty="0" err="1" smtClean="0"/>
                        <a:t>Fu,M</a:t>
                      </a:r>
                      <a:r>
                        <a:rPr lang="en-US" altLang="zh-TW" dirty="0" smtClean="0"/>
                        <a:t>., et al.</a:t>
                      </a:r>
                      <a:endParaRPr lang="zh-TW" altLang="en-US" dirty="0"/>
                    </a:p>
                  </a:txBody>
                  <a:tcPr/>
                </a:tc>
                <a:tc>
                  <a:txBody>
                    <a:bodyPr/>
                    <a:lstStyle/>
                    <a:p>
                      <a:pPr algn="l"/>
                      <a:r>
                        <a:rPr lang="en-US" altLang="zh-TW" dirty="0" smtClean="0"/>
                        <a:t>A novel deep learning-based collaborative</a:t>
                      </a:r>
                      <a:r>
                        <a:rPr lang="en-US" altLang="zh-TW" baseline="0" dirty="0" smtClean="0"/>
                        <a:t> filtering model for recommendation system</a:t>
                      </a:r>
                      <a:endParaRPr lang="zh-TW" altLang="en-US" dirty="0"/>
                    </a:p>
                  </a:txBody>
                  <a:tcPr/>
                </a:tc>
                <a:tc>
                  <a:txBody>
                    <a:bodyPr/>
                    <a:lstStyle/>
                    <a:p>
                      <a:pPr algn="ctr"/>
                      <a:r>
                        <a:rPr lang="en-US" altLang="zh-TW" dirty="0" smtClean="0"/>
                        <a:t>[11]</a:t>
                      </a:r>
                      <a:endParaRPr lang="zh-TW" altLang="en-US" dirty="0"/>
                    </a:p>
                  </a:txBody>
                  <a:tcPr/>
                </a:tc>
              </a:tr>
              <a:tr h="370840">
                <a:tc>
                  <a:txBody>
                    <a:bodyPr/>
                    <a:lstStyle/>
                    <a:p>
                      <a:pPr algn="ctr"/>
                      <a:r>
                        <a:rPr lang="en-US" altLang="zh-TW" dirty="0" smtClean="0"/>
                        <a:t>He, X.,</a:t>
                      </a:r>
                      <a:r>
                        <a:rPr lang="en-US" altLang="zh-TW" baseline="0" dirty="0" smtClean="0"/>
                        <a:t> et al.</a:t>
                      </a:r>
                      <a:endParaRPr lang="zh-TW" altLang="en-US" dirty="0"/>
                    </a:p>
                  </a:txBody>
                  <a:tcPr/>
                </a:tc>
                <a:tc>
                  <a:txBody>
                    <a:bodyPr/>
                    <a:lstStyle/>
                    <a:p>
                      <a:pPr algn="l"/>
                      <a:r>
                        <a:rPr lang="en-US" altLang="zh-TW" dirty="0" smtClean="0"/>
                        <a:t>Neural collaborative filtering</a:t>
                      </a:r>
                      <a:endParaRPr lang="zh-TW" altLang="en-US" dirty="0"/>
                    </a:p>
                  </a:txBody>
                  <a:tcPr/>
                </a:tc>
                <a:tc>
                  <a:txBody>
                    <a:bodyPr/>
                    <a:lstStyle/>
                    <a:p>
                      <a:pPr algn="ctr"/>
                      <a:r>
                        <a:rPr lang="en-US" altLang="zh-TW" dirty="0" smtClean="0"/>
                        <a:t>[12]</a:t>
                      </a:r>
                      <a:endParaRPr lang="zh-TW" altLang="en-US" dirty="0"/>
                    </a:p>
                  </a:txBody>
                  <a:tcPr/>
                </a:tc>
              </a:tr>
              <a:tr h="370840">
                <a:tc>
                  <a:txBody>
                    <a:bodyPr/>
                    <a:lstStyle/>
                    <a:p>
                      <a:pPr algn="ctr"/>
                      <a:r>
                        <a:rPr lang="en-US" altLang="zh-TW" dirty="0" smtClean="0"/>
                        <a:t>Covington,</a:t>
                      </a:r>
                      <a:r>
                        <a:rPr lang="en-US" altLang="zh-TW" baseline="0" dirty="0" smtClean="0"/>
                        <a:t> P., J. Adams, and E. </a:t>
                      </a:r>
                      <a:r>
                        <a:rPr lang="en-US" altLang="zh-TW" baseline="0" dirty="0" err="1" smtClean="0"/>
                        <a:t>Sargin</a:t>
                      </a:r>
                      <a:endParaRPr lang="zh-TW" altLang="en-US" dirty="0"/>
                    </a:p>
                  </a:txBody>
                  <a:tcPr/>
                </a:tc>
                <a:tc>
                  <a:txBody>
                    <a:bodyPr/>
                    <a:lstStyle/>
                    <a:p>
                      <a:pPr algn="l"/>
                      <a:r>
                        <a:rPr lang="en-US" altLang="zh-TW" dirty="0" smtClean="0"/>
                        <a:t>Deep neural networks</a:t>
                      </a:r>
                      <a:r>
                        <a:rPr lang="en-US" altLang="zh-TW" baseline="0" dirty="0" smtClean="0"/>
                        <a:t> for </a:t>
                      </a:r>
                      <a:r>
                        <a:rPr lang="en-US" altLang="zh-TW" baseline="0" dirty="0" err="1" smtClean="0"/>
                        <a:t>youtube</a:t>
                      </a:r>
                      <a:r>
                        <a:rPr lang="en-US" altLang="zh-TW" baseline="0" dirty="0" smtClean="0"/>
                        <a:t> recommendations</a:t>
                      </a:r>
                      <a:endParaRPr lang="zh-TW" altLang="en-US" dirty="0"/>
                    </a:p>
                  </a:txBody>
                  <a:tcPr/>
                </a:tc>
                <a:tc>
                  <a:txBody>
                    <a:bodyPr/>
                    <a:lstStyle/>
                    <a:p>
                      <a:pPr algn="ctr"/>
                      <a:r>
                        <a:rPr lang="en-US" altLang="zh-TW" dirty="0" smtClean="0"/>
                        <a:t>[6]</a:t>
                      </a:r>
                      <a:endParaRPr lang="zh-TW"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673551921"/>
              </p:ext>
            </p:extLst>
          </p:nvPr>
        </p:nvGraphicFramePr>
        <p:xfrm>
          <a:off x="1701528" y="3996266"/>
          <a:ext cx="9671322" cy="2661920"/>
        </p:xfrm>
        <a:graphic>
          <a:graphicData uri="http://schemas.openxmlformats.org/drawingml/2006/table">
            <a:tbl>
              <a:tblPr firstRow="1" bandRow="1">
                <a:tableStyleId>{5C22544A-7EE6-4342-B048-85BDC9FD1C3A}</a:tableStyleId>
              </a:tblPr>
              <a:tblGrid>
                <a:gridCol w="2098947"/>
                <a:gridCol w="6610350"/>
                <a:gridCol w="962025"/>
              </a:tblGrid>
              <a:tr h="370840">
                <a:tc gridSpan="3">
                  <a:txBody>
                    <a:bodyPr/>
                    <a:lstStyle/>
                    <a:p>
                      <a:pPr algn="ctr"/>
                      <a:r>
                        <a:rPr lang="en-US" altLang="zh-TW" baseline="0" dirty="0" err="1" smtClean="0"/>
                        <a:t>Autoencoder</a:t>
                      </a:r>
                      <a:r>
                        <a:rPr lang="en-US" altLang="zh-TW" baseline="0" dirty="0" smtClean="0"/>
                        <a:t> based methods for recommendation system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dirty="0" smtClean="0"/>
                        <a:t>Zhuang, F., et al.</a:t>
                      </a:r>
                      <a:endParaRPr lang="zh-TW" altLang="en-US" dirty="0"/>
                    </a:p>
                  </a:txBody>
                  <a:tcPr/>
                </a:tc>
                <a:tc>
                  <a:txBody>
                    <a:bodyPr/>
                    <a:lstStyle/>
                    <a:p>
                      <a:pPr algn="l"/>
                      <a:r>
                        <a:rPr lang="en-US" altLang="zh-TW" dirty="0" smtClean="0"/>
                        <a:t>Representation learning via Dual-</a:t>
                      </a:r>
                      <a:r>
                        <a:rPr lang="en-US" altLang="zh-TW" dirty="0" err="1" smtClean="0"/>
                        <a:t>Autoencoder</a:t>
                      </a:r>
                      <a:r>
                        <a:rPr lang="en-US" altLang="zh-TW" baseline="0" dirty="0" smtClean="0"/>
                        <a:t> for recommendation</a:t>
                      </a:r>
                      <a:endParaRPr lang="zh-TW" altLang="en-US" dirty="0"/>
                    </a:p>
                  </a:txBody>
                  <a:tcPr/>
                </a:tc>
                <a:tc>
                  <a:txBody>
                    <a:bodyPr/>
                    <a:lstStyle/>
                    <a:p>
                      <a:pPr algn="ctr"/>
                      <a:r>
                        <a:rPr lang="en-US" altLang="zh-TW" dirty="0" smtClean="0"/>
                        <a:t>[14]</a:t>
                      </a:r>
                      <a:endParaRPr lang="zh-TW" altLang="en-US" dirty="0"/>
                    </a:p>
                  </a:txBody>
                  <a:tcPr/>
                </a:tc>
              </a:tr>
              <a:tr h="370840">
                <a:tc>
                  <a:txBody>
                    <a:bodyPr/>
                    <a:lstStyle/>
                    <a:p>
                      <a:pPr algn="ctr"/>
                      <a:r>
                        <a:rPr lang="en-US" altLang="zh-TW" dirty="0" smtClean="0"/>
                        <a:t>Vincent, P., et al.</a:t>
                      </a:r>
                      <a:endParaRPr lang="zh-TW" altLang="en-US" dirty="0"/>
                    </a:p>
                  </a:txBody>
                  <a:tcPr/>
                </a:tc>
                <a:tc>
                  <a:txBody>
                    <a:bodyPr/>
                    <a:lstStyle/>
                    <a:p>
                      <a:pPr algn="l"/>
                      <a:r>
                        <a:rPr lang="en-US" altLang="zh-TW" dirty="0" smtClean="0"/>
                        <a:t>Stacked</a:t>
                      </a:r>
                      <a:r>
                        <a:rPr lang="en-US" altLang="zh-TW" baseline="0" dirty="0" smtClean="0"/>
                        <a:t> </a:t>
                      </a:r>
                      <a:r>
                        <a:rPr lang="en-US" altLang="zh-TW" baseline="0" dirty="0" err="1" smtClean="0"/>
                        <a:t>denoising</a:t>
                      </a:r>
                      <a:r>
                        <a:rPr lang="en-US" altLang="zh-TW" baseline="0" dirty="0" smtClean="0"/>
                        <a:t> </a:t>
                      </a:r>
                      <a:r>
                        <a:rPr lang="en-US" altLang="zh-TW" baseline="0" dirty="0" err="1" smtClean="0"/>
                        <a:t>autoencoders</a:t>
                      </a:r>
                      <a:r>
                        <a:rPr lang="en-US" altLang="zh-TW" baseline="0" dirty="0" smtClean="0"/>
                        <a:t>: Learning useful representation in a deep network with a local </a:t>
                      </a:r>
                      <a:r>
                        <a:rPr lang="en-US" altLang="zh-TW" baseline="0" dirty="0" err="1" smtClean="0"/>
                        <a:t>denoising</a:t>
                      </a:r>
                      <a:r>
                        <a:rPr lang="en-US" altLang="zh-TW" baseline="0" dirty="0" smtClean="0"/>
                        <a:t> criterion</a:t>
                      </a:r>
                      <a:endParaRPr lang="zh-TW" altLang="en-US" dirty="0"/>
                    </a:p>
                  </a:txBody>
                  <a:tcPr/>
                </a:tc>
                <a:tc>
                  <a:txBody>
                    <a:bodyPr/>
                    <a:lstStyle/>
                    <a:p>
                      <a:pPr algn="ctr"/>
                      <a:r>
                        <a:rPr lang="en-US" altLang="zh-TW" dirty="0" smtClean="0"/>
                        <a:t>[8]</a:t>
                      </a:r>
                      <a:endParaRPr lang="zh-TW" altLang="en-US" dirty="0"/>
                    </a:p>
                  </a:txBody>
                  <a:tcPr/>
                </a:tc>
              </a:tr>
              <a:tr h="370840">
                <a:tc>
                  <a:txBody>
                    <a:bodyPr/>
                    <a:lstStyle/>
                    <a:p>
                      <a:pPr algn="ctr"/>
                      <a:r>
                        <a:rPr lang="en-US" altLang="zh-TW" dirty="0" smtClean="0"/>
                        <a:t>Wu, Y., et al.</a:t>
                      </a:r>
                      <a:endParaRPr lang="zh-TW" altLang="en-US" dirty="0"/>
                    </a:p>
                  </a:txBody>
                  <a:tcPr/>
                </a:tc>
                <a:tc>
                  <a:txBody>
                    <a:bodyPr/>
                    <a:lstStyle/>
                    <a:p>
                      <a:pPr algn="l"/>
                      <a:r>
                        <a:rPr lang="en-US" altLang="zh-TW" dirty="0" smtClean="0"/>
                        <a:t>Collaborative</a:t>
                      </a:r>
                      <a:r>
                        <a:rPr lang="en-US" altLang="zh-TW" baseline="0" dirty="0" smtClean="0"/>
                        <a:t> </a:t>
                      </a:r>
                      <a:r>
                        <a:rPr lang="en-US" altLang="zh-TW" baseline="0" dirty="0" err="1" smtClean="0"/>
                        <a:t>denoising</a:t>
                      </a:r>
                      <a:r>
                        <a:rPr lang="en-US" altLang="zh-TW" baseline="0" dirty="0" smtClean="0"/>
                        <a:t> auto-encoders for top-n recommender systems</a:t>
                      </a:r>
                      <a:endParaRPr lang="zh-TW" altLang="en-US" dirty="0"/>
                    </a:p>
                  </a:txBody>
                  <a:tcPr/>
                </a:tc>
                <a:tc>
                  <a:txBody>
                    <a:bodyPr/>
                    <a:lstStyle/>
                    <a:p>
                      <a:pPr algn="ctr"/>
                      <a:r>
                        <a:rPr lang="en-US" altLang="zh-TW" dirty="0" smtClean="0"/>
                        <a:t>[9]</a:t>
                      </a:r>
                      <a:endParaRPr lang="zh-TW" altLang="en-US" dirty="0"/>
                    </a:p>
                  </a:txBody>
                  <a:tcPr/>
                </a:tc>
              </a:tr>
              <a:tr h="370840">
                <a:tc>
                  <a:txBody>
                    <a:bodyPr/>
                    <a:lstStyle/>
                    <a:p>
                      <a:pPr algn="ctr"/>
                      <a:r>
                        <a:rPr lang="en-US" altLang="zh-TW" dirty="0" err="1" smtClean="0"/>
                        <a:t>Majumdar</a:t>
                      </a:r>
                      <a:r>
                        <a:rPr lang="en-US" altLang="zh-TW" dirty="0" smtClean="0"/>
                        <a:t>, A.</a:t>
                      </a:r>
                      <a:r>
                        <a:rPr lang="en-US" altLang="zh-TW" baseline="0" dirty="0" smtClean="0"/>
                        <a:t> and </a:t>
                      </a:r>
                      <a:r>
                        <a:rPr lang="en-US" altLang="zh-TW" baseline="0" dirty="0" err="1" smtClean="0"/>
                        <a:t>A.Jain</a:t>
                      </a:r>
                      <a:endParaRPr lang="zh-TW" altLang="en-US" dirty="0"/>
                    </a:p>
                  </a:txBody>
                  <a:tcPr/>
                </a:tc>
                <a:tc>
                  <a:txBody>
                    <a:bodyPr/>
                    <a:lstStyle/>
                    <a:p>
                      <a:pPr algn="l"/>
                      <a:r>
                        <a:rPr lang="en-US" altLang="zh-TW" dirty="0" smtClean="0"/>
                        <a:t>Cold-start,</a:t>
                      </a:r>
                      <a:r>
                        <a:rPr lang="en-US" altLang="zh-TW" baseline="0" dirty="0" smtClean="0"/>
                        <a:t> warm-start and everything in between: an </a:t>
                      </a:r>
                      <a:r>
                        <a:rPr lang="en-US" altLang="zh-TW" baseline="0" dirty="0" err="1" smtClean="0"/>
                        <a:t>autoencoder</a:t>
                      </a:r>
                      <a:r>
                        <a:rPr lang="en-US" altLang="zh-TW" baseline="0" dirty="0" smtClean="0"/>
                        <a:t> based approach to recommendation</a:t>
                      </a:r>
                      <a:endParaRPr lang="zh-TW" altLang="en-US" dirty="0"/>
                    </a:p>
                  </a:txBody>
                  <a:tcPr/>
                </a:tc>
                <a:tc>
                  <a:txBody>
                    <a:bodyPr/>
                    <a:lstStyle/>
                    <a:p>
                      <a:pPr algn="ctr"/>
                      <a:r>
                        <a:rPr lang="en-US" altLang="zh-TW" dirty="0" smtClean="0"/>
                        <a:t>[13]</a:t>
                      </a:r>
                      <a:endParaRPr lang="zh-TW" altLang="en-US" dirty="0"/>
                    </a:p>
                  </a:txBody>
                  <a:tcPr/>
                </a:tc>
              </a:tr>
            </a:tbl>
          </a:graphicData>
        </a:graphic>
      </p:graphicFrame>
      <p:sp>
        <p:nvSpPr>
          <p:cNvPr id="3" name="矩形 2"/>
          <p:cNvSpPr/>
          <p:nvPr/>
        </p:nvSpPr>
        <p:spPr>
          <a:xfrm>
            <a:off x="1701528" y="4381500"/>
            <a:ext cx="9661797" cy="3429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1352" y="4600575"/>
            <a:ext cx="1466299" cy="923330"/>
          </a:xfrm>
          <a:prstGeom prst="rect">
            <a:avLst/>
          </a:prstGeom>
          <a:noFill/>
        </p:spPr>
        <p:txBody>
          <a:bodyPr wrap="none" rtlCol="0">
            <a:spAutoFit/>
          </a:bodyPr>
          <a:lstStyle/>
          <a:p>
            <a:pPr algn="ctr"/>
            <a:r>
              <a:rPr lang="en-US" altLang="zh-TW" b="1" dirty="0" smtClean="0">
                <a:solidFill>
                  <a:schemeClr val="accent6">
                    <a:lumMod val="75000"/>
                  </a:schemeClr>
                </a:solidFill>
              </a:rPr>
              <a:t>Model</a:t>
            </a:r>
          </a:p>
          <a:p>
            <a:pPr algn="ctr"/>
            <a:r>
              <a:rPr lang="en-US" altLang="zh-TW" b="1" dirty="0" smtClean="0">
                <a:solidFill>
                  <a:schemeClr val="accent6">
                    <a:lumMod val="75000"/>
                  </a:schemeClr>
                </a:solidFill>
              </a:rPr>
              <a:t>Performance </a:t>
            </a:r>
          </a:p>
          <a:p>
            <a:pPr algn="ctr"/>
            <a:r>
              <a:rPr lang="en-US" altLang="zh-TW" b="1" dirty="0" smtClean="0">
                <a:solidFill>
                  <a:schemeClr val="accent6">
                    <a:lumMod val="75000"/>
                  </a:schemeClr>
                </a:solidFill>
              </a:rPr>
              <a:t>Comparison</a:t>
            </a:r>
            <a:endParaRPr lang="zh-TW" altLang="en-US" b="1" dirty="0">
              <a:solidFill>
                <a:schemeClr val="accent6">
                  <a:lumMod val="75000"/>
                </a:schemeClr>
              </a:solidFill>
            </a:endParaRPr>
          </a:p>
        </p:txBody>
      </p:sp>
      <p:sp>
        <p:nvSpPr>
          <p:cNvPr id="15" name="矩形 14"/>
          <p:cNvSpPr/>
          <p:nvPr/>
        </p:nvSpPr>
        <p:spPr>
          <a:xfrm>
            <a:off x="1701528" y="5381624"/>
            <a:ext cx="9661797" cy="61912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12</a:t>
            </a:r>
            <a:endParaRPr lang="zh-TW" altLang="en-US" dirty="0"/>
          </a:p>
        </p:txBody>
      </p:sp>
    </p:spTree>
    <p:extLst>
      <p:ext uri="{BB962C8B-B14F-4D97-AF65-F5344CB8AC3E}">
        <p14:creationId xmlns:p14="http://schemas.microsoft.com/office/powerpoint/2010/main" val="2909036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6" name="圆角矩形 66"/>
          <p:cNvSpPr/>
          <p:nvPr/>
        </p:nvSpPr>
        <p:spPr>
          <a:xfrm rot="10800000" flipV="1">
            <a:off x="1188792" y="10325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a:off x="1701528" y="1369528"/>
            <a:ext cx="12797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897420"/>
            <a:ext cx="1433974" cy="524050"/>
          </a:xfrm>
          <a:prstGeom prst="rect">
            <a:avLst/>
          </a:prstGeom>
          <a:noFill/>
        </p:spPr>
        <p:txBody>
          <a:bodyPr wrap="none" lIns="91436" tIns="45718" rIns="91436" bIns="45718" rtlCol="0">
            <a:spAutoFit/>
          </a:bodyPr>
          <a:lstStyle/>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R</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eferences</a:t>
            </a:r>
            <a:endParaRPr lang="zh-CN" altLang="en-US" sz="1600" dirty="0">
              <a:latin typeface="方正清刻本悦宋简体" panose="02000000000000000000" pitchFamily="2" charset="-122"/>
              <a:ea typeface="方正清刻本悦宋简体" panose="02000000000000000000"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237349138"/>
              </p:ext>
            </p:extLst>
          </p:nvPr>
        </p:nvGraphicFramePr>
        <p:xfrm>
          <a:off x="1638537" y="1491191"/>
          <a:ext cx="9439038" cy="2021840"/>
        </p:xfrm>
        <a:graphic>
          <a:graphicData uri="http://schemas.openxmlformats.org/drawingml/2006/table">
            <a:tbl>
              <a:tblPr firstRow="1" bandRow="1">
                <a:tableStyleId>{5C22544A-7EE6-4342-B048-85BDC9FD1C3A}</a:tableStyleId>
              </a:tblPr>
              <a:tblGrid>
                <a:gridCol w="2104788"/>
                <a:gridCol w="6362700"/>
                <a:gridCol w="971550"/>
              </a:tblGrid>
              <a:tr h="370840">
                <a:tc gridSpan="3">
                  <a:txBody>
                    <a:bodyPr/>
                    <a:lstStyle/>
                    <a:p>
                      <a:pPr algn="ctr"/>
                      <a:r>
                        <a:rPr lang="en-US" altLang="zh-TW" dirty="0" smtClean="0"/>
                        <a:t>Deep</a:t>
                      </a:r>
                      <a:r>
                        <a:rPr lang="en-US" altLang="zh-TW" baseline="0" dirty="0" smtClean="0"/>
                        <a:t> learning methods for solving cold start problem</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pPr algn="ctr"/>
                      <a:r>
                        <a:rPr lang="en-US" altLang="zh-TW" dirty="0" err="1" smtClean="0"/>
                        <a:t>Volkovs</a:t>
                      </a:r>
                      <a:r>
                        <a:rPr lang="en-US" altLang="zh-TW" dirty="0" smtClean="0"/>
                        <a:t>, M., </a:t>
                      </a:r>
                      <a:r>
                        <a:rPr lang="en-US" altLang="zh-TW" dirty="0" err="1" smtClean="0"/>
                        <a:t>G.Yu</a:t>
                      </a:r>
                      <a:r>
                        <a:rPr lang="en-US" altLang="zh-TW" dirty="0" smtClean="0"/>
                        <a:t>, and T. </a:t>
                      </a:r>
                      <a:r>
                        <a:rPr lang="en-US" altLang="zh-TW" dirty="0" err="1" smtClean="0"/>
                        <a:t>Poutanen</a:t>
                      </a:r>
                      <a:endParaRPr lang="zh-TW" altLang="en-US" dirty="0"/>
                    </a:p>
                  </a:txBody>
                  <a:tcPr/>
                </a:tc>
                <a:tc>
                  <a:txBody>
                    <a:bodyPr/>
                    <a:lstStyle/>
                    <a:p>
                      <a:pPr algn="l"/>
                      <a:r>
                        <a:rPr lang="en-US" altLang="zh-TW" dirty="0" err="1" smtClean="0"/>
                        <a:t>Dropoutnet</a:t>
                      </a:r>
                      <a:r>
                        <a:rPr lang="en-US" altLang="zh-TW" dirty="0" smtClean="0"/>
                        <a:t>: Addressing cold start in recommender systems.</a:t>
                      </a:r>
                      <a:endParaRPr lang="zh-TW" altLang="en-US" dirty="0"/>
                    </a:p>
                  </a:txBody>
                  <a:tcPr/>
                </a:tc>
                <a:tc>
                  <a:txBody>
                    <a:bodyPr/>
                    <a:lstStyle/>
                    <a:p>
                      <a:pPr algn="ctr"/>
                      <a:r>
                        <a:rPr lang="en-US" altLang="zh-TW" dirty="0" smtClean="0"/>
                        <a:t>[15]</a:t>
                      </a:r>
                      <a:endParaRPr lang="zh-TW" altLang="en-US" dirty="0"/>
                    </a:p>
                  </a:txBody>
                  <a:tcPr/>
                </a:tc>
              </a:tr>
              <a:tr h="370840">
                <a:tc>
                  <a:txBody>
                    <a:bodyPr/>
                    <a:lstStyle/>
                    <a:p>
                      <a:pPr algn="ctr"/>
                      <a:r>
                        <a:rPr lang="en-US" altLang="zh-TW" dirty="0" smtClean="0"/>
                        <a:t>Shi, S., et</a:t>
                      </a:r>
                      <a:r>
                        <a:rPr lang="en-US" altLang="zh-TW" baseline="0" dirty="0" smtClean="0"/>
                        <a:t> al.</a:t>
                      </a:r>
                      <a:endParaRPr lang="zh-TW" altLang="en-US" dirty="0"/>
                    </a:p>
                  </a:txBody>
                  <a:tcPr/>
                </a:tc>
                <a:tc>
                  <a:txBody>
                    <a:bodyPr/>
                    <a:lstStyle/>
                    <a:p>
                      <a:pPr algn="l"/>
                      <a:r>
                        <a:rPr lang="en-US" altLang="zh-TW" dirty="0" smtClean="0"/>
                        <a:t>Attention-based adaptive model</a:t>
                      </a:r>
                      <a:r>
                        <a:rPr lang="en-US" altLang="zh-TW" baseline="0" dirty="0" smtClean="0"/>
                        <a:t> to unify warm and cold starts recommendation</a:t>
                      </a:r>
                      <a:endParaRPr lang="zh-TW" altLang="en-US" dirty="0"/>
                    </a:p>
                  </a:txBody>
                  <a:tcPr/>
                </a:tc>
                <a:tc>
                  <a:txBody>
                    <a:bodyPr/>
                    <a:lstStyle/>
                    <a:p>
                      <a:pPr algn="ctr"/>
                      <a:r>
                        <a:rPr lang="en-US" altLang="zh-TW" dirty="0" smtClean="0"/>
                        <a:t>[16]</a:t>
                      </a:r>
                      <a:endParaRPr lang="zh-TW" altLang="en-US" dirty="0"/>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403414033"/>
              </p:ext>
            </p:extLst>
          </p:nvPr>
        </p:nvGraphicFramePr>
        <p:xfrm>
          <a:off x="1636701" y="3681941"/>
          <a:ext cx="9421824" cy="2936240"/>
        </p:xfrm>
        <a:graphic>
          <a:graphicData uri="http://schemas.openxmlformats.org/drawingml/2006/table">
            <a:tbl>
              <a:tblPr firstRow="1" bandRow="1">
                <a:tableStyleId>{5C22544A-7EE6-4342-B048-85BDC9FD1C3A}</a:tableStyleId>
              </a:tblPr>
              <a:tblGrid>
                <a:gridCol w="2106624"/>
                <a:gridCol w="6372225"/>
                <a:gridCol w="942975"/>
              </a:tblGrid>
              <a:tr h="370840">
                <a:tc gridSpan="3">
                  <a:txBody>
                    <a:bodyPr/>
                    <a:lstStyle/>
                    <a:p>
                      <a:pPr algn="ctr"/>
                      <a:r>
                        <a:rPr lang="en-US" altLang="zh-TW" dirty="0" smtClean="0"/>
                        <a:t>Representative  items</a:t>
                      </a:r>
                      <a:r>
                        <a:rPr lang="en-US" altLang="zh-TW" baseline="0" dirty="0" smtClean="0"/>
                        <a:t> mining</a:t>
                      </a:r>
                      <a:endParaRPr lang="zh-TW" altLang="en-US" dirty="0"/>
                    </a:p>
                  </a:txBody>
                  <a:tcPr/>
                </a:tc>
                <a:tc hMerge="1">
                  <a:txBody>
                    <a:bodyPr/>
                    <a:lstStyle/>
                    <a:p>
                      <a:endParaRPr lang="zh-TW" altLang="en-US" dirty="0"/>
                    </a:p>
                  </a:txBody>
                  <a:tcPr/>
                </a:tc>
                <a:tc hMerge="1">
                  <a:txBody>
                    <a:bodyPr/>
                    <a:lstStyle/>
                    <a:p>
                      <a:pPr algn="ctr"/>
                      <a:endParaRPr lang="zh-TW" altLang="en-US" dirty="0"/>
                    </a:p>
                  </a:txBody>
                  <a:tcPr/>
                </a:tc>
              </a:tr>
              <a:tr h="370840">
                <a:tc>
                  <a:txBody>
                    <a:bodyPr/>
                    <a:lstStyle/>
                    <a:p>
                      <a:pPr algn="ctr"/>
                      <a:r>
                        <a:rPr lang="en-US" altLang="zh-TW" b="1" dirty="0" smtClean="0"/>
                        <a:t>Author</a:t>
                      </a:r>
                      <a:endParaRPr lang="zh-TW" altLang="en-US" b="1" dirty="0"/>
                    </a:p>
                  </a:txBody>
                  <a:tcPr/>
                </a:tc>
                <a:tc>
                  <a:txBody>
                    <a:bodyPr/>
                    <a:lstStyle/>
                    <a:p>
                      <a:pPr algn="ctr"/>
                      <a:r>
                        <a:rPr lang="en-US" altLang="zh-TW" b="1" dirty="0" smtClean="0"/>
                        <a:t>Paper</a:t>
                      </a:r>
                      <a:endParaRPr lang="zh-TW" altLang="en-US" b="1" dirty="0"/>
                    </a:p>
                  </a:txBody>
                  <a:tcPr/>
                </a:tc>
                <a:tc>
                  <a:txBody>
                    <a:bodyPr/>
                    <a:lstStyle/>
                    <a:p>
                      <a:pPr algn="ctr"/>
                      <a:r>
                        <a:rPr lang="en-US" altLang="zh-TW" b="1" dirty="0" smtClean="0"/>
                        <a:t>index</a:t>
                      </a:r>
                      <a:endParaRPr lang="zh-TW" altLang="en-US" b="1" dirty="0"/>
                    </a:p>
                  </a:txBody>
                  <a:tcPr/>
                </a:tc>
              </a:tr>
              <a:tr h="370840">
                <a:tc>
                  <a:txBody>
                    <a:bodyPr/>
                    <a:lstStyle/>
                    <a:p>
                      <a:r>
                        <a:rPr lang="en-US" altLang="zh-TW" dirty="0" smtClean="0"/>
                        <a:t>Liu, N.N., et al.</a:t>
                      </a:r>
                      <a:endParaRPr lang="zh-TW" altLang="en-US" dirty="0"/>
                    </a:p>
                  </a:txBody>
                  <a:tcPr/>
                </a:tc>
                <a:tc>
                  <a:txBody>
                    <a:bodyPr/>
                    <a:lstStyle/>
                    <a:p>
                      <a:r>
                        <a:rPr lang="en-US" altLang="zh-TW" dirty="0" smtClean="0"/>
                        <a:t>Wisdom of the better</a:t>
                      </a:r>
                      <a:r>
                        <a:rPr lang="en-US" altLang="zh-TW" baseline="0" dirty="0" smtClean="0"/>
                        <a:t> few: cold start recommendation via representative based rating elicitation.</a:t>
                      </a:r>
                      <a:endParaRPr lang="zh-TW" altLang="en-US" dirty="0"/>
                    </a:p>
                  </a:txBody>
                  <a:tcPr/>
                </a:tc>
                <a:tc>
                  <a:txBody>
                    <a:bodyPr/>
                    <a:lstStyle/>
                    <a:p>
                      <a:pPr algn="ctr"/>
                      <a:r>
                        <a:rPr lang="en-US" altLang="zh-TW" dirty="0" smtClean="0"/>
                        <a:t>[3]</a:t>
                      </a:r>
                      <a:endParaRPr lang="zh-TW" altLang="en-US" dirty="0"/>
                    </a:p>
                  </a:txBody>
                  <a:tcPr/>
                </a:tc>
              </a:tr>
              <a:tr h="370840">
                <a:tc>
                  <a:txBody>
                    <a:bodyPr/>
                    <a:lstStyle/>
                    <a:p>
                      <a:r>
                        <a:rPr lang="en-US" altLang="zh-TW" dirty="0" smtClean="0"/>
                        <a:t>Shi,</a:t>
                      </a:r>
                      <a:r>
                        <a:rPr lang="en-US" altLang="zh-TW" baseline="0" dirty="0" smtClean="0"/>
                        <a:t> L., W.X. Zhao, and Y.-</a:t>
                      </a:r>
                      <a:r>
                        <a:rPr lang="en-US" altLang="zh-TW" baseline="0" dirty="0" err="1" smtClean="0"/>
                        <a:t>D.J.A.T.o.I.S</a:t>
                      </a:r>
                      <a:r>
                        <a:rPr lang="en-US" altLang="zh-TW" baseline="0" dirty="0" smtClean="0"/>
                        <a:t>. Shen</a:t>
                      </a:r>
                      <a:endParaRPr lang="zh-TW" altLang="en-US" dirty="0"/>
                    </a:p>
                  </a:txBody>
                  <a:tcPr/>
                </a:tc>
                <a:tc>
                  <a:txBody>
                    <a:bodyPr/>
                    <a:lstStyle/>
                    <a:p>
                      <a:r>
                        <a:rPr lang="en-US" altLang="zh-TW" dirty="0" smtClean="0"/>
                        <a:t>Local representative-based matrix factorization for cold start recommendation</a:t>
                      </a:r>
                      <a:endParaRPr lang="zh-TW" altLang="en-US" dirty="0"/>
                    </a:p>
                  </a:txBody>
                  <a:tcPr/>
                </a:tc>
                <a:tc>
                  <a:txBody>
                    <a:bodyPr/>
                    <a:lstStyle/>
                    <a:p>
                      <a:pPr algn="ctr"/>
                      <a:r>
                        <a:rPr lang="en-US" altLang="zh-TW" dirty="0" smtClean="0"/>
                        <a:t>[5]</a:t>
                      </a:r>
                      <a:endParaRPr lang="zh-TW" altLang="en-US" dirty="0"/>
                    </a:p>
                  </a:txBody>
                  <a:tcPr/>
                </a:tc>
              </a:tr>
              <a:tr h="370840">
                <a:tc>
                  <a:txBody>
                    <a:bodyPr/>
                    <a:lstStyle/>
                    <a:p>
                      <a:r>
                        <a:rPr lang="en-US" altLang="zh-TW" dirty="0" smtClean="0"/>
                        <a:t>Georgiou, O. and N. </a:t>
                      </a:r>
                      <a:r>
                        <a:rPr lang="en-US" altLang="zh-TW" dirty="0" err="1" smtClean="0"/>
                        <a:t>Tsapatsoulis</a:t>
                      </a:r>
                      <a:r>
                        <a:rPr lang="en-US" altLang="zh-TW" dirty="0" smtClean="0"/>
                        <a:t>.</a:t>
                      </a:r>
                      <a:endParaRPr lang="zh-TW" altLang="en-US" dirty="0"/>
                    </a:p>
                  </a:txBody>
                  <a:tcPr/>
                </a:tc>
                <a:tc>
                  <a:txBody>
                    <a:bodyPr/>
                    <a:lstStyle/>
                    <a:p>
                      <a:r>
                        <a:rPr lang="en-US" altLang="zh-TW" dirty="0" smtClean="0"/>
                        <a:t>The importance of similarity metrics for representative users identification in recommender systems.</a:t>
                      </a:r>
                      <a:endParaRPr lang="zh-TW" altLang="en-US" dirty="0"/>
                    </a:p>
                  </a:txBody>
                  <a:tcPr/>
                </a:tc>
                <a:tc>
                  <a:txBody>
                    <a:bodyPr/>
                    <a:lstStyle/>
                    <a:p>
                      <a:pPr algn="ctr"/>
                      <a:r>
                        <a:rPr lang="en-US" altLang="zh-TW" dirty="0" smtClean="0"/>
                        <a:t>[4]</a:t>
                      </a:r>
                      <a:endParaRPr lang="zh-TW" altLang="en-US" dirty="0"/>
                    </a:p>
                  </a:txBody>
                  <a:tcPr/>
                </a:tc>
              </a:tr>
            </a:tbl>
          </a:graphicData>
        </a:graphic>
      </p:graphicFrame>
      <p:sp>
        <p:nvSpPr>
          <p:cNvPr id="13" name="矩形 12"/>
          <p:cNvSpPr/>
          <p:nvPr/>
        </p:nvSpPr>
        <p:spPr>
          <a:xfrm>
            <a:off x="3679234" y="475910"/>
            <a:ext cx="1450004"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References</a:t>
            </a:r>
            <a:endParaRPr lang="en-US" altLang="zh-CN" b="1" dirty="0">
              <a:latin typeface="微软雅黑" pitchFamily="34" charset="-122"/>
              <a:ea typeface="微软雅黑" pitchFamily="34" charset="-122"/>
            </a:endParaRPr>
          </a:p>
        </p:txBody>
      </p:sp>
      <p:sp>
        <p:nvSpPr>
          <p:cNvPr id="4" name="矩形 3"/>
          <p:cNvSpPr/>
          <p:nvPr/>
        </p:nvSpPr>
        <p:spPr>
          <a:xfrm>
            <a:off x="1617651" y="2228850"/>
            <a:ext cx="9469449" cy="6572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1617651" y="4410075"/>
            <a:ext cx="9469449" cy="1581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686300" y="1067999"/>
            <a:ext cx="4055341" cy="369332"/>
          </a:xfrm>
          <a:prstGeom prst="rect">
            <a:avLst/>
          </a:prstGeom>
          <a:noFill/>
        </p:spPr>
        <p:txBody>
          <a:bodyPr wrap="none" rtlCol="0">
            <a:spAutoFit/>
          </a:bodyPr>
          <a:lstStyle/>
          <a:p>
            <a:r>
              <a:rPr lang="en-US" altLang="zh-TW" b="1" dirty="0" smtClean="0">
                <a:solidFill>
                  <a:srgbClr val="FF0000"/>
                </a:solidFill>
              </a:rPr>
              <a:t>Combine the ideas of these three papers</a:t>
            </a:r>
            <a:endParaRPr lang="zh-TW" altLang="en-US" b="1" dirty="0">
              <a:solidFill>
                <a:srgbClr val="FF0000"/>
              </a:solidFill>
            </a:endParaRPr>
          </a:p>
        </p:txBody>
      </p:sp>
      <p:sp>
        <p:nvSpPr>
          <p:cNvPr id="21" name="文字方塊 20"/>
          <p:cNvSpPr txBox="1"/>
          <p:nvPr/>
        </p:nvSpPr>
        <p:spPr>
          <a:xfrm>
            <a:off x="11737704" y="6337816"/>
            <a:ext cx="418704" cy="369332"/>
          </a:xfrm>
          <a:prstGeom prst="rect">
            <a:avLst/>
          </a:prstGeom>
          <a:noFill/>
        </p:spPr>
        <p:txBody>
          <a:bodyPr wrap="none" rtlCol="0">
            <a:spAutoFit/>
          </a:bodyPr>
          <a:lstStyle/>
          <a:p>
            <a:r>
              <a:rPr lang="en-US" altLang="zh-TW" dirty="0" smtClean="0"/>
              <a:t>13</a:t>
            </a:r>
            <a:endParaRPr lang="zh-TW" altLang="en-US" dirty="0"/>
          </a:p>
        </p:txBody>
      </p:sp>
      <p:sp>
        <p:nvSpPr>
          <p:cNvPr id="3" name="八角星形 2"/>
          <p:cNvSpPr/>
          <p:nvPr/>
        </p:nvSpPr>
        <p:spPr>
          <a:xfrm>
            <a:off x="1229510" y="2044304"/>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22" name="八角星形 21"/>
          <p:cNvSpPr/>
          <p:nvPr/>
        </p:nvSpPr>
        <p:spPr>
          <a:xfrm>
            <a:off x="1229509" y="4225529"/>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sp>
        <p:nvSpPr>
          <p:cNvPr id="23" name="八角星形 22"/>
          <p:cNvSpPr/>
          <p:nvPr/>
        </p:nvSpPr>
        <p:spPr>
          <a:xfrm>
            <a:off x="1229508" y="495895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3826448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6" grpId="0"/>
      <p:bldP spid="3"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30611" y="475910"/>
            <a:ext cx="6462146"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Deep learning methods for solving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18" name="直接连接符 68"/>
          <p:cNvCxnSpPr/>
          <p:nvPr/>
        </p:nvCxnSpPr>
        <p:spPr>
          <a:xfrm>
            <a:off x="1701528" y="1583086"/>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文本框 386"/>
          <p:cNvSpPr txBox="1"/>
          <p:nvPr/>
        </p:nvSpPr>
        <p:spPr>
          <a:xfrm>
            <a:off x="1617651" y="1110978"/>
            <a:ext cx="10017029" cy="572460"/>
          </a:xfrm>
          <a:prstGeom prst="rect">
            <a:avLst/>
          </a:prstGeom>
          <a:noFill/>
        </p:spPr>
        <p:txBody>
          <a:bodyPr wrap="none" lIns="91436" tIns="45718" rIns="91436" bIns="45718" rtlCol="0">
            <a:spAutoFit/>
          </a:bodyPr>
          <a:lstStyle/>
          <a:p>
            <a:pPr>
              <a:lnSpc>
                <a:spcPct val="130000"/>
              </a:lnSpc>
            </a:pP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Dropout</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N</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et</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Addressing cold start in recommender systems.</a:t>
            </a:r>
            <a:r>
              <a:rPr lang="en-US" altLang="zh-CN" dirty="0">
                <a:latin typeface="方正清刻本悦宋简体" panose="02000000000000000000" pitchFamily="2" charset="-122"/>
                <a:ea typeface="方正清刻本悦宋简体" panose="02000000000000000000" pitchFamily="2" charset="-122"/>
              </a:rPr>
              <a:t> </a:t>
            </a:r>
            <a:r>
              <a:rPr lang="en-US" altLang="zh-CN" dirty="0" smtClean="0">
                <a:latin typeface="方正清刻本悦宋简体" panose="02000000000000000000" pitchFamily="2" charset="-122"/>
                <a:ea typeface="方正清刻本悦宋简体" panose="02000000000000000000" pitchFamily="2" charset="-122"/>
              </a:rPr>
              <a:t>[</a:t>
            </a:r>
            <a:r>
              <a:rPr lang="en-US" altLang="zh-CN" sz="1600" dirty="0" err="1" smtClean="0">
                <a:latin typeface="方正清刻本悦宋简体" panose="02000000000000000000" pitchFamily="2" charset="-122"/>
                <a:ea typeface="方正清刻本悦宋简体" panose="02000000000000000000" pitchFamily="2" charset="-122"/>
              </a:rPr>
              <a:t>Volkovs</a:t>
            </a:r>
            <a:r>
              <a:rPr lang="en-US" altLang="zh-CN" sz="1600" dirty="0" smtClean="0">
                <a:latin typeface="方正清刻本悦宋简体" panose="02000000000000000000" pitchFamily="2" charset="-122"/>
                <a:ea typeface="方正清刻本悦宋简体" panose="02000000000000000000" pitchFamily="2" charset="-122"/>
              </a:rPr>
              <a:t>, M.,G. </a:t>
            </a:r>
            <a:r>
              <a:rPr lang="en-US" altLang="zh-CN" sz="1600" dirty="0" err="1" smtClean="0">
                <a:latin typeface="方正清刻本悦宋简体" panose="02000000000000000000" pitchFamily="2" charset="-122"/>
                <a:ea typeface="方正清刻本悦宋简体" panose="02000000000000000000" pitchFamily="2" charset="-122"/>
              </a:rPr>
              <a:t>Yu,and</a:t>
            </a:r>
            <a:r>
              <a:rPr lang="en-US" altLang="zh-CN" sz="1600" dirty="0" smtClean="0">
                <a:latin typeface="方正清刻本悦宋简体" panose="02000000000000000000" pitchFamily="2" charset="-122"/>
                <a:ea typeface="方正清刻本悦宋简体" panose="02000000000000000000" pitchFamily="2" charset="-122"/>
              </a:rPr>
              <a:t> T. </a:t>
            </a:r>
            <a:r>
              <a:rPr lang="en-US" altLang="zh-CN" sz="1600" dirty="0" err="1" smtClean="0">
                <a:latin typeface="方正清刻本悦宋简体" panose="02000000000000000000" pitchFamily="2" charset="-122"/>
                <a:ea typeface="方正清刻本悦宋简体" panose="02000000000000000000" pitchFamily="2" charset="-122"/>
              </a:rPr>
              <a:t>Poutanen</a:t>
            </a:r>
            <a:r>
              <a:rPr lang="en-US" altLang="zh-CN" sz="1600" dirty="0" smtClean="0">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627175" y="1664388"/>
            <a:ext cx="853599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Combine both preference data and content information as model inputs. While training the model,  if the item or user is under cold start scenario,  we set the corresponding item preference or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preference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zero vector, called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3" name="圖片 22"/>
          <p:cNvPicPr/>
          <p:nvPr/>
        </p:nvPicPr>
        <p:blipFill>
          <a:blip r:embed="rId3"/>
          <a:stretch>
            <a:fillRect/>
          </a:stretch>
        </p:blipFill>
        <p:spPr>
          <a:xfrm>
            <a:off x="2722111" y="3227441"/>
            <a:ext cx="7002914" cy="2876550"/>
          </a:xfrm>
          <a:prstGeom prst="rect">
            <a:avLst/>
          </a:prstGeom>
        </p:spPr>
      </p:pic>
      <p:sp>
        <p:nvSpPr>
          <p:cNvPr id="14" name="文字方塊 13"/>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5" name="文字方塊 14"/>
          <p:cNvSpPr txBox="1"/>
          <p:nvPr/>
        </p:nvSpPr>
        <p:spPr>
          <a:xfrm>
            <a:off x="3466854" y="6286500"/>
            <a:ext cx="7015318" cy="369332"/>
          </a:xfrm>
          <a:prstGeom prst="rect">
            <a:avLst/>
          </a:prstGeom>
          <a:noFill/>
        </p:spPr>
        <p:txBody>
          <a:bodyPr wrap="none" rtlCol="0">
            <a:spAutoFit/>
          </a:bodyPr>
          <a:lstStyle/>
          <a:p>
            <a:r>
              <a:rPr lang="en-US" altLang="zh-TW" b="1" dirty="0" smtClean="0">
                <a:solidFill>
                  <a:srgbClr val="FF0000"/>
                </a:solidFill>
              </a:rPr>
              <a:t>We can dropout the unimportant information while training the model !</a:t>
            </a:r>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14</a:t>
            </a:r>
            <a:endParaRPr lang="zh-TW" altLang="en-US" dirty="0"/>
          </a:p>
        </p:txBody>
      </p:sp>
      <p:sp>
        <p:nvSpPr>
          <p:cNvPr id="19" name="八角星形 18"/>
          <p:cNvSpPr/>
          <p:nvPr/>
        </p:nvSpPr>
        <p:spPr>
          <a:xfrm>
            <a:off x="1229510" y="1236525"/>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Tree>
    <p:extLst>
      <p:ext uri="{BB962C8B-B14F-4D97-AF65-F5344CB8AC3E}">
        <p14:creationId xmlns:p14="http://schemas.microsoft.com/office/powerpoint/2010/main" val="224853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9106" y="2507873"/>
            <a:ext cx="203835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p:nvPr/>
        </p:nvCxnSpPr>
        <p:spPr>
          <a:xfrm>
            <a:off x="1701528" y="1617178"/>
            <a:ext cx="7956822" cy="52203"/>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617651" y="1143085"/>
            <a:ext cx="8579969"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Wisdom of the better few: cold start recommendation via representative</a:t>
            </a:r>
          </a:p>
          <a:p>
            <a:pPr>
              <a:lnSpc>
                <a:spcPct val="130000"/>
              </a:lnSpc>
            </a:pPr>
            <a:r>
              <a:rPr lang="en-US" altLang="zh-CN" sz="2400" dirty="0">
                <a:solidFill>
                  <a:srgbClr val="157E9F"/>
                </a:solidFill>
                <a:latin typeface="方正清刻本悦宋简体" panose="02000000000000000000" pitchFamily="2" charset="-122"/>
                <a:ea typeface="方正清刻本悦宋简体" panose="02000000000000000000" pitchFamily="2" charset="-122"/>
              </a:rPr>
              <a:t>b</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ased rating elicitation.</a:t>
            </a: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Nathan Liu, </a:t>
            </a:r>
            <a:r>
              <a:rPr lang="en-US" altLang="zh-CN" sz="1600" dirty="0" err="1" smtClean="0">
                <a:latin typeface="方正清刻本悦宋简体" panose="02000000000000000000" pitchFamily="2" charset="-122"/>
                <a:ea typeface="方正清刻本悦宋简体" panose="02000000000000000000" pitchFamily="2" charset="-122"/>
              </a:rPr>
              <a:t>Xiangrui</a:t>
            </a:r>
            <a:r>
              <a:rPr lang="en-US" altLang="zh-CN" sz="1600" dirty="0" smtClean="0">
                <a:latin typeface="方正清刻本悦宋简体" panose="02000000000000000000" pitchFamily="2" charset="-122"/>
                <a:ea typeface="方正清刻本悦宋简体" panose="02000000000000000000" pitchFamily="2" charset="-122"/>
              </a:rPr>
              <a:t> </a:t>
            </a:r>
            <a:r>
              <a:rPr lang="en-US" altLang="zh-CN" sz="1600" dirty="0" err="1" smtClean="0">
                <a:latin typeface="方正清刻本悦宋简体" panose="02000000000000000000" pitchFamily="2" charset="-122"/>
                <a:ea typeface="方正清刻本悦宋简体" panose="02000000000000000000" pitchFamily="2" charset="-122"/>
              </a:rPr>
              <a:t>Meng</a:t>
            </a:r>
            <a:r>
              <a:rPr lang="en-US" altLang="zh-CN" sz="1600" dirty="0" smtClean="0">
                <a:latin typeface="方正清刻本悦宋简体" panose="02000000000000000000" pitchFamily="2" charset="-122"/>
                <a:ea typeface="方正清刻本悦宋简体" panose="02000000000000000000" pitchFamily="2" charset="-122"/>
              </a:rPr>
              <a:t>, Chao Liu, </a:t>
            </a:r>
            <a:r>
              <a:rPr lang="en-US" altLang="zh-CN" sz="1600" dirty="0" err="1" smtClean="0">
                <a:latin typeface="方正清刻本悦宋简体" panose="02000000000000000000" pitchFamily="2" charset="-122"/>
                <a:ea typeface="方正清刻本悦宋简体" panose="02000000000000000000" pitchFamily="2" charset="-122"/>
              </a:rPr>
              <a:t>Qiang</a:t>
            </a:r>
            <a:r>
              <a:rPr lang="en-US" altLang="zh-CN" sz="1600" dirty="0" smtClean="0">
                <a:latin typeface="方正清刻本悦宋简体" panose="02000000000000000000" pitchFamily="2" charset="-122"/>
                <a:ea typeface="方正清刻本悦宋简体" panose="02000000000000000000" pitchFamily="2" charset="-122"/>
              </a:rPr>
              <a:t> Yang]</a:t>
            </a:r>
            <a:endParaRPr lang="zh-CN" altLang="en-US" sz="1600" dirty="0">
              <a:latin typeface="方正清刻本悦宋简体" panose="02000000000000000000" pitchFamily="2" charset="-122"/>
              <a:ea typeface="方正清刻本悦宋简体" panose="02000000000000000000" pitchFamily="2" charset="-122"/>
            </a:endParaRPr>
          </a:p>
        </p:txBody>
      </p:sp>
      <p:cxnSp>
        <p:nvCxnSpPr>
          <p:cNvPr id="11" name="直接连接符 68"/>
          <p:cNvCxnSpPr/>
          <p:nvPr/>
        </p:nvCxnSpPr>
        <p:spPr>
          <a:xfrm>
            <a:off x="1701528" y="2126930"/>
            <a:ext cx="2727597"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215424"/>
            <a:ext cx="8535999" cy="95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Propose a method called RBMF (representative-based matrix factorization) to find  representative items from item set.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2" name="文字方塊 21"/>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23" name="文字方塊 22"/>
          <p:cNvSpPr txBox="1"/>
          <p:nvPr/>
        </p:nvSpPr>
        <p:spPr>
          <a:xfrm>
            <a:off x="3466854" y="6286500"/>
            <a:ext cx="4968540" cy="369332"/>
          </a:xfrm>
          <a:prstGeom prst="rect">
            <a:avLst/>
          </a:prstGeom>
          <a:noFill/>
        </p:spPr>
        <p:txBody>
          <a:bodyPr wrap="none" rtlCol="0">
            <a:spAutoFit/>
          </a:bodyPr>
          <a:lstStyle/>
          <a:p>
            <a:r>
              <a:rPr lang="en-US" altLang="zh-TW" b="1" dirty="0" smtClean="0">
                <a:solidFill>
                  <a:srgbClr val="FF0000"/>
                </a:solidFill>
              </a:rPr>
              <a:t>We can</a:t>
            </a:r>
            <a:r>
              <a:rPr lang="zh-TW" altLang="en-US" b="1" dirty="0" smtClean="0">
                <a:solidFill>
                  <a:srgbClr val="FF0000"/>
                </a:solidFill>
              </a:rPr>
              <a:t> </a:t>
            </a:r>
            <a:r>
              <a:rPr lang="en-US" altLang="zh-TW" b="1" dirty="0" smtClean="0">
                <a:solidFill>
                  <a:srgbClr val="FF0000"/>
                </a:solidFill>
              </a:rPr>
              <a:t>use RBMF</a:t>
            </a:r>
            <a:r>
              <a:rPr lang="zh-TW" altLang="en-US" b="1" dirty="0" smtClean="0">
                <a:solidFill>
                  <a:srgbClr val="FF0000"/>
                </a:solidFill>
              </a:rPr>
              <a:t> </a:t>
            </a:r>
            <a:r>
              <a:rPr lang="en-US" altLang="zh-TW" b="1" dirty="0" smtClean="0">
                <a:solidFill>
                  <a:srgbClr val="FF0000"/>
                </a:solidFill>
              </a:rPr>
              <a:t>to choose representative items!</a:t>
            </a: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278" y="3662363"/>
            <a:ext cx="33147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603" y="3400425"/>
            <a:ext cx="2819400" cy="2686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9028" y="4010025"/>
            <a:ext cx="45434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15</a:t>
            </a:r>
            <a:endParaRPr lang="zh-TW" altLang="en-US" dirty="0"/>
          </a:p>
        </p:txBody>
      </p:sp>
      <p:sp>
        <p:nvSpPr>
          <p:cNvPr id="19" name="八角星形 18"/>
          <p:cNvSpPr/>
          <p:nvPr/>
        </p:nvSpPr>
        <p:spPr>
          <a:xfrm>
            <a:off x="1229509" y="124808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3360" y="2850773"/>
            <a:ext cx="12096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4"/>
          <p:cNvSpPr txBox="1"/>
          <p:nvPr/>
        </p:nvSpPr>
        <p:spPr>
          <a:xfrm>
            <a:off x="7765144" y="3055233"/>
            <a:ext cx="300082" cy="369332"/>
          </a:xfrm>
          <a:prstGeom prst="rect">
            <a:avLst/>
          </a:prstGeom>
          <a:noFill/>
        </p:spPr>
        <p:txBody>
          <a:bodyPr wrap="none" rtlCol="0">
            <a:spAutoFit/>
          </a:bodyPr>
          <a:lstStyle/>
          <a:p>
            <a:r>
              <a:rPr lang="en-US" altLang="zh-TW" dirty="0" smtClean="0"/>
              <a:t>=</a:t>
            </a:r>
            <a:endParaRPr lang="zh-TW" altLang="en-US" dirty="0"/>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8303" y="2855208"/>
            <a:ext cx="19907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文字方塊 11"/>
          <p:cNvSpPr txBox="1"/>
          <p:nvPr/>
        </p:nvSpPr>
        <p:spPr>
          <a:xfrm>
            <a:off x="8189520" y="3430072"/>
            <a:ext cx="1262205" cy="369332"/>
          </a:xfrm>
          <a:prstGeom prst="rect">
            <a:avLst/>
          </a:prstGeom>
          <a:noFill/>
        </p:spPr>
        <p:txBody>
          <a:bodyPr wrap="none" rtlCol="0">
            <a:spAutoFit/>
          </a:bodyPr>
          <a:lstStyle/>
          <a:p>
            <a:r>
              <a:rPr lang="en-US" altLang="zh-TW" dirty="0" smtClean="0"/>
              <a:t>User vector</a:t>
            </a:r>
            <a:endParaRPr lang="zh-TW" altLang="en-US" dirty="0"/>
          </a:p>
        </p:txBody>
      </p:sp>
    </p:spTree>
    <p:extLst>
      <p:ext uri="{BB962C8B-B14F-4D97-AF65-F5344CB8AC3E}">
        <p14:creationId xmlns:p14="http://schemas.microsoft.com/office/powerpoint/2010/main" val="29159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5"/>
                                        </p:tgtEl>
                                        <p:attrNameLst>
                                          <p:attrName>style.visibility</p:attrName>
                                        </p:attrNameLst>
                                      </p:cBhvr>
                                      <p:to>
                                        <p:strVal val="visible"/>
                                      </p:to>
                                    </p:set>
                                    <p:animEffect transition="in" filter="fade">
                                      <p:cBhvr>
                                        <p:cTn id="12" dur="500"/>
                                        <p:tgtEl>
                                          <p:spTgt spid="20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fade">
                                      <p:cBhvr>
                                        <p:cTn id="17" dur="500"/>
                                        <p:tgtEl>
                                          <p:spTgt spid="102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028"/>
                                        </p:tgtEl>
                                        <p:attrNameLst>
                                          <p:attrName>style.visibility</p:attrName>
                                        </p:attrNameLst>
                                      </p:cBhvr>
                                      <p:to>
                                        <p:strVal val="visible"/>
                                      </p:to>
                                    </p:set>
                                    <p:animEffect transition="in" filter="fade">
                                      <p:cBhvr>
                                        <p:cTn id="29" dur="500"/>
                                        <p:tgtEl>
                                          <p:spTgt spid="102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5"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386"/>
          <p:cNvSpPr txBox="1"/>
          <p:nvPr/>
        </p:nvSpPr>
        <p:spPr>
          <a:xfrm>
            <a:off x="1617651" y="1143085"/>
            <a:ext cx="9396026" cy="896267"/>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Local representative-based matrix factorization for cold-start recommendation.</a:t>
            </a:r>
          </a:p>
          <a:p>
            <a:pPr>
              <a:lnSpc>
                <a:spcPct val="130000"/>
              </a:lnSpc>
            </a:pPr>
            <a:r>
              <a:rPr lang="en-US" altLang="zh-CN" dirty="0" smtClean="0">
                <a:latin typeface="方正清刻本悦宋简体" panose="02000000000000000000" pitchFamily="2" charset="-122"/>
                <a:ea typeface="方正清刻本悦宋简体" panose="02000000000000000000" pitchFamily="2" charset="-122"/>
              </a:rPr>
              <a:t> [</a:t>
            </a:r>
            <a:r>
              <a:rPr lang="en-US" altLang="zh-CN" sz="1600" dirty="0" smtClean="0">
                <a:latin typeface="方正清刻本悦宋简体" panose="02000000000000000000" pitchFamily="2" charset="-122"/>
                <a:ea typeface="方正清刻本悦宋简体" panose="02000000000000000000" pitchFamily="2" charset="-122"/>
              </a:rPr>
              <a:t>Lei Shi, Wayne Xin Zhao, Yi-Dong Shen]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9" name="矩形 1768"/>
          <p:cNvSpPr/>
          <p:nvPr/>
        </p:nvSpPr>
        <p:spPr>
          <a:xfrm>
            <a:off x="3658464" y="475910"/>
            <a:ext cx="350954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Representative items mining</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2937867"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Literature Review</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68"/>
          <p:cNvCxnSpPr>
            <a:endCxn id="10" idx="3"/>
          </p:cNvCxnSpPr>
          <p:nvPr/>
        </p:nvCxnSpPr>
        <p:spPr>
          <a:xfrm flipV="1">
            <a:off x="1701528" y="1591219"/>
            <a:ext cx="9312149" cy="25959"/>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627175" y="2158274"/>
            <a:ext cx="8621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LRBMF</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tries to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improve the RBMF by grouping people and find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global representative items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local representative items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respectively for a group of users.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5"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916873" y="3571875"/>
            <a:ext cx="4801830" cy="2647950"/>
          </a:xfrm>
          <a:prstGeom prst="rect">
            <a:avLst/>
          </a:prstGeom>
          <a:noFill/>
          <a:ln>
            <a:noFill/>
          </a:ln>
          <a:extLst/>
        </p:spPr>
      </p:pic>
      <p:pic>
        <p:nvPicPr>
          <p:cNvPr id="16" name="Picture 2"/>
          <p:cNvPicPr/>
          <p:nvPr/>
        </p:nvPicPr>
        <p:blipFill>
          <a:blip r:embed="rId4">
            <a:extLst>
              <a:ext uri="{28A0092B-C50C-407E-A947-70E740481C1C}">
                <a14:useLocalDpi xmlns:a14="http://schemas.microsoft.com/office/drawing/2010/main" val="0"/>
              </a:ext>
            </a:extLst>
          </a:blip>
          <a:srcRect/>
          <a:stretch>
            <a:fillRect/>
          </a:stretch>
        </p:blipFill>
        <p:spPr bwMode="auto">
          <a:xfrm>
            <a:off x="6050276" y="3580986"/>
            <a:ext cx="5903982" cy="2629314"/>
          </a:xfrm>
          <a:prstGeom prst="rect">
            <a:avLst/>
          </a:prstGeom>
          <a:noFill/>
          <a:ln>
            <a:noFill/>
          </a:ln>
          <a:extLst/>
        </p:spPr>
      </p:pic>
      <p:sp>
        <p:nvSpPr>
          <p:cNvPr id="17" name="文字方塊 16"/>
          <p:cNvSpPr txBox="1"/>
          <p:nvPr/>
        </p:nvSpPr>
        <p:spPr>
          <a:xfrm>
            <a:off x="2122598" y="6286500"/>
            <a:ext cx="1328441" cy="369332"/>
          </a:xfrm>
          <a:prstGeom prst="rect">
            <a:avLst/>
          </a:prstGeom>
          <a:noFill/>
        </p:spPr>
        <p:txBody>
          <a:bodyPr wrap="none" rtlCol="0">
            <a:spAutoFit/>
          </a:bodyPr>
          <a:lstStyle/>
          <a:p>
            <a:r>
              <a:rPr lang="en-US" altLang="zh-TW" b="1" dirty="0" smtClean="0">
                <a:solidFill>
                  <a:srgbClr val="FF0000"/>
                </a:solidFill>
              </a:rPr>
              <a:t>Inspiration :</a:t>
            </a:r>
            <a:endParaRPr lang="zh-TW" altLang="en-US" b="1" dirty="0">
              <a:solidFill>
                <a:srgbClr val="FF0000"/>
              </a:solidFill>
            </a:endParaRPr>
          </a:p>
        </p:txBody>
      </p:sp>
      <p:sp>
        <p:nvSpPr>
          <p:cNvPr id="18" name="文字方塊 17"/>
          <p:cNvSpPr txBox="1"/>
          <p:nvPr/>
        </p:nvSpPr>
        <p:spPr>
          <a:xfrm>
            <a:off x="3466854" y="6286500"/>
            <a:ext cx="7707303" cy="369332"/>
          </a:xfrm>
          <a:prstGeom prst="rect">
            <a:avLst/>
          </a:prstGeom>
          <a:noFill/>
        </p:spPr>
        <p:txBody>
          <a:bodyPr wrap="none" rtlCol="0">
            <a:spAutoFit/>
          </a:bodyPr>
          <a:lstStyle/>
          <a:p>
            <a:r>
              <a:rPr lang="en-US" altLang="zh-TW" b="1" dirty="0" smtClean="0">
                <a:solidFill>
                  <a:srgbClr val="FF0000"/>
                </a:solidFill>
              </a:rPr>
              <a:t>We can</a:t>
            </a:r>
            <a:r>
              <a:rPr lang="zh-TW" altLang="en-US" b="1" dirty="0">
                <a:solidFill>
                  <a:srgbClr val="FF0000"/>
                </a:solidFill>
              </a:rPr>
              <a:t> </a:t>
            </a:r>
            <a:r>
              <a:rPr lang="en-US" altLang="zh-TW" b="1" dirty="0" smtClean="0">
                <a:solidFill>
                  <a:srgbClr val="FF0000"/>
                </a:solidFill>
              </a:rPr>
              <a:t>emulate LRBMF to split users into different groups and apply the RBMF.</a:t>
            </a:r>
          </a:p>
        </p:txBody>
      </p:sp>
      <p:sp>
        <p:nvSpPr>
          <p:cNvPr id="19" name="文字方塊 18"/>
          <p:cNvSpPr txBox="1"/>
          <p:nvPr/>
        </p:nvSpPr>
        <p:spPr>
          <a:xfrm>
            <a:off x="11737704" y="6337816"/>
            <a:ext cx="418704" cy="369332"/>
          </a:xfrm>
          <a:prstGeom prst="rect">
            <a:avLst/>
          </a:prstGeom>
          <a:noFill/>
        </p:spPr>
        <p:txBody>
          <a:bodyPr wrap="none" rtlCol="0">
            <a:spAutoFit/>
          </a:bodyPr>
          <a:lstStyle/>
          <a:p>
            <a:r>
              <a:rPr lang="en-US" altLang="zh-TW" dirty="0" smtClean="0"/>
              <a:t>16</a:t>
            </a:r>
            <a:endParaRPr lang="zh-TW" altLang="en-US" dirty="0"/>
          </a:p>
        </p:txBody>
      </p:sp>
      <p:sp>
        <p:nvSpPr>
          <p:cNvPr id="20" name="八角星形 19"/>
          <p:cNvSpPr/>
          <p:nvPr/>
        </p:nvSpPr>
        <p:spPr>
          <a:xfrm>
            <a:off x="1229508" y="1267137"/>
            <a:ext cx="369091" cy="369091"/>
          </a:xfrm>
          <a:prstGeom prst="star8">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3</a:t>
            </a:r>
            <a:endParaRPr lang="zh-TW" altLang="en-US" dirty="0">
              <a:solidFill>
                <a:schemeClr val="tx1"/>
              </a:solidFill>
            </a:endParaRPr>
          </a:p>
        </p:txBody>
      </p:sp>
    </p:spTree>
    <p:extLst>
      <p:ext uri="{BB962C8B-B14F-4D97-AF65-F5344CB8AC3E}">
        <p14:creationId xmlns:p14="http://schemas.microsoft.com/office/powerpoint/2010/main" val="16727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3</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Research Method</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Introduction of DAE</a:t>
            </a:r>
          </a:p>
          <a:p>
            <a:pPr marL="342900" indent="-342900">
              <a:lnSpc>
                <a:spcPct val="150000"/>
              </a:lnSpc>
              <a:buFont typeface="Arial" panose="020B0604020202020204" pitchFamily="34" charset="0"/>
              <a:buChar char="•"/>
            </a:pPr>
            <a:r>
              <a:rPr lang="en-US" altLang="zh-TW" sz="2400" dirty="0" smtClean="0">
                <a:solidFill>
                  <a:schemeClr val="bg1"/>
                </a:solidFill>
              </a:rPr>
              <a:t>User rejuvenation</a:t>
            </a:r>
          </a:p>
          <a:p>
            <a:pPr marL="342900" indent="-342900">
              <a:lnSpc>
                <a:spcPct val="150000"/>
              </a:lnSpc>
              <a:buFont typeface="Arial" panose="020B0604020202020204" pitchFamily="34" charset="0"/>
              <a:buChar char="•"/>
            </a:pPr>
            <a:r>
              <a:rPr lang="en-US" altLang="zh-TW" sz="2400" dirty="0" smtClean="0">
                <a:solidFill>
                  <a:schemeClr val="bg1"/>
                </a:solidFill>
              </a:rPr>
              <a:t>Cold start user recommendation</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17</a:t>
            </a:r>
            <a:endParaRPr lang="zh-TW" altLang="en-US" dirty="0"/>
          </a:p>
        </p:txBody>
      </p:sp>
    </p:spTree>
    <p:extLst>
      <p:ext uri="{BB962C8B-B14F-4D97-AF65-F5344CB8AC3E}">
        <p14:creationId xmlns:p14="http://schemas.microsoft.com/office/powerpoint/2010/main" val="562395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093542" y="1184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522402" y="152098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522401" y="1009735"/>
            <a:ext cx="1619346"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2" name="文本框 32"/>
          <p:cNvSpPr txBox="1">
            <a:spLocks noChangeArrowheads="1"/>
          </p:cNvSpPr>
          <p:nvPr/>
        </p:nvSpPr>
        <p:spPr bwMode="auto">
          <a:xfrm>
            <a:off x="1531925" y="1522001"/>
            <a:ext cx="94694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deep learning model composed of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compress high dimension input vector into low dimension latent vector.</a:t>
            </a:r>
          </a:p>
          <a:p>
            <a:pPr>
              <a:lnSpc>
                <a:spcPct val="150000"/>
              </a:lnSpc>
              <a:spcBef>
                <a:spcPct val="0"/>
              </a:spcBef>
              <a:buNone/>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Decoder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used to recover the low dimension latent vector back to input dimension.</a:t>
            </a:r>
          </a:p>
          <a:p>
            <a:pPr>
              <a:lnSpc>
                <a:spcPct val="150000"/>
              </a:lnSpc>
              <a:spcBef>
                <a:spcPct val="0"/>
              </a:spcBef>
              <a:buNone/>
            </a:pP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342900" indent="-342900">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goal of training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to minimize the reconstruction error between input vector and output vector.</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044" y="2433137"/>
            <a:ext cx="2678492" cy="643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0887" y="3441943"/>
            <a:ext cx="2903802" cy="555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3687" y="4986626"/>
            <a:ext cx="5964490" cy="98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4290317" y="4845988"/>
            <a:ext cx="1350498" cy="369332"/>
          </a:xfrm>
          <a:prstGeom prst="rect">
            <a:avLst/>
          </a:prstGeom>
          <a:noFill/>
        </p:spPr>
        <p:txBody>
          <a:bodyPr wrap="none" rtlCol="0">
            <a:spAutoFit/>
          </a:bodyPr>
          <a:lstStyle/>
          <a:p>
            <a:r>
              <a:rPr lang="en-US" altLang="zh-TW" b="1" dirty="0" smtClean="0">
                <a:solidFill>
                  <a:srgbClr val="0070C0"/>
                </a:solidFill>
              </a:rPr>
              <a:t>Input vector</a:t>
            </a:r>
            <a:endParaRPr lang="zh-TW" altLang="en-US" b="1" dirty="0">
              <a:solidFill>
                <a:srgbClr val="0070C0"/>
              </a:solidFill>
            </a:endParaRPr>
          </a:p>
        </p:txBody>
      </p:sp>
      <p:sp>
        <p:nvSpPr>
          <p:cNvPr id="17" name="文字方塊 16"/>
          <p:cNvSpPr txBox="1"/>
          <p:nvPr/>
        </p:nvSpPr>
        <p:spPr>
          <a:xfrm>
            <a:off x="5782951" y="4845988"/>
            <a:ext cx="1525226" cy="369332"/>
          </a:xfrm>
          <a:prstGeom prst="rect">
            <a:avLst/>
          </a:prstGeom>
          <a:noFill/>
        </p:spPr>
        <p:txBody>
          <a:bodyPr wrap="none" rtlCol="0">
            <a:spAutoFit/>
          </a:bodyPr>
          <a:lstStyle/>
          <a:p>
            <a:r>
              <a:rPr lang="en-US" altLang="zh-TW" b="1" dirty="0" smtClean="0">
                <a:solidFill>
                  <a:srgbClr val="0070C0"/>
                </a:solidFill>
              </a:rPr>
              <a:t>Output vector</a:t>
            </a:r>
            <a:endParaRPr lang="zh-TW" altLang="en-US" b="1" dirty="0">
              <a:solidFill>
                <a:srgbClr val="0070C0"/>
              </a:solidFill>
            </a:endParaRPr>
          </a:p>
        </p:txBody>
      </p:sp>
      <p:cxnSp>
        <p:nvCxnSpPr>
          <p:cNvPr id="6" name="直線接點 5"/>
          <p:cNvCxnSpPr/>
          <p:nvPr/>
        </p:nvCxnSpPr>
        <p:spPr>
          <a:xfrm flipV="1">
            <a:off x="4765541" y="5676900"/>
            <a:ext cx="342900" cy="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flipV="1">
            <a:off x="5535840" y="5686426"/>
            <a:ext cx="1331685" cy="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18</a:t>
            </a:r>
            <a:endParaRPr lang="zh-TW" altLang="en-US"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6752" y="4350609"/>
            <a:ext cx="3812948" cy="2417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197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06454"/>
            <a:ext cx="6372224" cy="321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1104985"/>
            <a:ext cx="2845643" cy="524050"/>
          </a:xfrm>
          <a:prstGeom prst="rect">
            <a:avLst/>
          </a:prstGeom>
          <a:noFill/>
        </p:spPr>
        <p:txBody>
          <a:bodyPr wrap="none" lIns="91436" tIns="45718" rIns="91436" bIns="45718" rtlCol="0">
            <a:spAutoFit/>
          </a:bodyPr>
          <a:lstStyle/>
          <a:p>
            <a:pPr>
              <a:lnSpc>
                <a:spcPct val="130000"/>
              </a:lnSpc>
            </a:pP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22400" y="1693451"/>
            <a:ext cx="94694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a variant of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which generates noise in some dimensions of the input vector before training the following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矩形 2"/>
          <p:cNvSpPr/>
          <p:nvPr/>
        </p:nvSpPr>
        <p:spPr>
          <a:xfrm>
            <a:off x="3683639" y="4127033"/>
            <a:ext cx="716911" cy="10001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3668105" y="3604229"/>
            <a:ext cx="732445" cy="369332"/>
          </a:xfrm>
          <a:prstGeom prst="rect">
            <a:avLst/>
          </a:prstGeom>
          <a:noFill/>
        </p:spPr>
        <p:txBody>
          <a:bodyPr wrap="none" rtlCol="0">
            <a:spAutoFit/>
          </a:bodyPr>
          <a:lstStyle/>
          <a:p>
            <a:r>
              <a:rPr lang="en-US" altLang="zh-TW" b="1" dirty="0" smtClean="0">
                <a:solidFill>
                  <a:srgbClr val="FF0000"/>
                </a:solidFill>
              </a:rPr>
              <a:t>How?</a:t>
            </a:r>
            <a:endParaRPr lang="zh-TW" altLang="en-US" b="1" dirty="0">
              <a:solidFill>
                <a:srgbClr val="FF0000"/>
              </a:solidFill>
            </a:endParaRPr>
          </a:p>
        </p:txBody>
      </p:sp>
      <p:sp>
        <p:nvSpPr>
          <p:cNvPr id="16" name="文本框 32"/>
          <p:cNvSpPr txBox="1">
            <a:spLocks noChangeArrowheads="1"/>
          </p:cNvSpPr>
          <p:nvPr/>
        </p:nvSpPr>
        <p:spPr bwMode="auto">
          <a:xfrm>
            <a:off x="1554939" y="2587822"/>
            <a:ext cx="308373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 reason behind the noise? </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676775" y="2699589"/>
            <a:ext cx="4461221" cy="400110"/>
          </a:xfrm>
          <a:prstGeom prst="rect">
            <a:avLst/>
          </a:prstGeom>
        </p:spPr>
        <p:txBody>
          <a:bodyPr wrap="none">
            <a:spAutoFit/>
          </a:bodyPr>
          <a:lstStyle/>
          <a:p>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 can make the trained model more robust. </a:t>
            </a:r>
            <a:endParaRPr lang="zh-TW" altLang="en-US" sz="2000" dirty="0"/>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19</a:t>
            </a:r>
            <a:endParaRPr lang="zh-TW" altLang="en-US" dirty="0"/>
          </a:p>
        </p:txBody>
      </p:sp>
    </p:spTree>
    <p:extLst>
      <p:ext uri="{BB962C8B-B14F-4D97-AF65-F5344CB8AC3E}">
        <p14:creationId xmlns:p14="http://schemas.microsoft.com/office/powerpoint/2010/main" val="10457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60344" y="2806732"/>
            <a:ext cx="4469365" cy="3170099"/>
          </a:xfrm>
          <a:prstGeom prst="rect">
            <a:avLst/>
          </a:prstGeom>
        </p:spPr>
        <p:txBody>
          <a:bodyPr wrap="none">
            <a:spAutoFit/>
          </a:bodyPr>
          <a:lstStyle/>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Why is</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Recommendation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System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Important ?</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009" y="1921085"/>
            <a:ext cx="6096000" cy="4191000"/>
          </a:xfrm>
          <a:prstGeom prst="rect">
            <a:avLst/>
          </a:prstGeom>
        </p:spPr>
      </p:pic>
      <p:sp>
        <p:nvSpPr>
          <p:cNvPr id="32" name="矩形 31"/>
          <p:cNvSpPr/>
          <p:nvPr/>
        </p:nvSpPr>
        <p:spPr>
          <a:xfrm>
            <a:off x="4858309" y="949357"/>
            <a:ext cx="6701771" cy="707886"/>
          </a:xfrm>
          <a:prstGeom prst="rect">
            <a:avLst/>
          </a:prstGeom>
        </p:spPr>
        <p:txBody>
          <a:bodyPr wrap="none">
            <a:spAutoFit/>
          </a:bodyPr>
          <a:lstStyle/>
          <a:p>
            <a:r>
              <a:rPr kumimoji="1" lang="en-US" altLang="zh-CN" sz="4000" b="1" dirty="0" smtClean="0">
                <a:solidFill>
                  <a:srgbClr val="1BA0C9"/>
                </a:solidFill>
                <a:latin typeface="方正清刻本悦宋简体" panose="02000000000000000000" pitchFamily="2" charset="-122"/>
                <a:ea typeface="方正清刻本悦宋简体" panose="02000000000000000000" pitchFamily="2" charset="-122"/>
              </a:rPr>
              <a:t>For user, there are tons of movies</a:t>
            </a:r>
            <a:endParaRPr kumimoji="1" lang="zh-CN" altLang="en-US" sz="40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6" name="文字方塊 5"/>
          <p:cNvSpPr txBox="1"/>
          <p:nvPr/>
        </p:nvSpPr>
        <p:spPr>
          <a:xfrm>
            <a:off x="11737704" y="6337816"/>
            <a:ext cx="301686" cy="369332"/>
          </a:xfrm>
          <a:prstGeom prst="rect">
            <a:avLst/>
          </a:prstGeom>
          <a:noFill/>
        </p:spPr>
        <p:txBody>
          <a:bodyPr wrap="none" rtlCol="0">
            <a:spAutoFit/>
          </a:bodyPr>
          <a:lstStyle/>
          <a:p>
            <a:r>
              <a:rPr lang="en-US" altLang="zh-TW" dirty="0" smtClean="0"/>
              <a:t>2</a:t>
            </a:r>
            <a:endParaRPr lang="zh-TW" altLang="en-US" dirty="0"/>
          </a:p>
        </p:txBody>
      </p:sp>
    </p:spTree>
    <p:extLst>
      <p:ext uri="{BB962C8B-B14F-4D97-AF65-F5344CB8AC3E}">
        <p14:creationId xmlns:p14="http://schemas.microsoft.com/office/powerpoint/2010/main" val="186249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3639" y="475910"/>
            <a:ext cx="250670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Introduction of DAE</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8" name="圆角矩形 66"/>
          <p:cNvSpPr/>
          <p:nvPr/>
        </p:nvSpPr>
        <p:spPr>
          <a:xfrm rot="10800000" flipV="1">
            <a:off x="1188792" y="116204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9" name="直接连接符 68"/>
          <p:cNvCxnSpPr/>
          <p:nvPr/>
        </p:nvCxnSpPr>
        <p:spPr>
          <a:xfrm flipH="1">
            <a:off x="1617652" y="149812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617651" y="986875"/>
            <a:ext cx="638904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Noise generation methods for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Denoising</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Autoencoder</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2" name="文本框 32"/>
          <p:cNvSpPr txBox="1">
            <a:spLocks noChangeArrowheads="1"/>
          </p:cNvSpPr>
          <p:nvPr/>
        </p:nvSpPr>
        <p:spPr bwMode="auto">
          <a:xfrm>
            <a:off x="1531925" y="1584866"/>
            <a:ext cx="94694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Gaussian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Generate noise according to normal distribution, and add the noise to the dimensions of input vector.</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Masking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zero.</a:t>
            </a:r>
          </a:p>
          <a:p>
            <a:pPr>
              <a:lnSpc>
                <a:spcPct val="150000"/>
              </a:lnSpc>
              <a:spcBef>
                <a:spcPct val="0"/>
              </a:spcBef>
              <a:buNone/>
            </a:pPr>
            <a:endPar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a:p>
            <a:pPr marL="457200" indent="-457200">
              <a:lnSpc>
                <a:spcPct val="150000"/>
              </a:lnSpc>
              <a:spcBef>
                <a:spcPct val="0"/>
              </a:spcBef>
              <a:buAutoNum type="arabicPeriod" startAt="3"/>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Salt-and-pepper Noise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1800" b="1" dirty="0" smtClean="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rPr>
              <a:t>Randomly set a part of the dimension value in input vector to the maximum or minimum allowable value for the dimension.</a:t>
            </a:r>
            <a:endParaRPr lang="zh-CN" altLang="en-US" sz="1800" b="1" dirty="0">
              <a:solidFill>
                <a:schemeClr val="tx1">
                  <a:lumMod val="65000"/>
                  <a:lumOff val="35000"/>
                </a:schemeClr>
              </a:solidFill>
              <a:latin typeface="Arial" panose="020B0604020202020204" pitchFamily="34" charset="0"/>
              <a:ea typeface="方正清刻本悦宋简体" panose="02000000000000000000" pitchFamily="2" charset="-122"/>
              <a:cs typeface="Arial" panose="020B0604020202020204" pitchFamily="34" charset="0"/>
            </a:endParaRPr>
          </a:p>
        </p:txBody>
      </p:sp>
      <p:sp>
        <p:nvSpPr>
          <p:cNvPr id="15" name="文本框 32"/>
          <p:cNvSpPr txBox="1">
            <a:spLocks noChangeArrowheads="1"/>
          </p:cNvSpPr>
          <p:nvPr/>
        </p:nvSpPr>
        <p:spPr bwMode="auto">
          <a:xfrm>
            <a:off x="2906071" y="5887134"/>
            <a:ext cx="69304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They are suitable for the image processing and speech processing. </a:t>
            </a:r>
          </a:p>
          <a:p>
            <a:pPr>
              <a:lnSpc>
                <a:spcPct val="150000"/>
              </a:lnSpc>
              <a:spcBef>
                <a:spcPct val="0"/>
              </a:spcBef>
              <a:buNone/>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But may not for recommendation task</a:t>
            </a:r>
            <a:r>
              <a:rPr lang="zh-TW" altLang="en-US"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and low interpretability.</a:t>
            </a:r>
            <a:endParaRPr lang="zh-CN" altLang="en-US" sz="2000" b="1" dirty="0">
              <a:solidFill>
                <a:srgbClr val="FF0000"/>
              </a:solidFill>
              <a:latin typeface="方正清刻本悦宋简体" panose="02000000000000000000" pitchFamily="2" charset="-122"/>
              <a:ea typeface="方正清刻本悦宋简体" panose="02000000000000000000" pitchFamily="2" charset="-122"/>
            </a:endParaRPr>
          </a:p>
        </p:txBody>
      </p:sp>
      <p:sp>
        <p:nvSpPr>
          <p:cNvPr id="13" name="文字方塊 12"/>
          <p:cNvSpPr txBox="1"/>
          <p:nvPr/>
        </p:nvSpPr>
        <p:spPr>
          <a:xfrm>
            <a:off x="11737704" y="6337816"/>
            <a:ext cx="418704" cy="369332"/>
          </a:xfrm>
          <a:prstGeom prst="rect">
            <a:avLst/>
          </a:prstGeom>
          <a:noFill/>
        </p:spPr>
        <p:txBody>
          <a:bodyPr wrap="none" rtlCol="0">
            <a:spAutoFit/>
          </a:bodyPr>
          <a:lstStyle/>
          <a:p>
            <a:r>
              <a:rPr lang="en-US" altLang="zh-TW" dirty="0" smtClean="0"/>
              <a:t>20</a:t>
            </a:r>
            <a:endParaRPr lang="zh-TW" altLang="en-US" dirty="0"/>
          </a:p>
        </p:txBody>
      </p:sp>
    </p:spTree>
    <p:extLst>
      <p:ext uri="{BB962C8B-B14F-4D97-AF65-F5344CB8AC3E}">
        <p14:creationId xmlns:p14="http://schemas.microsoft.com/office/powerpoint/2010/main" val="407527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439577"/>
            <a:ext cx="6150404" cy="1292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51" y="3824092"/>
            <a:ext cx="9117551" cy="28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1188792"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617652"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617651" y="1104985"/>
            <a:ext cx="224855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User rejuvenation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5" name="文本框 32"/>
          <p:cNvSpPr txBox="1">
            <a:spLocks noChangeArrowheads="1"/>
          </p:cNvSpPr>
          <p:nvPr/>
        </p:nvSpPr>
        <p:spPr bwMode="auto">
          <a:xfrm>
            <a:off x="1522400" y="1693451"/>
            <a:ext cx="9469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design a noise generation method especially for the recommendation task, called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“user rejuvenation”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it is divided into two major steps: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Select representative items</a:t>
            </a:r>
          </a:p>
          <a:p>
            <a:pPr marL="457200" indent="-457200">
              <a:lnSpc>
                <a:spcPct val="150000"/>
              </a:lnSpc>
              <a:spcBef>
                <a:spcPct val="0"/>
              </a:spcBef>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Dropout </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cxnSp>
        <p:nvCxnSpPr>
          <p:cNvPr id="4" name="弧形接點 3"/>
          <p:cNvCxnSpPr/>
          <p:nvPr/>
        </p:nvCxnSpPr>
        <p:spPr>
          <a:xfrm rot="5400000" flipH="1" flipV="1">
            <a:off x="3966967" y="3233543"/>
            <a:ext cx="1419616" cy="131445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2875" y="5999183"/>
            <a:ext cx="1504950" cy="353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21</a:t>
            </a:r>
            <a:endParaRPr lang="zh-TW" altLang="en-US" dirty="0"/>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739"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830865"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193790" y="1587658"/>
            <a:ext cx="712153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6" name="文本框 32"/>
          <p:cNvSpPr txBox="1">
            <a:spLocks noChangeArrowheads="1"/>
          </p:cNvSpPr>
          <p:nvPr/>
        </p:nvSpPr>
        <p:spPr bwMode="auto">
          <a:xfrm>
            <a:off x="1246175" y="1693451"/>
            <a:ext cx="4734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selecting candidate items, we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onsider two characteristics of an item:</a:t>
            </a:r>
          </a:p>
        </p:txBody>
      </p:sp>
      <p:sp>
        <p:nvSpPr>
          <p:cNvPr id="5" name="矩形 4"/>
          <p:cNvSpPr/>
          <p:nvPr/>
        </p:nvSpPr>
        <p:spPr>
          <a:xfrm>
            <a:off x="1265225" y="2709240"/>
            <a:ext cx="10537121" cy="1938992"/>
          </a:xfrm>
          <a:prstGeom prst="rect">
            <a:avLst/>
          </a:prstGeom>
        </p:spPr>
        <p:txBody>
          <a:bodyPr wrap="square">
            <a:spAutoFit/>
          </a:bodyPr>
          <a:lstStyle/>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Item popularity:</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more users rate the item, the item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will have higher popularity.</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Rating </a:t>
            </a: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entropy</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a:t>
            </a:r>
          </a:p>
          <a:p>
            <a:pPr>
              <a:lnSpc>
                <a:spcPct val="150000"/>
              </a:lnSpc>
              <a:spcBef>
                <a:spcPct val="0"/>
              </a:spcBef>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If the users’ preference for an item is more inconsistent, the item will have higher rating entropy.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8" name="文本框 32"/>
          <p:cNvSpPr txBox="1">
            <a:spLocks noChangeArrowheads="1"/>
          </p:cNvSpPr>
          <p:nvPr/>
        </p:nvSpPr>
        <p:spPr bwMode="auto">
          <a:xfrm>
            <a:off x="1293800" y="4753007"/>
            <a:ext cx="84788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Thus, we can calculate a metric, called HELF, to help us filter out less informative items.</a:t>
            </a:r>
          </a:p>
        </p:txBody>
      </p:sp>
      <mc:AlternateContent xmlns:mc="http://schemas.openxmlformats.org/markup-compatibility/2006" xmlns:a14="http://schemas.microsoft.com/office/drawing/2010/main">
        <mc:Choice Requires="a14">
          <p:sp>
            <p:nvSpPr>
              <p:cNvPr id="7" name="文字方塊 6"/>
              <p:cNvSpPr txBox="1"/>
              <p:nvPr/>
            </p:nvSpPr>
            <p:spPr>
              <a:xfrm>
                <a:off x="3205573" y="5514975"/>
                <a:ext cx="4883901" cy="730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000" b="0" i="1" smtClean="0">
                          <a:latin typeface="Cambria Math"/>
                        </a:rPr>
                        <m:t>𝐻𝐸𝐿𝐹</m:t>
                      </m:r>
                      <m:r>
                        <a:rPr lang="en-US" altLang="zh-TW" sz="2000" b="0" i="1" smtClean="0">
                          <a:latin typeface="Cambria Math"/>
                        </a:rPr>
                        <m:t>= </m:t>
                      </m:r>
                      <m:f>
                        <m:fPr>
                          <m:ctrlPr>
                            <a:rPr lang="en-US" altLang="zh-TW" sz="2000" b="0" i="1" smtClean="0">
                              <a:latin typeface="Cambria Math"/>
                            </a:rPr>
                          </m:ctrlPr>
                        </m:fPr>
                        <m:num>
                          <m:r>
                            <a:rPr lang="en-US" altLang="zh-TW" sz="2000" b="0" i="1" smtClean="0">
                              <a:latin typeface="Cambria Math"/>
                            </a:rPr>
                            <m:t>2∗</m:t>
                          </m:r>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num>
                        <m:den>
                          <m:r>
                            <a:rPr lang="en-US" altLang="zh-TW" sz="2000" b="0" i="1" smtClean="0">
                              <a:latin typeface="Cambria Math"/>
                            </a:rPr>
                            <m:t>𝑝𝑜𝑝𝑢𝑙𝑎𝑟𝑖𝑡𝑦</m:t>
                          </m:r>
                          <m:r>
                            <a:rPr lang="en-US" altLang="zh-TW" sz="2000" b="0" i="1" smtClean="0">
                              <a:latin typeface="Cambria Math"/>
                            </a:rPr>
                            <m:t>+</m:t>
                          </m:r>
                          <m:r>
                            <a:rPr lang="en-US" altLang="zh-TW" sz="2000" b="0" i="1" smtClean="0">
                              <a:latin typeface="Cambria Math"/>
                            </a:rPr>
                            <m:t>𝑟𝑎𝑡𝑖𝑛𝑔</m:t>
                          </m:r>
                          <m:r>
                            <a:rPr lang="en-US" altLang="zh-TW" sz="2000" b="0" i="1" smtClean="0">
                              <a:latin typeface="Cambria Math"/>
                            </a:rPr>
                            <m:t> </m:t>
                          </m:r>
                          <m:r>
                            <a:rPr lang="en-US" altLang="zh-TW" sz="2000" b="0" i="1" smtClean="0">
                              <a:latin typeface="Cambria Math"/>
                            </a:rPr>
                            <m:t>𝑒𝑛𝑡𝑟𝑜𝑝𝑦</m:t>
                          </m:r>
                        </m:den>
                      </m:f>
                    </m:oMath>
                  </m:oMathPara>
                </a14:m>
                <a:endParaRPr lang="zh-TW" altLang="en-US" sz="20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205573" y="5514975"/>
                <a:ext cx="4883901" cy="730649"/>
              </a:xfrm>
              <a:prstGeom prst="rect">
                <a:avLst/>
              </a:prstGeom>
              <a:blipFill rotWithShape="1">
                <a:blip r:embed="rId3"/>
                <a:stretch>
                  <a:fillRect/>
                </a:stretch>
              </a:blipFill>
            </p:spPr>
            <p:txBody>
              <a:bodyPr/>
              <a:lstStyle/>
              <a:p>
                <a:r>
                  <a:rPr lang="zh-TW" altLang="en-US">
                    <a:noFill/>
                  </a:rPr>
                  <a:t> </a:t>
                </a:r>
              </a:p>
            </p:txBody>
          </p:sp>
        </mc:Fallback>
      </mc:AlternateContent>
      <p:sp>
        <p:nvSpPr>
          <p:cNvPr id="14" name="文本框 386"/>
          <p:cNvSpPr txBox="1"/>
          <p:nvPr/>
        </p:nvSpPr>
        <p:spPr>
          <a:xfrm>
            <a:off x="1118951" y="1072473"/>
            <a:ext cx="738560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Harmonic mean of Entropy and Logarithm of Frequency</a:t>
            </a:r>
            <a:r>
              <a:rPr lang="zh-TW" altLang="en-US" sz="2400" dirty="0" smtClean="0">
                <a:solidFill>
                  <a:srgbClr val="157E9F"/>
                </a:solidFill>
                <a:latin typeface="方正清刻本悦宋简体" panose="02000000000000000000" pitchFamily="2" charset="-122"/>
                <a:ea typeface="方正清刻本悦宋简体" panose="02000000000000000000" pitchFamily="2" charset="-122"/>
              </a:rPr>
              <a:t> </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(HELF)</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1" name="五角星形 20"/>
          <p:cNvSpPr/>
          <p:nvPr/>
        </p:nvSpPr>
        <p:spPr>
          <a:xfrm>
            <a:off x="6518728"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22</a:t>
            </a:r>
            <a:endParaRPr lang="zh-TW" altLang="en-US" dirty="0"/>
          </a:p>
        </p:txBody>
      </p:sp>
    </p:spTree>
    <p:extLst>
      <p:ext uri="{BB962C8B-B14F-4D97-AF65-F5344CB8AC3E}">
        <p14:creationId xmlns:p14="http://schemas.microsoft.com/office/powerpoint/2010/main" val="107226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52" y="191150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74282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616233"/>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45413" y="1104985"/>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9" name="文本框 32"/>
          <p:cNvSpPr txBox="1">
            <a:spLocks noChangeArrowheads="1"/>
          </p:cNvSpPr>
          <p:nvPr/>
        </p:nvSpPr>
        <p:spPr bwMode="auto">
          <a:xfrm>
            <a:off x="1243654" y="1693451"/>
            <a:ext cx="47347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After filtering out less informative items by HELF,  the remaining items are called “candidate items”. </a:t>
            </a:r>
          </a:p>
        </p:txBody>
      </p:sp>
      <p:sp>
        <p:nvSpPr>
          <p:cNvPr id="21" name="文本框 32"/>
          <p:cNvSpPr txBox="1">
            <a:spLocks noChangeArrowheads="1"/>
          </p:cNvSpPr>
          <p:nvPr/>
        </p:nvSpPr>
        <p:spPr bwMode="auto">
          <a:xfrm>
            <a:off x="1243654" y="3236501"/>
            <a:ext cx="951959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ach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is represented by candidate items, and we can use DPC to cluster users into groups.</a:t>
            </a:r>
          </a:p>
        </p:txBody>
      </p:sp>
      <p:sp>
        <p:nvSpPr>
          <p:cNvPr id="26" name="文本框 32"/>
          <p:cNvSpPr txBox="1">
            <a:spLocks noChangeArrowheads="1"/>
          </p:cNvSpPr>
          <p:nvPr/>
        </p:nvSpPr>
        <p:spPr bwMode="auto">
          <a:xfrm>
            <a:off x="1243654" y="3949387"/>
            <a:ext cx="9519596"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cluster centers found by the DPC have two characteristics:</a:t>
            </a:r>
          </a:p>
          <a:p>
            <a:pPr marL="457200" indent="-457200">
              <a:lnSpc>
                <a:spcPct val="150000"/>
              </a:lnSpc>
              <a:spcBef>
                <a:spcPct val="0"/>
              </a:spcBef>
              <a:buFont typeface="+mj-lt"/>
              <a:buAutoNum type="arabicPeriod"/>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H</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igh local density</a:t>
            </a:r>
          </a:p>
          <a:p>
            <a:pPr>
              <a:lnSpc>
                <a:spcPct val="150000"/>
              </a:lnSpc>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There will be many users near the cluster center.</a:t>
            </a:r>
          </a:p>
          <a:p>
            <a:pPr marL="457200" indent="-457200">
              <a:lnSpc>
                <a:spcPct val="150000"/>
              </a:lnSpc>
              <a:spcBef>
                <a:spcPct val="0"/>
              </a:spcBef>
              <a:buAutoNum type="arabicPeriod" startAt="2"/>
            </a:pP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Large relative distance</a:t>
            </a:r>
          </a:p>
          <a:p>
            <a:pPr>
              <a:lnSpc>
                <a:spcPct val="150000"/>
              </a:lnSpc>
              <a:spcBef>
                <a:spcPct val="0"/>
              </a:spcBef>
              <a:buNone/>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distance between cluster centers are large.</a:t>
            </a:r>
            <a:r>
              <a:rPr lang="en-US" altLang="zh-CN" sz="16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2067" y="4311515"/>
            <a:ext cx="4331126"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文字方塊 16"/>
          <p:cNvSpPr txBox="1"/>
          <p:nvPr/>
        </p:nvSpPr>
        <p:spPr>
          <a:xfrm>
            <a:off x="11737704" y="6337816"/>
            <a:ext cx="418704" cy="369332"/>
          </a:xfrm>
          <a:prstGeom prst="rect">
            <a:avLst/>
          </a:prstGeom>
          <a:noFill/>
        </p:spPr>
        <p:txBody>
          <a:bodyPr wrap="none" rtlCol="0">
            <a:spAutoFit/>
          </a:bodyPr>
          <a:lstStyle/>
          <a:p>
            <a:r>
              <a:rPr lang="en-US" altLang="zh-TW" dirty="0" smtClean="0"/>
              <a:t>23</a:t>
            </a:r>
            <a:endParaRPr lang="zh-TW" altLang="en-US" dirty="0"/>
          </a:p>
        </p:txBody>
      </p:sp>
    </p:spTree>
    <p:extLst>
      <p:ext uri="{BB962C8B-B14F-4D97-AF65-F5344CB8AC3E}">
        <p14:creationId xmlns:p14="http://schemas.microsoft.com/office/powerpoint/2010/main" val="310454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9052" y="1625278"/>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五角星形 24"/>
          <p:cNvSpPr/>
          <p:nvPr/>
        </p:nvSpPr>
        <p:spPr>
          <a:xfrm>
            <a:off x="8556386" y="1456591"/>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4" y="1188452"/>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1345415" y="1557331"/>
            <a:ext cx="306608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1335888" y="1052818"/>
            <a:ext cx="306608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Density Peaks Clustering</a:t>
            </a:r>
            <a:endParaRPr lang="zh-CN" altLang="en-US" sz="1600" dirty="0">
              <a:latin typeface="方正清刻本悦宋简体" panose="02000000000000000000" pitchFamily="2" charset="-122"/>
              <a:ea typeface="方正清刻本悦宋简体" panose="02000000000000000000" pitchFamily="2" charset="-122"/>
            </a:endParaRPr>
          </a:p>
        </p:txBody>
      </p:sp>
      <mc:AlternateContent xmlns:mc="http://schemas.openxmlformats.org/markup-compatibility/2006" xmlns:a14="http://schemas.microsoft.com/office/drawing/2010/main">
        <mc:Choice Requires="a14">
          <p:sp>
            <p:nvSpPr>
              <p:cNvPr id="16" name="文本框 32"/>
              <p:cNvSpPr txBox="1">
                <a:spLocks noChangeArrowheads="1"/>
              </p:cNvSpPr>
              <p:nvPr/>
            </p:nvSpPr>
            <p:spPr bwMode="auto">
              <a:xfrm>
                <a:off x="1243654" y="1641594"/>
                <a:ext cx="4734725" cy="55399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marL="457200" indent="-457200">
                  <a:lnSpc>
                    <a:spcPct val="150000"/>
                  </a:lnSpc>
                  <a:spcBef>
                    <a:spcPct val="0"/>
                  </a:spcBef>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Set a pre-define distance </a:t>
                </a:r>
                <a14:m>
                  <m:oMath xmlns:m="http://schemas.openxmlformats.org/officeDocument/2006/math">
                    <m:sSub>
                      <m:sSubPr>
                        <m:ctrlPr>
                          <a:rPr lang="en-US" altLang="zh-CN" sz="2000" b="1" i="1" smtClean="0">
                            <a:solidFill>
                              <a:schemeClr val="tx1">
                                <a:lumMod val="65000"/>
                                <a:lumOff val="35000"/>
                              </a:schemeClr>
                            </a:solidFill>
                            <a:latin typeface="Cambria Math"/>
                            <a:ea typeface="方正清刻本悦宋简体" panose="02000000000000000000" pitchFamily="2" charset="-122"/>
                          </a:rPr>
                        </m:ctrlPr>
                      </m:sSubPr>
                      <m:e>
                        <m:r>
                          <a:rPr lang="en-US" altLang="zh-CN" sz="2000" b="1" i="1" smtClean="0">
                            <a:solidFill>
                              <a:schemeClr val="tx1">
                                <a:lumMod val="65000"/>
                                <a:lumOff val="35000"/>
                              </a:schemeClr>
                            </a:solidFill>
                            <a:latin typeface="Cambria Math"/>
                            <a:ea typeface="方正清刻本悦宋简体" panose="02000000000000000000" pitchFamily="2" charset="-122"/>
                          </a:rPr>
                          <m:t>𝒅</m:t>
                        </m:r>
                      </m:e>
                      <m:sub>
                        <m:r>
                          <a:rPr lang="en-US" altLang="zh-CN" sz="2000" b="1" i="1" smtClean="0">
                            <a:solidFill>
                              <a:schemeClr val="tx1">
                                <a:lumMod val="65000"/>
                                <a:lumOff val="35000"/>
                              </a:schemeClr>
                            </a:solidFill>
                            <a:latin typeface="Cambria Math"/>
                            <a:ea typeface="方正清刻本悦宋简体" panose="02000000000000000000" pitchFamily="2" charset="-122"/>
                          </a:rPr>
                          <m:t>𝒄</m:t>
                        </m:r>
                      </m:sub>
                    </m:sSub>
                  </m:oMath>
                </a14:m>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mc:Choice>
        <mc:Fallback xmlns="">
          <p:sp>
            <p:nvSpPr>
              <p:cNvPr id="16" name="文本框 32"/>
              <p:cNvSpPr txBox="1">
                <a:spLocks noRot="1" noChangeAspect="1" noMove="1" noResize="1" noEditPoints="1" noAdjustHandles="1" noChangeArrowheads="1" noChangeShapeType="1" noTextEdit="1"/>
              </p:cNvSpPr>
              <p:nvPr/>
            </p:nvSpPr>
            <p:spPr bwMode="auto">
              <a:xfrm>
                <a:off x="1243654" y="1641594"/>
                <a:ext cx="4734725" cy="553998"/>
              </a:xfrm>
              <a:prstGeom prst="rect">
                <a:avLst/>
              </a:prstGeom>
              <a:blipFill rotWithShape="1">
                <a:blip r:embed="rId4"/>
                <a:stretch>
                  <a:fillRect l="-1030" b="-879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a:noFill/>
                  </a:rPr>
                  <a:t> </a:t>
                </a:r>
              </a:p>
            </p:txBody>
          </p:sp>
        </mc:Fallback>
      </mc:AlternateContent>
      <p:pic>
        <p:nvPicPr>
          <p:cNvPr id="17" name="圖片 16"/>
          <p:cNvPicPr/>
          <p:nvPr/>
        </p:nvPicPr>
        <p:blipFill>
          <a:blip r:embed="rId5"/>
          <a:stretch>
            <a:fillRect/>
          </a:stretch>
        </p:blipFill>
        <p:spPr>
          <a:xfrm>
            <a:off x="1839228" y="2687615"/>
            <a:ext cx="1924050" cy="562612"/>
          </a:xfrm>
          <a:prstGeom prst="rect">
            <a:avLst/>
          </a:prstGeom>
        </p:spPr>
      </p:pic>
      <p:pic>
        <p:nvPicPr>
          <p:cNvPr id="18" name="圖片 17"/>
          <p:cNvPicPr/>
          <p:nvPr/>
        </p:nvPicPr>
        <p:blipFill>
          <a:blip r:embed="rId6"/>
          <a:stretch>
            <a:fillRect/>
          </a:stretch>
        </p:blipFill>
        <p:spPr>
          <a:xfrm>
            <a:off x="3850045" y="2615182"/>
            <a:ext cx="1872978" cy="644570"/>
          </a:xfrm>
          <a:prstGeom prst="rect">
            <a:avLst/>
          </a:prstGeom>
        </p:spPr>
      </p:pic>
      <p:pic>
        <p:nvPicPr>
          <p:cNvPr id="61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9228" y="3706511"/>
            <a:ext cx="1810234" cy="595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7578" y="3735086"/>
            <a:ext cx="2416072" cy="520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243654" y="4160428"/>
            <a:ext cx="9659119" cy="553998"/>
          </a:xfrm>
          <a:prstGeom prst="rect">
            <a:avLst/>
          </a:prstGeom>
        </p:spPr>
        <p:txBody>
          <a:bodyPr wrap="none">
            <a:spAutoFit/>
          </a:bodyPr>
          <a:lstStyle/>
          <a:p>
            <a:pPr>
              <a:lnSpc>
                <a:spcPct val="150000"/>
              </a:lnSpc>
              <a:spcBef>
                <a:spcPct val="0"/>
              </a:spcBef>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4.    Plot </a:t>
            </a:r>
            <a:r>
              <a:rPr lang="en-US" altLang="zh-TW"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decision diagram using local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density</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and relative distance, and select cluster centers.</a:t>
            </a:r>
          </a:p>
        </p:txBody>
      </p:sp>
      <p:sp>
        <p:nvSpPr>
          <p:cNvPr id="4" name="矩形 3"/>
          <p:cNvSpPr/>
          <p:nvPr/>
        </p:nvSpPr>
        <p:spPr>
          <a:xfrm>
            <a:off x="1262704" y="3306401"/>
            <a:ext cx="4382866"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3.    Calculate relative distance of all users.</a:t>
            </a:r>
            <a:endParaRPr lang="zh-TW" altLang="en-US" sz="2000" dirty="0"/>
          </a:p>
        </p:txBody>
      </p:sp>
      <p:sp>
        <p:nvSpPr>
          <p:cNvPr id="5" name="矩形 4"/>
          <p:cNvSpPr/>
          <p:nvPr/>
        </p:nvSpPr>
        <p:spPr>
          <a:xfrm>
            <a:off x="1254286" y="2204130"/>
            <a:ext cx="3993401" cy="400110"/>
          </a:xfrm>
          <a:prstGeom prst="rect">
            <a:avLst/>
          </a:prstGeom>
        </p:spPr>
        <p:txBody>
          <a:bodyPr wrap="none">
            <a:spAutoFit/>
          </a:bodyPr>
          <a:lstStyle/>
          <a:p>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Calculate local density of all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users.</a:t>
            </a:r>
            <a:endParaRPr lang="zh-TW" altLang="en-US" sz="2000" dirty="0"/>
          </a:p>
        </p:txBody>
      </p:sp>
      <p:pic>
        <p:nvPicPr>
          <p:cNvPr id="5122"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4415" y="4614871"/>
            <a:ext cx="2814172" cy="2081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8770" y="4586289"/>
            <a:ext cx="2913317" cy="22812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文字方塊 22"/>
          <p:cNvSpPr txBox="1"/>
          <p:nvPr/>
        </p:nvSpPr>
        <p:spPr>
          <a:xfrm>
            <a:off x="11737704" y="6337816"/>
            <a:ext cx="418704" cy="369332"/>
          </a:xfrm>
          <a:prstGeom prst="rect">
            <a:avLst/>
          </a:prstGeom>
          <a:noFill/>
        </p:spPr>
        <p:txBody>
          <a:bodyPr wrap="none" rtlCol="0">
            <a:spAutoFit/>
          </a:bodyPr>
          <a:lstStyle/>
          <a:p>
            <a:r>
              <a:rPr lang="en-US" altLang="zh-TW" dirty="0" smtClean="0"/>
              <a:t>24</a:t>
            </a:r>
            <a:endParaRPr lang="zh-TW" altLang="en-US" dirty="0"/>
          </a:p>
        </p:txBody>
      </p:sp>
    </p:spTree>
    <p:extLst>
      <p:ext uri="{BB962C8B-B14F-4D97-AF65-F5344CB8AC3E}">
        <p14:creationId xmlns:p14="http://schemas.microsoft.com/office/powerpoint/2010/main" val="423360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471" y="5033964"/>
            <a:ext cx="11334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7264" y="2753637"/>
            <a:ext cx="5219700"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82407" y="475910"/>
            <a:ext cx="2242465"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User rejuvenation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582508"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3" name="直接连接符 68"/>
          <p:cNvCxnSpPr/>
          <p:nvPr/>
        </p:nvCxnSpPr>
        <p:spPr>
          <a:xfrm flipH="1">
            <a:off x="990864" y="1616233"/>
            <a:ext cx="677387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86"/>
          <p:cNvSpPr txBox="1"/>
          <p:nvPr/>
        </p:nvSpPr>
        <p:spPr>
          <a:xfrm>
            <a:off x="954217" y="1099740"/>
            <a:ext cx="5101966"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Representative-based matrix factorization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1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694" y="1580046"/>
            <a:ext cx="6339519" cy="13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五角星形 17"/>
          <p:cNvSpPr/>
          <p:nvPr/>
        </p:nvSpPr>
        <p:spPr>
          <a:xfrm>
            <a:off x="9594633" y="1251266"/>
            <a:ext cx="352425" cy="352425"/>
          </a:xfrm>
          <a:prstGeom prst="star5">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920241" y="1715352"/>
            <a:ext cx="3057760"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RBMF composed of two steps:</a:t>
            </a:r>
          </a:p>
        </p:txBody>
      </p:sp>
      <p:sp>
        <p:nvSpPr>
          <p:cNvPr id="20" name="矩形 19"/>
          <p:cNvSpPr/>
          <p:nvPr/>
        </p:nvSpPr>
        <p:spPr>
          <a:xfrm>
            <a:off x="990864" y="2353527"/>
            <a:ext cx="3058851" cy="400110"/>
          </a:xfrm>
          <a:prstGeom prst="rect">
            <a:avLst/>
          </a:prstGeom>
        </p:spPr>
        <p:txBody>
          <a:bodyPr wrap="none">
            <a:spAutoFit/>
          </a:bodyPr>
          <a:lstStyle/>
          <a:p>
            <a:pPr marL="457200" indent="-457200">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SVD dimension reduction</a:t>
            </a:r>
          </a:p>
        </p:txBody>
      </p:sp>
      <p:sp>
        <p:nvSpPr>
          <p:cNvPr id="21" name="矩形 20"/>
          <p:cNvSpPr/>
          <p:nvPr/>
        </p:nvSpPr>
        <p:spPr>
          <a:xfrm>
            <a:off x="990864" y="4100513"/>
            <a:ext cx="5255926" cy="400110"/>
          </a:xfrm>
          <a:prstGeom prst="rect">
            <a:avLst/>
          </a:prstGeom>
        </p:spPr>
        <p:txBody>
          <a:bodyPr wrap="none">
            <a:spAutoFit/>
          </a:bodyPr>
          <a:lstStyle/>
          <a:p>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Basis selection (use maximal volume algorithm)</a:t>
            </a:r>
          </a:p>
        </p:txBody>
      </p:sp>
      <p:sp>
        <p:nvSpPr>
          <p:cNvPr id="3" name="橢圓 2"/>
          <p:cNvSpPr/>
          <p:nvPr/>
        </p:nvSpPr>
        <p:spPr>
          <a:xfrm>
            <a:off x="5242594" y="2753637"/>
            <a:ext cx="1160059" cy="123770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11737704" y="6337816"/>
            <a:ext cx="418704" cy="369332"/>
          </a:xfrm>
          <a:prstGeom prst="rect">
            <a:avLst/>
          </a:prstGeom>
          <a:noFill/>
        </p:spPr>
        <p:txBody>
          <a:bodyPr wrap="none" rtlCol="0">
            <a:spAutoFit/>
          </a:bodyPr>
          <a:lstStyle/>
          <a:p>
            <a:r>
              <a:rPr lang="en-US" altLang="zh-TW" dirty="0" smtClean="0"/>
              <a:t>25</a:t>
            </a:r>
            <a:endParaRPr lang="zh-TW" altLang="en-US" dirty="0"/>
          </a:p>
        </p:txBody>
      </p:sp>
      <p:cxnSp>
        <p:nvCxnSpPr>
          <p:cNvPr id="7" name="弧形接點 6"/>
          <p:cNvCxnSpPr>
            <a:stCxn id="3" idx="3"/>
          </p:cNvCxnSpPr>
          <p:nvPr/>
        </p:nvCxnSpPr>
        <p:spPr>
          <a:xfrm rot="5400000">
            <a:off x="2616109" y="2628413"/>
            <a:ext cx="1614703" cy="3978042"/>
          </a:xfrm>
          <a:prstGeom prst="curvedConnector4">
            <a:avLst>
              <a:gd name="adj1" fmla="val 27723"/>
              <a:gd name="adj2" fmla="val 105747"/>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521" y="5424786"/>
            <a:ext cx="2286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5363" y="5062538"/>
            <a:ext cx="2428875" cy="771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矩形 5"/>
              <p:cNvSpPr/>
              <p:nvPr/>
            </p:nvSpPr>
            <p:spPr>
              <a:xfrm>
                <a:off x="6246790" y="5659697"/>
                <a:ext cx="5901872" cy="923330"/>
              </a:xfrm>
              <a:prstGeom prst="rect">
                <a:avLst/>
              </a:prstGeom>
            </p:spPr>
            <p:txBody>
              <a:bodyPr wrap="square">
                <a:spAutoFit/>
              </a:bodyPr>
              <a:lstStyle/>
              <a:p>
                <a:r>
                  <a:rPr lang="en-US" altLang="zh-TW" b="1" i="1" dirty="0" smtClean="0"/>
                  <a:t>Maximal Volume Algorithm:</a:t>
                </a:r>
              </a:p>
              <a:p>
                <a:r>
                  <a:rPr lang="en-US" altLang="zh-TW" dirty="0" smtClean="0"/>
                  <a:t>If all </a:t>
                </a:r>
                <a:r>
                  <a:rPr lang="en-US" altLang="zh-TW" dirty="0"/>
                  <a:t>the entries of </a:t>
                </a:r>
                <a14:m>
                  <m:oMath xmlns:m="http://schemas.openxmlformats.org/officeDocument/2006/math">
                    <m:sSup>
                      <m:sSupPr>
                        <m:ctrlPr>
                          <a:rPr lang="en-US" altLang="zh-TW" i="1" smtClean="0">
                            <a:latin typeface="Cambria Math"/>
                          </a:rPr>
                        </m:ctrlPr>
                      </m:sSupPr>
                      <m:e>
                        <m:r>
                          <a:rPr lang="en-US" altLang="zh-TW" b="0" i="1" smtClean="0">
                            <a:latin typeface="Cambria Math"/>
                          </a:rPr>
                          <m:t>𝑉𝐶</m:t>
                        </m:r>
                      </m:e>
                      <m:sup>
                        <m:r>
                          <a:rPr lang="en-US" altLang="zh-TW" b="0" i="1" smtClean="0">
                            <a:latin typeface="Cambria Math"/>
                          </a:rPr>
                          <m:t>−1</m:t>
                        </m:r>
                      </m:sup>
                    </m:sSup>
                  </m:oMath>
                </a14:m>
                <a:r>
                  <a:rPr lang="en-US" altLang="zh-TW" dirty="0" smtClean="0"/>
                  <a:t>are smaller than </a:t>
                </a:r>
                <a:r>
                  <a:rPr lang="en-US" altLang="zh-TW" dirty="0"/>
                  <a:t>1 in absolute </a:t>
                </a:r>
                <a:r>
                  <a:rPr lang="en-US" altLang="zh-TW" dirty="0" smtClean="0"/>
                  <a:t>value.</a:t>
                </a:r>
              </a:p>
              <a:p>
                <a:r>
                  <a:rPr lang="en-US" altLang="zh-TW" dirty="0" smtClean="0"/>
                  <a:t>Select the corresponding items as representative items</a:t>
                </a:r>
                <a:endParaRPr lang="zh-TW" altLang="en-US" dirty="0"/>
              </a:p>
            </p:txBody>
          </p:sp>
        </mc:Choice>
        <mc:Fallback xmlns="">
          <p:sp>
            <p:nvSpPr>
              <p:cNvPr id="6" name="矩形 5"/>
              <p:cNvSpPr>
                <a:spLocks noRot="1" noChangeAspect="1" noMove="1" noResize="1" noEditPoints="1" noAdjustHandles="1" noChangeArrowheads="1" noChangeShapeType="1" noTextEdit="1"/>
              </p:cNvSpPr>
              <p:nvPr/>
            </p:nvSpPr>
            <p:spPr>
              <a:xfrm>
                <a:off x="6246790" y="5659697"/>
                <a:ext cx="5901872" cy="923330"/>
              </a:xfrm>
              <a:prstGeom prst="rect">
                <a:avLst/>
              </a:prstGeom>
              <a:blipFill rotWithShape="1">
                <a:blip r:embed="rId8"/>
                <a:stretch>
                  <a:fillRect l="-930" t="-3289" b="-9211"/>
                </a:stretch>
              </a:blipFill>
            </p:spPr>
            <p:txBody>
              <a:bodyPr/>
              <a:lstStyle/>
              <a:p>
                <a:r>
                  <a:rPr lang="zh-TW" altLang="en-US">
                    <a:noFill/>
                  </a:rPr>
                  <a:t> </a:t>
                </a:r>
              </a:p>
            </p:txBody>
          </p:sp>
        </mc:Fallback>
      </mc:AlternateContent>
      <p:pic>
        <p:nvPicPr>
          <p:cNvPr id="4104"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9918" y="5014913"/>
            <a:ext cx="15144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5665" y="6180653"/>
            <a:ext cx="1924050"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文字方塊 14"/>
          <p:cNvSpPr txBox="1"/>
          <p:nvPr/>
        </p:nvSpPr>
        <p:spPr>
          <a:xfrm>
            <a:off x="3775154" y="6147020"/>
            <a:ext cx="386644" cy="369332"/>
          </a:xfrm>
          <a:prstGeom prst="rect">
            <a:avLst/>
          </a:prstGeom>
          <a:solidFill>
            <a:schemeClr val="bg1"/>
          </a:solidFill>
        </p:spPr>
        <p:txBody>
          <a:bodyPr wrap="none" rtlCol="0">
            <a:spAutoFit/>
          </a:bodyPr>
          <a:lstStyle/>
          <a:p>
            <a:r>
              <a:rPr lang="en-US" altLang="zh-TW" dirty="0" smtClean="0"/>
              <a:t>V)</a:t>
            </a:r>
            <a:endParaRPr lang="zh-TW" altLang="en-US" dirty="0"/>
          </a:p>
        </p:txBody>
      </p:sp>
      <p:sp>
        <p:nvSpPr>
          <p:cNvPr id="4" name="文字方塊 3"/>
          <p:cNvSpPr txBox="1"/>
          <p:nvPr/>
        </p:nvSpPr>
        <p:spPr>
          <a:xfrm>
            <a:off x="193584" y="3315612"/>
            <a:ext cx="958404" cy="369332"/>
          </a:xfrm>
          <a:prstGeom prst="rect">
            <a:avLst/>
          </a:prstGeom>
          <a:noFill/>
        </p:spPr>
        <p:txBody>
          <a:bodyPr wrap="none" rtlCol="0">
            <a:spAutoFit/>
          </a:bodyPr>
          <a:lstStyle/>
          <a:p>
            <a:r>
              <a:rPr lang="en-US" altLang="zh-TW" dirty="0" smtClean="0"/>
              <a:t>Group A</a:t>
            </a:r>
            <a:endParaRPr lang="zh-TW" altLang="en-US" dirty="0"/>
          </a:p>
        </p:txBody>
      </p:sp>
    </p:spTree>
    <p:extLst>
      <p:ext uri="{BB962C8B-B14F-4D97-AF65-F5344CB8AC3E}">
        <p14:creationId xmlns:p14="http://schemas.microsoft.com/office/powerpoint/2010/main" val="4283735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fade">
                                      <p:cBhvr>
                                        <p:cTn id="18" dur="500"/>
                                        <p:tgtEl>
                                          <p:spTgt spid="4104"/>
                                        </p:tgtEl>
                                      </p:cBhvr>
                                    </p:animEffect>
                                  </p:childTnLst>
                                </p:cTn>
                              </p:par>
                              <p:par>
                                <p:cTn id="19" presetID="10" presetClass="entr" presetSubtype="0" fill="hold" nodeType="withEffect">
                                  <p:stCondLst>
                                    <p:cond delay="0"/>
                                  </p:stCondLst>
                                  <p:childTnLst>
                                    <p:set>
                                      <p:cBhvr>
                                        <p:cTn id="20" dur="1" fill="hold">
                                          <p:stCondLst>
                                            <p:cond delay="0"/>
                                          </p:stCondLst>
                                        </p:cTn>
                                        <p:tgtEl>
                                          <p:spTgt spid="4103"/>
                                        </p:tgtEl>
                                        <p:attrNameLst>
                                          <p:attrName>style.visibility</p:attrName>
                                        </p:attrNameLst>
                                      </p:cBhvr>
                                      <p:to>
                                        <p:strVal val="visible"/>
                                      </p:to>
                                    </p:set>
                                    <p:animEffect transition="in" filter="fade">
                                      <p:cBhvr>
                                        <p:cTn id="21" dur="500"/>
                                        <p:tgtEl>
                                          <p:spTgt spid="4103"/>
                                        </p:tgtEl>
                                      </p:cBhvr>
                                    </p:animEffect>
                                  </p:childTnLst>
                                </p:cTn>
                              </p:par>
                              <p:par>
                                <p:cTn id="22" presetID="10"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TW" sz="3600" dirty="0" smtClean="0"/>
              <a:t>3</a:t>
            </a:r>
            <a:endParaRPr lang="zh-CN" altLang="en-US" sz="3600" dirty="0"/>
          </a:p>
        </p:txBody>
      </p:sp>
      <p:sp>
        <p:nvSpPr>
          <p:cNvPr id="1769" name="矩形 1768"/>
          <p:cNvSpPr/>
          <p:nvPr/>
        </p:nvSpPr>
        <p:spPr>
          <a:xfrm>
            <a:off x="3636837" y="475910"/>
            <a:ext cx="39528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Cold start user recommendation</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173946" cy="822982"/>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Research Method</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1" y="4114800"/>
            <a:ext cx="8130857" cy="2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文字方塊 12"/>
          <p:cNvSpPr txBox="1"/>
          <p:nvPr/>
        </p:nvSpPr>
        <p:spPr>
          <a:xfrm>
            <a:off x="274580" y="4029075"/>
            <a:ext cx="3085396" cy="369332"/>
          </a:xfrm>
          <a:prstGeom prst="rect">
            <a:avLst/>
          </a:prstGeom>
          <a:noFill/>
        </p:spPr>
        <p:txBody>
          <a:bodyPr wrap="none" rtlCol="0">
            <a:spAutoFit/>
          </a:bodyPr>
          <a:lstStyle/>
          <a:p>
            <a:r>
              <a:rPr lang="en-US" altLang="zh-TW" dirty="0" smtClean="0"/>
              <a:t>Test Phase (Recommendation):</a:t>
            </a:r>
            <a:endParaRPr lang="zh-TW" altLang="en-US" dirty="0"/>
          </a:p>
        </p:txBody>
      </p:sp>
      <p:sp>
        <p:nvSpPr>
          <p:cNvPr id="12" name="文字方塊 11"/>
          <p:cNvSpPr txBox="1"/>
          <p:nvPr/>
        </p:nvSpPr>
        <p:spPr>
          <a:xfrm>
            <a:off x="11737704" y="6337816"/>
            <a:ext cx="418704" cy="369332"/>
          </a:xfrm>
          <a:prstGeom prst="rect">
            <a:avLst/>
          </a:prstGeom>
          <a:noFill/>
        </p:spPr>
        <p:txBody>
          <a:bodyPr wrap="none" rtlCol="0">
            <a:spAutoFit/>
          </a:bodyPr>
          <a:lstStyle/>
          <a:p>
            <a:r>
              <a:rPr lang="en-US" altLang="zh-TW" dirty="0" smtClean="0"/>
              <a:t>26</a:t>
            </a:r>
            <a:endParaRPr lang="zh-TW"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3837" y="1301234"/>
            <a:ext cx="8097231" cy="25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文字方塊 3"/>
          <p:cNvSpPr txBox="1"/>
          <p:nvPr/>
        </p:nvSpPr>
        <p:spPr>
          <a:xfrm>
            <a:off x="6496050" y="3105150"/>
            <a:ext cx="1419491" cy="338554"/>
          </a:xfrm>
          <a:prstGeom prst="rect">
            <a:avLst/>
          </a:prstGeom>
          <a:noFill/>
        </p:spPr>
        <p:txBody>
          <a:bodyPr wrap="none" rtlCol="0">
            <a:spAutoFit/>
          </a:bodyPr>
          <a:lstStyle/>
          <a:p>
            <a:r>
              <a:rPr lang="en-US" altLang="zh-TW" sz="1600" b="1" dirty="0" smtClean="0"/>
              <a:t>Cold start user</a:t>
            </a:r>
            <a:endParaRPr lang="zh-TW" altLang="en-US" sz="1600" b="1" dirty="0"/>
          </a:p>
        </p:txBody>
      </p:sp>
      <p:sp>
        <p:nvSpPr>
          <p:cNvPr id="15" name="文字方塊 14"/>
          <p:cNvSpPr txBox="1"/>
          <p:nvPr/>
        </p:nvSpPr>
        <p:spPr>
          <a:xfrm>
            <a:off x="10320477" y="3105150"/>
            <a:ext cx="1493486" cy="338554"/>
          </a:xfrm>
          <a:prstGeom prst="rect">
            <a:avLst/>
          </a:prstGeom>
          <a:noFill/>
        </p:spPr>
        <p:txBody>
          <a:bodyPr wrap="none" rtlCol="0">
            <a:spAutoFit/>
          </a:bodyPr>
          <a:lstStyle/>
          <a:p>
            <a:r>
              <a:rPr lang="en-US" altLang="zh-TW" sz="1600" b="1" dirty="0" smtClean="0"/>
              <a:t>Recovered user</a:t>
            </a:r>
            <a:endParaRPr lang="zh-TW" altLang="en-US" sz="1600" b="1" dirty="0"/>
          </a:p>
        </p:txBody>
      </p:sp>
      <p:sp>
        <p:nvSpPr>
          <p:cNvPr id="5" name="文字方塊 4"/>
          <p:cNvSpPr txBox="1"/>
          <p:nvPr/>
        </p:nvSpPr>
        <p:spPr>
          <a:xfrm>
            <a:off x="236479" y="890656"/>
            <a:ext cx="3860031" cy="369332"/>
          </a:xfrm>
          <a:prstGeom prst="rect">
            <a:avLst/>
          </a:prstGeom>
          <a:noFill/>
        </p:spPr>
        <p:txBody>
          <a:bodyPr wrap="none" rtlCol="0">
            <a:spAutoFit/>
          </a:bodyPr>
          <a:lstStyle/>
          <a:p>
            <a:r>
              <a:rPr lang="en-US" altLang="zh-TW" dirty="0" smtClean="0">
                <a:solidFill>
                  <a:srgbClr val="FF0000"/>
                </a:solidFill>
              </a:rPr>
              <a:t>We train a DAE for each group of users.</a:t>
            </a:r>
            <a:endParaRPr lang="zh-TW" altLang="en-US" dirty="0">
              <a:solidFill>
                <a:srgbClr val="FF0000"/>
              </a:solidFill>
            </a:endParaRPr>
          </a:p>
        </p:txBody>
      </p:sp>
      <p:sp>
        <p:nvSpPr>
          <p:cNvPr id="3" name="文字方塊 2"/>
          <p:cNvSpPr txBox="1"/>
          <p:nvPr/>
        </p:nvSpPr>
        <p:spPr>
          <a:xfrm>
            <a:off x="236479" y="1205984"/>
            <a:ext cx="2686569" cy="369332"/>
          </a:xfrm>
          <a:prstGeom prst="rect">
            <a:avLst/>
          </a:prstGeom>
          <a:noFill/>
        </p:spPr>
        <p:txBody>
          <a:bodyPr wrap="none" rtlCol="0">
            <a:spAutoFit/>
          </a:bodyPr>
          <a:lstStyle/>
          <a:p>
            <a:r>
              <a:rPr lang="en-US" altLang="zh-TW" dirty="0" smtClean="0"/>
              <a:t>Training Phase for a group:</a:t>
            </a:r>
            <a:endParaRPr lang="zh-TW" altLang="en-US" dirty="0"/>
          </a:p>
        </p:txBody>
      </p:sp>
      <p:sp>
        <p:nvSpPr>
          <p:cNvPr id="16" name="文字方塊 15"/>
          <p:cNvSpPr txBox="1"/>
          <p:nvPr/>
        </p:nvSpPr>
        <p:spPr>
          <a:xfrm>
            <a:off x="236479" y="3722293"/>
            <a:ext cx="8071120" cy="369332"/>
          </a:xfrm>
          <a:prstGeom prst="rect">
            <a:avLst/>
          </a:prstGeom>
          <a:noFill/>
        </p:spPr>
        <p:txBody>
          <a:bodyPr wrap="none" rtlCol="0">
            <a:spAutoFit/>
          </a:bodyPr>
          <a:lstStyle/>
          <a:p>
            <a:r>
              <a:rPr lang="en-US" altLang="zh-TW" dirty="0" smtClean="0">
                <a:solidFill>
                  <a:srgbClr val="FF0000"/>
                </a:solidFill>
              </a:rPr>
              <a:t>A test user is assigned to the DAE corresponding to the cluster center closest to him.</a:t>
            </a:r>
          </a:p>
        </p:txBody>
      </p:sp>
    </p:spTree>
    <p:extLst>
      <p:ext uri="{BB962C8B-B14F-4D97-AF65-F5344CB8AC3E}">
        <p14:creationId xmlns:p14="http://schemas.microsoft.com/office/powerpoint/2010/main" val="51659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4</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Result &amp; Analysis</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7543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Dataset and </a:t>
            </a:r>
            <a:r>
              <a:rPr lang="en-US" altLang="zh-TW" sz="2400" dirty="0">
                <a:solidFill>
                  <a:schemeClr val="bg1"/>
                </a:solidFill>
              </a:rPr>
              <a:t>Experiment Settings</a:t>
            </a:r>
          </a:p>
          <a:p>
            <a:pPr marL="342900" indent="-342900">
              <a:lnSpc>
                <a:spcPct val="150000"/>
              </a:lnSpc>
              <a:buFont typeface="Arial" panose="020B0604020202020204" pitchFamily="34" charset="0"/>
              <a:buChar char="•"/>
            </a:pPr>
            <a:r>
              <a:rPr lang="en-US" altLang="zh-TW" sz="2400" dirty="0" smtClean="0">
                <a:solidFill>
                  <a:schemeClr val="bg1"/>
                </a:solidFill>
              </a:rPr>
              <a:t>Evaluation Metrics</a:t>
            </a:r>
          </a:p>
          <a:p>
            <a:pPr marL="342900" indent="-342900">
              <a:lnSpc>
                <a:spcPct val="150000"/>
              </a:lnSpc>
              <a:buFont typeface="Arial" panose="020B0604020202020204" pitchFamily="34" charset="0"/>
              <a:buChar char="•"/>
            </a:pPr>
            <a:r>
              <a:rPr lang="en-US" altLang="zh-TW" sz="2400" dirty="0" smtClean="0">
                <a:solidFill>
                  <a:schemeClr val="bg1"/>
                </a:solidFill>
              </a:rPr>
              <a:t>Experiment Result Analysis</a:t>
            </a: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smtClean="0"/>
              <a:t>27</a:t>
            </a:r>
            <a:endParaRPr lang="zh-TW" altLang="en-US" dirty="0"/>
          </a:p>
        </p:txBody>
      </p:sp>
    </p:spTree>
    <p:extLst>
      <p:ext uri="{BB962C8B-B14F-4D97-AF65-F5344CB8AC3E}">
        <p14:creationId xmlns:p14="http://schemas.microsoft.com/office/powerpoint/2010/main" val="392849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2" name="圆角矩形 66"/>
          <p:cNvSpPr/>
          <p:nvPr/>
        </p:nvSpPr>
        <p:spPr>
          <a:xfrm rot="10800000" flipV="1">
            <a:off x="916553" y="128015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4" name="直接连接符 68"/>
          <p:cNvCxnSpPr/>
          <p:nvPr/>
        </p:nvCxnSpPr>
        <p:spPr>
          <a:xfrm flipH="1">
            <a:off x="1324911" y="1616233"/>
            <a:ext cx="1029660"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5" name="文本框 386"/>
          <p:cNvSpPr txBox="1"/>
          <p:nvPr/>
        </p:nvSpPr>
        <p:spPr>
          <a:xfrm>
            <a:off x="1288262" y="1099740"/>
            <a:ext cx="106630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Dataset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24909" y="1715352"/>
            <a:ext cx="9683741" cy="1015663"/>
          </a:xfrm>
          <a:prstGeom prst="rect">
            <a:avLst/>
          </a:prstGeom>
        </p:spPr>
        <p:txBody>
          <a:bodyPr wrap="none">
            <a:spAutoFit/>
          </a:bodyPr>
          <a:lstStyle/>
          <a:p>
            <a:pPr>
              <a:lnSpc>
                <a:spcPct val="150000"/>
              </a:lnSpc>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 dataset is the movie rating data provided by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MovieLens</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users, and we organize the</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atings information of users in the table below.</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080" y="2828925"/>
            <a:ext cx="7893842"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圆角矩形 66"/>
          <p:cNvSpPr/>
          <p:nvPr/>
        </p:nvSpPr>
        <p:spPr>
          <a:xfrm rot="10800000" flipV="1">
            <a:off x="926078" y="397453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4310613"/>
            <a:ext cx="41995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3794120"/>
            <a:ext cx="446563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(Train-Test split)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3" name="矩形 22"/>
          <p:cNvSpPr/>
          <p:nvPr/>
        </p:nvSpPr>
        <p:spPr>
          <a:xfrm>
            <a:off x="1324909" y="4318170"/>
            <a:ext cx="9964716" cy="1015663"/>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user with more than 25 user ratings are regarded as training users, and the users with less than</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25 ratings are regarded as test users.</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594" y="5305258"/>
            <a:ext cx="4981575"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28</a:t>
            </a:r>
            <a:endParaRPr lang="zh-TW" altLang="en-US" dirty="0"/>
          </a:p>
        </p:txBody>
      </p:sp>
    </p:spTree>
    <p:extLst>
      <p:ext uri="{BB962C8B-B14F-4D97-AF65-F5344CB8AC3E}">
        <p14:creationId xmlns:p14="http://schemas.microsoft.com/office/powerpoint/2010/main" val="34428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5" y="1572773"/>
            <a:ext cx="2399365"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2597178"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1041503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training the model, use the users in the training set to train the parameters of the </a:t>
            </a: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3" name="矩形 2"/>
          <p:cNvSpPr/>
          <p:nvPr/>
        </p:nvSpPr>
        <p:spPr>
          <a:xfrm>
            <a:off x="1324910" y="2188794"/>
            <a:ext cx="10224446"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When evaluating the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effectiveness trained model,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 20% of the movie ratings that each test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likes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are randomly covered to 0, which is regarded as the ground truth to be verified.</a:t>
            </a:r>
          </a:p>
        </p:txBody>
      </p:sp>
      <p:sp>
        <p:nvSpPr>
          <p:cNvPr id="4" name="矩形 3"/>
          <p:cNvSpPr/>
          <p:nvPr/>
        </p:nvSpPr>
        <p:spPr>
          <a:xfrm>
            <a:off x="4343400" y="3533775"/>
            <a:ext cx="1066801" cy="87630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Favorite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39" name="矩形 38"/>
          <p:cNvSpPr/>
          <p:nvPr/>
        </p:nvSpPr>
        <p:spPr>
          <a:xfrm>
            <a:off x="4343400" y="4410075"/>
            <a:ext cx="1066801" cy="876300"/>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Dislike</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0" name="矩形 39"/>
          <p:cNvSpPr/>
          <p:nvPr/>
        </p:nvSpPr>
        <p:spPr>
          <a:xfrm>
            <a:off x="4343400" y="5286375"/>
            <a:ext cx="1066801" cy="1428750"/>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lumMod val="95000"/>
                    <a:lumOff val="5000"/>
                  </a:schemeClr>
                </a:solidFill>
              </a:rPr>
              <a:t>Unrated</a:t>
            </a:r>
          </a:p>
          <a:p>
            <a:pPr algn="ctr"/>
            <a:r>
              <a:rPr lang="en-US" altLang="zh-TW" sz="1600" dirty="0" smtClean="0">
                <a:solidFill>
                  <a:schemeClr val="tx1">
                    <a:lumMod val="95000"/>
                    <a:lumOff val="5000"/>
                  </a:schemeClr>
                </a:solidFill>
              </a:rPr>
              <a:t>Movies</a:t>
            </a:r>
            <a:endParaRPr lang="zh-TW" altLang="en-US" sz="1600" dirty="0">
              <a:solidFill>
                <a:schemeClr val="tx1">
                  <a:lumMod val="95000"/>
                  <a:lumOff val="5000"/>
                </a:schemeClr>
              </a:solidFill>
            </a:endParaRPr>
          </a:p>
        </p:txBody>
      </p:sp>
      <p:sp>
        <p:nvSpPr>
          <p:cNvPr id="41" name="文字方塊 40"/>
          <p:cNvSpPr txBox="1"/>
          <p:nvPr/>
        </p:nvSpPr>
        <p:spPr>
          <a:xfrm>
            <a:off x="1767692" y="3349109"/>
            <a:ext cx="1519775" cy="369332"/>
          </a:xfrm>
          <a:prstGeom prst="rect">
            <a:avLst/>
          </a:prstGeom>
          <a:noFill/>
          <a:ln w="19050">
            <a:solidFill>
              <a:schemeClr val="tx1">
                <a:lumMod val="75000"/>
                <a:lumOff val="25000"/>
              </a:schemeClr>
            </a:solidFill>
          </a:ln>
        </p:spPr>
        <p:txBody>
          <a:bodyPr wrap="none" rtlCol="0">
            <a:spAutoFit/>
          </a:bodyPr>
          <a:lstStyle/>
          <a:p>
            <a:r>
              <a:rPr lang="en-US" altLang="zh-TW" dirty="0" smtClean="0"/>
              <a:t>For a test user</a:t>
            </a:r>
            <a:endParaRPr lang="zh-TW" altLang="en-US" dirty="0"/>
          </a:p>
        </p:txBody>
      </p:sp>
      <p:cxnSp>
        <p:nvCxnSpPr>
          <p:cNvPr id="6" name="直線接點 5"/>
          <p:cNvCxnSpPr/>
          <p:nvPr/>
        </p:nvCxnSpPr>
        <p:spPr>
          <a:xfrm>
            <a:off x="5410202" y="3981450"/>
            <a:ext cx="1447800" cy="27431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flipV="1">
            <a:off x="5410202" y="3700462"/>
            <a:ext cx="1447800" cy="280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6858002" y="3700462"/>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矩形 45"/>
          <p:cNvSpPr/>
          <p:nvPr/>
        </p:nvSpPr>
        <p:spPr>
          <a:xfrm>
            <a:off x="6858002" y="4148138"/>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3" name="矩形 52"/>
          <p:cNvSpPr/>
          <p:nvPr/>
        </p:nvSpPr>
        <p:spPr>
          <a:xfrm>
            <a:off x="6858002" y="4576762"/>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4" name="矩形 53"/>
          <p:cNvSpPr/>
          <p:nvPr/>
        </p:nvSpPr>
        <p:spPr>
          <a:xfrm>
            <a:off x="6858002" y="50006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55" name="矩形 54"/>
          <p:cNvSpPr/>
          <p:nvPr/>
        </p:nvSpPr>
        <p:spPr>
          <a:xfrm>
            <a:off x="6858002" y="6296025"/>
            <a:ext cx="593603" cy="42862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0</a:t>
            </a:r>
            <a:endParaRPr lang="zh-TW" altLang="en-US" dirty="0">
              <a:solidFill>
                <a:schemeClr val="tx1">
                  <a:lumMod val="95000"/>
                  <a:lumOff val="5000"/>
                </a:schemeClr>
              </a:solidFill>
            </a:endParaRPr>
          </a:p>
        </p:txBody>
      </p:sp>
      <p:sp>
        <p:nvSpPr>
          <p:cNvPr id="47" name="文字方塊 46"/>
          <p:cNvSpPr txBox="1"/>
          <p:nvPr/>
        </p:nvSpPr>
        <p:spPr>
          <a:xfrm>
            <a:off x="5410202" y="3213982"/>
            <a:ext cx="2808333" cy="369332"/>
          </a:xfrm>
          <a:prstGeom prst="rect">
            <a:avLst/>
          </a:prstGeom>
          <a:noFill/>
        </p:spPr>
        <p:txBody>
          <a:bodyPr wrap="none" rtlCol="0">
            <a:spAutoFit/>
          </a:bodyPr>
          <a:lstStyle/>
          <a:p>
            <a:r>
              <a:rPr lang="en-US" altLang="zh-TW" dirty="0" smtClean="0"/>
              <a:t>Randomly mask</a:t>
            </a:r>
            <a:r>
              <a:rPr lang="zh-TW" altLang="en-US" dirty="0" smtClean="0"/>
              <a:t> </a:t>
            </a:r>
            <a:r>
              <a:rPr lang="en-US" altLang="zh-TW" dirty="0" smtClean="0"/>
              <a:t>20%</a:t>
            </a:r>
            <a:r>
              <a:rPr lang="zh-TW" altLang="en-US" dirty="0" smtClean="0"/>
              <a:t> </a:t>
            </a:r>
            <a:r>
              <a:rPr lang="en-US" altLang="zh-TW" dirty="0" smtClean="0"/>
              <a:t>ratings</a:t>
            </a:r>
            <a:endParaRPr lang="zh-TW" altLang="en-US" dirty="0"/>
          </a:p>
        </p:txBody>
      </p:sp>
      <p:sp>
        <p:nvSpPr>
          <p:cNvPr id="49" name="左大括弧 48"/>
          <p:cNvSpPr/>
          <p:nvPr/>
        </p:nvSpPr>
        <p:spPr>
          <a:xfrm>
            <a:off x="3733800" y="3549134"/>
            <a:ext cx="471631" cy="17526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0" name="矩形 49"/>
          <p:cNvSpPr/>
          <p:nvPr/>
        </p:nvSpPr>
        <p:spPr>
          <a:xfrm>
            <a:off x="2203879" y="4250976"/>
            <a:ext cx="1558496" cy="369332"/>
          </a:xfrm>
          <a:prstGeom prst="rect">
            <a:avLst/>
          </a:prstGeom>
        </p:spPr>
        <p:txBody>
          <a:bodyPr wrap="square">
            <a:spAutoFit/>
          </a:bodyPr>
          <a:lstStyle/>
          <a:p>
            <a:pPr algn="ctr"/>
            <a:r>
              <a:rPr lang="en-US" altLang="zh-TW" dirty="0" smtClean="0">
                <a:solidFill>
                  <a:schemeClr val="tx1">
                    <a:lumMod val="95000"/>
                    <a:lumOff val="5000"/>
                  </a:schemeClr>
                </a:solidFill>
              </a:rPr>
              <a:t>Rated Movies</a:t>
            </a:r>
            <a:endParaRPr lang="zh-TW" altLang="en-US" dirty="0">
              <a:solidFill>
                <a:schemeClr val="tx1">
                  <a:lumMod val="95000"/>
                  <a:lumOff val="5000"/>
                </a:schemeClr>
              </a:solidFill>
            </a:endParaRPr>
          </a:p>
        </p:txBody>
      </p:sp>
      <p:sp>
        <p:nvSpPr>
          <p:cNvPr id="60" name="矩形 59"/>
          <p:cNvSpPr/>
          <p:nvPr/>
        </p:nvSpPr>
        <p:spPr>
          <a:xfrm>
            <a:off x="10687040" y="3692851"/>
            <a:ext cx="593603" cy="3028950"/>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p:nvSpPr>
        <p:spPr>
          <a:xfrm>
            <a:off x="10687040" y="4140527"/>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95000"/>
                    <a:lumOff val="5000"/>
                  </a:schemeClr>
                </a:solidFill>
              </a:rPr>
              <a:t>4</a:t>
            </a:r>
            <a:endParaRPr lang="zh-TW" altLang="en-US" dirty="0">
              <a:solidFill>
                <a:schemeClr val="tx1">
                  <a:lumMod val="95000"/>
                  <a:lumOff val="5000"/>
                </a:schemeClr>
              </a:solidFill>
            </a:endParaRPr>
          </a:p>
        </p:txBody>
      </p:sp>
      <p:sp>
        <p:nvSpPr>
          <p:cNvPr id="62" name="矩形 61"/>
          <p:cNvSpPr/>
          <p:nvPr/>
        </p:nvSpPr>
        <p:spPr>
          <a:xfrm>
            <a:off x="10687040" y="4569151"/>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3" name="矩形 62"/>
          <p:cNvSpPr/>
          <p:nvPr/>
        </p:nvSpPr>
        <p:spPr>
          <a:xfrm>
            <a:off x="10687040" y="4993014"/>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5</a:t>
            </a:r>
            <a:endParaRPr lang="zh-TW" altLang="en-US" dirty="0">
              <a:solidFill>
                <a:schemeClr val="tx1">
                  <a:lumMod val="95000"/>
                  <a:lumOff val="5000"/>
                </a:schemeClr>
              </a:solidFill>
            </a:endParaRPr>
          </a:p>
        </p:txBody>
      </p:sp>
      <p:sp>
        <p:nvSpPr>
          <p:cNvPr id="64" name="矩形 63"/>
          <p:cNvSpPr/>
          <p:nvPr/>
        </p:nvSpPr>
        <p:spPr>
          <a:xfrm>
            <a:off x="10687040" y="6297939"/>
            <a:ext cx="593603" cy="428624"/>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lumMod val="95000"/>
                    <a:lumOff val="5000"/>
                  </a:schemeClr>
                </a:solidFill>
              </a:rPr>
              <a:t>4</a:t>
            </a:r>
            <a:endParaRPr lang="zh-TW" altLang="en-US" dirty="0">
              <a:solidFill>
                <a:schemeClr val="tx1">
                  <a:lumMod val="95000"/>
                  <a:lumOff val="5000"/>
                </a:schemeClr>
              </a:solidFill>
            </a:endParaRPr>
          </a:p>
        </p:txBody>
      </p:sp>
      <p:sp>
        <p:nvSpPr>
          <p:cNvPr id="56" name="文字方塊 55"/>
          <p:cNvSpPr txBox="1"/>
          <p:nvPr/>
        </p:nvSpPr>
        <p:spPr>
          <a:xfrm>
            <a:off x="10308543" y="3252082"/>
            <a:ext cx="1445845" cy="369332"/>
          </a:xfrm>
          <a:prstGeom prst="rect">
            <a:avLst/>
          </a:prstGeom>
          <a:noFill/>
        </p:spPr>
        <p:txBody>
          <a:bodyPr wrap="none" rtlCol="0">
            <a:spAutoFit/>
          </a:bodyPr>
          <a:lstStyle/>
          <a:p>
            <a:r>
              <a:rPr lang="en-US" altLang="zh-TW" dirty="0" smtClean="0"/>
              <a:t>Ground Truth</a:t>
            </a:r>
            <a:endParaRPr lang="zh-TW" altLang="en-US" dirty="0"/>
          </a:p>
        </p:txBody>
      </p:sp>
      <p:sp>
        <p:nvSpPr>
          <p:cNvPr id="57" name="矩形 56"/>
          <p:cNvSpPr/>
          <p:nvPr/>
        </p:nvSpPr>
        <p:spPr>
          <a:xfrm>
            <a:off x="8620442" y="4620308"/>
            <a:ext cx="914400" cy="914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dirty="0" smtClean="0">
                <a:solidFill>
                  <a:schemeClr val="tx1">
                    <a:lumMod val="95000"/>
                    <a:lumOff val="5000"/>
                  </a:schemeClr>
                </a:solidFill>
              </a:rPr>
              <a:t>AE</a:t>
            </a:r>
            <a:endParaRPr lang="zh-TW" altLang="en-US" sz="2400" b="1" dirty="0">
              <a:solidFill>
                <a:schemeClr val="tx1">
                  <a:lumMod val="95000"/>
                  <a:lumOff val="5000"/>
                </a:schemeClr>
              </a:solidFill>
            </a:endParaRPr>
          </a:p>
        </p:txBody>
      </p:sp>
      <p:cxnSp>
        <p:nvCxnSpPr>
          <p:cNvPr id="59" name="直線單箭頭接點 58"/>
          <p:cNvCxnSpPr/>
          <p:nvPr/>
        </p:nvCxnSpPr>
        <p:spPr>
          <a:xfrm>
            <a:off x="7611963" y="5077508"/>
            <a:ext cx="90205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9648825" y="5077508"/>
            <a:ext cx="946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11737704" y="6337816"/>
            <a:ext cx="418704" cy="369332"/>
          </a:xfrm>
          <a:prstGeom prst="rect">
            <a:avLst/>
          </a:prstGeom>
          <a:noFill/>
        </p:spPr>
        <p:txBody>
          <a:bodyPr wrap="none" rtlCol="0">
            <a:spAutoFit/>
          </a:bodyPr>
          <a:lstStyle/>
          <a:p>
            <a:r>
              <a:rPr lang="en-US" altLang="zh-TW" dirty="0" smtClean="0"/>
              <a:t>29</a:t>
            </a:r>
            <a:endParaRPr lang="zh-TW" altLang="en-US" dirty="0"/>
          </a:p>
        </p:txBody>
      </p:sp>
    </p:spTree>
    <p:extLst>
      <p:ext uri="{BB962C8B-B14F-4D97-AF65-F5344CB8AC3E}">
        <p14:creationId xmlns:p14="http://schemas.microsoft.com/office/powerpoint/2010/main" val="223014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462971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160344" y="2806732"/>
            <a:ext cx="4469365" cy="3170099"/>
          </a:xfrm>
          <a:prstGeom prst="rect">
            <a:avLst/>
          </a:prstGeom>
        </p:spPr>
        <p:txBody>
          <a:bodyPr wrap="none">
            <a:spAutoFit/>
          </a:bodyPr>
          <a:lstStyle/>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Why is</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Recommendation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System </a:t>
            </a:r>
          </a:p>
          <a:p>
            <a:r>
              <a:rPr kumimoji="1" lang="en-US" altLang="zh-CN" sz="5000" b="1" dirty="0" smtClean="0">
                <a:solidFill>
                  <a:schemeClr val="bg1"/>
                </a:solidFill>
                <a:latin typeface="方正清刻本悦宋简体" panose="02000000000000000000" pitchFamily="2" charset="-122"/>
                <a:ea typeface="方正清刻本悦宋简体" panose="02000000000000000000" pitchFamily="2" charset="-122"/>
              </a:rPr>
              <a:t>Important ?</a:t>
            </a:r>
            <a:endParaRPr kumimoji="1" lang="zh-CN" altLang="en-US" sz="50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6" name="矩形 5"/>
          <p:cNvSpPr/>
          <p:nvPr/>
        </p:nvSpPr>
        <p:spPr>
          <a:xfrm>
            <a:off x="4791634" y="869526"/>
            <a:ext cx="7124514" cy="4524315"/>
          </a:xfrm>
          <a:prstGeom prst="rect">
            <a:avLst/>
          </a:prstGeom>
        </p:spPr>
        <p:txBody>
          <a:bodyPr wrap="none">
            <a:spAutoFit/>
          </a:bodyPr>
          <a:lstStyle/>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For platforms, well personalization can </a:t>
            </a:r>
          </a:p>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reduce subscriber churn</a:t>
            </a:r>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and benefit </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f</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rom:</a:t>
            </a:r>
          </a:p>
          <a:p>
            <a:pPr marL="742950" indent="-742950">
              <a:buAutoNum type="arabicPeriod"/>
            </a:pP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Increase the lifetime value of the</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      existing subscribers</a:t>
            </a:r>
          </a:p>
          <a:p>
            <a:endPar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endParaRPr>
          </a:p>
          <a:p>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2.   Reduce the effort of acquiring new </a:t>
            </a:r>
          </a:p>
          <a:p>
            <a:r>
              <a:rPr kumimoji="1" lang="en-US" altLang="zh-CN" sz="3600" b="1" dirty="0">
                <a:solidFill>
                  <a:srgbClr val="1BA0C9"/>
                </a:solidFill>
                <a:latin typeface="方正清刻本悦宋简体" panose="02000000000000000000" pitchFamily="2" charset="-122"/>
                <a:ea typeface="方正清刻本悦宋简体" panose="02000000000000000000" pitchFamily="2" charset="-122"/>
              </a:rPr>
              <a:t> </a:t>
            </a:r>
            <a:r>
              <a:rPr kumimoji="1" lang="en-US" altLang="zh-CN" sz="3600" b="1" dirty="0" smtClean="0">
                <a:solidFill>
                  <a:srgbClr val="1BA0C9"/>
                </a:solidFill>
                <a:latin typeface="方正清刻本悦宋简体" panose="02000000000000000000" pitchFamily="2" charset="-122"/>
                <a:ea typeface="方正清刻本悦宋简体" panose="02000000000000000000" pitchFamily="2" charset="-122"/>
              </a:rPr>
              <a:t>     subscribers.</a:t>
            </a:r>
            <a:endParaRPr kumimoji="1" lang="zh-CN" altLang="en-US" sz="3600" b="1" dirty="0">
              <a:solidFill>
                <a:srgbClr val="1BA0C9"/>
              </a:solidFill>
              <a:latin typeface="方正清刻本悦宋简体" panose="02000000000000000000" pitchFamily="2" charset="-122"/>
              <a:ea typeface="方正清刻本悦宋简体" panose="02000000000000000000" pitchFamily="2" charset="-122"/>
            </a:endParaRPr>
          </a:p>
        </p:txBody>
      </p:sp>
      <p:sp>
        <p:nvSpPr>
          <p:cNvPr id="3" name="文字方塊 2"/>
          <p:cNvSpPr txBox="1"/>
          <p:nvPr/>
        </p:nvSpPr>
        <p:spPr>
          <a:xfrm>
            <a:off x="4629709" y="5420868"/>
            <a:ext cx="5580567" cy="646331"/>
          </a:xfrm>
          <a:prstGeom prst="rect">
            <a:avLst/>
          </a:prstGeom>
          <a:noFill/>
        </p:spPr>
        <p:txBody>
          <a:bodyPr wrap="none" rtlCol="0">
            <a:spAutoFit/>
          </a:bodyPr>
          <a:lstStyle/>
          <a:p>
            <a:r>
              <a:rPr lang="en-US" altLang="zh-TW" dirty="0" smtClean="0"/>
              <a:t>Carlos A. Gomez-Uribe, Neil Hunt.</a:t>
            </a:r>
            <a:r>
              <a:rPr lang="zh-TW" altLang="en-US" dirty="0" smtClean="0"/>
              <a:t> </a:t>
            </a:r>
            <a:r>
              <a:rPr lang="en-US" altLang="zh-TW" dirty="0" smtClean="0"/>
              <a:t>2015</a:t>
            </a:r>
            <a:r>
              <a:rPr lang="zh-TW" altLang="en-US" dirty="0" smtClean="0"/>
              <a:t> </a:t>
            </a:r>
            <a:r>
              <a:rPr lang="en-US" altLang="zh-TW" dirty="0" smtClean="0"/>
              <a:t>[1]</a:t>
            </a:r>
          </a:p>
          <a:p>
            <a:r>
              <a:rPr lang="en-US" altLang="zh-TW" dirty="0" smtClean="0"/>
              <a:t>(ACM</a:t>
            </a:r>
            <a:r>
              <a:rPr lang="zh-TW" altLang="en-US" dirty="0" smtClean="0"/>
              <a:t> </a:t>
            </a:r>
            <a:r>
              <a:rPr lang="en-US" altLang="zh-TW" dirty="0" smtClean="0"/>
              <a:t>Transactions on Management Information Systems)</a:t>
            </a:r>
            <a:endParaRPr lang="zh-TW" altLang="en-US" dirty="0"/>
          </a:p>
        </p:txBody>
      </p:sp>
      <p:sp>
        <p:nvSpPr>
          <p:cNvPr id="7" name="文字方塊 6"/>
          <p:cNvSpPr txBox="1"/>
          <p:nvPr/>
        </p:nvSpPr>
        <p:spPr>
          <a:xfrm>
            <a:off x="4541738" y="5989451"/>
            <a:ext cx="7700506" cy="369332"/>
          </a:xfrm>
          <a:prstGeom prst="rect">
            <a:avLst/>
          </a:prstGeom>
          <a:noFill/>
        </p:spPr>
        <p:txBody>
          <a:bodyPr wrap="none" rtlCol="0">
            <a:spAutoFit/>
          </a:bodyPr>
          <a:lstStyle/>
          <a:p>
            <a:r>
              <a:rPr lang="en-US" altLang="zh-TW" dirty="0" smtClean="0">
                <a:solidFill>
                  <a:srgbClr val="FF0000"/>
                </a:solidFill>
              </a:rPr>
              <a:t>“The Netflix Recommender System: Algorithms, Business Value, and Innovation”</a:t>
            </a:r>
            <a:endParaRPr lang="zh-TW" altLang="en-US" dirty="0">
              <a:solidFill>
                <a:srgbClr val="FF0000"/>
              </a:solidFill>
            </a:endParaRPr>
          </a:p>
        </p:txBody>
      </p:sp>
      <p:sp>
        <p:nvSpPr>
          <p:cNvPr id="8" name="文字方塊 7"/>
          <p:cNvSpPr txBox="1"/>
          <p:nvPr/>
        </p:nvSpPr>
        <p:spPr>
          <a:xfrm>
            <a:off x="11737704" y="6337816"/>
            <a:ext cx="301686" cy="369332"/>
          </a:xfrm>
          <a:prstGeom prst="rect">
            <a:avLst/>
          </a:prstGeom>
          <a:noFill/>
        </p:spPr>
        <p:txBody>
          <a:bodyPr wrap="none" rtlCol="0">
            <a:spAutoFit/>
          </a:bodyPr>
          <a:lstStyle/>
          <a:p>
            <a:r>
              <a:rPr lang="en-US" altLang="zh-TW" dirty="0" smtClean="0"/>
              <a:t>3</a:t>
            </a:r>
            <a:endParaRPr lang="zh-TW" altLang="en-US" dirty="0"/>
          </a:p>
        </p:txBody>
      </p:sp>
    </p:spTree>
    <p:extLst>
      <p:ext uri="{BB962C8B-B14F-4D97-AF65-F5344CB8AC3E}">
        <p14:creationId xmlns:p14="http://schemas.microsoft.com/office/powerpoint/2010/main" val="18890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7" name="矩形 36"/>
          <p:cNvSpPr/>
          <p:nvPr/>
        </p:nvSpPr>
        <p:spPr>
          <a:xfrm>
            <a:off x="1324909" y="1700041"/>
            <a:ext cx="6558527" cy="55399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Our method has two parts of hyper-parameters to be determined:</a:t>
            </a:r>
          </a:p>
        </p:txBody>
      </p:sp>
      <p:sp>
        <p:nvSpPr>
          <p:cNvPr id="38" name="矩形 37"/>
          <p:cNvSpPr/>
          <p:nvPr/>
        </p:nvSpPr>
        <p:spPr>
          <a:xfrm>
            <a:off x="1334436" y="2263156"/>
            <a:ext cx="9949390" cy="1477328"/>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filter out movies with insufficient information, which means movies with small HELF value.</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When grouping all users, we will select the appropriate number of groups according to Decision</a:t>
            </a:r>
            <a:endPar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Diagram.</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206" y="3740484"/>
            <a:ext cx="4043219" cy="2701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0" y="3587705"/>
            <a:ext cx="4308881" cy="2949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線接點 3"/>
          <p:cNvCxnSpPr/>
          <p:nvPr/>
        </p:nvCxnSpPr>
        <p:spPr>
          <a:xfrm flipV="1">
            <a:off x="5410200" y="3740484"/>
            <a:ext cx="0" cy="26416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文字方塊 4"/>
          <p:cNvSpPr txBox="1"/>
          <p:nvPr/>
        </p:nvSpPr>
        <p:spPr>
          <a:xfrm>
            <a:off x="4065120" y="3333750"/>
            <a:ext cx="2690160" cy="369332"/>
          </a:xfrm>
          <a:prstGeom prst="rect">
            <a:avLst/>
          </a:prstGeom>
          <a:noFill/>
        </p:spPr>
        <p:txBody>
          <a:bodyPr wrap="none" rtlCol="0">
            <a:spAutoFit/>
          </a:bodyPr>
          <a:lstStyle/>
          <a:p>
            <a:r>
              <a:rPr lang="en-US" altLang="zh-TW" b="1" dirty="0" smtClean="0">
                <a:solidFill>
                  <a:srgbClr val="FF0000"/>
                </a:solidFill>
              </a:rPr>
              <a:t>Set HELF threshold to 0.65</a:t>
            </a:r>
            <a:endParaRPr lang="zh-TW" altLang="en-US" b="1" dirty="0">
              <a:solidFill>
                <a:srgbClr val="FF0000"/>
              </a:solidFill>
            </a:endParaRPr>
          </a:p>
        </p:txBody>
      </p:sp>
      <p:sp>
        <p:nvSpPr>
          <p:cNvPr id="6" name="橢圓 5"/>
          <p:cNvSpPr/>
          <p:nvPr/>
        </p:nvSpPr>
        <p:spPr>
          <a:xfrm rot="2265131">
            <a:off x="10462377" y="3773474"/>
            <a:ext cx="285750" cy="469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rot="2265131">
            <a:off x="9845896" y="3699134"/>
            <a:ext cx="1130238" cy="15790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rot="3133950">
            <a:off x="9412998" y="3408801"/>
            <a:ext cx="1371442" cy="23883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6951195" y="3218373"/>
            <a:ext cx="4886594" cy="369332"/>
          </a:xfrm>
          <a:prstGeom prst="rect">
            <a:avLst/>
          </a:prstGeom>
          <a:noFill/>
        </p:spPr>
        <p:txBody>
          <a:bodyPr wrap="none" rtlCol="0">
            <a:spAutoFit/>
          </a:bodyPr>
          <a:lstStyle/>
          <a:p>
            <a:r>
              <a:rPr lang="en-US" altLang="zh-TW" b="1" dirty="0" smtClean="0">
                <a:solidFill>
                  <a:srgbClr val="FF0000"/>
                </a:solidFill>
              </a:rPr>
              <a:t>We will choose 1, 4, 7 clusters in our experiment</a:t>
            </a:r>
            <a:endParaRPr lang="zh-TW" altLang="en-US" b="1" dirty="0">
              <a:solidFill>
                <a:srgbClr val="FF0000"/>
              </a:solidFill>
            </a:endParaRPr>
          </a:p>
        </p:txBody>
      </p:sp>
      <p:sp>
        <p:nvSpPr>
          <p:cNvPr id="25" name="文字方塊 24"/>
          <p:cNvSpPr txBox="1"/>
          <p:nvPr/>
        </p:nvSpPr>
        <p:spPr>
          <a:xfrm>
            <a:off x="11737704" y="6337816"/>
            <a:ext cx="418704" cy="369332"/>
          </a:xfrm>
          <a:prstGeom prst="rect">
            <a:avLst/>
          </a:prstGeom>
          <a:noFill/>
        </p:spPr>
        <p:txBody>
          <a:bodyPr wrap="none" rtlCol="0">
            <a:spAutoFit/>
          </a:bodyPr>
          <a:lstStyle/>
          <a:p>
            <a:r>
              <a:rPr lang="en-US" altLang="zh-TW" dirty="0" smtClean="0"/>
              <a:t>30</a:t>
            </a:r>
            <a:endParaRPr lang="zh-TW" altLang="en-US" dirty="0"/>
          </a:p>
        </p:txBody>
      </p:sp>
    </p:spTree>
    <p:extLst>
      <p:ext uri="{BB962C8B-B14F-4D97-AF65-F5344CB8AC3E}">
        <p14:creationId xmlns:p14="http://schemas.microsoft.com/office/powerpoint/2010/main" val="652803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20" grpId="0" animBg="1"/>
      <p:bldP spid="23" grpId="0" animBg="1"/>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14594" y="475910"/>
            <a:ext cx="3997369"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Dataset and Experiment Settings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7"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18" name="直接连接符 68"/>
          <p:cNvCxnSpPr/>
          <p:nvPr/>
        </p:nvCxnSpPr>
        <p:spPr>
          <a:xfrm flipH="1">
            <a:off x="1334436" y="1572773"/>
            <a:ext cx="4732989"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9" name="文本框 386"/>
          <p:cNvSpPr txBox="1"/>
          <p:nvPr/>
        </p:nvSpPr>
        <p:spPr>
          <a:xfrm>
            <a:off x="1297787" y="1056280"/>
            <a:ext cx="486061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Experiment Settings (Hyper-parameters)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38" name="矩形 37"/>
          <p:cNvSpPr/>
          <p:nvPr/>
        </p:nvSpPr>
        <p:spPr>
          <a:xfrm>
            <a:off x="1334436" y="1709158"/>
            <a:ext cx="10139058" cy="1477328"/>
          </a:xfrm>
          <a:prstGeom prst="rect">
            <a:avLst/>
          </a:prstGeom>
        </p:spPr>
        <p:txBody>
          <a:bodyPr wrap="none">
            <a:spAutoFit/>
          </a:bodyPr>
          <a:lstStyle/>
          <a:p>
            <a:pPr marL="457200" indent="-457200">
              <a:lnSpc>
                <a:spcPct val="150000"/>
              </a:lnSpc>
              <a:buAutoNum type="arabicPeriod" startAt="2"/>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Architecture of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model, and the dropout ratio of representative movies and</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non-representative dropout ratio.</a:t>
            </a:r>
            <a:r>
              <a:rPr lang="zh-TW" altLang="en-US"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Eventually, </a:t>
            </a:r>
            <a:r>
              <a:rPr lang="en-US" altLang="zh-TW" sz="2000" b="1" dirty="0" smtClean="0">
                <a:solidFill>
                  <a:srgbClr val="FF0000"/>
                </a:solidFill>
                <a:latin typeface="方正清刻本悦宋简体" panose="02000000000000000000" pitchFamily="2" charset="-122"/>
                <a:ea typeface="方正清刻本悦宋简体" panose="02000000000000000000" pitchFamily="2" charset="-122"/>
              </a:rPr>
              <a:t>we found that the low dropout rate of representative</a:t>
            </a:r>
          </a:p>
          <a:p>
            <a:pPr>
              <a:lnSpc>
                <a:spcPct val="150000"/>
              </a:lnSpc>
            </a:pPr>
            <a:r>
              <a:rPr lang="en-US" altLang="zh-CN" sz="2000" b="1" dirty="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movies and the high dropout rate of non-representative movies can get better results.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594" y="3257124"/>
            <a:ext cx="5339658" cy="3153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橢圓 2"/>
          <p:cNvSpPr/>
          <p:nvPr/>
        </p:nvSpPr>
        <p:spPr>
          <a:xfrm>
            <a:off x="5191125" y="47339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p:cNvSpPr/>
          <p:nvPr/>
        </p:nvSpPr>
        <p:spPr>
          <a:xfrm>
            <a:off x="6953250" y="5638800"/>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p:cNvSpPr/>
          <p:nvPr/>
        </p:nvSpPr>
        <p:spPr>
          <a:xfrm>
            <a:off x="8701839" y="3629025"/>
            <a:ext cx="238125" cy="2476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9047699" y="4619625"/>
            <a:ext cx="2785314" cy="646331"/>
          </a:xfrm>
          <a:prstGeom prst="rect">
            <a:avLst/>
          </a:prstGeom>
          <a:noFill/>
        </p:spPr>
        <p:txBody>
          <a:bodyPr wrap="none" rtlCol="0">
            <a:spAutoFit/>
          </a:bodyPr>
          <a:lstStyle/>
          <a:p>
            <a:r>
              <a:rPr lang="en-US" altLang="zh-TW" b="1" dirty="0" smtClean="0">
                <a:solidFill>
                  <a:srgbClr val="FF0000"/>
                </a:solidFill>
              </a:rPr>
              <a:t>Choose 1024 as our hidden</a:t>
            </a:r>
          </a:p>
          <a:p>
            <a:r>
              <a:rPr lang="en-US" altLang="zh-TW" b="1" dirty="0">
                <a:solidFill>
                  <a:srgbClr val="FF0000"/>
                </a:solidFill>
              </a:rPr>
              <a:t>d</a:t>
            </a:r>
            <a:r>
              <a:rPr lang="en-US" altLang="zh-TW" b="1" dirty="0" smtClean="0">
                <a:solidFill>
                  <a:srgbClr val="FF0000"/>
                </a:solidFill>
              </a:rPr>
              <a:t>imension for </a:t>
            </a:r>
            <a:r>
              <a:rPr lang="en-US" altLang="zh-TW" b="1" dirty="0" err="1" smtClean="0">
                <a:solidFill>
                  <a:srgbClr val="FF0000"/>
                </a:solidFill>
              </a:rPr>
              <a:t>Autoencoder</a:t>
            </a:r>
            <a:endParaRPr lang="zh-TW" altLang="en-US" b="1" dirty="0">
              <a:solidFill>
                <a:srgbClr val="FF0000"/>
              </a:solidFill>
            </a:endParaRPr>
          </a:p>
        </p:txBody>
      </p:sp>
      <p:sp>
        <p:nvSpPr>
          <p:cNvPr id="20" name="文字方塊 19"/>
          <p:cNvSpPr txBox="1"/>
          <p:nvPr/>
        </p:nvSpPr>
        <p:spPr>
          <a:xfrm>
            <a:off x="11737704" y="6337816"/>
            <a:ext cx="418704" cy="369332"/>
          </a:xfrm>
          <a:prstGeom prst="rect">
            <a:avLst/>
          </a:prstGeom>
          <a:noFill/>
        </p:spPr>
        <p:txBody>
          <a:bodyPr wrap="none" rtlCol="0">
            <a:spAutoFit/>
          </a:bodyPr>
          <a:lstStyle/>
          <a:p>
            <a:r>
              <a:rPr lang="en-US" altLang="zh-TW" dirty="0" smtClean="0"/>
              <a:t>31</a:t>
            </a:r>
            <a:endParaRPr lang="zh-TW" altLang="en-US" dirty="0"/>
          </a:p>
        </p:txBody>
      </p:sp>
    </p:spTree>
    <p:extLst>
      <p:ext uri="{BB962C8B-B14F-4D97-AF65-F5344CB8AC3E}">
        <p14:creationId xmlns:p14="http://schemas.microsoft.com/office/powerpoint/2010/main" val="425861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15" grpId="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31007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646153"/>
            <a:ext cx="3564471"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136698"/>
            <a:ext cx="3633231"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NDCG@k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34436" y="1812476"/>
            <a:ext cx="9934643" cy="3785652"/>
          </a:xfrm>
          <a:prstGeom prst="rect">
            <a:avLst/>
          </a:prstGeom>
        </p:spPr>
        <p:txBody>
          <a:bodyPr wrap="none">
            <a:spAutoFit/>
          </a:bodyPr>
          <a:lstStyle/>
          <a:p>
            <a:pPr marL="457200" indent="-457200">
              <a:lnSpc>
                <a:spcPct val="150000"/>
              </a:lnSpc>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NDCG is equal to DCG divided by IDCG.</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DCG: used to measure the relevance of an item based on its position in the recommendation list.</a:t>
            </a: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IDCG: is the maximum DCG score that can be obtained when the recommendation system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can perfectly sort the recommendation results.</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298" y="2410371"/>
            <a:ext cx="1989260" cy="663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298" y="3656314"/>
            <a:ext cx="2809268"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32</a:t>
            </a:r>
            <a:endParaRPr lang="zh-TW" altLang="en-US" dirty="0"/>
          </a:p>
        </p:txBody>
      </p:sp>
      <p:sp>
        <p:nvSpPr>
          <p:cNvPr id="3" name="文字方塊 2"/>
          <p:cNvSpPr txBox="1"/>
          <p:nvPr/>
        </p:nvSpPr>
        <p:spPr>
          <a:xfrm>
            <a:off x="2535784" y="5581656"/>
            <a:ext cx="2689326" cy="369332"/>
          </a:xfrm>
          <a:prstGeom prst="rect">
            <a:avLst/>
          </a:prstGeom>
          <a:noFill/>
        </p:spPr>
        <p:txBody>
          <a:bodyPr wrap="none" rtlCol="0">
            <a:spAutoFit/>
          </a:bodyPr>
          <a:lstStyle/>
          <a:p>
            <a:r>
              <a:rPr lang="en-US" altLang="zh-TW" dirty="0" smtClean="0"/>
              <a:t>IDCG Ground Truth: [5,3,1]</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5763782" y="6102646"/>
                <a:ext cx="4176271" cy="575927"/>
              </a:xfrm>
              <a:prstGeom prst="rect">
                <a:avLst/>
              </a:prstGeom>
              <a:noFill/>
            </p:spPr>
            <p:txBody>
              <a:bodyPr wrap="none" rtlCol="0">
                <a:spAutoFit/>
              </a:bodyPr>
              <a:lstStyle/>
              <a:p>
                <a14:m>
                  <m:oMath xmlns:m="http://schemas.openxmlformats.org/officeDocument/2006/math">
                    <m:f>
                      <m:fPr>
                        <m:ctrlPr>
                          <a:rPr lang="en-US" altLang="zh-TW" i="1" dirty="0" smtClean="0">
                            <a:latin typeface="Cambria Math"/>
                          </a:rPr>
                        </m:ctrlPr>
                      </m:fPr>
                      <m:num>
                        <m:r>
                          <a:rPr lang="en-US" altLang="zh-TW" b="0" i="1" dirty="0" smtClean="0">
                            <a:latin typeface="Cambria Math"/>
                          </a:rPr>
                          <m:t>1</m:t>
                        </m:r>
                      </m:num>
                      <m:den>
                        <m:r>
                          <a:rPr lang="en-US" altLang="zh-TW" b="0" i="1" dirty="0" smtClean="0">
                            <a:latin typeface="Cambria Math"/>
                          </a:rPr>
                          <m:t>3</m:t>
                        </m:r>
                      </m:den>
                    </m:f>
                  </m:oMath>
                </a14:m>
                <a:r>
                  <a:rPr lang="en-US" altLang="zh-TW" dirty="0" smtClean="0"/>
                  <a:t>(</a:t>
                </a:r>
                <a14:m>
                  <m:oMath xmlns:m="http://schemas.openxmlformats.org/officeDocument/2006/math">
                    <m:f>
                      <m:fPr>
                        <m:ctrlPr>
                          <a:rPr lang="en-US" altLang="zh-TW" i="1" smtClean="0">
                            <a:latin typeface="Cambria Math"/>
                          </a:rPr>
                        </m:ctrlPr>
                      </m:fPr>
                      <m:num>
                        <m:r>
                          <m:rPr>
                            <m:nor/>
                          </m:rPr>
                          <a:rPr lang="en-US" altLang="zh-TW" dirty="0"/>
                          <m:t>1</m:t>
                        </m:r>
                      </m:num>
                      <m:den>
                        <m:func>
                          <m:funcPr>
                            <m:ctrlPr>
                              <a:rPr lang="en-US" altLang="zh-TW" i="1" smtClean="0">
                                <a:latin typeface="Cambria Math"/>
                              </a:rPr>
                            </m:ctrlPr>
                          </m:funcPr>
                          <m:fName>
                            <m:sSub>
                              <m:sSubPr>
                                <m:ctrlPr>
                                  <a:rPr lang="en-US" altLang="zh-TW" i="1" smtClean="0">
                                    <a:latin typeface="Cambria Math"/>
                                  </a:rPr>
                                </m:ctrlPr>
                              </m:sSubPr>
                              <m:e>
                                <m:r>
                                  <m:rPr>
                                    <m:sty m:val="p"/>
                                  </m:rPr>
                                  <a:rPr lang="en-US" altLang="zh-TW" i="0" smtClean="0">
                                    <a:latin typeface="Cambria Math"/>
                                  </a:rPr>
                                  <m:t>log</m:t>
                                </m:r>
                              </m:e>
                              <m:sub>
                                <m:r>
                                  <a:rPr lang="en-US" altLang="zh-TW" b="0" i="1" smtClean="0">
                                    <a:latin typeface="Cambria Math"/>
                                  </a:rPr>
                                  <m:t>2</m:t>
                                </m:r>
                              </m:sub>
                            </m:sSub>
                          </m:fName>
                          <m:e>
                            <m:r>
                              <a:rPr lang="en-US" altLang="zh-TW" b="0" i="1" smtClean="0">
                                <a:latin typeface="Cambria Math"/>
                              </a:rPr>
                              <m:t>(</m:t>
                            </m:r>
                            <m:r>
                              <a:rPr lang="en-US" altLang="zh-TW" i="1">
                                <a:latin typeface="Cambria Math"/>
                              </a:rPr>
                              <m:t>1+1</m:t>
                            </m:r>
                            <m:r>
                              <a:rPr lang="en-US" altLang="zh-TW" b="0" i="1" smtClean="0">
                                <a:latin typeface="Cambria Math"/>
                              </a:rPr>
                              <m:t>) </m:t>
                            </m:r>
                          </m:e>
                        </m:func>
                      </m:den>
                    </m:f>
                    <m:r>
                      <a:rPr lang="en-US" altLang="zh-TW" b="0" i="1" smtClean="0">
                        <a:latin typeface="Cambria Math"/>
                      </a:rPr>
                      <m:t>+</m:t>
                    </m:r>
                    <m:f>
                      <m:fPr>
                        <m:ctrlPr>
                          <a:rPr lang="en-US" altLang="zh-TW" i="1">
                            <a:latin typeface="Cambria Math"/>
                          </a:rPr>
                        </m:ctrlPr>
                      </m:fPr>
                      <m:num>
                        <m:r>
                          <m:rPr>
                            <m:nor/>
                          </m:rPr>
                          <a:rPr lang="en-US" altLang="zh-TW" b="0" i="0" smtClean="0">
                            <a:latin typeface="Cambria Math"/>
                          </a:rPr>
                          <m:t>3</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2</m:t>
                            </m:r>
                            <m:r>
                              <a:rPr lang="en-US" altLang="zh-TW" i="1">
                                <a:latin typeface="Cambria Math"/>
                              </a:rPr>
                              <m:t>) </m:t>
                            </m:r>
                          </m:e>
                        </m:func>
                      </m:den>
                    </m:f>
                  </m:oMath>
                </a14:m>
                <a:r>
                  <a:rPr lang="en-US" altLang="zh-TW" dirty="0" smtClean="0"/>
                  <a:t>+</a:t>
                </a:r>
                <a14:m>
                  <m:oMath xmlns:m="http://schemas.openxmlformats.org/officeDocument/2006/math">
                    <m:f>
                      <m:fPr>
                        <m:ctrlPr>
                          <a:rPr lang="en-US" altLang="zh-TW" i="1">
                            <a:latin typeface="Cambria Math"/>
                          </a:rPr>
                        </m:ctrlPr>
                      </m:fPr>
                      <m:num>
                        <m:r>
                          <m:rPr>
                            <m:nor/>
                          </m:rPr>
                          <a:rPr lang="en-US" altLang="zh-TW" b="0" i="0" smtClean="0">
                            <a:latin typeface="Cambria Math"/>
                          </a:rPr>
                          <m:t>5</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3</m:t>
                            </m:r>
                            <m:r>
                              <a:rPr lang="en-US" altLang="zh-TW" i="1">
                                <a:latin typeface="Cambria Math"/>
                              </a:rPr>
                              <m:t>) </m:t>
                            </m:r>
                          </m:e>
                        </m:func>
                      </m:den>
                    </m:f>
                  </m:oMath>
                </a14:m>
                <a:r>
                  <a:rPr lang="en-US" altLang="zh-TW" dirty="0" smtClean="0"/>
                  <a:t>)</a:t>
                </a:r>
                <a:r>
                  <a:rPr lang="zh-TW" altLang="en-US" dirty="0" smtClean="0"/>
                  <a:t> </a:t>
                </a:r>
                <a:r>
                  <a:rPr lang="en-US" altLang="zh-TW" dirty="0" smtClean="0"/>
                  <a:t>=</a:t>
                </a:r>
                <a:r>
                  <a:rPr lang="zh-TW" altLang="en-US" dirty="0" smtClean="0"/>
                  <a:t> </a:t>
                </a:r>
                <a:r>
                  <a:rPr lang="en-US" altLang="zh-TW" dirty="0"/>
                  <a:t>1.7975</a:t>
                </a:r>
                <a:endParaRPr lang="zh-TW" altLang="en-US"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5763782" y="6102646"/>
                <a:ext cx="4176271" cy="575927"/>
              </a:xfrm>
              <a:prstGeom prst="rect">
                <a:avLst/>
              </a:prstGeom>
              <a:blipFill rotWithShape="1">
                <a:blip r:embed="rId4"/>
                <a:stretch>
                  <a:fillRect r="-29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5763782" y="5478358"/>
                <a:ext cx="4201920" cy="575927"/>
              </a:xfrm>
              <a:prstGeom prst="rect">
                <a:avLst/>
              </a:prstGeom>
              <a:noFill/>
            </p:spPr>
            <p:txBody>
              <a:bodyPr wrap="none" rtlCol="0">
                <a:spAutoFit/>
              </a:bodyPr>
              <a:lstStyle/>
              <a:p>
                <a14:m>
                  <m:oMath xmlns:m="http://schemas.openxmlformats.org/officeDocument/2006/math">
                    <m:f>
                      <m:fPr>
                        <m:ctrlPr>
                          <a:rPr lang="en-US" altLang="zh-TW" i="1" dirty="0">
                            <a:latin typeface="Cambria Math"/>
                          </a:rPr>
                        </m:ctrlPr>
                      </m:fPr>
                      <m:num>
                        <m:r>
                          <a:rPr lang="en-US" altLang="zh-TW" i="1" dirty="0">
                            <a:latin typeface="Cambria Math"/>
                          </a:rPr>
                          <m:t>1</m:t>
                        </m:r>
                      </m:num>
                      <m:den>
                        <m:r>
                          <a:rPr lang="en-US" altLang="zh-TW" i="1" dirty="0">
                            <a:latin typeface="Cambria Math"/>
                          </a:rPr>
                          <m:t>3</m:t>
                        </m:r>
                      </m:den>
                    </m:f>
                  </m:oMath>
                </a14:m>
                <a:r>
                  <a:rPr lang="en-US" altLang="zh-TW" dirty="0" smtClean="0"/>
                  <a:t>(</a:t>
                </a:r>
                <a14:m>
                  <m:oMath xmlns:m="http://schemas.openxmlformats.org/officeDocument/2006/math">
                    <m:f>
                      <m:fPr>
                        <m:ctrlPr>
                          <a:rPr lang="en-US" altLang="zh-TW" i="1" smtClean="0">
                            <a:latin typeface="Cambria Math"/>
                          </a:rPr>
                        </m:ctrlPr>
                      </m:fPr>
                      <m:num>
                        <m:r>
                          <m:rPr>
                            <m:nor/>
                          </m:rPr>
                          <a:rPr lang="en-US" altLang="zh-TW" b="0" i="0" smtClean="0">
                            <a:latin typeface="Cambria Math"/>
                          </a:rPr>
                          <m:t>5</m:t>
                        </m:r>
                      </m:num>
                      <m:den>
                        <m:func>
                          <m:funcPr>
                            <m:ctrlPr>
                              <a:rPr lang="en-US" altLang="zh-TW" i="1" smtClean="0">
                                <a:latin typeface="Cambria Math"/>
                              </a:rPr>
                            </m:ctrlPr>
                          </m:funcPr>
                          <m:fName>
                            <m:sSub>
                              <m:sSubPr>
                                <m:ctrlPr>
                                  <a:rPr lang="en-US" altLang="zh-TW" i="1" smtClean="0">
                                    <a:latin typeface="Cambria Math"/>
                                  </a:rPr>
                                </m:ctrlPr>
                              </m:sSubPr>
                              <m:e>
                                <m:r>
                                  <m:rPr>
                                    <m:sty m:val="p"/>
                                  </m:rPr>
                                  <a:rPr lang="en-US" altLang="zh-TW" i="0" smtClean="0">
                                    <a:latin typeface="Cambria Math"/>
                                  </a:rPr>
                                  <m:t>log</m:t>
                                </m:r>
                              </m:e>
                              <m:sub>
                                <m:r>
                                  <a:rPr lang="en-US" altLang="zh-TW" b="0" i="1" smtClean="0">
                                    <a:latin typeface="Cambria Math"/>
                                  </a:rPr>
                                  <m:t>2</m:t>
                                </m:r>
                              </m:sub>
                            </m:sSub>
                          </m:fName>
                          <m:e>
                            <m:r>
                              <a:rPr lang="en-US" altLang="zh-TW" b="0" i="1" smtClean="0">
                                <a:latin typeface="Cambria Math"/>
                              </a:rPr>
                              <m:t>(</m:t>
                            </m:r>
                            <m:r>
                              <a:rPr lang="en-US" altLang="zh-TW" i="1">
                                <a:latin typeface="Cambria Math"/>
                              </a:rPr>
                              <m:t>1+1</m:t>
                            </m:r>
                            <m:r>
                              <a:rPr lang="en-US" altLang="zh-TW" b="0" i="1" smtClean="0">
                                <a:latin typeface="Cambria Math"/>
                              </a:rPr>
                              <m:t>) </m:t>
                            </m:r>
                          </m:e>
                        </m:func>
                      </m:den>
                    </m:f>
                    <m:r>
                      <a:rPr lang="en-US" altLang="zh-TW" b="0" i="1" smtClean="0">
                        <a:latin typeface="Cambria Math"/>
                      </a:rPr>
                      <m:t>+</m:t>
                    </m:r>
                    <m:f>
                      <m:fPr>
                        <m:ctrlPr>
                          <a:rPr lang="en-US" altLang="zh-TW" i="1">
                            <a:latin typeface="Cambria Math"/>
                          </a:rPr>
                        </m:ctrlPr>
                      </m:fPr>
                      <m:num>
                        <m:r>
                          <m:rPr>
                            <m:nor/>
                          </m:rPr>
                          <a:rPr lang="en-US" altLang="zh-TW" b="0" i="0" smtClean="0">
                            <a:latin typeface="Cambria Math"/>
                          </a:rPr>
                          <m:t>3</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2</m:t>
                            </m:r>
                            <m:r>
                              <a:rPr lang="en-US" altLang="zh-TW" i="1">
                                <a:latin typeface="Cambria Math"/>
                              </a:rPr>
                              <m:t>) </m:t>
                            </m:r>
                          </m:e>
                        </m:func>
                      </m:den>
                    </m:f>
                  </m:oMath>
                </a14:m>
                <a:r>
                  <a:rPr lang="en-US" altLang="zh-TW" dirty="0" smtClean="0"/>
                  <a:t>+</a:t>
                </a:r>
                <a14:m>
                  <m:oMath xmlns:m="http://schemas.openxmlformats.org/officeDocument/2006/math">
                    <m:f>
                      <m:fPr>
                        <m:ctrlPr>
                          <a:rPr lang="en-US" altLang="zh-TW" i="1">
                            <a:latin typeface="Cambria Math"/>
                          </a:rPr>
                        </m:ctrlPr>
                      </m:fPr>
                      <m:num>
                        <m:r>
                          <m:rPr>
                            <m:nor/>
                          </m:rPr>
                          <a:rPr lang="en-US" altLang="zh-TW" b="0" i="0" smtClean="0">
                            <a:latin typeface="Cambria Math"/>
                          </a:rPr>
                          <m:t>1</m:t>
                        </m:r>
                      </m:num>
                      <m:den>
                        <m:func>
                          <m:funcPr>
                            <m:ctrlPr>
                              <a:rPr lang="en-US" altLang="zh-TW" i="1">
                                <a:latin typeface="Cambria Math"/>
                              </a:rPr>
                            </m:ctrlPr>
                          </m:funcPr>
                          <m:fName>
                            <m:sSub>
                              <m:sSubPr>
                                <m:ctrlPr>
                                  <a:rPr lang="en-US" altLang="zh-TW" i="1">
                                    <a:latin typeface="Cambria Math"/>
                                  </a:rPr>
                                </m:ctrlPr>
                              </m:sSubPr>
                              <m:e>
                                <m:r>
                                  <m:rPr>
                                    <m:sty m:val="p"/>
                                  </m:rPr>
                                  <a:rPr lang="en-US" altLang="zh-TW">
                                    <a:latin typeface="Cambria Math"/>
                                  </a:rPr>
                                  <m:t>log</m:t>
                                </m:r>
                              </m:e>
                              <m:sub>
                                <m:r>
                                  <a:rPr lang="en-US" altLang="zh-TW" i="1">
                                    <a:latin typeface="Cambria Math"/>
                                  </a:rPr>
                                  <m:t>2</m:t>
                                </m:r>
                              </m:sub>
                            </m:sSub>
                          </m:fName>
                          <m:e>
                            <m:r>
                              <a:rPr lang="en-US" altLang="zh-TW" i="1">
                                <a:latin typeface="Cambria Math"/>
                              </a:rPr>
                              <m:t>(1+</m:t>
                            </m:r>
                            <m:r>
                              <a:rPr lang="en-US" altLang="zh-TW" b="0" i="1" smtClean="0">
                                <a:latin typeface="Cambria Math"/>
                              </a:rPr>
                              <m:t>3</m:t>
                            </m:r>
                            <m:r>
                              <a:rPr lang="en-US" altLang="zh-TW" i="1">
                                <a:latin typeface="Cambria Math"/>
                              </a:rPr>
                              <m:t>) </m:t>
                            </m:r>
                          </m:e>
                        </m:func>
                      </m:den>
                    </m:f>
                    <m:r>
                      <a:rPr lang="en-US" altLang="zh-TW" b="0" i="1" smtClean="0">
                        <a:latin typeface="Cambria Math"/>
                      </a:rPr>
                      <m:t>)</m:t>
                    </m:r>
                  </m:oMath>
                </a14:m>
                <a:r>
                  <a:rPr lang="en-US" altLang="zh-TW" dirty="0" smtClean="0"/>
                  <a:t> </a:t>
                </a:r>
                <a:r>
                  <a:rPr lang="en-US" altLang="zh-TW" dirty="0"/>
                  <a:t>= 2.4642</a:t>
                </a:r>
                <a:endParaRPr lang="zh-TW" altLang="en-US"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763782" y="5478358"/>
                <a:ext cx="4201920" cy="575927"/>
              </a:xfrm>
              <a:prstGeom prst="rect">
                <a:avLst/>
              </a:prstGeom>
              <a:blipFill rotWithShape="1">
                <a:blip r:embed="rId5"/>
                <a:stretch>
                  <a:fillRect r="-290" b="-1064"/>
                </a:stretch>
              </a:blipFill>
            </p:spPr>
            <p:txBody>
              <a:bodyPr/>
              <a:lstStyle/>
              <a:p>
                <a:r>
                  <a:rPr lang="zh-TW" altLang="en-US">
                    <a:noFill/>
                  </a:rPr>
                  <a:t> </a:t>
                </a:r>
              </a:p>
            </p:txBody>
          </p:sp>
        </mc:Fallback>
      </mc:AlternateContent>
      <p:sp>
        <p:nvSpPr>
          <p:cNvPr id="5" name="矩形 4"/>
          <p:cNvSpPr/>
          <p:nvPr/>
        </p:nvSpPr>
        <p:spPr>
          <a:xfrm>
            <a:off x="2556391" y="6299716"/>
            <a:ext cx="2552302" cy="369332"/>
          </a:xfrm>
          <a:prstGeom prst="rect">
            <a:avLst/>
          </a:prstGeom>
        </p:spPr>
        <p:txBody>
          <a:bodyPr wrap="none">
            <a:spAutoFit/>
          </a:bodyPr>
          <a:lstStyle/>
          <a:p>
            <a:r>
              <a:rPr lang="en-US" altLang="zh-TW" dirty="0" smtClean="0"/>
              <a:t>DCG Recommend: </a:t>
            </a:r>
            <a:r>
              <a:rPr lang="en-US" altLang="zh-TW" dirty="0"/>
              <a:t>[1,3,5]</a:t>
            </a:r>
          </a:p>
        </p:txBody>
      </p:sp>
      <p:sp>
        <p:nvSpPr>
          <p:cNvPr id="6" name="文字方塊 5"/>
          <p:cNvSpPr txBox="1"/>
          <p:nvPr/>
        </p:nvSpPr>
        <p:spPr>
          <a:xfrm>
            <a:off x="0" y="5564269"/>
            <a:ext cx="2425344" cy="369332"/>
          </a:xfrm>
          <a:prstGeom prst="rect">
            <a:avLst/>
          </a:prstGeom>
          <a:noFill/>
        </p:spPr>
        <p:txBody>
          <a:bodyPr wrap="none" rtlCol="0">
            <a:spAutoFit/>
          </a:bodyPr>
          <a:lstStyle/>
          <a:p>
            <a:r>
              <a:rPr lang="en-US" altLang="zh-TW" dirty="0" smtClean="0"/>
              <a:t>Top 3 recommendation:</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732502" y="475910"/>
            <a:ext cx="2332810"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Evaluation Metrics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91724"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Evaluation Metrics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precision@k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 &amp; </a:t>
            </a:r>
            <a:r>
              <a:rPr lang="en-US" altLang="zh-CN" sz="2400" dirty="0" err="1" smtClean="0">
                <a:solidFill>
                  <a:srgbClr val="157E9F"/>
                </a:solidFill>
                <a:latin typeface="方正清刻本悦宋简体" panose="02000000000000000000" pitchFamily="2" charset="-122"/>
                <a:ea typeface="方正清刻本悦宋简体" panose="02000000000000000000" pitchFamily="2" charset="-122"/>
              </a:rPr>
              <a:t>recall@k</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6" name="矩形 15"/>
          <p:cNvSpPr/>
          <p:nvPr/>
        </p:nvSpPr>
        <p:spPr>
          <a:xfrm>
            <a:off x="1334436" y="1709158"/>
            <a:ext cx="1035937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context of the recommendation system, we will divide the movie into two categories according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the rating given by the user. If a movie’s rating is higher than the user’s average rating, we will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egard the movie as the user’s favorite movie; otherwise, we will regard it as a movie the user don’t like.</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Then, we can use the below formula to calculate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precision@k</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and </a:t>
            </a:r>
            <a:r>
              <a:rPr lang="en-US" altLang="zh-CN" sz="2000" b="1" dirty="0" err="1" smtClean="0">
                <a:solidFill>
                  <a:srgbClr val="FF0000"/>
                </a:solidFill>
                <a:latin typeface="方正清刻本悦宋简体" panose="02000000000000000000" pitchFamily="2" charset="-122"/>
                <a:ea typeface="方正清刻本悦宋简体" panose="02000000000000000000" pitchFamily="2" charset="-122"/>
              </a:rPr>
              <a:t>recall@k</a:t>
            </a:r>
            <a:r>
              <a:rPr lang="en-US" altLang="zh-CN" sz="2000" b="1" dirty="0" smtClean="0">
                <a:solidFill>
                  <a:srgbClr val="FF0000"/>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787" y="3951534"/>
            <a:ext cx="7645980" cy="821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787" y="5172076"/>
            <a:ext cx="8167238"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33</a:t>
            </a:r>
            <a:endParaRPr lang="zh-TW" altLang="en-US" dirty="0"/>
          </a:p>
        </p:txBody>
      </p:sp>
    </p:spTree>
    <p:extLst>
      <p:ext uri="{BB962C8B-B14F-4D97-AF65-F5344CB8AC3E}">
        <p14:creationId xmlns:p14="http://schemas.microsoft.com/office/powerpoint/2010/main" val="27119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534126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How cluster number affect the performance?</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700041"/>
            <a:ext cx="9796784" cy="1938992"/>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select the appropriate number of groups according to the Decision diagram.</a:t>
            </a:r>
          </a:p>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According the decision diagram below, we will choose to divide all users into 1, 4, and 7 groups, </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ecause these group centers conform to the characteristics of the group center of the DPC clustering</a:t>
            </a:r>
          </a:p>
          <a:p>
            <a:pPr>
              <a:lnSpc>
                <a:spcPct val="150000"/>
              </a:lnSpc>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lgorithm.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543" y="3639033"/>
            <a:ext cx="5681279" cy="3042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822" y="3367448"/>
            <a:ext cx="5653421" cy="3223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文字方塊 13"/>
          <p:cNvSpPr txBox="1"/>
          <p:nvPr/>
        </p:nvSpPr>
        <p:spPr>
          <a:xfrm>
            <a:off x="11737704" y="6337816"/>
            <a:ext cx="418704" cy="369332"/>
          </a:xfrm>
          <a:prstGeom prst="rect">
            <a:avLst/>
          </a:prstGeom>
          <a:noFill/>
        </p:spPr>
        <p:txBody>
          <a:bodyPr wrap="none" rtlCol="0">
            <a:spAutoFit/>
          </a:bodyPr>
          <a:lstStyle/>
          <a:p>
            <a:r>
              <a:rPr lang="en-US" altLang="zh-TW" dirty="0" smtClean="0"/>
              <a:t>34</a:t>
            </a:r>
            <a:endParaRPr lang="zh-TW" altLang="en-US" dirty="0"/>
          </a:p>
        </p:txBody>
      </p:sp>
    </p:spTree>
    <p:extLst>
      <p:ext uri="{BB962C8B-B14F-4D97-AF65-F5344CB8AC3E}">
        <p14:creationId xmlns:p14="http://schemas.microsoft.com/office/powerpoint/2010/main" val="35866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1" name="矩形 10"/>
          <p:cNvSpPr/>
          <p:nvPr/>
        </p:nvSpPr>
        <p:spPr>
          <a:xfrm>
            <a:off x="1324909" y="1628740"/>
            <a:ext cx="1725152"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2" name="矩形 11"/>
          <p:cNvSpPr/>
          <p:nvPr/>
        </p:nvSpPr>
        <p:spPr>
          <a:xfrm>
            <a:off x="6121985" y="1641208"/>
            <a:ext cx="4237057" cy="55399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TW"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 random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masking </a:t>
            </a: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noise</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13" name="矩形 12"/>
          <p:cNvSpPr/>
          <p:nvPr/>
        </p:nvSpPr>
        <p:spPr>
          <a:xfrm>
            <a:off x="1324909" y="2201788"/>
            <a:ext cx="1018420"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CDAE</a:t>
            </a:r>
          </a:p>
        </p:txBody>
      </p:sp>
      <p:sp>
        <p:nvSpPr>
          <p:cNvPr id="14" name="矩形 13"/>
          <p:cNvSpPr/>
          <p:nvPr/>
        </p:nvSpPr>
        <p:spPr>
          <a:xfrm>
            <a:off x="6121985" y="2201788"/>
            <a:ext cx="2231701" cy="498278"/>
          </a:xfrm>
          <a:prstGeom prst="rect">
            <a:avLst/>
          </a:prstGeom>
        </p:spPr>
        <p:txBody>
          <a:bodyPr wrap="none">
            <a:spAutoFit/>
          </a:bodyPr>
          <a:lstStyle/>
          <a:p>
            <a:pPr marL="342900" indent="-342900">
              <a:lnSpc>
                <a:spcPct val="150000"/>
              </a:lnSpc>
              <a:buFont typeface="Arial" panose="020B0604020202020204" pitchFamily="34" charset="0"/>
              <a:buChar char="•"/>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Dual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624" y="2757216"/>
            <a:ext cx="3473068" cy="3926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803" y="2757216"/>
            <a:ext cx="3304611" cy="3698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35</a:t>
            </a:r>
            <a:endParaRPr lang="zh-TW" altLang="en-US" dirty="0"/>
          </a:p>
        </p:txBody>
      </p:sp>
    </p:spTree>
    <p:extLst>
      <p:ext uri="{BB962C8B-B14F-4D97-AF65-F5344CB8AC3E}">
        <p14:creationId xmlns:p14="http://schemas.microsoft.com/office/powerpoint/2010/main" val="276712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60700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4</a:t>
            </a:r>
            <a:endParaRPr lang="zh-CN" altLang="en-US" sz="3600" dirty="0"/>
          </a:p>
        </p:txBody>
      </p:sp>
      <p:sp>
        <p:nvSpPr>
          <p:cNvPr id="1769" name="矩形 1768"/>
          <p:cNvSpPr/>
          <p:nvPr/>
        </p:nvSpPr>
        <p:spPr>
          <a:xfrm>
            <a:off x="3647166" y="466385"/>
            <a:ext cx="3322633"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Experiment Result Analysis</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3217227" cy="923330"/>
          </a:xfrm>
          <a:prstGeom prst="rect">
            <a:avLst/>
          </a:prstGeom>
        </p:spPr>
        <p:txBody>
          <a:bodyPr wrap="none">
            <a:spAutoFit/>
          </a:bodyPr>
          <a:lstStyle/>
          <a:p>
            <a:pPr>
              <a:lnSpc>
                <a:spcPct val="150000"/>
              </a:lnSpc>
            </a:pPr>
            <a:r>
              <a:rPr lang="en-US" altLang="zh-TW" sz="3600" dirty="0" smtClean="0">
                <a:solidFill>
                  <a:srgbClr val="157E9F"/>
                </a:solidFill>
                <a:latin typeface="方正清刻本悦宋简体" panose="02000000000000000000" pitchFamily="2" charset="-122"/>
                <a:ea typeface="方正清刻本悦宋简体" panose="02000000000000000000" pitchFamily="2" charset="-122"/>
              </a:rPr>
              <a:t>Result &amp; Analysis</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6" y="1572773"/>
            <a:ext cx="5142564"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4322778"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All model performance comparison</a:t>
            </a:r>
            <a:endParaRPr lang="zh-CN" altLang="en-US" sz="1600" dirty="0">
              <a:latin typeface="方正清刻本悦宋简体" panose="02000000000000000000" pitchFamily="2" charset="-122"/>
              <a:ea typeface="方正清刻本悦宋简体" panose="02000000000000000000" pitchFamily="2"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331" y="1743076"/>
            <a:ext cx="7744874" cy="216511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 name="文字方塊 15"/>
          <p:cNvSpPr txBox="1"/>
          <p:nvPr/>
        </p:nvSpPr>
        <p:spPr>
          <a:xfrm>
            <a:off x="11737704" y="6337816"/>
            <a:ext cx="418704" cy="369332"/>
          </a:xfrm>
          <a:prstGeom prst="rect">
            <a:avLst/>
          </a:prstGeom>
          <a:noFill/>
        </p:spPr>
        <p:txBody>
          <a:bodyPr wrap="none" rtlCol="0">
            <a:spAutoFit/>
          </a:bodyPr>
          <a:lstStyle/>
          <a:p>
            <a:r>
              <a:rPr lang="en-US" altLang="zh-TW" dirty="0" smtClean="0"/>
              <a:t>36</a:t>
            </a:r>
            <a:endParaRPr lang="zh-TW" altLang="en-US" dirty="0"/>
          </a:p>
        </p:txBody>
      </p:sp>
      <p:sp>
        <p:nvSpPr>
          <p:cNvPr id="17" name="矩形 16"/>
          <p:cNvSpPr/>
          <p:nvPr/>
        </p:nvSpPr>
        <p:spPr>
          <a:xfrm>
            <a:off x="987126" y="3865035"/>
            <a:ext cx="1072730" cy="498278"/>
          </a:xfrm>
          <a:prstGeom prst="rect">
            <a:avLst/>
          </a:prstGeom>
        </p:spPr>
        <p:txBody>
          <a:bodyPr wrap="none">
            <a:spAutoFit/>
          </a:bodyPr>
          <a:lstStyle/>
          <a:p>
            <a:pPr>
              <a:lnSpc>
                <a:spcPct val="150000"/>
              </a:lnSpc>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Analysis:</a:t>
            </a:r>
            <a:endPar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3" name="文字方塊 2"/>
          <p:cNvSpPr txBox="1"/>
          <p:nvPr/>
        </p:nvSpPr>
        <p:spPr>
          <a:xfrm>
            <a:off x="901409" y="4411624"/>
            <a:ext cx="11177162"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It seems that </a:t>
            </a:r>
            <a:r>
              <a:rPr lang="en-US" altLang="zh-TW" dirty="0" err="1" smtClean="0"/>
              <a:t>Autoencoders</a:t>
            </a:r>
            <a:r>
              <a:rPr lang="en-US" altLang="zh-TW" dirty="0" smtClean="0"/>
              <a:t> with random masking noise, like Random </a:t>
            </a:r>
            <a:r>
              <a:rPr lang="en-US" altLang="zh-TW" dirty="0" err="1" smtClean="0"/>
              <a:t>Autoencoder</a:t>
            </a:r>
            <a:r>
              <a:rPr lang="en-US" altLang="zh-TW" dirty="0" smtClean="0"/>
              <a:t> and CDAE, perform not well.</a:t>
            </a:r>
          </a:p>
        </p:txBody>
      </p:sp>
      <p:sp>
        <p:nvSpPr>
          <p:cNvPr id="15" name="文字方塊 14"/>
          <p:cNvSpPr txBox="1"/>
          <p:nvPr/>
        </p:nvSpPr>
        <p:spPr>
          <a:xfrm>
            <a:off x="899640" y="5522537"/>
            <a:ext cx="4823693" cy="36933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Dual </a:t>
            </a:r>
            <a:r>
              <a:rPr lang="en-US" altLang="zh-TW" dirty="0" err="1" smtClean="0"/>
              <a:t>Autoencoder</a:t>
            </a:r>
            <a:r>
              <a:rPr lang="en-US" altLang="zh-TW" dirty="0" smtClean="0"/>
              <a:t> has the worst performance.</a:t>
            </a:r>
            <a:endParaRPr lang="zh-TW" altLang="en-US" dirty="0"/>
          </a:p>
        </p:txBody>
      </p:sp>
      <p:sp>
        <p:nvSpPr>
          <p:cNvPr id="4" name="矩形 3"/>
          <p:cNvSpPr/>
          <p:nvPr/>
        </p:nvSpPr>
        <p:spPr>
          <a:xfrm>
            <a:off x="1198315" y="4819056"/>
            <a:ext cx="9117259" cy="646331"/>
          </a:xfrm>
          <a:prstGeom prst="rect">
            <a:avLst/>
          </a:prstGeom>
        </p:spPr>
        <p:txBody>
          <a:bodyPr wrap="square">
            <a:spAutoFit/>
          </a:bodyPr>
          <a:lstStyle/>
          <a:p>
            <a:pPr marL="742950" lvl="1" indent="-285750">
              <a:buFont typeface="Arial" panose="020B0604020202020204" pitchFamily="34" charset="0"/>
              <a:buChar char="•"/>
            </a:pPr>
            <a:r>
              <a:rPr lang="en-US" altLang="zh-TW" dirty="0">
                <a:solidFill>
                  <a:srgbClr val="FF0000"/>
                </a:solidFill>
              </a:rPr>
              <a:t>The reason may be </a:t>
            </a:r>
            <a:r>
              <a:rPr lang="en-US" altLang="zh-TW" dirty="0" smtClean="0">
                <a:solidFill>
                  <a:srgbClr val="FF0000"/>
                </a:solidFill>
              </a:rPr>
              <a:t>that random </a:t>
            </a:r>
            <a:r>
              <a:rPr lang="en-US" altLang="zh-TW" dirty="0">
                <a:solidFill>
                  <a:srgbClr val="FF0000"/>
                </a:solidFill>
              </a:rPr>
              <a:t>masking noise is not suitable for training </a:t>
            </a:r>
            <a:r>
              <a:rPr lang="en-US" altLang="zh-TW" dirty="0" err="1" smtClean="0">
                <a:solidFill>
                  <a:srgbClr val="FF0000"/>
                </a:solidFill>
              </a:rPr>
              <a:t>Autoencoder</a:t>
            </a:r>
            <a:r>
              <a:rPr lang="en-US" altLang="zh-TW" dirty="0" smtClean="0">
                <a:solidFill>
                  <a:srgbClr val="FF0000"/>
                </a:solidFill>
              </a:rPr>
              <a:t> in the context of recommendation system.</a:t>
            </a:r>
            <a:endParaRPr lang="zh-TW" altLang="en-US" dirty="0">
              <a:solidFill>
                <a:srgbClr val="FF0000"/>
              </a:solidFill>
            </a:endParaRPr>
          </a:p>
        </p:txBody>
      </p:sp>
      <p:sp>
        <p:nvSpPr>
          <p:cNvPr id="18" name="矩形 17"/>
          <p:cNvSpPr/>
          <p:nvPr/>
        </p:nvSpPr>
        <p:spPr>
          <a:xfrm>
            <a:off x="1198314" y="5920444"/>
            <a:ext cx="9450636" cy="646331"/>
          </a:xfrm>
          <a:prstGeom prst="rect">
            <a:avLst/>
          </a:prstGeom>
        </p:spPr>
        <p:txBody>
          <a:bodyPr wrap="square">
            <a:spAutoFit/>
          </a:bodyPr>
          <a:lstStyle/>
          <a:p>
            <a:pPr marL="742950" lvl="1" indent="-285750">
              <a:buFont typeface="Arial" panose="020B0604020202020204" pitchFamily="34" charset="0"/>
              <a:buChar char="•"/>
            </a:pPr>
            <a:r>
              <a:rPr lang="en-US" altLang="zh-TW" dirty="0">
                <a:solidFill>
                  <a:srgbClr val="FF0000"/>
                </a:solidFill>
              </a:rPr>
              <a:t>The </a:t>
            </a:r>
            <a:r>
              <a:rPr lang="en-US" altLang="zh-TW" dirty="0" smtClean="0">
                <a:solidFill>
                  <a:srgbClr val="FF0000"/>
                </a:solidFill>
              </a:rPr>
              <a:t>reason may be that the output of the Dual </a:t>
            </a:r>
            <a:r>
              <a:rPr lang="en-US" altLang="zh-TW" dirty="0" err="1" smtClean="0">
                <a:solidFill>
                  <a:srgbClr val="FF0000"/>
                </a:solidFill>
              </a:rPr>
              <a:t>Autoencoder</a:t>
            </a:r>
            <a:r>
              <a:rPr lang="en-US" altLang="zh-TW" dirty="0" smtClean="0">
                <a:solidFill>
                  <a:srgbClr val="FF0000"/>
                </a:solidFill>
              </a:rPr>
              <a:t> simply do a inner product which cannot effectively capture the non-linear relationship between the user and the item.</a:t>
            </a:r>
            <a:endParaRPr lang="zh-TW" altLang="en-US" dirty="0">
              <a:solidFill>
                <a:srgbClr val="FF0000"/>
              </a:solidFill>
            </a:endParaRPr>
          </a:p>
        </p:txBody>
      </p:sp>
      <p:sp>
        <p:nvSpPr>
          <p:cNvPr id="5" name="矩形 4"/>
          <p:cNvSpPr/>
          <p:nvPr/>
        </p:nvSpPr>
        <p:spPr>
          <a:xfrm>
            <a:off x="2059856" y="3506689"/>
            <a:ext cx="7744874" cy="3693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233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4" grpId="0"/>
      <p:bldP spid="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89139"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646331"/>
          </a:xfrm>
          <a:prstGeom prst="rect">
            <a:avLst/>
          </a:prstGeom>
          <a:noFill/>
        </p:spPr>
        <p:txBody>
          <a:bodyPr wrap="square" rtlCol="0">
            <a:spAutoFit/>
          </a:bodyPr>
          <a:lstStyle/>
          <a:p>
            <a:r>
              <a:rPr lang="en-US" altLang="zh-CN" sz="3600" b="1" dirty="0">
                <a:solidFill>
                  <a:schemeClr val="bg1"/>
                </a:solidFill>
                <a:latin typeface="方正清刻本悦宋简体" panose="02000000000000000000" pitchFamily="2" charset="-122"/>
                <a:ea typeface="方正清刻本悦宋简体" panose="02000000000000000000" pitchFamily="2" charset="-122"/>
              </a:rPr>
              <a:t>5</a:t>
            </a: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   Conclusion &amp; Future Work</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8200989"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52772" y="2977050"/>
            <a:ext cx="8310327"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Conclusion</a:t>
            </a:r>
          </a:p>
          <a:p>
            <a:pPr marL="342900" indent="-342900">
              <a:lnSpc>
                <a:spcPct val="150000"/>
              </a:lnSpc>
              <a:buFont typeface="Arial" panose="020B0604020202020204" pitchFamily="34" charset="0"/>
              <a:buChar char="•"/>
            </a:pPr>
            <a:r>
              <a:rPr lang="en-US" altLang="zh-TW" sz="2400" dirty="0" smtClean="0">
                <a:solidFill>
                  <a:schemeClr val="bg1"/>
                </a:solidFill>
              </a:rPr>
              <a:t>Future Work</a:t>
            </a:r>
            <a:endParaRPr lang="en-US" altLang="zh-TW" sz="2400" dirty="0">
              <a:solidFill>
                <a:schemeClr val="bg1"/>
              </a:solidFill>
            </a:endParaRPr>
          </a:p>
        </p:txBody>
      </p:sp>
      <p:sp>
        <p:nvSpPr>
          <p:cNvPr id="1766" name="文字方塊 1765"/>
          <p:cNvSpPr txBox="1"/>
          <p:nvPr/>
        </p:nvSpPr>
        <p:spPr>
          <a:xfrm>
            <a:off x="11737704" y="6337816"/>
            <a:ext cx="418704" cy="369332"/>
          </a:xfrm>
          <a:prstGeom prst="rect">
            <a:avLst/>
          </a:prstGeom>
          <a:noFill/>
        </p:spPr>
        <p:txBody>
          <a:bodyPr wrap="none" rtlCol="0">
            <a:spAutoFit/>
          </a:bodyPr>
          <a:lstStyle/>
          <a:p>
            <a:r>
              <a:rPr lang="en-US" altLang="zh-TW" dirty="0"/>
              <a:t>3</a:t>
            </a:r>
            <a:r>
              <a:rPr lang="en-US" altLang="zh-TW" dirty="0" smtClean="0"/>
              <a:t>7</a:t>
            </a:r>
            <a:endParaRPr lang="zh-TW" altLang="en-US" dirty="0"/>
          </a:p>
        </p:txBody>
      </p:sp>
    </p:spTree>
    <p:extLst>
      <p:ext uri="{BB962C8B-B14F-4D97-AF65-F5344CB8AC3E}">
        <p14:creationId xmlns:p14="http://schemas.microsoft.com/office/powerpoint/2010/main" val="262084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4533900" y="406370"/>
            <a:ext cx="7791452"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5</a:t>
            </a:r>
            <a:endParaRPr lang="zh-CN" altLang="en-US" sz="3600" dirty="0"/>
          </a:p>
        </p:txBody>
      </p:sp>
      <p:sp>
        <p:nvSpPr>
          <p:cNvPr id="1770" name="圆角矩形 1769"/>
          <p:cNvSpPr/>
          <p:nvPr/>
        </p:nvSpPr>
        <p:spPr>
          <a:xfrm rot="16200000" flipV="1">
            <a:off x="1159087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6736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437071" y="125666"/>
            <a:ext cx="4151073" cy="741806"/>
          </a:xfrm>
          <a:prstGeom prst="rect">
            <a:avLst/>
          </a:prstGeom>
        </p:spPr>
        <p:txBody>
          <a:bodyPr wrap="none">
            <a:spAutoFit/>
          </a:bodyPr>
          <a:lstStyle/>
          <a:p>
            <a:pPr>
              <a:lnSpc>
                <a:spcPct val="150000"/>
              </a:lnSpc>
            </a:pPr>
            <a:r>
              <a:rPr lang="en-US" altLang="zh-CN" sz="3200" dirty="0" smtClean="0">
                <a:solidFill>
                  <a:srgbClr val="157E9F"/>
                </a:solidFill>
                <a:latin typeface="方正清刻本悦宋简体" panose="02000000000000000000" pitchFamily="2" charset="-122"/>
                <a:ea typeface="方正清刻本悦宋简体" panose="02000000000000000000" pitchFamily="2" charset="-122"/>
              </a:rPr>
              <a:t>Conclusion &amp; Future Work</a:t>
            </a:r>
            <a:endParaRPr lang="en-US" altLang="zh-CN" sz="32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圆角矩形 66"/>
          <p:cNvSpPr/>
          <p:nvPr/>
        </p:nvSpPr>
        <p:spPr>
          <a:xfrm rot="10800000" flipV="1">
            <a:off x="926078" y="123669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9" name="直接连接符 68"/>
          <p:cNvCxnSpPr/>
          <p:nvPr/>
        </p:nvCxnSpPr>
        <p:spPr>
          <a:xfrm flipH="1">
            <a:off x="1334437" y="1572773"/>
            <a:ext cx="2075513"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0" name="文本框 386"/>
          <p:cNvSpPr txBox="1"/>
          <p:nvPr/>
        </p:nvSpPr>
        <p:spPr>
          <a:xfrm>
            <a:off x="1297787" y="1056280"/>
            <a:ext cx="2197260"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Our contributions</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18" name="文字方塊 17"/>
          <p:cNvSpPr txBox="1"/>
          <p:nvPr/>
        </p:nvSpPr>
        <p:spPr>
          <a:xfrm>
            <a:off x="11737704" y="6337816"/>
            <a:ext cx="418704" cy="369332"/>
          </a:xfrm>
          <a:prstGeom prst="rect">
            <a:avLst/>
          </a:prstGeom>
          <a:noFill/>
        </p:spPr>
        <p:txBody>
          <a:bodyPr wrap="none" rtlCol="0">
            <a:spAutoFit/>
          </a:bodyPr>
          <a:lstStyle/>
          <a:p>
            <a:r>
              <a:rPr lang="en-US" altLang="zh-TW" dirty="0" smtClean="0"/>
              <a:t>35</a:t>
            </a:r>
            <a:endParaRPr lang="zh-TW" altLang="en-US" dirty="0"/>
          </a:p>
        </p:txBody>
      </p:sp>
      <p:sp>
        <p:nvSpPr>
          <p:cNvPr id="19" name="圆角矩形 66"/>
          <p:cNvSpPr/>
          <p:nvPr/>
        </p:nvSpPr>
        <p:spPr>
          <a:xfrm rot="10800000" flipV="1">
            <a:off x="926078" y="4043904"/>
            <a:ext cx="272237" cy="276076"/>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3600" dirty="0"/>
          </a:p>
        </p:txBody>
      </p:sp>
      <p:cxnSp>
        <p:nvCxnSpPr>
          <p:cNvPr id="20" name="直接连接符 68"/>
          <p:cNvCxnSpPr/>
          <p:nvPr/>
        </p:nvCxnSpPr>
        <p:spPr>
          <a:xfrm flipH="1">
            <a:off x="1334436" y="4379983"/>
            <a:ext cx="1577118"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1" name="文本框 386"/>
          <p:cNvSpPr txBox="1"/>
          <p:nvPr/>
        </p:nvSpPr>
        <p:spPr>
          <a:xfrm>
            <a:off x="1297787" y="3863490"/>
            <a:ext cx="1613767"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Future Work</a:t>
            </a:r>
            <a:endParaRPr lang="zh-CN" altLang="en-US" sz="1600" dirty="0">
              <a:latin typeface="方正清刻本悦宋简体" panose="02000000000000000000" pitchFamily="2" charset="-122"/>
              <a:ea typeface="方正清刻本悦宋简体" panose="02000000000000000000" pitchFamily="2" charset="-122"/>
            </a:endParaRPr>
          </a:p>
        </p:txBody>
      </p:sp>
      <p:sp>
        <p:nvSpPr>
          <p:cNvPr id="25" name="矩形 24"/>
          <p:cNvSpPr/>
          <p:nvPr/>
        </p:nvSpPr>
        <p:spPr>
          <a:xfrm>
            <a:off x="1334436" y="3024720"/>
            <a:ext cx="7804188" cy="49827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Our “user rejuvenation” is helpful for training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t>
            </a:r>
          </a:p>
        </p:txBody>
      </p:sp>
      <p:sp>
        <p:nvSpPr>
          <p:cNvPr id="26" name="矩形 25"/>
          <p:cNvSpPr/>
          <p:nvPr/>
        </p:nvSpPr>
        <p:spPr>
          <a:xfrm>
            <a:off x="1334436" y="4446662"/>
            <a:ext cx="8293809" cy="553998"/>
          </a:xfrm>
          <a:prstGeom prst="rect">
            <a:avLst/>
          </a:prstGeom>
        </p:spPr>
        <p:txBody>
          <a:bodyPr wrap="none">
            <a:spAutoFit/>
          </a:bodyPr>
          <a:lstStyle/>
          <a:p>
            <a:pPr marL="457200" indent="-457200">
              <a:lnSpc>
                <a:spcPct val="150000"/>
              </a:lnSpc>
              <a:buFont typeface="+mj-lt"/>
              <a:buAutoNum type="arabicPeriod"/>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Try the more complex model architecture to increase the capacity of the model.</a:t>
            </a:r>
          </a:p>
        </p:txBody>
      </p:sp>
      <p:sp>
        <p:nvSpPr>
          <p:cNvPr id="27" name="矩形 26"/>
          <p:cNvSpPr/>
          <p:nvPr/>
        </p:nvSpPr>
        <p:spPr>
          <a:xfrm>
            <a:off x="1334436" y="5407174"/>
            <a:ext cx="6329938" cy="498278"/>
          </a:xfrm>
          <a:prstGeom prst="rect">
            <a:avLst/>
          </a:prstGeom>
        </p:spPr>
        <p:txBody>
          <a:bodyPr wrap="none">
            <a:spAutoFit/>
          </a:bodyPr>
          <a:lstStyle/>
          <a:p>
            <a:pPr>
              <a:lnSpc>
                <a:spcPct val="150000"/>
              </a:lnSpc>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2.    Experiment on other dataset, not just on the </a:t>
            </a: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MovieLen</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1M.</a:t>
            </a:r>
          </a:p>
        </p:txBody>
      </p:sp>
      <p:sp>
        <p:nvSpPr>
          <p:cNvPr id="7" name="矩形 6"/>
          <p:cNvSpPr/>
          <p:nvPr/>
        </p:nvSpPr>
        <p:spPr>
          <a:xfrm>
            <a:off x="1334437" y="1786158"/>
            <a:ext cx="9030571" cy="959943"/>
          </a:xfrm>
          <a:prstGeom prst="rect">
            <a:avLst/>
          </a:prstGeom>
        </p:spPr>
        <p:txBody>
          <a:bodyPr wrap="square">
            <a:spAutoFit/>
          </a:bodyPr>
          <a:lstStyle/>
          <a:p>
            <a:pPr marL="457200" indent="-457200">
              <a:lnSpc>
                <a:spcPct val="150000"/>
              </a:lnSpc>
              <a:buFont typeface="+mj-lt"/>
              <a:buAutoNum type="arabicPeriod"/>
            </a:pP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are the first to propose the concept that combines noise generation and </a:t>
            </a:r>
            <a:r>
              <a:rPr lang="en-US" altLang="zh-CN" sz="2000" b="1" dirty="0" err="1">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err="1">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to </a:t>
            </a:r>
            <a:r>
              <a:rPr lang="en-US" altLang="zh-CN"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solve the cold start problem in the field of recommendation system.</a:t>
            </a:r>
          </a:p>
        </p:txBody>
      </p:sp>
    </p:spTree>
    <p:extLst>
      <p:ext uri="{BB962C8B-B14F-4D97-AF65-F5344CB8AC3E}">
        <p14:creationId xmlns:p14="http://schemas.microsoft.com/office/powerpoint/2010/main" val="399889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pattFill prst="dkDn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5" name="矩形 14"/>
          <p:cNvSpPr/>
          <p:nvPr/>
        </p:nvSpPr>
        <p:spPr>
          <a:xfrm>
            <a:off x="4962336" y="2901412"/>
            <a:ext cx="4753802" cy="769441"/>
          </a:xfrm>
          <a:prstGeom prst="rect">
            <a:avLst/>
          </a:prstGeom>
        </p:spPr>
        <p:txBody>
          <a:bodyPr wrap="none">
            <a:spAutoFit/>
          </a:bodyPr>
          <a:lstStyle/>
          <a:p>
            <a:r>
              <a:rPr kumimoji="1" lang="en-US" altLang="zh-CN" sz="4400" b="1" dirty="0" smtClean="0">
                <a:solidFill>
                  <a:srgbClr val="157E9F"/>
                </a:solidFill>
                <a:latin typeface="方正清刻本悦宋简体" panose="02000000000000000000" pitchFamily="2" charset="-122"/>
                <a:ea typeface="方正清刻本悦宋简体" panose="02000000000000000000" pitchFamily="2" charset="-122"/>
              </a:rPr>
              <a:t>Thanks for listening !</a:t>
            </a:r>
            <a:endParaRPr kumimoji="1" lang="zh-CN" altLang="en-US" sz="4400" b="1"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201" name="组合 1"/>
          <p:cNvGrpSpPr/>
          <p:nvPr/>
        </p:nvGrpSpPr>
        <p:grpSpPr bwMode="auto">
          <a:xfrm>
            <a:off x="10203209" y="-781973"/>
            <a:ext cx="2441455" cy="3223791"/>
            <a:chOff x="0" y="-1"/>
            <a:chExt cx="2175714" cy="2871210"/>
          </a:xfrm>
          <a:solidFill>
            <a:srgbClr val="157E9F"/>
          </a:solidFill>
        </p:grpSpPr>
        <p:sp>
          <p:nvSpPr>
            <p:cNvPr id="202" name="矩形 13"/>
            <p:cNvSpPr>
              <a:spLocks noChangeArrowheads="1"/>
            </p:cNvSpPr>
            <p:nvPr/>
          </p:nvSpPr>
          <p:spPr bwMode="auto">
            <a:xfrm rot="2727610">
              <a:off x="-391510" y="1232685"/>
              <a:ext cx="2871210" cy="405837"/>
            </a:xfrm>
            <a:prstGeom prst="rect">
              <a:avLst/>
            </a:prstGeom>
            <a:grpFill/>
            <a:ln>
              <a:noFill/>
            </a:ln>
            <a:extLst>
              <a:ext uri="{91240B29-F687-4F45-9708-019B960494DF}">
                <a14:hiddenLine xmlns:a14="http://schemas.microsoft.com/office/drawing/2010/main" w="25400">
                  <a:solidFill>
                    <a:srgbClr val="395E8A"/>
                  </a:solidFill>
                  <a:bevel/>
                </a14:hiddenLine>
              </a:ext>
            </a:extLst>
          </p:spPr>
          <p:txBody>
            <a:bodyPr anchor="ct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pitchFamily="34" charset="0"/>
                <a:buNone/>
              </a:pPr>
              <a:endParaRPr lang="zh-CN" altLang="zh-CN" sz="1800">
                <a:solidFill>
                  <a:srgbClr val="2A2E37"/>
                </a:solidFill>
                <a:latin typeface="宋体" pitchFamily="2" charset="-122"/>
                <a:sym typeface="宋体" pitchFamily="2" charset="-122"/>
              </a:endParaRPr>
            </a:p>
          </p:txBody>
        </p:sp>
        <p:sp>
          <p:nvSpPr>
            <p:cNvPr id="203" name="TextBox 14"/>
            <p:cNvSpPr>
              <a:spLocks noChangeArrowheads="1"/>
            </p:cNvSpPr>
            <p:nvPr/>
          </p:nvSpPr>
          <p:spPr bwMode="auto">
            <a:xfrm rot="2748894">
              <a:off x="470328" y="1223644"/>
              <a:ext cx="1016798" cy="3291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1800" b="1" dirty="0" smtClean="0">
                  <a:solidFill>
                    <a:schemeClr val="bg1"/>
                  </a:solidFill>
                  <a:latin typeface="微软雅黑" pitchFamily="34" charset="-122"/>
                  <a:ea typeface="微软雅黑" pitchFamily="34" charset="-122"/>
                  <a:sym typeface="微软雅黑" pitchFamily="34" charset="-122"/>
                </a:rPr>
                <a:t>2020·06</a:t>
              </a:r>
              <a:endParaRPr lang="zh-CN" altLang="en-US" sz="1800" b="1" dirty="0">
                <a:solidFill>
                  <a:schemeClr val="bg1"/>
                </a:solidFill>
                <a:latin typeface="微软雅黑" pitchFamily="34" charset="-122"/>
                <a:ea typeface="微软雅黑" pitchFamily="34" charset="-122"/>
                <a:sym typeface="微软雅黑" pitchFamily="34" charset="-122"/>
              </a:endParaRPr>
            </a:p>
          </p:txBody>
        </p:sp>
        <p:sp>
          <p:nvSpPr>
            <p:cNvPr id="204" name="直接连接符 15"/>
            <p:cNvSpPr>
              <a:spLocks noChangeShapeType="1"/>
            </p:cNvSpPr>
            <p:nvPr/>
          </p:nvSpPr>
          <p:spPr bwMode="auto">
            <a:xfrm>
              <a:off x="0" y="609418"/>
              <a:ext cx="2016224" cy="2016224"/>
            </a:xfrm>
            <a:prstGeom prst="line">
              <a:avLst/>
            </a:prstGeom>
            <a:grpFill/>
            <a:ln w="9525">
              <a:solidFill>
                <a:schemeClr val="bg1"/>
              </a:solidFill>
              <a:prstDash val="dash"/>
              <a:bevel/>
            </a:ln>
          </p:spPr>
          <p:txBody>
            <a:bodyPr/>
            <a:lstStyle/>
            <a:p>
              <a:endParaRPr lang="zh-CN" altLang="en-US"/>
            </a:p>
          </p:txBody>
        </p:sp>
        <p:sp>
          <p:nvSpPr>
            <p:cNvPr id="205" name="直接连接符 16"/>
            <p:cNvSpPr>
              <a:spLocks noChangeShapeType="1"/>
            </p:cNvSpPr>
            <p:nvPr/>
          </p:nvSpPr>
          <p:spPr bwMode="auto">
            <a:xfrm>
              <a:off x="159490" y="328427"/>
              <a:ext cx="2016224" cy="2016224"/>
            </a:xfrm>
            <a:prstGeom prst="line">
              <a:avLst/>
            </a:prstGeom>
            <a:grpFill/>
            <a:ln w="9525">
              <a:solidFill>
                <a:schemeClr val="bg1"/>
              </a:solidFill>
              <a:prstDash val="dash"/>
              <a:bevel/>
            </a:ln>
          </p:spPr>
          <p:txBody>
            <a:bodyPr/>
            <a:lstStyle/>
            <a:p>
              <a:endParaRPr lang="zh-CN" altLang="en-US"/>
            </a:p>
          </p:txBody>
        </p:sp>
      </p:grpSp>
      <p:cxnSp>
        <p:nvCxnSpPr>
          <p:cNvPr id="69" name="直接连接符 68"/>
          <p:cNvCxnSpPr/>
          <p:nvPr/>
        </p:nvCxnSpPr>
        <p:spPr>
          <a:xfrm>
            <a:off x="4725501" y="2592712"/>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725501" y="4084188"/>
            <a:ext cx="5185097" cy="0"/>
          </a:xfrm>
          <a:prstGeom prst="line">
            <a:avLst/>
          </a:prstGeom>
          <a:ln>
            <a:solidFill>
              <a:srgbClr val="157E9F"/>
            </a:solidFill>
          </a:ln>
        </p:spPr>
        <p:style>
          <a:lnRef idx="1">
            <a:schemeClr val="accent1"/>
          </a:lnRef>
          <a:fillRef idx="0">
            <a:schemeClr val="accent1"/>
          </a:fillRef>
          <a:effectRef idx="0">
            <a:schemeClr val="accent1"/>
          </a:effectRef>
          <a:fontRef idx="minor">
            <a:schemeClr val="tx1"/>
          </a:fontRef>
        </p:style>
      </p:cxnSp>
      <p:pic>
        <p:nvPicPr>
          <p:cNvPr id="70" name="圖片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2592281"/>
            <a:ext cx="2143125" cy="2143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p:cNvSpPr txBox="1"/>
          <p:nvPr/>
        </p:nvSpPr>
        <p:spPr>
          <a:xfrm>
            <a:off x="5513954" y="1396429"/>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主題</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1" name="文本框 70"/>
          <p:cNvSpPr txBox="1"/>
          <p:nvPr/>
        </p:nvSpPr>
        <p:spPr>
          <a:xfrm>
            <a:off x="8750529" y="1412615"/>
            <a:ext cx="2394858" cy="523220"/>
          </a:xfrm>
          <a:prstGeom prst="rect">
            <a:avLst/>
          </a:prstGeom>
          <a:noFill/>
        </p:spPr>
        <p:txBody>
          <a:bodyPr wrap="square" rtlCol="0">
            <a:spAutoFit/>
          </a:bodyPr>
          <a:lstStyle/>
          <a:p>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文獻回顧</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2" name="文本框 71"/>
          <p:cNvSpPr txBox="1"/>
          <p:nvPr/>
        </p:nvSpPr>
        <p:spPr>
          <a:xfrm>
            <a:off x="5481140" y="3093660"/>
            <a:ext cx="2394858" cy="523220"/>
          </a:xfrm>
          <a:prstGeom prst="rect">
            <a:avLst/>
          </a:prstGeom>
          <a:noFill/>
        </p:spPr>
        <p:txBody>
          <a:bodyPr wrap="square" rtlCol="0">
            <a:spAutoFit/>
          </a:bodyPr>
          <a:lstStyle/>
          <a:p>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研究</a:t>
            </a:r>
            <a:r>
              <a:rPr lang="zh-TW" altLang="en-US" sz="2800" b="1" dirty="0">
                <a:solidFill>
                  <a:srgbClr val="157E9F"/>
                </a:solidFill>
                <a:latin typeface="方正清刻本悦宋简体" panose="02000000000000000000" pitchFamily="2" charset="-122"/>
                <a:ea typeface="方正清刻本悦宋简体" panose="02000000000000000000" pitchFamily="2" charset="-122"/>
              </a:rPr>
              <a:t>方法</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73" name="文本框 72"/>
          <p:cNvSpPr txBox="1"/>
          <p:nvPr/>
        </p:nvSpPr>
        <p:spPr>
          <a:xfrm>
            <a:off x="6865939" y="4804784"/>
            <a:ext cx="2729704"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結論與未來展望</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493720" y="3268397"/>
            <a:ext cx="2161169" cy="923330"/>
          </a:xfrm>
          <a:prstGeom prst="rect">
            <a:avLst/>
          </a:prstGeom>
        </p:spPr>
        <p:txBody>
          <a:bodyPr wrap="none">
            <a:spAutoFit/>
          </a:bodyPr>
          <a:lstStyle/>
          <a:p>
            <a:r>
              <a:rPr kumimoji="1" lang="en-US" altLang="zh-TW" sz="5400" b="1" dirty="0" smtClean="0">
                <a:solidFill>
                  <a:schemeClr val="bg1"/>
                </a:solidFill>
                <a:latin typeface="方正清刻本悦宋简体" panose="02000000000000000000" pitchFamily="2" charset="-122"/>
                <a:ea typeface="方正清刻本悦宋简体" panose="02000000000000000000" pitchFamily="2" charset="-122"/>
              </a:rPr>
              <a:t>Agenda</a:t>
            </a:r>
            <a:endParaRPr kumimoji="1" lang="zh-CN" altLang="en-US" sz="5400" b="1" dirty="0">
              <a:solidFill>
                <a:schemeClr val="bg1"/>
              </a:solidFill>
              <a:latin typeface="方正清刻本悦宋简体" panose="02000000000000000000" pitchFamily="2" charset="-122"/>
              <a:ea typeface="方正清刻本悦宋简体" panose="02000000000000000000" pitchFamily="2" charset="-122"/>
            </a:endParaRPr>
          </a:p>
        </p:txBody>
      </p:sp>
      <p:sp>
        <p:nvSpPr>
          <p:cNvPr id="128" name="文本框 127"/>
          <p:cNvSpPr txBox="1"/>
          <p:nvPr/>
        </p:nvSpPr>
        <p:spPr>
          <a:xfrm>
            <a:off x="8743888" y="3068240"/>
            <a:ext cx="2394858" cy="523220"/>
          </a:xfrm>
          <a:prstGeom prst="rect">
            <a:avLst/>
          </a:prstGeom>
          <a:noFill/>
        </p:spPr>
        <p:txBody>
          <a:bodyPr wrap="square" rtlCol="0">
            <a:spAutoFit/>
          </a:bodyPr>
          <a:lstStyle/>
          <a:p>
            <a:r>
              <a:rPr lang="zh-TW" altLang="en-US" sz="2800" b="1" dirty="0" smtClean="0">
                <a:solidFill>
                  <a:srgbClr val="157E9F"/>
                </a:solidFill>
                <a:latin typeface="方正清刻本悦宋简体" panose="02000000000000000000" pitchFamily="2" charset="-122"/>
                <a:ea typeface="方正清刻本悦宋简体" panose="02000000000000000000" pitchFamily="2" charset="-122"/>
              </a:rPr>
              <a:t>研究結果</a:t>
            </a:r>
            <a:r>
              <a:rPr lang="zh-CN" altLang="en-US" sz="2800" b="1" dirty="0" smtClean="0">
                <a:solidFill>
                  <a:srgbClr val="157E9F"/>
                </a:solidFill>
                <a:latin typeface="方正清刻本悦宋简体" panose="02000000000000000000" pitchFamily="2" charset="-122"/>
                <a:ea typeface="方正清刻本悦宋简体" panose="02000000000000000000" pitchFamily="2" charset="-122"/>
              </a:rPr>
              <a:t>分析</a:t>
            </a:r>
            <a:endParaRPr lang="zh-CN" altLang="en-US" sz="2800" b="1"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31" name="文本框 130"/>
          <p:cNvSpPr txBox="1"/>
          <p:nvPr/>
        </p:nvSpPr>
        <p:spPr>
          <a:xfrm>
            <a:off x="4624454"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01</a:t>
            </a:r>
            <a:endParaRPr lang="en-US" altLang="zh-CN" sz="4000" b="1" dirty="0">
              <a:solidFill>
                <a:srgbClr val="157E9F"/>
              </a:solidFill>
              <a:latin typeface="微软雅黑" pitchFamily="34" charset="-122"/>
              <a:ea typeface="微软雅黑" pitchFamily="34" charset="-122"/>
            </a:endParaRPr>
          </a:p>
        </p:txBody>
      </p:sp>
      <p:sp>
        <p:nvSpPr>
          <p:cNvPr id="132" name="矩形 131"/>
          <p:cNvSpPr/>
          <p:nvPr/>
        </p:nvSpPr>
        <p:spPr>
          <a:xfrm>
            <a:off x="4624454"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p:cNvSpPr txBox="1"/>
          <p:nvPr/>
        </p:nvSpPr>
        <p:spPr>
          <a:xfrm>
            <a:off x="7881600" y="1502198"/>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02</a:t>
            </a:r>
            <a:endParaRPr lang="en-US" altLang="zh-CN" sz="4000" b="1" dirty="0">
              <a:solidFill>
                <a:srgbClr val="157E9F"/>
              </a:solidFill>
              <a:latin typeface="微软雅黑" pitchFamily="34" charset="-122"/>
              <a:ea typeface="微软雅黑" pitchFamily="34" charset="-122"/>
            </a:endParaRPr>
          </a:p>
        </p:txBody>
      </p:sp>
      <p:sp>
        <p:nvSpPr>
          <p:cNvPr id="134" name="矩形 133"/>
          <p:cNvSpPr/>
          <p:nvPr/>
        </p:nvSpPr>
        <p:spPr>
          <a:xfrm>
            <a:off x="7881600" y="1442141"/>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p:nvSpPr>
        <p:spPr>
          <a:xfrm>
            <a:off x="4624454" y="3183243"/>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3</a:t>
            </a:r>
            <a:endParaRPr lang="en-US" altLang="zh-CN" sz="4000" b="1" dirty="0">
              <a:solidFill>
                <a:srgbClr val="157E9F"/>
              </a:solidFill>
              <a:latin typeface="微软雅黑" pitchFamily="34" charset="-122"/>
              <a:ea typeface="微软雅黑" pitchFamily="34" charset="-122"/>
            </a:endParaRPr>
          </a:p>
        </p:txBody>
      </p:sp>
      <p:sp>
        <p:nvSpPr>
          <p:cNvPr id="136" name="矩形 135"/>
          <p:cNvSpPr/>
          <p:nvPr/>
        </p:nvSpPr>
        <p:spPr>
          <a:xfrm>
            <a:off x="4624454" y="31231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7881600" y="3153717"/>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a:t>
            </a:r>
            <a:r>
              <a:rPr lang="en-US" altLang="zh-TW" sz="4000" b="1" dirty="0" smtClean="0">
                <a:solidFill>
                  <a:srgbClr val="157E9F"/>
                </a:solidFill>
                <a:latin typeface="微软雅黑" pitchFamily="34" charset="-122"/>
                <a:ea typeface="微软雅黑" pitchFamily="34" charset="-122"/>
              </a:rPr>
              <a:t>4</a:t>
            </a:r>
            <a:endParaRPr lang="en-US" altLang="zh-CN" sz="4000" b="1" dirty="0">
              <a:solidFill>
                <a:srgbClr val="157E9F"/>
              </a:solidFill>
              <a:latin typeface="微软雅黑" pitchFamily="34" charset="-122"/>
              <a:ea typeface="微软雅黑" pitchFamily="34" charset="-122"/>
            </a:endParaRPr>
          </a:p>
        </p:txBody>
      </p:sp>
      <p:sp>
        <p:nvSpPr>
          <p:cNvPr id="138" name="矩形 137"/>
          <p:cNvSpPr/>
          <p:nvPr/>
        </p:nvSpPr>
        <p:spPr>
          <a:xfrm>
            <a:off x="7881600" y="3093660"/>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p:cNvSpPr txBox="1"/>
          <p:nvPr/>
        </p:nvSpPr>
        <p:spPr>
          <a:xfrm>
            <a:off x="6015894" y="4890261"/>
            <a:ext cx="828000" cy="707886"/>
          </a:xfrm>
          <a:prstGeom prst="rect">
            <a:avLst/>
          </a:prstGeom>
          <a:noFill/>
          <a:ln>
            <a:noFill/>
          </a:ln>
        </p:spPr>
        <p:txBody>
          <a:bodyPr wrap="square" rtlCol="0">
            <a:spAutoFit/>
          </a:bodyPr>
          <a:lstStyle/>
          <a:p>
            <a:pPr algn="ctr"/>
            <a:r>
              <a:rPr lang="en-US" altLang="zh-CN" sz="4000" b="1" dirty="0" smtClean="0">
                <a:solidFill>
                  <a:srgbClr val="157E9F"/>
                </a:solidFill>
                <a:latin typeface="微软雅黑" pitchFamily="34" charset="-122"/>
                <a:ea typeface="微软雅黑" pitchFamily="34" charset="-122"/>
              </a:rPr>
              <a:t>05</a:t>
            </a:r>
            <a:endParaRPr lang="en-US" altLang="zh-CN" sz="4000" b="1" dirty="0">
              <a:solidFill>
                <a:srgbClr val="157E9F"/>
              </a:solidFill>
              <a:latin typeface="微软雅黑" pitchFamily="34" charset="-122"/>
              <a:ea typeface="微软雅黑" pitchFamily="34" charset="-122"/>
            </a:endParaRPr>
          </a:p>
        </p:txBody>
      </p:sp>
      <p:sp>
        <p:nvSpPr>
          <p:cNvPr id="140" name="矩形 139"/>
          <p:cNvSpPr/>
          <p:nvPr/>
        </p:nvSpPr>
        <p:spPr>
          <a:xfrm>
            <a:off x="6015894" y="483020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p:cNvSpPr txBox="1"/>
          <p:nvPr/>
        </p:nvSpPr>
        <p:spPr>
          <a:xfrm>
            <a:off x="5513954" y="1977437"/>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rPr>
              <a:t>Research </a:t>
            </a:r>
            <a:r>
              <a:rPr lang="en-US" altLang="zh-TW" sz="1600" dirty="0" smtClean="0">
                <a:solidFill>
                  <a:schemeClr val="tx1">
                    <a:lumMod val="75000"/>
                    <a:lumOff val="25000"/>
                  </a:schemeClr>
                </a:solidFill>
                <a:latin typeface="微软雅黑" pitchFamily="34" charset="-122"/>
                <a:ea typeface="微软雅黑" pitchFamily="34" charset="-122"/>
              </a:rPr>
              <a:t>Topic</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3" name="文本框 142"/>
          <p:cNvSpPr txBox="1"/>
          <p:nvPr/>
        </p:nvSpPr>
        <p:spPr>
          <a:xfrm>
            <a:off x="8785855" y="1960942"/>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Literature Review</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4" name="文本框 143"/>
          <p:cNvSpPr txBox="1"/>
          <p:nvPr/>
        </p:nvSpPr>
        <p:spPr>
          <a:xfrm>
            <a:off x="5522068" y="3633648"/>
            <a:ext cx="2394858" cy="338554"/>
          </a:xfrm>
          <a:prstGeom prst="rect">
            <a:avLst/>
          </a:prstGeom>
          <a:noFill/>
        </p:spPr>
        <p:txBody>
          <a:bodyPr wrap="square" rtlCol="0">
            <a:spAutoFit/>
          </a:bodyPr>
          <a:lstStyle/>
          <a:p>
            <a:r>
              <a:rPr lang="en-US" altLang="zh-CN" sz="1600" dirty="0">
                <a:solidFill>
                  <a:schemeClr val="tx1">
                    <a:lumMod val="75000"/>
                    <a:lumOff val="25000"/>
                  </a:schemeClr>
                </a:solidFill>
                <a:latin typeface="微软雅黑" pitchFamily="34" charset="-122"/>
                <a:ea typeface="微软雅黑" pitchFamily="34" charset="-122"/>
                <a:cs typeface="Times New Roman" pitchFamily="18" charset="0"/>
              </a:rPr>
              <a:t>Research </a:t>
            </a:r>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Method</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5" name="文本框 144"/>
          <p:cNvSpPr txBox="1"/>
          <p:nvPr/>
        </p:nvSpPr>
        <p:spPr>
          <a:xfrm>
            <a:off x="8779214" y="3613135"/>
            <a:ext cx="2394858" cy="338554"/>
          </a:xfrm>
          <a:prstGeom prst="rect">
            <a:avLst/>
          </a:prstGeom>
          <a:noFill/>
        </p:spPr>
        <p:txBody>
          <a:bodyPr wrap="square" rtlCol="0">
            <a:spAutoFit/>
          </a:bodyPr>
          <a:lstStyle/>
          <a:p>
            <a:r>
              <a:rPr lang="en-US" altLang="zh-TW" sz="1600" dirty="0" smtClean="0">
                <a:solidFill>
                  <a:schemeClr val="tx1">
                    <a:lumMod val="75000"/>
                    <a:lumOff val="25000"/>
                  </a:schemeClr>
                </a:solidFill>
                <a:latin typeface="微软雅黑" pitchFamily="34" charset="-122"/>
                <a:ea typeface="微软雅黑" pitchFamily="34" charset="-122"/>
                <a:cs typeface="Times New Roman" pitchFamily="18" charset="0"/>
              </a:rPr>
              <a:t>Result &amp; </a:t>
            </a:r>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Analysis </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146" name="文本框 145"/>
          <p:cNvSpPr txBox="1"/>
          <p:nvPr/>
        </p:nvSpPr>
        <p:spPr>
          <a:xfrm>
            <a:off x="6913508" y="5343095"/>
            <a:ext cx="2872635" cy="338554"/>
          </a:xfrm>
          <a:prstGeom prst="rect">
            <a:avLst/>
          </a:prstGeom>
          <a:noFill/>
        </p:spPr>
        <p:txBody>
          <a:bodyPr wrap="square" rtlCol="0">
            <a:spAutoFit/>
          </a:bodyPr>
          <a:lstStyle/>
          <a:p>
            <a:r>
              <a:rPr lang="en-US" altLang="zh-CN" sz="1600" dirty="0" smtClean="0">
                <a:solidFill>
                  <a:schemeClr val="tx1">
                    <a:lumMod val="75000"/>
                    <a:lumOff val="25000"/>
                  </a:schemeClr>
                </a:solidFill>
                <a:latin typeface="微软雅黑" pitchFamily="34" charset="-122"/>
                <a:ea typeface="微软雅黑" pitchFamily="34" charset="-122"/>
                <a:cs typeface="Times New Roman" pitchFamily="18" charset="0"/>
              </a:rPr>
              <a:t>Conclusion &amp; Future Work</a:t>
            </a:r>
            <a:endParaRPr lang="zh-CN" altLang="en-US" sz="1600" dirty="0">
              <a:solidFill>
                <a:schemeClr val="tx1">
                  <a:lumMod val="75000"/>
                  <a:lumOff val="25000"/>
                </a:schemeClr>
              </a:solidFill>
              <a:latin typeface="微软雅黑" pitchFamily="34" charset="-122"/>
              <a:ea typeface="微软雅黑" pitchFamily="34" charset="-122"/>
              <a:cs typeface="Times New Roman" pitchFamily="18" charset="0"/>
            </a:endParaRPr>
          </a:p>
        </p:txBody>
      </p:sp>
      <p:sp>
        <p:nvSpPr>
          <p:cNvPr id="24" name="文字方塊 23"/>
          <p:cNvSpPr txBox="1"/>
          <p:nvPr/>
        </p:nvSpPr>
        <p:spPr>
          <a:xfrm>
            <a:off x="11737704" y="6337816"/>
            <a:ext cx="301686" cy="369332"/>
          </a:xfrm>
          <a:prstGeom prst="rect">
            <a:avLst/>
          </a:prstGeom>
          <a:noFill/>
        </p:spPr>
        <p:txBody>
          <a:bodyPr wrap="none" rtlCol="0">
            <a:spAutoFit/>
          </a:bodyPr>
          <a:lstStyle/>
          <a:p>
            <a:r>
              <a:rPr lang="en-US" altLang="zh-TW" dirty="0" smtClean="0"/>
              <a:t>4</a:t>
            </a:r>
            <a:endParaRPr lang="zh-TW" altLang="en-US" dirty="0"/>
          </a:p>
        </p:txBody>
      </p:sp>
    </p:spTree>
    <p:extLst>
      <p:ext uri="{BB962C8B-B14F-4D97-AF65-F5344CB8AC3E}">
        <p14:creationId xmlns:p14="http://schemas.microsoft.com/office/powerpoint/2010/main" val="2536777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57500" y="1395943"/>
            <a:ext cx="10199692" cy="4476196"/>
          </a:xfrm>
          <a:prstGeom prst="rect">
            <a:avLst/>
          </a:prstGeom>
          <a:solidFill>
            <a:srgbClr val="157E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1262299" y="1628318"/>
            <a:ext cx="9472376" cy="1200329"/>
          </a:xfrm>
          <a:prstGeom prst="rect">
            <a:avLst/>
          </a:prstGeom>
          <a:noFill/>
        </p:spPr>
        <p:txBody>
          <a:bodyPr wrap="square" rtlCol="0">
            <a:spAutoFit/>
          </a:bodyPr>
          <a:lstStyle/>
          <a:p>
            <a:pPr marL="742950" indent="-742950">
              <a:buFont typeface="+mj-lt"/>
              <a:buAutoNum type="arabicPeriod"/>
            </a:pPr>
            <a:r>
              <a:rPr lang="en-US" altLang="zh-CN" sz="3600" b="1" dirty="0" smtClean="0">
                <a:solidFill>
                  <a:schemeClr val="bg1"/>
                </a:solidFill>
                <a:latin typeface="方正清刻本悦宋简体" panose="02000000000000000000" pitchFamily="2" charset="-122"/>
                <a:ea typeface="方正清刻本悦宋简体" panose="02000000000000000000" pitchFamily="2" charset="-122"/>
              </a:rPr>
              <a:t>Research Topic</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a:t>
            </a:r>
            <a:r>
              <a:rPr lang="zh-TW" altLang="en-US" sz="3600" b="1" dirty="0" smtClean="0">
                <a:solidFill>
                  <a:schemeClr val="bg1"/>
                </a:solidFill>
                <a:latin typeface="方正清刻本悦宋简体" panose="02000000000000000000" pitchFamily="2" charset="-122"/>
                <a:ea typeface="方正清刻本悦宋简体" panose="02000000000000000000" pitchFamily="2" charset="-122"/>
              </a:rPr>
              <a:t> </a:t>
            </a:r>
            <a:r>
              <a:rPr lang="en-US" altLang="zh-TW" sz="3600" b="1" dirty="0" smtClean="0">
                <a:solidFill>
                  <a:schemeClr val="bg1"/>
                </a:solidFill>
                <a:latin typeface="方正清刻本悦宋简体" panose="02000000000000000000" pitchFamily="2" charset="-122"/>
                <a:ea typeface="方正清刻本悦宋简体" panose="02000000000000000000" pitchFamily="2" charset="-122"/>
              </a:rPr>
              <a:t>Cold start user problem in recommendation system</a:t>
            </a:r>
            <a:endParaRPr lang="zh-CN" altLang="en-US" sz="3600" b="1" dirty="0">
              <a:solidFill>
                <a:schemeClr val="bg1"/>
              </a:solidFill>
              <a:latin typeface="方正清刻本悦宋简体" panose="02000000000000000000" pitchFamily="2" charset="-122"/>
              <a:ea typeface="方正清刻本悦宋简体" panose="02000000000000000000" pitchFamily="2" charset="-122"/>
            </a:endParaRPr>
          </a:p>
        </p:txBody>
      </p:sp>
      <p:grpSp>
        <p:nvGrpSpPr>
          <p:cNvPr id="201" name="组合 200"/>
          <p:cNvGrpSpPr/>
          <p:nvPr/>
        </p:nvGrpSpPr>
        <p:grpSpPr>
          <a:xfrm>
            <a:off x="7910031" y="2560844"/>
            <a:ext cx="3081236" cy="3107841"/>
            <a:chOff x="-8677773" y="-3051174"/>
            <a:chExt cx="6986830" cy="7046911"/>
          </a:xfrm>
          <a:solidFill>
            <a:schemeClr val="bg1"/>
          </a:solidFill>
        </p:grpSpPr>
        <p:sp>
          <p:nvSpPr>
            <p:cNvPr id="202" name="Rectangle 42"/>
            <p:cNvSpPr>
              <a:spLocks noChangeArrowheads="1"/>
            </p:cNvSpPr>
            <p:nvPr/>
          </p:nvSpPr>
          <p:spPr bwMode="auto">
            <a:xfrm>
              <a:off x="-8677773"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3" name="Rectangle 43"/>
            <p:cNvSpPr>
              <a:spLocks noChangeArrowheads="1"/>
            </p:cNvSpPr>
            <p:nvPr/>
          </p:nvSpPr>
          <p:spPr bwMode="auto">
            <a:xfrm>
              <a:off x="-8592044"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4" name="Rectangle 44"/>
            <p:cNvSpPr>
              <a:spLocks noChangeArrowheads="1"/>
            </p:cNvSpPr>
            <p:nvPr/>
          </p:nvSpPr>
          <p:spPr bwMode="auto">
            <a:xfrm>
              <a:off x="-8417414"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5" name="Rectangle 45"/>
            <p:cNvSpPr>
              <a:spLocks noChangeArrowheads="1"/>
            </p:cNvSpPr>
            <p:nvPr/>
          </p:nvSpPr>
          <p:spPr bwMode="auto">
            <a:xfrm>
              <a:off x="-8331685"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6" name="Rectangle 46"/>
            <p:cNvSpPr>
              <a:spLocks noChangeArrowheads="1"/>
            </p:cNvSpPr>
            <p:nvPr/>
          </p:nvSpPr>
          <p:spPr bwMode="auto">
            <a:xfrm>
              <a:off x="-8506317"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7" name="Rectangle 47"/>
            <p:cNvSpPr>
              <a:spLocks noChangeArrowheads="1"/>
            </p:cNvSpPr>
            <p:nvPr/>
          </p:nvSpPr>
          <p:spPr bwMode="auto">
            <a:xfrm>
              <a:off x="-8331685"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08" name="Rectangle 48"/>
            <p:cNvSpPr>
              <a:spLocks noChangeArrowheads="1"/>
            </p:cNvSpPr>
            <p:nvPr/>
          </p:nvSpPr>
          <p:spPr bwMode="auto">
            <a:xfrm>
              <a:off x="-8677773"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09" name="Rectangle 49"/>
            <p:cNvSpPr>
              <a:spLocks noChangeArrowheads="1"/>
            </p:cNvSpPr>
            <p:nvPr/>
          </p:nvSpPr>
          <p:spPr bwMode="auto">
            <a:xfrm>
              <a:off x="-8506317"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0" name="Rectangle 50"/>
            <p:cNvSpPr>
              <a:spLocks noChangeArrowheads="1"/>
            </p:cNvSpPr>
            <p:nvPr/>
          </p:nvSpPr>
          <p:spPr bwMode="auto">
            <a:xfrm>
              <a:off x="-8245958"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1" name="Rectangle 51"/>
            <p:cNvSpPr>
              <a:spLocks noChangeArrowheads="1"/>
            </p:cNvSpPr>
            <p:nvPr/>
          </p:nvSpPr>
          <p:spPr bwMode="auto">
            <a:xfrm>
              <a:off x="-8677773"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2" name="Rectangle 52"/>
            <p:cNvSpPr>
              <a:spLocks noChangeArrowheads="1"/>
            </p:cNvSpPr>
            <p:nvPr/>
          </p:nvSpPr>
          <p:spPr bwMode="auto">
            <a:xfrm>
              <a:off x="-8592044"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3" name="Rectangle 53"/>
            <p:cNvSpPr>
              <a:spLocks noChangeArrowheads="1"/>
            </p:cNvSpPr>
            <p:nvPr/>
          </p:nvSpPr>
          <p:spPr bwMode="auto">
            <a:xfrm>
              <a:off x="-8417414"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4" name="Rectangle 54"/>
            <p:cNvSpPr>
              <a:spLocks noChangeArrowheads="1"/>
            </p:cNvSpPr>
            <p:nvPr/>
          </p:nvSpPr>
          <p:spPr bwMode="auto">
            <a:xfrm>
              <a:off x="-8245958"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5" name="Rectangle 55"/>
            <p:cNvSpPr>
              <a:spLocks noChangeArrowheads="1"/>
            </p:cNvSpPr>
            <p:nvPr/>
          </p:nvSpPr>
          <p:spPr bwMode="auto">
            <a:xfrm>
              <a:off x="-8592044"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Rectangle 56"/>
            <p:cNvSpPr>
              <a:spLocks noChangeArrowheads="1"/>
            </p:cNvSpPr>
            <p:nvPr/>
          </p:nvSpPr>
          <p:spPr bwMode="auto">
            <a:xfrm>
              <a:off x="-8506317"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7" name="Rectangle 57"/>
            <p:cNvSpPr>
              <a:spLocks noChangeArrowheads="1"/>
            </p:cNvSpPr>
            <p:nvPr/>
          </p:nvSpPr>
          <p:spPr bwMode="auto">
            <a:xfrm>
              <a:off x="-8245958"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18" name="Rectangle 58"/>
            <p:cNvSpPr>
              <a:spLocks noChangeArrowheads="1"/>
            </p:cNvSpPr>
            <p:nvPr/>
          </p:nvSpPr>
          <p:spPr bwMode="auto">
            <a:xfrm>
              <a:off x="-8677773"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19" name="Rectangle 59"/>
            <p:cNvSpPr>
              <a:spLocks noChangeArrowheads="1"/>
            </p:cNvSpPr>
            <p:nvPr/>
          </p:nvSpPr>
          <p:spPr bwMode="auto">
            <a:xfrm>
              <a:off x="-8506317"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0" name="Rectangle 60"/>
            <p:cNvSpPr>
              <a:spLocks noChangeArrowheads="1"/>
            </p:cNvSpPr>
            <p:nvPr/>
          </p:nvSpPr>
          <p:spPr bwMode="auto">
            <a:xfrm>
              <a:off x="-8677773"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1" name="Rectangle 61"/>
            <p:cNvSpPr>
              <a:spLocks noChangeArrowheads="1"/>
            </p:cNvSpPr>
            <p:nvPr/>
          </p:nvSpPr>
          <p:spPr bwMode="auto">
            <a:xfrm>
              <a:off x="-8592044"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2" name="Rectangle 62"/>
            <p:cNvSpPr>
              <a:spLocks noChangeArrowheads="1"/>
            </p:cNvSpPr>
            <p:nvPr/>
          </p:nvSpPr>
          <p:spPr bwMode="auto">
            <a:xfrm>
              <a:off x="-8417414"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3" name="Rectangle 63"/>
            <p:cNvSpPr>
              <a:spLocks noChangeArrowheads="1"/>
            </p:cNvSpPr>
            <p:nvPr/>
          </p:nvSpPr>
          <p:spPr bwMode="auto">
            <a:xfrm>
              <a:off x="-8331685"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4" name="Rectangle 64"/>
            <p:cNvSpPr>
              <a:spLocks noChangeArrowheads="1"/>
            </p:cNvSpPr>
            <p:nvPr/>
          </p:nvSpPr>
          <p:spPr bwMode="auto">
            <a:xfrm>
              <a:off x="-8677773"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5" name="Rectangle 65"/>
            <p:cNvSpPr>
              <a:spLocks noChangeArrowheads="1"/>
            </p:cNvSpPr>
            <p:nvPr/>
          </p:nvSpPr>
          <p:spPr bwMode="auto">
            <a:xfrm>
              <a:off x="-8506317"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6" name="Rectangle 66"/>
            <p:cNvSpPr>
              <a:spLocks noChangeArrowheads="1"/>
            </p:cNvSpPr>
            <p:nvPr/>
          </p:nvSpPr>
          <p:spPr bwMode="auto">
            <a:xfrm>
              <a:off x="-8245958"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27" name="Rectangle 67"/>
            <p:cNvSpPr>
              <a:spLocks noChangeArrowheads="1"/>
            </p:cNvSpPr>
            <p:nvPr/>
          </p:nvSpPr>
          <p:spPr bwMode="auto">
            <a:xfrm>
              <a:off x="-8592044"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8" name="Rectangle 68"/>
            <p:cNvSpPr>
              <a:spLocks noChangeArrowheads="1"/>
            </p:cNvSpPr>
            <p:nvPr/>
          </p:nvSpPr>
          <p:spPr bwMode="auto">
            <a:xfrm>
              <a:off x="-8417414"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29" name="Rectangle 69"/>
            <p:cNvSpPr>
              <a:spLocks noChangeArrowheads="1"/>
            </p:cNvSpPr>
            <p:nvPr/>
          </p:nvSpPr>
          <p:spPr bwMode="auto">
            <a:xfrm>
              <a:off x="-8592044"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0" name="Rectangle 70"/>
            <p:cNvSpPr>
              <a:spLocks noChangeArrowheads="1"/>
            </p:cNvSpPr>
            <p:nvPr/>
          </p:nvSpPr>
          <p:spPr bwMode="auto">
            <a:xfrm>
              <a:off x="-8245958"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1" name="Rectangle 71"/>
            <p:cNvSpPr>
              <a:spLocks noChangeArrowheads="1"/>
            </p:cNvSpPr>
            <p:nvPr/>
          </p:nvSpPr>
          <p:spPr bwMode="auto">
            <a:xfrm>
              <a:off x="-8677773"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2" name="Rectangle 72"/>
            <p:cNvSpPr>
              <a:spLocks noChangeArrowheads="1"/>
            </p:cNvSpPr>
            <p:nvPr/>
          </p:nvSpPr>
          <p:spPr bwMode="auto">
            <a:xfrm>
              <a:off x="-8506317"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3" name="Rectangle 73"/>
            <p:cNvSpPr>
              <a:spLocks noChangeArrowheads="1"/>
            </p:cNvSpPr>
            <p:nvPr/>
          </p:nvSpPr>
          <p:spPr bwMode="auto">
            <a:xfrm>
              <a:off x="-8417414" y="13843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4" name="Rectangle 74"/>
            <p:cNvSpPr>
              <a:spLocks noChangeArrowheads="1"/>
            </p:cNvSpPr>
            <p:nvPr/>
          </p:nvSpPr>
          <p:spPr bwMode="auto">
            <a:xfrm>
              <a:off x="-8245958" y="13843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5" name="Rectangle 75"/>
            <p:cNvSpPr>
              <a:spLocks noChangeArrowheads="1"/>
            </p:cNvSpPr>
            <p:nvPr/>
          </p:nvSpPr>
          <p:spPr bwMode="auto">
            <a:xfrm>
              <a:off x="-8677773"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6" name="Rectangle 76"/>
            <p:cNvSpPr>
              <a:spLocks noChangeArrowheads="1"/>
            </p:cNvSpPr>
            <p:nvPr/>
          </p:nvSpPr>
          <p:spPr bwMode="auto">
            <a:xfrm>
              <a:off x="-8592044"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7" name="Rectangle 77"/>
            <p:cNvSpPr>
              <a:spLocks noChangeArrowheads="1"/>
            </p:cNvSpPr>
            <p:nvPr/>
          </p:nvSpPr>
          <p:spPr bwMode="auto">
            <a:xfrm>
              <a:off x="-8677773"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8" name="Rectangle 78"/>
            <p:cNvSpPr>
              <a:spLocks noChangeArrowheads="1"/>
            </p:cNvSpPr>
            <p:nvPr/>
          </p:nvSpPr>
          <p:spPr bwMode="auto">
            <a:xfrm>
              <a:off x="-8506317"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39" name="Rectangle 79"/>
            <p:cNvSpPr>
              <a:spLocks noChangeArrowheads="1"/>
            </p:cNvSpPr>
            <p:nvPr/>
          </p:nvSpPr>
          <p:spPr bwMode="auto">
            <a:xfrm>
              <a:off x="-8331685"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0" name="Rectangle 80"/>
            <p:cNvSpPr>
              <a:spLocks noChangeArrowheads="1"/>
            </p:cNvSpPr>
            <p:nvPr/>
          </p:nvSpPr>
          <p:spPr bwMode="auto">
            <a:xfrm>
              <a:off x="-8245958" y="15621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1" name="Rectangle 81"/>
            <p:cNvSpPr>
              <a:spLocks noChangeArrowheads="1"/>
            </p:cNvSpPr>
            <p:nvPr/>
          </p:nvSpPr>
          <p:spPr bwMode="auto">
            <a:xfrm>
              <a:off x="-8592044"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2" name="Rectangle 82"/>
            <p:cNvSpPr>
              <a:spLocks noChangeArrowheads="1"/>
            </p:cNvSpPr>
            <p:nvPr/>
          </p:nvSpPr>
          <p:spPr bwMode="auto">
            <a:xfrm>
              <a:off x="-8331685"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43" name="Rectangle 83"/>
            <p:cNvSpPr>
              <a:spLocks noChangeArrowheads="1"/>
            </p:cNvSpPr>
            <p:nvPr/>
          </p:nvSpPr>
          <p:spPr bwMode="auto">
            <a:xfrm>
              <a:off x="-8592044"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4" name="Rectangle 84"/>
            <p:cNvSpPr>
              <a:spLocks noChangeArrowheads="1"/>
            </p:cNvSpPr>
            <p:nvPr/>
          </p:nvSpPr>
          <p:spPr bwMode="auto">
            <a:xfrm>
              <a:off x="-8417414"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5" name="Rectangle 85"/>
            <p:cNvSpPr>
              <a:spLocks noChangeArrowheads="1"/>
            </p:cNvSpPr>
            <p:nvPr/>
          </p:nvSpPr>
          <p:spPr bwMode="auto">
            <a:xfrm>
              <a:off x="-8417414"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6" name="Rectangle 86"/>
            <p:cNvSpPr>
              <a:spLocks noChangeArrowheads="1"/>
            </p:cNvSpPr>
            <p:nvPr/>
          </p:nvSpPr>
          <p:spPr bwMode="auto">
            <a:xfrm>
              <a:off x="-8245958"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47" name="Rectangle 87"/>
            <p:cNvSpPr>
              <a:spLocks noChangeArrowheads="1"/>
            </p:cNvSpPr>
            <p:nvPr/>
          </p:nvSpPr>
          <p:spPr bwMode="auto">
            <a:xfrm>
              <a:off x="-8677773"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88"/>
            <p:cNvSpPr>
              <a:spLocks noChangeArrowheads="1"/>
            </p:cNvSpPr>
            <p:nvPr/>
          </p:nvSpPr>
          <p:spPr bwMode="auto">
            <a:xfrm>
              <a:off x="-8592044"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89"/>
            <p:cNvSpPr>
              <a:spLocks noChangeArrowheads="1"/>
            </p:cNvSpPr>
            <p:nvPr/>
          </p:nvSpPr>
          <p:spPr bwMode="auto">
            <a:xfrm>
              <a:off x="-8417414" y="19224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90"/>
            <p:cNvSpPr>
              <a:spLocks noChangeArrowheads="1"/>
            </p:cNvSpPr>
            <p:nvPr/>
          </p:nvSpPr>
          <p:spPr bwMode="auto">
            <a:xfrm>
              <a:off x="-8245958"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91"/>
            <p:cNvSpPr>
              <a:spLocks noChangeArrowheads="1"/>
            </p:cNvSpPr>
            <p:nvPr/>
          </p:nvSpPr>
          <p:spPr bwMode="auto">
            <a:xfrm>
              <a:off x="-8677773"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92"/>
            <p:cNvSpPr>
              <a:spLocks noChangeArrowheads="1"/>
            </p:cNvSpPr>
            <p:nvPr/>
          </p:nvSpPr>
          <p:spPr bwMode="auto">
            <a:xfrm>
              <a:off x="-8506317"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93"/>
            <p:cNvSpPr>
              <a:spLocks noChangeArrowheads="1"/>
            </p:cNvSpPr>
            <p:nvPr/>
          </p:nvSpPr>
          <p:spPr bwMode="auto">
            <a:xfrm>
              <a:off x="-8245958"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94"/>
            <p:cNvSpPr>
              <a:spLocks noChangeArrowheads="1"/>
            </p:cNvSpPr>
            <p:nvPr/>
          </p:nvSpPr>
          <p:spPr bwMode="auto">
            <a:xfrm>
              <a:off x="-8677773"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95"/>
            <p:cNvSpPr>
              <a:spLocks noChangeArrowheads="1"/>
            </p:cNvSpPr>
            <p:nvPr/>
          </p:nvSpPr>
          <p:spPr bwMode="auto">
            <a:xfrm>
              <a:off x="-8506317"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96"/>
            <p:cNvSpPr>
              <a:spLocks noChangeArrowheads="1"/>
            </p:cNvSpPr>
            <p:nvPr/>
          </p:nvSpPr>
          <p:spPr bwMode="auto">
            <a:xfrm>
              <a:off x="-8331685"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97"/>
            <p:cNvSpPr>
              <a:spLocks noChangeArrowheads="1"/>
            </p:cNvSpPr>
            <p:nvPr/>
          </p:nvSpPr>
          <p:spPr bwMode="auto">
            <a:xfrm>
              <a:off x="-8592044"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98"/>
            <p:cNvSpPr>
              <a:spLocks noChangeArrowheads="1"/>
            </p:cNvSpPr>
            <p:nvPr/>
          </p:nvSpPr>
          <p:spPr bwMode="auto">
            <a:xfrm>
              <a:off x="-8417414"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99"/>
            <p:cNvSpPr>
              <a:spLocks noChangeArrowheads="1"/>
            </p:cNvSpPr>
            <p:nvPr/>
          </p:nvSpPr>
          <p:spPr bwMode="auto">
            <a:xfrm>
              <a:off x="-8245958"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100"/>
            <p:cNvSpPr>
              <a:spLocks noChangeArrowheads="1"/>
            </p:cNvSpPr>
            <p:nvPr/>
          </p:nvSpPr>
          <p:spPr bwMode="auto">
            <a:xfrm>
              <a:off x="-8506317"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101"/>
            <p:cNvSpPr>
              <a:spLocks noChangeArrowheads="1"/>
            </p:cNvSpPr>
            <p:nvPr/>
          </p:nvSpPr>
          <p:spPr bwMode="auto">
            <a:xfrm>
              <a:off x="-8153880"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Rectangle 102"/>
            <p:cNvSpPr>
              <a:spLocks noChangeArrowheads="1"/>
            </p:cNvSpPr>
            <p:nvPr/>
          </p:nvSpPr>
          <p:spPr bwMode="auto">
            <a:xfrm>
              <a:off x="-806815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3" name="Rectangle 103"/>
            <p:cNvSpPr>
              <a:spLocks noChangeArrowheads="1"/>
            </p:cNvSpPr>
            <p:nvPr/>
          </p:nvSpPr>
          <p:spPr bwMode="auto">
            <a:xfrm>
              <a:off x="-7893521"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4" name="Rectangle 104"/>
            <p:cNvSpPr>
              <a:spLocks noChangeArrowheads="1"/>
            </p:cNvSpPr>
            <p:nvPr/>
          </p:nvSpPr>
          <p:spPr bwMode="auto">
            <a:xfrm>
              <a:off x="-7807792" y="490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5" name="Rectangle 105"/>
            <p:cNvSpPr>
              <a:spLocks noChangeArrowheads="1"/>
            </p:cNvSpPr>
            <p:nvPr/>
          </p:nvSpPr>
          <p:spPr bwMode="auto">
            <a:xfrm>
              <a:off x="-7718889" y="4905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66" name="Rectangle 106"/>
            <p:cNvSpPr>
              <a:spLocks noChangeArrowheads="1"/>
            </p:cNvSpPr>
            <p:nvPr/>
          </p:nvSpPr>
          <p:spPr bwMode="auto">
            <a:xfrm>
              <a:off x="-8153880"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7" name="Rectangle 107"/>
            <p:cNvSpPr>
              <a:spLocks noChangeArrowheads="1"/>
            </p:cNvSpPr>
            <p:nvPr/>
          </p:nvSpPr>
          <p:spPr bwMode="auto">
            <a:xfrm>
              <a:off x="-7979248" y="579438"/>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8" name="Rectangle 108"/>
            <p:cNvSpPr>
              <a:spLocks noChangeArrowheads="1"/>
            </p:cNvSpPr>
            <p:nvPr/>
          </p:nvSpPr>
          <p:spPr bwMode="auto">
            <a:xfrm>
              <a:off x="-7807792" y="579438"/>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269" name="Rectangle 109"/>
            <p:cNvSpPr>
              <a:spLocks noChangeArrowheads="1"/>
            </p:cNvSpPr>
            <p:nvPr/>
          </p:nvSpPr>
          <p:spPr bwMode="auto">
            <a:xfrm>
              <a:off x="-8153880"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0" name="Rectangle 110"/>
            <p:cNvSpPr>
              <a:spLocks noChangeArrowheads="1"/>
            </p:cNvSpPr>
            <p:nvPr/>
          </p:nvSpPr>
          <p:spPr bwMode="auto">
            <a:xfrm>
              <a:off x="-8068151" y="6699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1" name="Rectangle 111"/>
            <p:cNvSpPr>
              <a:spLocks noChangeArrowheads="1"/>
            </p:cNvSpPr>
            <p:nvPr/>
          </p:nvSpPr>
          <p:spPr bwMode="auto">
            <a:xfrm>
              <a:off x="-7718889" y="6699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2" name="Rectangle 112"/>
            <p:cNvSpPr>
              <a:spLocks noChangeArrowheads="1"/>
            </p:cNvSpPr>
            <p:nvPr/>
          </p:nvSpPr>
          <p:spPr bwMode="auto">
            <a:xfrm>
              <a:off x="-7893521"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13"/>
            <p:cNvSpPr>
              <a:spLocks noChangeArrowheads="1"/>
            </p:cNvSpPr>
            <p:nvPr/>
          </p:nvSpPr>
          <p:spPr bwMode="auto">
            <a:xfrm>
              <a:off x="-7807792" y="758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14"/>
            <p:cNvSpPr>
              <a:spLocks noChangeArrowheads="1"/>
            </p:cNvSpPr>
            <p:nvPr/>
          </p:nvSpPr>
          <p:spPr bwMode="auto">
            <a:xfrm>
              <a:off x="-7718889" y="7588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15"/>
            <p:cNvSpPr>
              <a:spLocks noChangeArrowheads="1"/>
            </p:cNvSpPr>
            <p:nvPr/>
          </p:nvSpPr>
          <p:spPr bwMode="auto">
            <a:xfrm>
              <a:off x="-8068151" y="8477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16"/>
            <p:cNvSpPr>
              <a:spLocks noChangeArrowheads="1"/>
            </p:cNvSpPr>
            <p:nvPr/>
          </p:nvSpPr>
          <p:spPr bwMode="auto">
            <a:xfrm>
              <a:off x="-7979248"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17"/>
            <p:cNvSpPr>
              <a:spLocks noChangeArrowheads="1"/>
            </p:cNvSpPr>
            <p:nvPr/>
          </p:nvSpPr>
          <p:spPr bwMode="auto">
            <a:xfrm>
              <a:off x="-7718889" y="84772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18"/>
            <p:cNvSpPr>
              <a:spLocks noChangeArrowheads="1"/>
            </p:cNvSpPr>
            <p:nvPr/>
          </p:nvSpPr>
          <p:spPr bwMode="auto">
            <a:xfrm>
              <a:off x="-8153880"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19"/>
            <p:cNvSpPr>
              <a:spLocks noChangeArrowheads="1"/>
            </p:cNvSpPr>
            <p:nvPr/>
          </p:nvSpPr>
          <p:spPr bwMode="auto">
            <a:xfrm>
              <a:off x="-7979248" y="9398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20"/>
            <p:cNvSpPr>
              <a:spLocks noChangeArrowheads="1"/>
            </p:cNvSpPr>
            <p:nvPr/>
          </p:nvSpPr>
          <p:spPr bwMode="auto">
            <a:xfrm>
              <a:off x="-7893521"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21"/>
            <p:cNvSpPr>
              <a:spLocks noChangeArrowheads="1"/>
            </p:cNvSpPr>
            <p:nvPr/>
          </p:nvSpPr>
          <p:spPr bwMode="auto">
            <a:xfrm>
              <a:off x="-7807792" y="9398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Rectangle 122"/>
            <p:cNvSpPr>
              <a:spLocks noChangeArrowheads="1"/>
            </p:cNvSpPr>
            <p:nvPr/>
          </p:nvSpPr>
          <p:spPr bwMode="auto">
            <a:xfrm>
              <a:off x="-8153880"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3" name="Rectangle 123"/>
            <p:cNvSpPr>
              <a:spLocks noChangeArrowheads="1"/>
            </p:cNvSpPr>
            <p:nvPr/>
          </p:nvSpPr>
          <p:spPr bwMode="auto">
            <a:xfrm>
              <a:off x="-7807792" y="10287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4" name="Rectangle 124"/>
            <p:cNvSpPr>
              <a:spLocks noChangeArrowheads="1"/>
            </p:cNvSpPr>
            <p:nvPr/>
          </p:nvSpPr>
          <p:spPr bwMode="auto">
            <a:xfrm>
              <a:off x="-7718889" y="10287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5" name="Rectangle 125"/>
            <p:cNvSpPr>
              <a:spLocks noChangeArrowheads="1"/>
            </p:cNvSpPr>
            <p:nvPr/>
          </p:nvSpPr>
          <p:spPr bwMode="auto">
            <a:xfrm>
              <a:off x="-8153880" y="11176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6" name="Rectangle 126"/>
            <p:cNvSpPr>
              <a:spLocks noChangeArrowheads="1"/>
            </p:cNvSpPr>
            <p:nvPr/>
          </p:nvSpPr>
          <p:spPr bwMode="auto">
            <a:xfrm>
              <a:off x="-7979248"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27"/>
            <p:cNvSpPr>
              <a:spLocks noChangeArrowheads="1"/>
            </p:cNvSpPr>
            <p:nvPr/>
          </p:nvSpPr>
          <p:spPr bwMode="auto">
            <a:xfrm>
              <a:off x="-7718889" y="11176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28"/>
            <p:cNvSpPr>
              <a:spLocks noChangeArrowheads="1"/>
            </p:cNvSpPr>
            <p:nvPr/>
          </p:nvSpPr>
          <p:spPr bwMode="auto">
            <a:xfrm>
              <a:off x="-806815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Rectangle 129"/>
            <p:cNvSpPr>
              <a:spLocks noChangeArrowheads="1"/>
            </p:cNvSpPr>
            <p:nvPr/>
          </p:nvSpPr>
          <p:spPr bwMode="auto">
            <a:xfrm>
              <a:off x="-7893521"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0" name="Rectangle 130"/>
            <p:cNvSpPr>
              <a:spLocks noChangeArrowheads="1"/>
            </p:cNvSpPr>
            <p:nvPr/>
          </p:nvSpPr>
          <p:spPr bwMode="auto">
            <a:xfrm>
              <a:off x="-7807792" y="1206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1" name="Rectangle 131"/>
            <p:cNvSpPr>
              <a:spLocks noChangeArrowheads="1"/>
            </p:cNvSpPr>
            <p:nvPr/>
          </p:nvSpPr>
          <p:spPr bwMode="auto">
            <a:xfrm>
              <a:off x="-7718889" y="1206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2" name="Rectangle 132"/>
            <p:cNvSpPr>
              <a:spLocks noChangeArrowheads="1"/>
            </p:cNvSpPr>
            <p:nvPr/>
          </p:nvSpPr>
          <p:spPr bwMode="auto">
            <a:xfrm>
              <a:off x="-8068151" y="12954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3" name="Rectangle 133"/>
            <p:cNvSpPr>
              <a:spLocks noChangeArrowheads="1"/>
            </p:cNvSpPr>
            <p:nvPr/>
          </p:nvSpPr>
          <p:spPr bwMode="auto">
            <a:xfrm>
              <a:off x="-7979248"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4" name="Rectangle 134"/>
            <p:cNvSpPr>
              <a:spLocks noChangeArrowheads="1"/>
            </p:cNvSpPr>
            <p:nvPr/>
          </p:nvSpPr>
          <p:spPr bwMode="auto">
            <a:xfrm>
              <a:off x="-7718889" y="129540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5" name="Rectangle 135"/>
            <p:cNvSpPr>
              <a:spLocks noChangeArrowheads="1"/>
            </p:cNvSpPr>
            <p:nvPr/>
          </p:nvSpPr>
          <p:spPr bwMode="auto">
            <a:xfrm>
              <a:off x="-8153880"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6" name="Rectangle 136"/>
            <p:cNvSpPr>
              <a:spLocks noChangeArrowheads="1"/>
            </p:cNvSpPr>
            <p:nvPr/>
          </p:nvSpPr>
          <p:spPr bwMode="auto">
            <a:xfrm>
              <a:off x="-7979248" y="147320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7" name="Rectangle 137"/>
            <p:cNvSpPr>
              <a:spLocks noChangeArrowheads="1"/>
            </p:cNvSpPr>
            <p:nvPr/>
          </p:nvSpPr>
          <p:spPr bwMode="auto">
            <a:xfrm>
              <a:off x="-7893521" y="147320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8" name="Rectangle 138"/>
            <p:cNvSpPr>
              <a:spLocks noChangeArrowheads="1"/>
            </p:cNvSpPr>
            <p:nvPr/>
          </p:nvSpPr>
          <p:spPr bwMode="auto">
            <a:xfrm>
              <a:off x="-7979248"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299" name="Rectangle 139"/>
            <p:cNvSpPr>
              <a:spLocks noChangeArrowheads="1"/>
            </p:cNvSpPr>
            <p:nvPr/>
          </p:nvSpPr>
          <p:spPr bwMode="auto">
            <a:xfrm>
              <a:off x="-7718889" y="15621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0" name="Rectangle 140"/>
            <p:cNvSpPr>
              <a:spLocks noChangeArrowheads="1"/>
            </p:cNvSpPr>
            <p:nvPr/>
          </p:nvSpPr>
          <p:spPr bwMode="auto">
            <a:xfrm>
              <a:off x="-806815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1" name="Rectangle 141"/>
            <p:cNvSpPr>
              <a:spLocks noChangeArrowheads="1"/>
            </p:cNvSpPr>
            <p:nvPr/>
          </p:nvSpPr>
          <p:spPr bwMode="auto">
            <a:xfrm>
              <a:off x="-7893521"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2" name="Rectangle 142"/>
            <p:cNvSpPr>
              <a:spLocks noChangeArrowheads="1"/>
            </p:cNvSpPr>
            <p:nvPr/>
          </p:nvSpPr>
          <p:spPr bwMode="auto">
            <a:xfrm>
              <a:off x="-7807792" y="1651000"/>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03" name="Rectangle 143"/>
            <p:cNvSpPr>
              <a:spLocks noChangeArrowheads="1"/>
            </p:cNvSpPr>
            <p:nvPr/>
          </p:nvSpPr>
          <p:spPr bwMode="auto">
            <a:xfrm>
              <a:off x="-8153880"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4" name="Rectangle 144"/>
            <p:cNvSpPr>
              <a:spLocks noChangeArrowheads="1"/>
            </p:cNvSpPr>
            <p:nvPr/>
          </p:nvSpPr>
          <p:spPr bwMode="auto">
            <a:xfrm>
              <a:off x="-8068151" y="17414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5" name="Rectangle 145"/>
            <p:cNvSpPr>
              <a:spLocks noChangeArrowheads="1"/>
            </p:cNvSpPr>
            <p:nvPr/>
          </p:nvSpPr>
          <p:spPr bwMode="auto">
            <a:xfrm>
              <a:off x="-7979248"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6" name="Rectangle 146"/>
            <p:cNvSpPr>
              <a:spLocks noChangeArrowheads="1"/>
            </p:cNvSpPr>
            <p:nvPr/>
          </p:nvSpPr>
          <p:spPr bwMode="auto">
            <a:xfrm>
              <a:off x="-7718889" y="17414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7" name="Rectangle 147"/>
            <p:cNvSpPr>
              <a:spLocks noChangeArrowheads="1"/>
            </p:cNvSpPr>
            <p:nvPr/>
          </p:nvSpPr>
          <p:spPr bwMode="auto">
            <a:xfrm>
              <a:off x="-7979248" y="183038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8" name="Rectangle 148"/>
            <p:cNvSpPr>
              <a:spLocks noChangeArrowheads="1"/>
            </p:cNvSpPr>
            <p:nvPr/>
          </p:nvSpPr>
          <p:spPr bwMode="auto">
            <a:xfrm>
              <a:off x="-7893521"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09" name="Rectangle 149"/>
            <p:cNvSpPr>
              <a:spLocks noChangeArrowheads="1"/>
            </p:cNvSpPr>
            <p:nvPr/>
          </p:nvSpPr>
          <p:spPr bwMode="auto">
            <a:xfrm>
              <a:off x="-7807792" y="18303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0" name="Rectangle 150"/>
            <p:cNvSpPr>
              <a:spLocks noChangeArrowheads="1"/>
            </p:cNvSpPr>
            <p:nvPr/>
          </p:nvSpPr>
          <p:spPr bwMode="auto">
            <a:xfrm>
              <a:off x="-806815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1" name="Rectangle 151"/>
            <p:cNvSpPr>
              <a:spLocks noChangeArrowheads="1"/>
            </p:cNvSpPr>
            <p:nvPr/>
          </p:nvSpPr>
          <p:spPr bwMode="auto">
            <a:xfrm>
              <a:off x="-7893521" y="19224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2" name="Rectangle 152"/>
            <p:cNvSpPr>
              <a:spLocks noChangeArrowheads="1"/>
            </p:cNvSpPr>
            <p:nvPr/>
          </p:nvSpPr>
          <p:spPr bwMode="auto">
            <a:xfrm>
              <a:off x="-7979248" y="2011363"/>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3" name="Rectangle 153"/>
            <p:cNvSpPr>
              <a:spLocks noChangeArrowheads="1"/>
            </p:cNvSpPr>
            <p:nvPr/>
          </p:nvSpPr>
          <p:spPr bwMode="auto">
            <a:xfrm>
              <a:off x="-7807792" y="2011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Rectangle 154"/>
            <p:cNvSpPr>
              <a:spLocks noChangeArrowheads="1"/>
            </p:cNvSpPr>
            <p:nvPr/>
          </p:nvSpPr>
          <p:spPr bwMode="auto">
            <a:xfrm>
              <a:off x="-8153880" y="21002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5" name="Rectangle 155"/>
            <p:cNvSpPr>
              <a:spLocks noChangeArrowheads="1"/>
            </p:cNvSpPr>
            <p:nvPr/>
          </p:nvSpPr>
          <p:spPr bwMode="auto">
            <a:xfrm>
              <a:off x="-7979248"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6" name="Rectangle 156"/>
            <p:cNvSpPr>
              <a:spLocks noChangeArrowheads="1"/>
            </p:cNvSpPr>
            <p:nvPr/>
          </p:nvSpPr>
          <p:spPr bwMode="auto">
            <a:xfrm>
              <a:off x="-7718889" y="2100264"/>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17" name="Rectangle 157"/>
            <p:cNvSpPr>
              <a:spLocks noChangeArrowheads="1"/>
            </p:cNvSpPr>
            <p:nvPr/>
          </p:nvSpPr>
          <p:spPr bwMode="auto">
            <a:xfrm>
              <a:off x="-8153880"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8" name="Rectangle 158"/>
            <p:cNvSpPr>
              <a:spLocks noChangeArrowheads="1"/>
            </p:cNvSpPr>
            <p:nvPr/>
          </p:nvSpPr>
          <p:spPr bwMode="auto">
            <a:xfrm>
              <a:off x="-7979248" y="2189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19" name="Rectangle 159"/>
            <p:cNvSpPr>
              <a:spLocks noChangeArrowheads="1"/>
            </p:cNvSpPr>
            <p:nvPr/>
          </p:nvSpPr>
          <p:spPr bwMode="auto">
            <a:xfrm>
              <a:off x="-7807792" y="2189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0" name="Rectangle 160"/>
            <p:cNvSpPr>
              <a:spLocks noChangeArrowheads="1"/>
            </p:cNvSpPr>
            <p:nvPr/>
          </p:nvSpPr>
          <p:spPr bwMode="auto">
            <a:xfrm>
              <a:off x="-806815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1" name="Rectangle 161"/>
            <p:cNvSpPr>
              <a:spLocks noChangeArrowheads="1"/>
            </p:cNvSpPr>
            <p:nvPr/>
          </p:nvSpPr>
          <p:spPr bwMode="auto">
            <a:xfrm>
              <a:off x="-7893521" y="22780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2" name="Rectangle 162"/>
            <p:cNvSpPr>
              <a:spLocks noChangeArrowheads="1"/>
            </p:cNvSpPr>
            <p:nvPr/>
          </p:nvSpPr>
          <p:spPr bwMode="auto">
            <a:xfrm>
              <a:off x="-7718889" y="22780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3" name="Rectangle 163"/>
            <p:cNvSpPr>
              <a:spLocks noChangeArrowheads="1"/>
            </p:cNvSpPr>
            <p:nvPr/>
          </p:nvSpPr>
          <p:spPr bwMode="auto">
            <a:xfrm>
              <a:off x="-8153880" y="23669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4" name="Rectangle 164"/>
            <p:cNvSpPr>
              <a:spLocks noChangeArrowheads="1"/>
            </p:cNvSpPr>
            <p:nvPr/>
          </p:nvSpPr>
          <p:spPr bwMode="auto">
            <a:xfrm>
              <a:off x="-7979248"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5" name="Rectangle 165"/>
            <p:cNvSpPr>
              <a:spLocks noChangeArrowheads="1"/>
            </p:cNvSpPr>
            <p:nvPr/>
          </p:nvSpPr>
          <p:spPr bwMode="auto">
            <a:xfrm>
              <a:off x="-7718889" y="23669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6" name="Rectangle 166"/>
            <p:cNvSpPr>
              <a:spLocks noChangeArrowheads="1"/>
            </p:cNvSpPr>
            <p:nvPr/>
          </p:nvSpPr>
          <p:spPr bwMode="auto">
            <a:xfrm>
              <a:off x="-8245958" y="24526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7" name="Rectangle 167"/>
            <p:cNvSpPr>
              <a:spLocks noChangeArrowheads="1"/>
            </p:cNvSpPr>
            <p:nvPr/>
          </p:nvSpPr>
          <p:spPr bwMode="auto">
            <a:xfrm>
              <a:off x="-8677773"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8" name="Rectangle 168"/>
            <p:cNvSpPr>
              <a:spLocks noChangeArrowheads="1"/>
            </p:cNvSpPr>
            <p:nvPr/>
          </p:nvSpPr>
          <p:spPr bwMode="auto">
            <a:xfrm>
              <a:off x="-8331685" y="25352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29" name="Rectangle 169"/>
            <p:cNvSpPr>
              <a:spLocks noChangeArrowheads="1"/>
            </p:cNvSpPr>
            <p:nvPr/>
          </p:nvSpPr>
          <p:spPr bwMode="auto">
            <a:xfrm>
              <a:off x="-7718889" y="25352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0" name="Rectangle 170"/>
            <p:cNvSpPr>
              <a:spLocks noChangeArrowheads="1"/>
            </p:cNvSpPr>
            <p:nvPr/>
          </p:nvSpPr>
          <p:spPr bwMode="auto">
            <a:xfrm>
              <a:off x="-8245958"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1" name="Rectangle 171"/>
            <p:cNvSpPr>
              <a:spLocks noChangeArrowheads="1"/>
            </p:cNvSpPr>
            <p:nvPr/>
          </p:nvSpPr>
          <p:spPr bwMode="auto">
            <a:xfrm>
              <a:off x="-8417414" y="26146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2" name="Rectangle 172"/>
            <p:cNvSpPr>
              <a:spLocks noChangeArrowheads="1"/>
            </p:cNvSpPr>
            <p:nvPr/>
          </p:nvSpPr>
          <p:spPr bwMode="auto">
            <a:xfrm>
              <a:off x="-7807792" y="26146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3" name="Rectangle 173"/>
            <p:cNvSpPr>
              <a:spLocks noChangeArrowheads="1"/>
            </p:cNvSpPr>
            <p:nvPr/>
          </p:nvSpPr>
          <p:spPr bwMode="auto">
            <a:xfrm>
              <a:off x="-8677773"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4" name="Rectangle 174"/>
            <p:cNvSpPr>
              <a:spLocks noChangeArrowheads="1"/>
            </p:cNvSpPr>
            <p:nvPr/>
          </p:nvSpPr>
          <p:spPr bwMode="auto">
            <a:xfrm>
              <a:off x="-806815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5" name="Rectangle 175"/>
            <p:cNvSpPr>
              <a:spLocks noChangeArrowheads="1"/>
            </p:cNvSpPr>
            <p:nvPr/>
          </p:nvSpPr>
          <p:spPr bwMode="auto">
            <a:xfrm>
              <a:off x="-7893521" y="2693987"/>
              <a:ext cx="50802"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6" name="Rectangle 176"/>
            <p:cNvSpPr>
              <a:spLocks noChangeArrowheads="1"/>
            </p:cNvSpPr>
            <p:nvPr/>
          </p:nvSpPr>
          <p:spPr bwMode="auto">
            <a:xfrm>
              <a:off x="-7718889" y="2693987"/>
              <a:ext cx="47627" cy="52387"/>
            </a:xfrm>
            <a:prstGeom prst="rect">
              <a:avLst/>
            </a:prstGeom>
            <a:grpFill/>
            <a:ln>
              <a:noFill/>
            </a:ln>
          </p:spPr>
          <p:txBody>
            <a:bodyPr vert="horz" wrap="square" lIns="91440" tIns="45720" rIns="91440" bIns="45720" numCol="1" anchor="t" anchorCtr="0" compatLnSpc="1"/>
            <a:lstStyle/>
            <a:p>
              <a:endParaRPr lang="zh-CN" altLang="en-US"/>
            </a:p>
          </p:txBody>
        </p:sp>
        <p:sp>
          <p:nvSpPr>
            <p:cNvPr id="337" name="Rectangle 177"/>
            <p:cNvSpPr>
              <a:spLocks noChangeArrowheads="1"/>
            </p:cNvSpPr>
            <p:nvPr/>
          </p:nvSpPr>
          <p:spPr bwMode="auto">
            <a:xfrm>
              <a:off x="-8417414"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8" name="Rectangle 178"/>
            <p:cNvSpPr>
              <a:spLocks noChangeArrowheads="1"/>
            </p:cNvSpPr>
            <p:nvPr/>
          </p:nvSpPr>
          <p:spPr bwMode="auto">
            <a:xfrm>
              <a:off x="-8592044" y="27749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39" name="Rectangle 179"/>
            <p:cNvSpPr>
              <a:spLocks noChangeArrowheads="1"/>
            </p:cNvSpPr>
            <p:nvPr/>
          </p:nvSpPr>
          <p:spPr bwMode="auto">
            <a:xfrm>
              <a:off x="-7979248" y="27749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80"/>
            <p:cNvSpPr>
              <a:spLocks noChangeArrowheads="1"/>
            </p:cNvSpPr>
            <p:nvPr/>
          </p:nvSpPr>
          <p:spPr bwMode="auto">
            <a:xfrm>
              <a:off x="-8068151" y="2854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81"/>
            <p:cNvSpPr>
              <a:spLocks noChangeArrowheads="1"/>
            </p:cNvSpPr>
            <p:nvPr/>
          </p:nvSpPr>
          <p:spPr bwMode="auto">
            <a:xfrm>
              <a:off x="-7718889" y="2854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82"/>
            <p:cNvSpPr>
              <a:spLocks noChangeArrowheads="1"/>
            </p:cNvSpPr>
            <p:nvPr/>
          </p:nvSpPr>
          <p:spPr bwMode="auto">
            <a:xfrm>
              <a:off x="-8417414"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83"/>
            <p:cNvSpPr>
              <a:spLocks noChangeArrowheads="1"/>
            </p:cNvSpPr>
            <p:nvPr/>
          </p:nvSpPr>
          <p:spPr bwMode="auto">
            <a:xfrm>
              <a:off x="-8153880" y="293687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84"/>
            <p:cNvSpPr>
              <a:spLocks noChangeArrowheads="1"/>
            </p:cNvSpPr>
            <p:nvPr/>
          </p:nvSpPr>
          <p:spPr bwMode="auto">
            <a:xfrm>
              <a:off x="-7718889" y="293687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85"/>
            <p:cNvSpPr>
              <a:spLocks noChangeArrowheads="1"/>
            </p:cNvSpPr>
            <p:nvPr/>
          </p:nvSpPr>
          <p:spPr bwMode="auto">
            <a:xfrm>
              <a:off x="-8068151"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86"/>
            <p:cNvSpPr>
              <a:spLocks noChangeArrowheads="1"/>
            </p:cNvSpPr>
            <p:nvPr/>
          </p:nvSpPr>
          <p:spPr bwMode="auto">
            <a:xfrm>
              <a:off x="-8506317"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87"/>
            <p:cNvSpPr>
              <a:spLocks noChangeArrowheads="1"/>
            </p:cNvSpPr>
            <p:nvPr/>
          </p:nvSpPr>
          <p:spPr bwMode="auto">
            <a:xfrm>
              <a:off x="-8506317"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88"/>
            <p:cNvSpPr>
              <a:spLocks noChangeArrowheads="1"/>
            </p:cNvSpPr>
            <p:nvPr/>
          </p:nvSpPr>
          <p:spPr bwMode="auto">
            <a:xfrm>
              <a:off x="-8506317"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89"/>
            <p:cNvSpPr>
              <a:spLocks noChangeArrowheads="1"/>
            </p:cNvSpPr>
            <p:nvPr/>
          </p:nvSpPr>
          <p:spPr bwMode="auto">
            <a:xfrm>
              <a:off x="-8592044"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90"/>
            <p:cNvSpPr>
              <a:spLocks noChangeArrowheads="1"/>
            </p:cNvSpPr>
            <p:nvPr/>
          </p:nvSpPr>
          <p:spPr bwMode="auto">
            <a:xfrm>
              <a:off x="-7718889" y="362585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91"/>
            <p:cNvSpPr>
              <a:spLocks noChangeArrowheads="1"/>
            </p:cNvSpPr>
            <p:nvPr/>
          </p:nvSpPr>
          <p:spPr bwMode="auto">
            <a:xfrm>
              <a:off x="-8331685" y="347345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92"/>
            <p:cNvSpPr>
              <a:spLocks noChangeArrowheads="1"/>
            </p:cNvSpPr>
            <p:nvPr/>
          </p:nvSpPr>
          <p:spPr bwMode="auto">
            <a:xfrm>
              <a:off x="-8331685" y="372745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93"/>
            <p:cNvSpPr>
              <a:spLocks noChangeArrowheads="1"/>
            </p:cNvSpPr>
            <p:nvPr/>
          </p:nvSpPr>
          <p:spPr bwMode="auto">
            <a:xfrm>
              <a:off x="-7979248" y="3727451"/>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Rectangle 194"/>
            <p:cNvSpPr>
              <a:spLocks noChangeArrowheads="1"/>
            </p:cNvSpPr>
            <p:nvPr/>
          </p:nvSpPr>
          <p:spPr bwMode="auto">
            <a:xfrm>
              <a:off x="-8068151" y="39449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5" name="Rectangle 195"/>
            <p:cNvSpPr>
              <a:spLocks noChangeArrowheads="1"/>
            </p:cNvSpPr>
            <p:nvPr/>
          </p:nvSpPr>
          <p:spPr bwMode="auto">
            <a:xfrm>
              <a:off x="-8245958" y="30162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56" name="Rectangle 196"/>
            <p:cNvSpPr>
              <a:spLocks noChangeArrowheads="1"/>
            </p:cNvSpPr>
            <p:nvPr/>
          </p:nvSpPr>
          <p:spPr bwMode="auto">
            <a:xfrm>
              <a:off x="-8677773"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7" name="Rectangle 197"/>
            <p:cNvSpPr>
              <a:spLocks noChangeArrowheads="1"/>
            </p:cNvSpPr>
            <p:nvPr/>
          </p:nvSpPr>
          <p:spPr bwMode="auto">
            <a:xfrm>
              <a:off x="-7718889" y="3092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8" name="Rectangle 198"/>
            <p:cNvSpPr>
              <a:spLocks noChangeArrowheads="1"/>
            </p:cNvSpPr>
            <p:nvPr/>
          </p:nvSpPr>
          <p:spPr bwMode="auto">
            <a:xfrm>
              <a:off x="-8068151" y="3171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59" name="Rectangle 199"/>
            <p:cNvSpPr>
              <a:spLocks noChangeArrowheads="1"/>
            </p:cNvSpPr>
            <p:nvPr/>
          </p:nvSpPr>
          <p:spPr bwMode="auto">
            <a:xfrm>
              <a:off x="-8068151" y="362585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60" name="Rectangle 200"/>
            <p:cNvSpPr>
              <a:spLocks noChangeArrowheads="1"/>
            </p:cNvSpPr>
            <p:nvPr/>
          </p:nvSpPr>
          <p:spPr bwMode="auto">
            <a:xfrm>
              <a:off x="-8417414" y="3171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1" name="Rectangle 201"/>
            <p:cNvSpPr>
              <a:spLocks noChangeArrowheads="1"/>
            </p:cNvSpPr>
            <p:nvPr/>
          </p:nvSpPr>
          <p:spPr bwMode="auto">
            <a:xfrm>
              <a:off x="-8677773"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2" name="Rectangle 202"/>
            <p:cNvSpPr>
              <a:spLocks noChangeArrowheads="1"/>
            </p:cNvSpPr>
            <p:nvPr/>
          </p:nvSpPr>
          <p:spPr bwMode="auto">
            <a:xfrm>
              <a:off x="-8677773" y="3362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3" name="Rectangle 203"/>
            <p:cNvSpPr>
              <a:spLocks noChangeArrowheads="1"/>
            </p:cNvSpPr>
            <p:nvPr/>
          </p:nvSpPr>
          <p:spPr bwMode="auto">
            <a:xfrm>
              <a:off x="-8677773" y="347345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4" name="Rectangle 204"/>
            <p:cNvSpPr>
              <a:spLocks noChangeArrowheads="1"/>
            </p:cNvSpPr>
            <p:nvPr/>
          </p:nvSpPr>
          <p:spPr bwMode="auto">
            <a:xfrm>
              <a:off x="-8245958" y="32480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5" name="Rectangle 205"/>
            <p:cNvSpPr>
              <a:spLocks noChangeArrowheads="1"/>
            </p:cNvSpPr>
            <p:nvPr/>
          </p:nvSpPr>
          <p:spPr bwMode="auto">
            <a:xfrm>
              <a:off x="-7718888" y="32480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Freeform 206"/>
            <p:cNvSpPr/>
            <p:nvPr/>
          </p:nvSpPr>
          <p:spPr bwMode="auto">
            <a:xfrm>
              <a:off x="-7639510" y="490538"/>
              <a:ext cx="244484" cy="557213"/>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367" name="Freeform 207"/>
            <p:cNvSpPr/>
            <p:nvPr/>
          </p:nvSpPr>
          <p:spPr bwMode="auto">
            <a:xfrm>
              <a:off x="-7528382" y="806450"/>
              <a:ext cx="76203" cy="187324"/>
            </a:xfrm>
            <a:custGeom>
              <a:avLst/>
              <a:gdLst>
                <a:gd name="T0" fmla="*/ 48 w 48"/>
                <a:gd name="T1" fmla="*/ 100 h 118"/>
                <a:gd name="T2" fmla="*/ 48 w 48"/>
                <a:gd name="T3" fmla="*/ 118 h 118"/>
                <a:gd name="T4" fmla="*/ 0 w 48"/>
                <a:gd name="T5" fmla="*/ 24 h 118"/>
                <a:gd name="T6" fmla="*/ 0 w 48"/>
                <a:gd name="T7" fmla="*/ 0 h 118"/>
                <a:gd name="T8" fmla="*/ 48 w 48"/>
                <a:gd name="T9" fmla="*/ 100 h 118"/>
              </a:gdLst>
              <a:ahLst/>
              <a:cxnLst>
                <a:cxn ang="0">
                  <a:pos x="T0" y="T1"/>
                </a:cxn>
                <a:cxn ang="0">
                  <a:pos x="T2" y="T3"/>
                </a:cxn>
                <a:cxn ang="0">
                  <a:pos x="T4" y="T5"/>
                </a:cxn>
                <a:cxn ang="0">
                  <a:pos x="T6" y="T7"/>
                </a:cxn>
                <a:cxn ang="0">
                  <a:pos x="T8" y="T9"/>
                </a:cxn>
              </a:cxnLst>
              <a:rect l="0" t="0" r="r" b="b"/>
              <a:pathLst>
                <a:path w="48" h="118">
                  <a:moveTo>
                    <a:pt x="48" y="100"/>
                  </a:moveTo>
                  <a:lnTo>
                    <a:pt x="48" y="118"/>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grpSp>
          <p:nvGrpSpPr>
            <p:cNvPr id="368" name="Group 409"/>
            <p:cNvGrpSpPr/>
            <p:nvPr/>
          </p:nvGrpSpPr>
          <p:grpSpPr bwMode="auto">
            <a:xfrm>
              <a:off x="-7639510" y="-3051174"/>
              <a:ext cx="3211625" cy="6216650"/>
              <a:chOff x="2459" y="-335"/>
              <a:chExt cx="2023" cy="3916"/>
            </a:xfrm>
            <a:grpFill/>
          </p:grpSpPr>
          <p:sp>
            <p:nvSpPr>
              <p:cNvPr id="1566" name="Freeform 209"/>
              <p:cNvSpPr/>
              <p:nvPr/>
            </p:nvSpPr>
            <p:spPr bwMode="auto">
              <a:xfrm>
                <a:off x="2593" y="222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567" name="Freeform 210"/>
              <p:cNvSpPr/>
              <p:nvPr/>
            </p:nvSpPr>
            <p:spPr bwMode="auto">
              <a:xfrm>
                <a:off x="2459" y="2009"/>
                <a:ext cx="154" cy="306"/>
              </a:xfrm>
              <a:custGeom>
                <a:avLst/>
                <a:gdLst>
                  <a:gd name="T0" fmla="*/ 0 w 154"/>
                  <a:gd name="T1" fmla="*/ 0 h 306"/>
                  <a:gd name="T2" fmla="*/ 0 w 154"/>
                  <a:gd name="T3" fmla="*/ 32 h 306"/>
                  <a:gd name="T4" fmla="*/ 154 w 154"/>
                  <a:gd name="T5" fmla="*/ 306 h 306"/>
                  <a:gd name="T6" fmla="*/ 154 w 154"/>
                  <a:gd name="T7" fmla="*/ 290 h 306"/>
                  <a:gd name="T8" fmla="*/ 0 w 154"/>
                  <a:gd name="T9" fmla="*/ 0 h 306"/>
                </a:gdLst>
                <a:ahLst/>
                <a:cxnLst>
                  <a:cxn ang="0">
                    <a:pos x="T0" y="T1"/>
                  </a:cxn>
                  <a:cxn ang="0">
                    <a:pos x="T2" y="T3"/>
                  </a:cxn>
                  <a:cxn ang="0">
                    <a:pos x="T4" y="T5"/>
                  </a:cxn>
                  <a:cxn ang="0">
                    <a:pos x="T6" y="T7"/>
                  </a:cxn>
                  <a:cxn ang="0">
                    <a:pos x="T8" y="T9"/>
                  </a:cxn>
                </a:cxnLst>
                <a:rect l="0" t="0" r="r" b="b"/>
                <a:pathLst>
                  <a:path w="154" h="306">
                    <a:moveTo>
                      <a:pt x="0" y="0"/>
                    </a:moveTo>
                    <a:lnTo>
                      <a:pt x="0" y="32"/>
                    </a:lnTo>
                    <a:lnTo>
                      <a:pt x="154" y="306"/>
                    </a:lnTo>
                    <a:lnTo>
                      <a:pt x="154" y="29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8" name="Freeform 211"/>
              <p:cNvSpPr/>
              <p:nvPr/>
            </p:nvSpPr>
            <p:spPr bwMode="auto">
              <a:xfrm>
                <a:off x="2459" y="206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69" name="Freeform 212"/>
              <p:cNvSpPr/>
              <p:nvPr/>
            </p:nvSpPr>
            <p:spPr bwMode="auto">
              <a:xfrm>
                <a:off x="2541" y="2209"/>
                <a:ext cx="24" cy="64"/>
              </a:xfrm>
              <a:custGeom>
                <a:avLst/>
                <a:gdLst>
                  <a:gd name="T0" fmla="*/ 24 w 24"/>
                  <a:gd name="T1" fmla="*/ 44 h 64"/>
                  <a:gd name="T2" fmla="*/ 24 w 24"/>
                  <a:gd name="T3" fmla="*/ 64 h 64"/>
                  <a:gd name="T4" fmla="*/ 0 w 24"/>
                  <a:gd name="T5" fmla="*/ 24 h 64"/>
                  <a:gd name="T6" fmla="*/ 0 w 24"/>
                  <a:gd name="T7" fmla="*/ 0 h 64"/>
                  <a:gd name="T8" fmla="*/ 24 w 24"/>
                  <a:gd name="T9" fmla="*/ 44 h 64"/>
                </a:gdLst>
                <a:ahLst/>
                <a:cxnLst>
                  <a:cxn ang="0">
                    <a:pos x="T0" y="T1"/>
                  </a:cxn>
                  <a:cxn ang="0">
                    <a:pos x="T2" y="T3"/>
                  </a:cxn>
                  <a:cxn ang="0">
                    <a:pos x="T4" y="T5"/>
                  </a:cxn>
                  <a:cxn ang="0">
                    <a:pos x="T6" y="T7"/>
                  </a:cxn>
                  <a:cxn ang="0">
                    <a:pos x="T8" y="T9"/>
                  </a:cxn>
                </a:cxnLst>
                <a:rect l="0" t="0" r="r" b="b"/>
                <a:pathLst>
                  <a:path w="24" h="64">
                    <a:moveTo>
                      <a:pt x="24" y="44"/>
                    </a:moveTo>
                    <a:lnTo>
                      <a:pt x="24" y="64"/>
                    </a:lnTo>
                    <a:lnTo>
                      <a:pt x="0" y="24"/>
                    </a:lnTo>
                    <a:lnTo>
                      <a:pt x="0" y="0"/>
                    </a:lnTo>
                    <a:lnTo>
                      <a:pt x="24" y="44"/>
                    </a:lnTo>
                    <a:close/>
                  </a:path>
                </a:pathLst>
              </a:custGeom>
              <a:grpFill/>
              <a:ln>
                <a:noFill/>
              </a:ln>
            </p:spPr>
            <p:txBody>
              <a:bodyPr vert="horz" wrap="square" lIns="91440" tIns="45720" rIns="91440" bIns="45720" numCol="1" anchor="t" anchorCtr="0" compatLnSpc="1"/>
              <a:lstStyle/>
              <a:p>
                <a:endParaRPr lang="zh-CN" altLang="en-US"/>
              </a:p>
            </p:txBody>
          </p:sp>
          <p:sp>
            <p:nvSpPr>
              <p:cNvPr id="1570" name="Freeform 213"/>
              <p:cNvSpPr/>
              <p:nvPr/>
            </p:nvSpPr>
            <p:spPr bwMode="auto">
              <a:xfrm>
                <a:off x="2579" y="2279"/>
                <a:ext cx="10" cy="36"/>
              </a:xfrm>
              <a:custGeom>
                <a:avLst/>
                <a:gdLst>
                  <a:gd name="T0" fmla="*/ 0 w 10"/>
                  <a:gd name="T1" fmla="*/ 0 h 36"/>
                  <a:gd name="T2" fmla="*/ 10 w 10"/>
                  <a:gd name="T3" fmla="*/ 18 h 36"/>
                  <a:gd name="T4" fmla="*/ 10 w 10"/>
                  <a:gd name="T5" fmla="*/ 36 h 36"/>
                  <a:gd name="T6" fmla="*/ 0 w 10"/>
                  <a:gd name="T7" fmla="*/ 20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1" name="Freeform 214"/>
              <p:cNvSpPr/>
              <p:nvPr/>
            </p:nvSpPr>
            <p:spPr bwMode="auto">
              <a:xfrm>
                <a:off x="2605" y="232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2" name="Freeform 215"/>
              <p:cNvSpPr/>
              <p:nvPr/>
            </p:nvSpPr>
            <p:spPr bwMode="auto">
              <a:xfrm>
                <a:off x="2459" y="212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3" name="Freeform 216"/>
              <p:cNvSpPr/>
              <p:nvPr/>
            </p:nvSpPr>
            <p:spPr bwMode="auto">
              <a:xfrm>
                <a:off x="2509" y="2205"/>
                <a:ext cx="104" cy="186"/>
              </a:xfrm>
              <a:custGeom>
                <a:avLst/>
                <a:gdLst>
                  <a:gd name="T0" fmla="*/ 104 w 104"/>
                  <a:gd name="T1" fmla="*/ 170 h 186"/>
                  <a:gd name="T2" fmla="*/ 104 w 104"/>
                  <a:gd name="T3" fmla="*/ 186 h 186"/>
                  <a:gd name="T4" fmla="*/ 0 w 104"/>
                  <a:gd name="T5" fmla="*/ 26 h 186"/>
                  <a:gd name="T6" fmla="*/ 0 w 104"/>
                  <a:gd name="T7" fmla="*/ 0 h 186"/>
                  <a:gd name="T8" fmla="*/ 104 w 104"/>
                  <a:gd name="T9" fmla="*/ 170 h 186"/>
                </a:gdLst>
                <a:ahLst/>
                <a:cxnLst>
                  <a:cxn ang="0">
                    <a:pos x="T0" y="T1"/>
                  </a:cxn>
                  <a:cxn ang="0">
                    <a:pos x="T2" y="T3"/>
                  </a:cxn>
                  <a:cxn ang="0">
                    <a:pos x="T4" y="T5"/>
                  </a:cxn>
                  <a:cxn ang="0">
                    <a:pos x="T6" y="T7"/>
                  </a:cxn>
                  <a:cxn ang="0">
                    <a:pos x="T8" y="T9"/>
                  </a:cxn>
                </a:cxnLst>
                <a:rect l="0" t="0" r="r" b="b"/>
                <a:pathLst>
                  <a:path w="104" h="186">
                    <a:moveTo>
                      <a:pt x="104" y="170"/>
                    </a:moveTo>
                    <a:lnTo>
                      <a:pt x="104" y="186"/>
                    </a:lnTo>
                    <a:lnTo>
                      <a:pt x="0" y="26"/>
                    </a:lnTo>
                    <a:lnTo>
                      <a:pt x="0" y="0"/>
                    </a:lnTo>
                    <a:lnTo>
                      <a:pt x="104" y="170"/>
                    </a:lnTo>
                    <a:close/>
                  </a:path>
                </a:pathLst>
              </a:custGeom>
              <a:grpFill/>
              <a:ln>
                <a:noFill/>
              </a:ln>
            </p:spPr>
            <p:txBody>
              <a:bodyPr vert="horz" wrap="square" lIns="91440" tIns="45720" rIns="91440" bIns="45720" numCol="1" anchor="t" anchorCtr="0" compatLnSpc="1"/>
              <a:lstStyle/>
              <a:p>
                <a:endParaRPr lang="zh-CN" altLang="en-US"/>
              </a:p>
            </p:txBody>
          </p:sp>
          <p:sp>
            <p:nvSpPr>
              <p:cNvPr id="1574" name="Freeform 217"/>
              <p:cNvSpPr/>
              <p:nvPr/>
            </p:nvSpPr>
            <p:spPr bwMode="auto">
              <a:xfrm>
                <a:off x="2459" y="2181"/>
                <a:ext cx="58" cy="114"/>
              </a:xfrm>
              <a:custGeom>
                <a:avLst/>
                <a:gdLst>
                  <a:gd name="T0" fmla="*/ 0 w 58"/>
                  <a:gd name="T1" fmla="*/ 0 h 114"/>
                  <a:gd name="T2" fmla="*/ 58 w 58"/>
                  <a:gd name="T3" fmla="*/ 88 h 114"/>
                  <a:gd name="T4" fmla="*/ 58 w 58"/>
                  <a:gd name="T5" fmla="*/ 114 h 114"/>
                  <a:gd name="T6" fmla="*/ 0 w 58"/>
                  <a:gd name="T7" fmla="*/ 32 h 114"/>
                  <a:gd name="T8" fmla="*/ 0 w 58"/>
                  <a:gd name="T9" fmla="*/ 0 h 114"/>
                </a:gdLst>
                <a:ahLst/>
                <a:cxnLst>
                  <a:cxn ang="0">
                    <a:pos x="T0" y="T1"/>
                  </a:cxn>
                  <a:cxn ang="0">
                    <a:pos x="T2" y="T3"/>
                  </a:cxn>
                  <a:cxn ang="0">
                    <a:pos x="T4" y="T5"/>
                  </a:cxn>
                  <a:cxn ang="0">
                    <a:pos x="T6" y="T7"/>
                  </a:cxn>
                  <a:cxn ang="0">
                    <a:pos x="T8" y="T9"/>
                  </a:cxn>
                </a:cxnLst>
                <a:rect l="0" t="0" r="r" b="b"/>
                <a:pathLst>
                  <a:path w="58" h="114">
                    <a:moveTo>
                      <a:pt x="0" y="0"/>
                    </a:moveTo>
                    <a:lnTo>
                      <a:pt x="58" y="88"/>
                    </a:lnTo>
                    <a:lnTo>
                      <a:pt x="58" y="11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5" name="Freeform 218"/>
              <p:cNvSpPr/>
              <p:nvPr/>
            </p:nvSpPr>
            <p:spPr bwMode="auto">
              <a:xfrm>
                <a:off x="2575" y="2357"/>
                <a:ext cx="38" cy="72"/>
              </a:xfrm>
              <a:custGeom>
                <a:avLst/>
                <a:gdLst>
                  <a:gd name="T0" fmla="*/ 38 w 38"/>
                  <a:gd name="T1" fmla="*/ 56 h 72"/>
                  <a:gd name="T2" fmla="*/ 38 w 38"/>
                  <a:gd name="T3" fmla="*/ 72 h 72"/>
                  <a:gd name="T4" fmla="*/ 0 w 38"/>
                  <a:gd name="T5" fmla="*/ 20 h 72"/>
                  <a:gd name="T6" fmla="*/ 0 w 38"/>
                  <a:gd name="T7" fmla="*/ 0 h 72"/>
                  <a:gd name="T8" fmla="*/ 38 w 38"/>
                  <a:gd name="T9" fmla="*/ 56 h 72"/>
                </a:gdLst>
                <a:ahLst/>
                <a:cxnLst>
                  <a:cxn ang="0">
                    <a:pos x="T0" y="T1"/>
                  </a:cxn>
                  <a:cxn ang="0">
                    <a:pos x="T2" y="T3"/>
                  </a:cxn>
                  <a:cxn ang="0">
                    <a:pos x="T4" y="T5"/>
                  </a:cxn>
                  <a:cxn ang="0">
                    <a:pos x="T6" y="T7"/>
                  </a:cxn>
                  <a:cxn ang="0">
                    <a:pos x="T8" y="T9"/>
                  </a:cxn>
                </a:cxnLst>
                <a:rect l="0" t="0" r="r" b="b"/>
                <a:pathLst>
                  <a:path w="38" h="72">
                    <a:moveTo>
                      <a:pt x="38" y="56"/>
                    </a:moveTo>
                    <a:lnTo>
                      <a:pt x="38" y="72"/>
                    </a:lnTo>
                    <a:lnTo>
                      <a:pt x="0" y="20"/>
                    </a:lnTo>
                    <a:lnTo>
                      <a:pt x="0" y="0"/>
                    </a:lnTo>
                    <a:lnTo>
                      <a:pt x="38" y="56"/>
                    </a:lnTo>
                    <a:close/>
                  </a:path>
                </a:pathLst>
              </a:custGeom>
              <a:grpFill/>
              <a:ln>
                <a:noFill/>
              </a:ln>
            </p:spPr>
            <p:txBody>
              <a:bodyPr vert="horz" wrap="square" lIns="91440" tIns="45720" rIns="91440" bIns="45720" numCol="1" anchor="t" anchorCtr="0" compatLnSpc="1"/>
              <a:lstStyle/>
              <a:p>
                <a:endParaRPr lang="zh-CN" altLang="en-US"/>
              </a:p>
            </p:txBody>
          </p:sp>
          <p:sp>
            <p:nvSpPr>
              <p:cNvPr id="1576" name="Freeform 219"/>
              <p:cNvSpPr/>
              <p:nvPr/>
            </p:nvSpPr>
            <p:spPr bwMode="auto">
              <a:xfrm>
                <a:off x="2459" y="2235"/>
                <a:ext cx="16" cy="52"/>
              </a:xfrm>
              <a:custGeom>
                <a:avLst/>
                <a:gdLst>
                  <a:gd name="T0" fmla="*/ 0 w 16"/>
                  <a:gd name="T1" fmla="*/ 0 h 52"/>
                  <a:gd name="T2" fmla="*/ 16 w 16"/>
                  <a:gd name="T3" fmla="*/ 24 h 52"/>
                  <a:gd name="T4" fmla="*/ 16 w 16"/>
                  <a:gd name="T5" fmla="*/ 52 h 52"/>
                  <a:gd name="T6" fmla="*/ 0 w 16"/>
                  <a:gd name="T7" fmla="*/ 30 h 52"/>
                  <a:gd name="T8" fmla="*/ 0 w 16"/>
                  <a:gd name="T9" fmla="*/ 0 h 52"/>
                </a:gdLst>
                <a:ahLst/>
                <a:cxnLst>
                  <a:cxn ang="0">
                    <a:pos x="T0" y="T1"/>
                  </a:cxn>
                  <a:cxn ang="0">
                    <a:pos x="T2" y="T3"/>
                  </a:cxn>
                  <a:cxn ang="0">
                    <a:pos x="T4" y="T5"/>
                  </a:cxn>
                  <a:cxn ang="0">
                    <a:pos x="T6" y="T7"/>
                  </a:cxn>
                  <a:cxn ang="0">
                    <a:pos x="T8" y="T9"/>
                  </a:cxn>
                </a:cxnLst>
                <a:rect l="0" t="0" r="r" b="b"/>
                <a:pathLst>
                  <a:path w="16" h="52">
                    <a:moveTo>
                      <a:pt x="0" y="0"/>
                    </a:moveTo>
                    <a:lnTo>
                      <a:pt x="16" y="24"/>
                    </a:lnTo>
                    <a:lnTo>
                      <a:pt x="16" y="5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77" name="Freeform 220"/>
              <p:cNvSpPr/>
              <p:nvPr/>
            </p:nvSpPr>
            <p:spPr bwMode="auto">
              <a:xfrm>
                <a:off x="2491" y="2279"/>
                <a:ext cx="56" cy="102"/>
              </a:xfrm>
              <a:custGeom>
                <a:avLst/>
                <a:gdLst>
                  <a:gd name="T0" fmla="*/ 56 w 56"/>
                  <a:gd name="T1" fmla="*/ 80 h 102"/>
                  <a:gd name="T2" fmla="*/ 56 w 56"/>
                  <a:gd name="T3" fmla="*/ 102 h 102"/>
                  <a:gd name="T4" fmla="*/ 0 w 56"/>
                  <a:gd name="T5" fmla="*/ 28 h 102"/>
                  <a:gd name="T6" fmla="*/ 0 w 56"/>
                  <a:gd name="T7" fmla="*/ 0 h 102"/>
                  <a:gd name="T8" fmla="*/ 56 w 56"/>
                  <a:gd name="T9" fmla="*/ 80 h 102"/>
                </a:gdLst>
                <a:ahLst/>
                <a:cxnLst>
                  <a:cxn ang="0">
                    <a:pos x="T0" y="T1"/>
                  </a:cxn>
                  <a:cxn ang="0">
                    <a:pos x="T2" y="T3"/>
                  </a:cxn>
                  <a:cxn ang="0">
                    <a:pos x="T4" y="T5"/>
                  </a:cxn>
                  <a:cxn ang="0">
                    <a:pos x="T6" y="T7"/>
                  </a:cxn>
                  <a:cxn ang="0">
                    <a:pos x="T8" y="T9"/>
                  </a:cxn>
                </a:cxnLst>
                <a:rect l="0" t="0" r="r" b="b"/>
                <a:pathLst>
                  <a:path w="56" h="102">
                    <a:moveTo>
                      <a:pt x="56" y="80"/>
                    </a:moveTo>
                    <a:lnTo>
                      <a:pt x="56" y="102"/>
                    </a:lnTo>
                    <a:lnTo>
                      <a:pt x="0" y="28"/>
                    </a:lnTo>
                    <a:lnTo>
                      <a:pt x="0" y="0"/>
                    </a:lnTo>
                    <a:lnTo>
                      <a:pt x="56" y="80"/>
                    </a:lnTo>
                    <a:close/>
                  </a:path>
                </a:pathLst>
              </a:custGeom>
              <a:grpFill/>
              <a:ln>
                <a:noFill/>
              </a:ln>
            </p:spPr>
            <p:txBody>
              <a:bodyPr vert="horz" wrap="square" lIns="91440" tIns="45720" rIns="91440" bIns="45720" numCol="1" anchor="t" anchorCtr="0" compatLnSpc="1"/>
              <a:lstStyle/>
              <a:p>
                <a:endParaRPr lang="zh-CN" altLang="en-US"/>
              </a:p>
            </p:txBody>
          </p:sp>
          <p:sp>
            <p:nvSpPr>
              <p:cNvPr id="1578" name="Freeform 221"/>
              <p:cNvSpPr/>
              <p:nvPr/>
            </p:nvSpPr>
            <p:spPr bwMode="auto">
              <a:xfrm>
                <a:off x="2563" y="2379"/>
                <a:ext cx="8" cy="34"/>
              </a:xfrm>
              <a:custGeom>
                <a:avLst/>
                <a:gdLst>
                  <a:gd name="T0" fmla="*/ 8 w 8"/>
                  <a:gd name="T1" fmla="*/ 14 h 34"/>
                  <a:gd name="T2" fmla="*/ 8 w 8"/>
                  <a:gd name="T3" fmla="*/ 34 h 34"/>
                  <a:gd name="T4" fmla="*/ 0 w 8"/>
                  <a:gd name="T5" fmla="*/ 22 h 34"/>
                  <a:gd name="T6" fmla="*/ 0 w 8"/>
                  <a:gd name="T7" fmla="*/ 0 h 34"/>
                  <a:gd name="T8" fmla="*/ 8 w 8"/>
                  <a:gd name="T9" fmla="*/ 14 h 34"/>
                </a:gdLst>
                <a:ahLst/>
                <a:cxnLst>
                  <a:cxn ang="0">
                    <a:pos x="T0" y="T1"/>
                  </a:cxn>
                  <a:cxn ang="0">
                    <a:pos x="T2" y="T3"/>
                  </a:cxn>
                  <a:cxn ang="0">
                    <a:pos x="T4" y="T5"/>
                  </a:cxn>
                  <a:cxn ang="0">
                    <a:pos x="T6" y="T7"/>
                  </a:cxn>
                  <a:cxn ang="0">
                    <a:pos x="T8" y="T9"/>
                  </a:cxn>
                </a:cxnLst>
                <a:rect l="0" t="0" r="r" b="b"/>
                <a:pathLst>
                  <a:path w="8" h="34">
                    <a:moveTo>
                      <a:pt x="8" y="14"/>
                    </a:moveTo>
                    <a:lnTo>
                      <a:pt x="8" y="34"/>
                    </a:lnTo>
                    <a:lnTo>
                      <a:pt x="0" y="22"/>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579" name="Freeform 222"/>
              <p:cNvSpPr/>
              <p:nvPr/>
            </p:nvSpPr>
            <p:spPr bwMode="auto">
              <a:xfrm>
                <a:off x="2587" y="2413"/>
                <a:ext cx="26" cy="52"/>
              </a:xfrm>
              <a:custGeom>
                <a:avLst/>
                <a:gdLst>
                  <a:gd name="T0" fmla="*/ 26 w 26"/>
                  <a:gd name="T1" fmla="*/ 36 h 52"/>
                  <a:gd name="T2" fmla="*/ 26 w 26"/>
                  <a:gd name="T3" fmla="*/ 52 h 52"/>
                  <a:gd name="T4" fmla="*/ 0 w 26"/>
                  <a:gd name="T5" fmla="*/ 20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20"/>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580" name="Freeform 223"/>
              <p:cNvSpPr/>
              <p:nvPr/>
            </p:nvSpPr>
            <p:spPr bwMode="auto">
              <a:xfrm>
                <a:off x="2459" y="2291"/>
                <a:ext cx="48" cy="88"/>
              </a:xfrm>
              <a:custGeom>
                <a:avLst/>
                <a:gdLst>
                  <a:gd name="T0" fmla="*/ 0 w 48"/>
                  <a:gd name="T1" fmla="*/ 0 h 88"/>
                  <a:gd name="T2" fmla="*/ 48 w 48"/>
                  <a:gd name="T3" fmla="*/ 62 h 88"/>
                  <a:gd name="T4" fmla="*/ 48 w 48"/>
                  <a:gd name="T5" fmla="*/ 88 h 88"/>
                  <a:gd name="T6" fmla="*/ 0 w 48"/>
                  <a:gd name="T7" fmla="*/ 30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1" name="Freeform 224"/>
              <p:cNvSpPr/>
              <p:nvPr/>
            </p:nvSpPr>
            <p:spPr bwMode="auto">
              <a:xfrm>
                <a:off x="2523" y="2371"/>
                <a:ext cx="10" cy="38"/>
              </a:xfrm>
              <a:custGeom>
                <a:avLst/>
                <a:gdLst>
                  <a:gd name="T0" fmla="*/ 10 w 10"/>
                  <a:gd name="T1" fmla="*/ 38 h 38"/>
                  <a:gd name="T2" fmla="*/ 0 w 10"/>
                  <a:gd name="T3" fmla="*/ 26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6"/>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582" name="Freeform 225"/>
              <p:cNvSpPr/>
              <p:nvPr/>
            </p:nvSpPr>
            <p:spPr bwMode="auto">
              <a:xfrm>
                <a:off x="2547" y="240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583" name="Freeform 226"/>
              <p:cNvSpPr/>
              <p:nvPr/>
            </p:nvSpPr>
            <p:spPr bwMode="auto">
              <a:xfrm>
                <a:off x="2595" y="2463"/>
                <a:ext cx="18" cy="38"/>
              </a:xfrm>
              <a:custGeom>
                <a:avLst/>
                <a:gdLst>
                  <a:gd name="T0" fmla="*/ 18 w 18"/>
                  <a:gd name="T1" fmla="*/ 22 h 38"/>
                  <a:gd name="T2" fmla="*/ 18 w 18"/>
                  <a:gd name="T3" fmla="*/ 38 h 38"/>
                  <a:gd name="T4" fmla="*/ 0 w 18"/>
                  <a:gd name="T5" fmla="*/ 18 h 38"/>
                  <a:gd name="T6" fmla="*/ 0 w 18"/>
                  <a:gd name="T7" fmla="*/ 0 h 38"/>
                  <a:gd name="T8" fmla="*/ 18 w 18"/>
                  <a:gd name="T9" fmla="*/ 22 h 38"/>
                </a:gdLst>
                <a:ahLst/>
                <a:cxnLst>
                  <a:cxn ang="0">
                    <a:pos x="T0" y="T1"/>
                  </a:cxn>
                  <a:cxn ang="0">
                    <a:pos x="T2" y="T3"/>
                  </a:cxn>
                  <a:cxn ang="0">
                    <a:pos x="T4" y="T5"/>
                  </a:cxn>
                  <a:cxn ang="0">
                    <a:pos x="T6" y="T7"/>
                  </a:cxn>
                  <a:cxn ang="0">
                    <a:pos x="T8" y="T9"/>
                  </a:cxn>
                </a:cxnLst>
                <a:rect l="0" t="0" r="r" b="b"/>
                <a:pathLst>
                  <a:path w="18" h="38">
                    <a:moveTo>
                      <a:pt x="18" y="22"/>
                    </a:moveTo>
                    <a:lnTo>
                      <a:pt x="18" y="38"/>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1584" name="Freeform 227"/>
              <p:cNvSpPr/>
              <p:nvPr/>
            </p:nvSpPr>
            <p:spPr bwMode="auto">
              <a:xfrm>
                <a:off x="2595" y="2503"/>
                <a:ext cx="18" cy="36"/>
              </a:xfrm>
              <a:custGeom>
                <a:avLst/>
                <a:gdLst>
                  <a:gd name="T0" fmla="*/ 18 w 18"/>
                  <a:gd name="T1" fmla="*/ 20 h 36"/>
                  <a:gd name="T2" fmla="*/ 18 w 18"/>
                  <a:gd name="T3" fmla="*/ 36 h 36"/>
                  <a:gd name="T4" fmla="*/ 0 w 18"/>
                  <a:gd name="T5" fmla="*/ 16 h 36"/>
                  <a:gd name="T6" fmla="*/ 0 w 18"/>
                  <a:gd name="T7" fmla="*/ 0 h 36"/>
                  <a:gd name="T8" fmla="*/ 18 w 18"/>
                  <a:gd name="T9" fmla="*/ 20 h 36"/>
                </a:gdLst>
                <a:ahLst/>
                <a:cxnLst>
                  <a:cxn ang="0">
                    <a:pos x="T0" y="T1"/>
                  </a:cxn>
                  <a:cxn ang="0">
                    <a:pos x="T2" y="T3"/>
                  </a:cxn>
                  <a:cxn ang="0">
                    <a:pos x="T4" y="T5"/>
                  </a:cxn>
                  <a:cxn ang="0">
                    <a:pos x="T6" y="T7"/>
                  </a:cxn>
                  <a:cxn ang="0">
                    <a:pos x="T8" y="T9"/>
                  </a:cxn>
                </a:cxnLst>
                <a:rect l="0" t="0" r="r" b="b"/>
                <a:pathLst>
                  <a:path w="18" h="36">
                    <a:moveTo>
                      <a:pt x="18" y="20"/>
                    </a:moveTo>
                    <a:lnTo>
                      <a:pt x="18" y="36"/>
                    </a:lnTo>
                    <a:lnTo>
                      <a:pt x="0" y="16"/>
                    </a:lnTo>
                    <a:lnTo>
                      <a:pt x="0" y="0"/>
                    </a:lnTo>
                    <a:lnTo>
                      <a:pt x="18" y="20"/>
                    </a:lnTo>
                    <a:close/>
                  </a:path>
                </a:pathLst>
              </a:custGeom>
              <a:grpFill/>
              <a:ln>
                <a:noFill/>
              </a:ln>
            </p:spPr>
            <p:txBody>
              <a:bodyPr vert="horz" wrap="square" lIns="91440" tIns="45720" rIns="91440" bIns="45720" numCol="1" anchor="t" anchorCtr="0" compatLnSpc="1"/>
              <a:lstStyle/>
              <a:p>
                <a:endParaRPr lang="zh-CN" altLang="en-US"/>
              </a:p>
            </p:txBody>
          </p:sp>
          <p:sp>
            <p:nvSpPr>
              <p:cNvPr id="1585" name="Freeform 228"/>
              <p:cNvSpPr/>
              <p:nvPr/>
            </p:nvSpPr>
            <p:spPr bwMode="auto">
              <a:xfrm>
                <a:off x="2459" y="2403"/>
                <a:ext cx="50" cy="80"/>
              </a:xfrm>
              <a:custGeom>
                <a:avLst/>
                <a:gdLst>
                  <a:gd name="T0" fmla="*/ 0 w 50"/>
                  <a:gd name="T1" fmla="*/ 0 h 80"/>
                  <a:gd name="T2" fmla="*/ 50 w 50"/>
                  <a:gd name="T3" fmla="*/ 54 h 80"/>
                  <a:gd name="T4" fmla="*/ 50 w 50"/>
                  <a:gd name="T5" fmla="*/ 80 h 80"/>
                  <a:gd name="T6" fmla="*/ 0 w 50"/>
                  <a:gd name="T7" fmla="*/ 32 h 80"/>
                  <a:gd name="T8" fmla="*/ 0 w 50"/>
                  <a:gd name="T9" fmla="*/ 0 h 80"/>
                </a:gdLst>
                <a:ahLst/>
                <a:cxnLst>
                  <a:cxn ang="0">
                    <a:pos x="T0" y="T1"/>
                  </a:cxn>
                  <a:cxn ang="0">
                    <a:pos x="T2" y="T3"/>
                  </a:cxn>
                  <a:cxn ang="0">
                    <a:pos x="T4" y="T5"/>
                  </a:cxn>
                  <a:cxn ang="0">
                    <a:pos x="T6" y="T7"/>
                  </a:cxn>
                  <a:cxn ang="0">
                    <a:pos x="T8" y="T9"/>
                  </a:cxn>
                </a:cxnLst>
                <a:rect l="0" t="0" r="r" b="b"/>
                <a:pathLst>
                  <a:path w="50" h="80">
                    <a:moveTo>
                      <a:pt x="0" y="0"/>
                    </a:moveTo>
                    <a:lnTo>
                      <a:pt x="50" y="54"/>
                    </a:lnTo>
                    <a:lnTo>
                      <a:pt x="50" y="8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6" name="Freeform 229"/>
              <p:cNvSpPr/>
              <p:nvPr/>
            </p:nvSpPr>
            <p:spPr bwMode="auto">
              <a:xfrm>
                <a:off x="2525" y="2471"/>
                <a:ext cx="14" cy="38"/>
              </a:xfrm>
              <a:custGeom>
                <a:avLst/>
                <a:gdLst>
                  <a:gd name="T0" fmla="*/ 0 w 14"/>
                  <a:gd name="T1" fmla="*/ 0 h 38"/>
                  <a:gd name="T2" fmla="*/ 14 w 14"/>
                  <a:gd name="T3" fmla="*/ 16 h 38"/>
                  <a:gd name="T4" fmla="*/ 14 w 14"/>
                  <a:gd name="T5" fmla="*/ 38 h 38"/>
                  <a:gd name="T6" fmla="*/ 0 w 14"/>
                  <a:gd name="T7" fmla="*/ 26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7" name="Freeform 230"/>
              <p:cNvSpPr/>
              <p:nvPr/>
            </p:nvSpPr>
            <p:spPr bwMode="auto">
              <a:xfrm>
                <a:off x="2553" y="2501"/>
                <a:ext cx="60" cy="76"/>
              </a:xfrm>
              <a:custGeom>
                <a:avLst/>
                <a:gdLst>
                  <a:gd name="T0" fmla="*/ 60 w 60"/>
                  <a:gd name="T1" fmla="*/ 62 h 76"/>
                  <a:gd name="T2" fmla="*/ 60 w 60"/>
                  <a:gd name="T3" fmla="*/ 76 h 76"/>
                  <a:gd name="T4" fmla="*/ 2 w 60"/>
                  <a:gd name="T5" fmla="*/ 22 h 76"/>
                  <a:gd name="T6" fmla="*/ 2 w 60"/>
                  <a:gd name="T7" fmla="*/ 2 h 76"/>
                  <a:gd name="T8" fmla="*/ 0 w 60"/>
                  <a:gd name="T9" fmla="*/ 0 h 76"/>
                  <a:gd name="T10" fmla="*/ 60 w 60"/>
                  <a:gd name="T11" fmla="*/ 62 h 76"/>
                </a:gdLst>
                <a:ahLst/>
                <a:cxnLst>
                  <a:cxn ang="0">
                    <a:pos x="T0" y="T1"/>
                  </a:cxn>
                  <a:cxn ang="0">
                    <a:pos x="T2" y="T3"/>
                  </a:cxn>
                  <a:cxn ang="0">
                    <a:pos x="T4" y="T5"/>
                  </a:cxn>
                  <a:cxn ang="0">
                    <a:pos x="T6" y="T7"/>
                  </a:cxn>
                  <a:cxn ang="0">
                    <a:pos x="T8" y="T9"/>
                  </a:cxn>
                  <a:cxn ang="0">
                    <a:pos x="T10" y="T11"/>
                  </a:cxn>
                </a:cxnLst>
                <a:rect l="0" t="0" r="r" b="b"/>
                <a:pathLst>
                  <a:path w="60" h="76">
                    <a:moveTo>
                      <a:pt x="60" y="62"/>
                    </a:moveTo>
                    <a:lnTo>
                      <a:pt x="60" y="76"/>
                    </a:lnTo>
                    <a:lnTo>
                      <a:pt x="2" y="22"/>
                    </a:lnTo>
                    <a:lnTo>
                      <a:pt x="2" y="2"/>
                    </a:lnTo>
                    <a:lnTo>
                      <a:pt x="0" y="0"/>
                    </a:lnTo>
                    <a:lnTo>
                      <a:pt x="60" y="62"/>
                    </a:lnTo>
                    <a:close/>
                  </a:path>
                </a:pathLst>
              </a:custGeom>
              <a:grpFill/>
              <a:ln>
                <a:noFill/>
              </a:ln>
            </p:spPr>
            <p:txBody>
              <a:bodyPr vert="horz" wrap="square" lIns="91440" tIns="45720" rIns="91440" bIns="45720" numCol="1" anchor="t" anchorCtr="0" compatLnSpc="1"/>
              <a:lstStyle/>
              <a:p>
                <a:endParaRPr lang="zh-CN" altLang="en-US"/>
              </a:p>
            </p:txBody>
          </p:sp>
          <p:sp>
            <p:nvSpPr>
              <p:cNvPr id="1588" name="Freeform 231"/>
              <p:cNvSpPr/>
              <p:nvPr/>
            </p:nvSpPr>
            <p:spPr bwMode="auto">
              <a:xfrm>
                <a:off x="2459" y="245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89" name="Freeform 232"/>
              <p:cNvSpPr/>
              <p:nvPr/>
            </p:nvSpPr>
            <p:spPr bwMode="auto">
              <a:xfrm>
                <a:off x="2597" y="2585"/>
                <a:ext cx="16" cy="30"/>
              </a:xfrm>
              <a:custGeom>
                <a:avLst/>
                <a:gdLst>
                  <a:gd name="T0" fmla="*/ 16 w 16"/>
                  <a:gd name="T1" fmla="*/ 14 h 30"/>
                  <a:gd name="T2" fmla="*/ 16 w 16"/>
                  <a:gd name="T3" fmla="*/ 30 h 30"/>
                  <a:gd name="T4" fmla="*/ 0 w 16"/>
                  <a:gd name="T5" fmla="*/ 18 h 30"/>
                  <a:gd name="T6" fmla="*/ 0 w 16"/>
                  <a:gd name="T7" fmla="*/ 0 h 30"/>
                  <a:gd name="T8" fmla="*/ 16 w 16"/>
                  <a:gd name="T9" fmla="*/ 14 h 30"/>
                </a:gdLst>
                <a:ahLst/>
                <a:cxnLst>
                  <a:cxn ang="0">
                    <a:pos x="T0" y="T1"/>
                  </a:cxn>
                  <a:cxn ang="0">
                    <a:pos x="T2" y="T3"/>
                  </a:cxn>
                  <a:cxn ang="0">
                    <a:pos x="T4" y="T5"/>
                  </a:cxn>
                  <a:cxn ang="0">
                    <a:pos x="T6" y="T7"/>
                  </a:cxn>
                  <a:cxn ang="0">
                    <a:pos x="T8" y="T9"/>
                  </a:cxn>
                </a:cxnLst>
                <a:rect l="0" t="0" r="r" b="b"/>
                <a:pathLst>
                  <a:path w="16" h="30">
                    <a:moveTo>
                      <a:pt x="16" y="14"/>
                    </a:moveTo>
                    <a:lnTo>
                      <a:pt x="16" y="30"/>
                    </a:lnTo>
                    <a:lnTo>
                      <a:pt x="0" y="18"/>
                    </a:lnTo>
                    <a:lnTo>
                      <a:pt x="0" y="0"/>
                    </a:lnTo>
                    <a:lnTo>
                      <a:pt x="16" y="14"/>
                    </a:lnTo>
                    <a:close/>
                  </a:path>
                </a:pathLst>
              </a:custGeom>
              <a:grpFill/>
              <a:ln>
                <a:noFill/>
              </a:ln>
            </p:spPr>
            <p:txBody>
              <a:bodyPr vert="horz" wrap="square" lIns="91440" tIns="45720" rIns="91440" bIns="45720" numCol="1" anchor="t" anchorCtr="0" compatLnSpc="1"/>
              <a:lstStyle/>
              <a:p>
                <a:endParaRPr lang="zh-CN" altLang="en-US"/>
              </a:p>
            </p:txBody>
          </p:sp>
          <p:sp>
            <p:nvSpPr>
              <p:cNvPr id="1590" name="Freeform 233"/>
              <p:cNvSpPr/>
              <p:nvPr/>
            </p:nvSpPr>
            <p:spPr bwMode="auto">
              <a:xfrm>
                <a:off x="2459" y="251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1" name="Freeform 234"/>
              <p:cNvSpPr/>
              <p:nvPr/>
            </p:nvSpPr>
            <p:spPr bwMode="auto">
              <a:xfrm>
                <a:off x="2531" y="2573"/>
                <a:ext cx="18" cy="36"/>
              </a:xfrm>
              <a:custGeom>
                <a:avLst/>
                <a:gdLst>
                  <a:gd name="T0" fmla="*/ 18 w 18"/>
                  <a:gd name="T1" fmla="*/ 12 h 36"/>
                  <a:gd name="T2" fmla="*/ 18 w 18"/>
                  <a:gd name="T3" fmla="*/ 36 h 36"/>
                  <a:gd name="T4" fmla="*/ 2 w 18"/>
                  <a:gd name="T5" fmla="*/ 24 h 36"/>
                  <a:gd name="T6" fmla="*/ 2 w 18"/>
                  <a:gd name="T7" fmla="*/ 2 h 36"/>
                  <a:gd name="T8" fmla="*/ 0 w 18"/>
                  <a:gd name="T9" fmla="*/ 0 h 36"/>
                  <a:gd name="T10" fmla="*/ 18 w 18"/>
                  <a:gd name="T11" fmla="*/ 12 h 36"/>
                </a:gdLst>
                <a:ahLst/>
                <a:cxnLst>
                  <a:cxn ang="0">
                    <a:pos x="T0" y="T1"/>
                  </a:cxn>
                  <a:cxn ang="0">
                    <a:pos x="T2" y="T3"/>
                  </a:cxn>
                  <a:cxn ang="0">
                    <a:pos x="T4" y="T5"/>
                  </a:cxn>
                  <a:cxn ang="0">
                    <a:pos x="T6" y="T7"/>
                  </a:cxn>
                  <a:cxn ang="0">
                    <a:pos x="T8" y="T9"/>
                  </a:cxn>
                  <a:cxn ang="0">
                    <a:pos x="T10" y="T11"/>
                  </a:cxn>
                </a:cxnLst>
                <a:rect l="0" t="0" r="r" b="b"/>
                <a:pathLst>
                  <a:path w="18" h="36">
                    <a:moveTo>
                      <a:pt x="18" y="12"/>
                    </a:moveTo>
                    <a:lnTo>
                      <a:pt x="18" y="36"/>
                    </a:lnTo>
                    <a:lnTo>
                      <a:pt x="2" y="24"/>
                    </a:lnTo>
                    <a:lnTo>
                      <a:pt x="2" y="2"/>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592" name="Freeform 235"/>
              <p:cNvSpPr/>
              <p:nvPr/>
            </p:nvSpPr>
            <p:spPr bwMode="auto">
              <a:xfrm>
                <a:off x="2565" y="2597"/>
                <a:ext cx="48" cy="55"/>
              </a:xfrm>
              <a:custGeom>
                <a:avLst/>
                <a:gdLst>
                  <a:gd name="T0" fmla="*/ 48 w 48"/>
                  <a:gd name="T1" fmla="*/ 39 h 55"/>
                  <a:gd name="T2" fmla="*/ 48 w 48"/>
                  <a:gd name="T3" fmla="*/ 55 h 55"/>
                  <a:gd name="T4" fmla="*/ 0 w 48"/>
                  <a:gd name="T5" fmla="*/ 22 h 55"/>
                  <a:gd name="T6" fmla="*/ 0 w 48"/>
                  <a:gd name="T7" fmla="*/ 0 h 55"/>
                  <a:gd name="T8" fmla="*/ 48 w 48"/>
                  <a:gd name="T9" fmla="*/ 39 h 55"/>
                </a:gdLst>
                <a:ahLst/>
                <a:cxnLst>
                  <a:cxn ang="0">
                    <a:pos x="T0" y="T1"/>
                  </a:cxn>
                  <a:cxn ang="0">
                    <a:pos x="T2" y="T3"/>
                  </a:cxn>
                  <a:cxn ang="0">
                    <a:pos x="T4" y="T5"/>
                  </a:cxn>
                  <a:cxn ang="0">
                    <a:pos x="T6" y="T7"/>
                  </a:cxn>
                  <a:cxn ang="0">
                    <a:pos x="T8" y="T9"/>
                  </a:cxn>
                </a:cxnLst>
                <a:rect l="0" t="0" r="r" b="b"/>
                <a:pathLst>
                  <a:path w="48" h="55">
                    <a:moveTo>
                      <a:pt x="48" y="39"/>
                    </a:moveTo>
                    <a:lnTo>
                      <a:pt x="48" y="55"/>
                    </a:lnTo>
                    <a:lnTo>
                      <a:pt x="0" y="22"/>
                    </a:lnTo>
                    <a:lnTo>
                      <a:pt x="0" y="0"/>
                    </a:lnTo>
                    <a:lnTo>
                      <a:pt x="48" y="39"/>
                    </a:lnTo>
                    <a:close/>
                  </a:path>
                </a:pathLst>
              </a:custGeom>
              <a:grpFill/>
              <a:ln>
                <a:noFill/>
              </a:ln>
            </p:spPr>
            <p:txBody>
              <a:bodyPr vert="horz" wrap="square" lIns="91440" tIns="45720" rIns="91440" bIns="45720" numCol="1" anchor="t" anchorCtr="0" compatLnSpc="1"/>
              <a:lstStyle/>
              <a:p>
                <a:endParaRPr lang="zh-CN" altLang="en-US"/>
              </a:p>
            </p:txBody>
          </p:sp>
          <p:sp>
            <p:nvSpPr>
              <p:cNvPr id="1593" name="Freeform 236"/>
              <p:cNvSpPr/>
              <p:nvPr/>
            </p:nvSpPr>
            <p:spPr bwMode="auto">
              <a:xfrm>
                <a:off x="2459" y="2571"/>
                <a:ext cx="18" cy="42"/>
              </a:xfrm>
              <a:custGeom>
                <a:avLst/>
                <a:gdLst>
                  <a:gd name="T0" fmla="*/ 0 w 18"/>
                  <a:gd name="T1" fmla="*/ 0 h 42"/>
                  <a:gd name="T2" fmla="*/ 18 w 18"/>
                  <a:gd name="T3" fmla="*/ 12 h 42"/>
                  <a:gd name="T4" fmla="*/ 18 w 18"/>
                  <a:gd name="T5" fmla="*/ 42 h 42"/>
                  <a:gd name="T6" fmla="*/ 0 w 18"/>
                  <a:gd name="T7" fmla="*/ 32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4" name="Freeform 237"/>
              <p:cNvSpPr/>
              <p:nvPr/>
            </p:nvSpPr>
            <p:spPr bwMode="auto">
              <a:xfrm>
                <a:off x="2493" y="2593"/>
                <a:ext cx="16" cy="38"/>
              </a:xfrm>
              <a:custGeom>
                <a:avLst/>
                <a:gdLst>
                  <a:gd name="T0" fmla="*/ 16 w 16"/>
                  <a:gd name="T1" fmla="*/ 12 h 38"/>
                  <a:gd name="T2" fmla="*/ 16 w 16"/>
                  <a:gd name="T3" fmla="*/ 38 h 38"/>
                  <a:gd name="T4" fmla="*/ 0 w 16"/>
                  <a:gd name="T5" fmla="*/ 28 h 38"/>
                  <a:gd name="T6" fmla="*/ 0 w 16"/>
                  <a:gd name="T7" fmla="*/ 0 h 38"/>
                  <a:gd name="T8" fmla="*/ 16 w 16"/>
                  <a:gd name="T9" fmla="*/ 12 h 38"/>
                </a:gdLst>
                <a:ahLst/>
                <a:cxnLst>
                  <a:cxn ang="0">
                    <a:pos x="T0" y="T1"/>
                  </a:cxn>
                  <a:cxn ang="0">
                    <a:pos x="T2" y="T3"/>
                  </a:cxn>
                  <a:cxn ang="0">
                    <a:pos x="T4" y="T5"/>
                  </a:cxn>
                  <a:cxn ang="0">
                    <a:pos x="T6" y="T7"/>
                  </a:cxn>
                  <a:cxn ang="0">
                    <a:pos x="T8" y="T9"/>
                  </a:cxn>
                </a:cxnLst>
                <a:rect l="0" t="0" r="r" b="b"/>
                <a:pathLst>
                  <a:path w="16" h="38">
                    <a:moveTo>
                      <a:pt x="16" y="12"/>
                    </a:moveTo>
                    <a:lnTo>
                      <a:pt x="16" y="38"/>
                    </a:lnTo>
                    <a:lnTo>
                      <a:pt x="0" y="28"/>
                    </a:lnTo>
                    <a:lnTo>
                      <a:pt x="0" y="0"/>
                    </a:lnTo>
                    <a:lnTo>
                      <a:pt x="16" y="12"/>
                    </a:lnTo>
                    <a:close/>
                  </a:path>
                </a:pathLst>
              </a:custGeom>
              <a:grpFill/>
              <a:ln>
                <a:noFill/>
              </a:ln>
            </p:spPr>
            <p:txBody>
              <a:bodyPr vert="horz" wrap="square" lIns="91440" tIns="45720" rIns="91440" bIns="45720" numCol="1" anchor="t" anchorCtr="0" compatLnSpc="1"/>
              <a:lstStyle/>
              <a:p>
                <a:endParaRPr lang="zh-CN" altLang="en-US"/>
              </a:p>
            </p:txBody>
          </p:sp>
          <p:sp>
            <p:nvSpPr>
              <p:cNvPr id="1595" name="Freeform 238"/>
              <p:cNvSpPr/>
              <p:nvPr/>
            </p:nvSpPr>
            <p:spPr bwMode="auto">
              <a:xfrm>
                <a:off x="2525" y="2615"/>
                <a:ext cx="50" cy="53"/>
              </a:xfrm>
              <a:custGeom>
                <a:avLst/>
                <a:gdLst>
                  <a:gd name="T0" fmla="*/ 50 w 50"/>
                  <a:gd name="T1" fmla="*/ 33 h 53"/>
                  <a:gd name="T2" fmla="*/ 50 w 50"/>
                  <a:gd name="T3" fmla="*/ 53 h 53"/>
                  <a:gd name="T4" fmla="*/ 0 w 50"/>
                  <a:gd name="T5" fmla="*/ 25 h 53"/>
                  <a:gd name="T6" fmla="*/ 0 w 50"/>
                  <a:gd name="T7" fmla="*/ 0 h 53"/>
                  <a:gd name="T8" fmla="*/ 50 w 50"/>
                  <a:gd name="T9" fmla="*/ 33 h 53"/>
                </a:gdLst>
                <a:ahLst/>
                <a:cxnLst>
                  <a:cxn ang="0">
                    <a:pos x="T0" y="T1"/>
                  </a:cxn>
                  <a:cxn ang="0">
                    <a:pos x="T2" y="T3"/>
                  </a:cxn>
                  <a:cxn ang="0">
                    <a:pos x="T4" y="T5"/>
                  </a:cxn>
                  <a:cxn ang="0">
                    <a:pos x="T6" y="T7"/>
                  </a:cxn>
                  <a:cxn ang="0">
                    <a:pos x="T8" y="T9"/>
                  </a:cxn>
                </a:cxnLst>
                <a:rect l="0" t="0" r="r" b="b"/>
                <a:pathLst>
                  <a:path w="50" h="53">
                    <a:moveTo>
                      <a:pt x="50" y="33"/>
                    </a:moveTo>
                    <a:lnTo>
                      <a:pt x="50" y="53"/>
                    </a:lnTo>
                    <a:lnTo>
                      <a:pt x="0" y="25"/>
                    </a:lnTo>
                    <a:lnTo>
                      <a:pt x="0" y="0"/>
                    </a:lnTo>
                    <a:lnTo>
                      <a:pt x="50" y="33"/>
                    </a:lnTo>
                    <a:close/>
                  </a:path>
                </a:pathLst>
              </a:custGeom>
              <a:grpFill/>
              <a:ln>
                <a:noFill/>
              </a:ln>
            </p:spPr>
            <p:txBody>
              <a:bodyPr vert="horz" wrap="square" lIns="91440" tIns="45720" rIns="91440" bIns="45720" numCol="1" anchor="t" anchorCtr="0" compatLnSpc="1"/>
              <a:lstStyle/>
              <a:p>
                <a:endParaRPr lang="zh-CN" altLang="en-US"/>
              </a:p>
            </p:txBody>
          </p:sp>
          <p:sp>
            <p:nvSpPr>
              <p:cNvPr id="1596" name="Freeform 239"/>
              <p:cNvSpPr/>
              <p:nvPr/>
            </p:nvSpPr>
            <p:spPr bwMode="auto">
              <a:xfrm>
                <a:off x="2459" y="2627"/>
                <a:ext cx="30" cy="45"/>
              </a:xfrm>
              <a:custGeom>
                <a:avLst/>
                <a:gdLst>
                  <a:gd name="T0" fmla="*/ 0 w 30"/>
                  <a:gd name="T1" fmla="*/ 0 h 45"/>
                  <a:gd name="T2" fmla="*/ 30 w 30"/>
                  <a:gd name="T3" fmla="*/ 17 h 45"/>
                  <a:gd name="T4" fmla="*/ 30 w 30"/>
                  <a:gd name="T5" fmla="*/ 45 h 45"/>
                  <a:gd name="T6" fmla="*/ 0 w 30"/>
                  <a:gd name="T7" fmla="*/ 33 h 45"/>
                  <a:gd name="T8" fmla="*/ 0 w 30"/>
                  <a:gd name="T9" fmla="*/ 0 h 45"/>
                </a:gdLst>
                <a:ahLst/>
                <a:cxnLst>
                  <a:cxn ang="0">
                    <a:pos x="T0" y="T1"/>
                  </a:cxn>
                  <a:cxn ang="0">
                    <a:pos x="T2" y="T3"/>
                  </a:cxn>
                  <a:cxn ang="0">
                    <a:pos x="T4" y="T5"/>
                  </a:cxn>
                  <a:cxn ang="0">
                    <a:pos x="T6" y="T7"/>
                  </a:cxn>
                  <a:cxn ang="0">
                    <a:pos x="T8" y="T9"/>
                  </a:cxn>
                </a:cxnLst>
                <a:rect l="0" t="0" r="r" b="b"/>
                <a:pathLst>
                  <a:path w="30" h="45">
                    <a:moveTo>
                      <a:pt x="0" y="0"/>
                    </a:moveTo>
                    <a:lnTo>
                      <a:pt x="30" y="17"/>
                    </a:lnTo>
                    <a:lnTo>
                      <a:pt x="30" y="4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7" name="Freeform 240"/>
              <p:cNvSpPr/>
              <p:nvPr/>
            </p:nvSpPr>
            <p:spPr bwMode="auto">
              <a:xfrm>
                <a:off x="2553" y="2678"/>
                <a:ext cx="60" cy="46"/>
              </a:xfrm>
              <a:custGeom>
                <a:avLst/>
                <a:gdLst>
                  <a:gd name="T0" fmla="*/ 60 w 60"/>
                  <a:gd name="T1" fmla="*/ 30 h 46"/>
                  <a:gd name="T2" fmla="*/ 60 w 60"/>
                  <a:gd name="T3" fmla="*/ 46 h 46"/>
                  <a:gd name="T4" fmla="*/ 0 w 60"/>
                  <a:gd name="T5" fmla="*/ 20 h 46"/>
                  <a:gd name="T6" fmla="*/ 0 w 60"/>
                  <a:gd name="T7" fmla="*/ 0 h 46"/>
                  <a:gd name="T8" fmla="*/ 60 w 60"/>
                  <a:gd name="T9" fmla="*/ 30 h 46"/>
                </a:gdLst>
                <a:ahLst/>
                <a:cxnLst>
                  <a:cxn ang="0">
                    <a:pos x="T0" y="T1"/>
                  </a:cxn>
                  <a:cxn ang="0">
                    <a:pos x="T2" y="T3"/>
                  </a:cxn>
                  <a:cxn ang="0">
                    <a:pos x="T4" y="T5"/>
                  </a:cxn>
                  <a:cxn ang="0">
                    <a:pos x="T6" y="T7"/>
                  </a:cxn>
                  <a:cxn ang="0">
                    <a:pos x="T8" y="T9"/>
                  </a:cxn>
                </a:cxnLst>
                <a:rect l="0" t="0" r="r" b="b"/>
                <a:pathLst>
                  <a:path w="60" h="46">
                    <a:moveTo>
                      <a:pt x="60" y="30"/>
                    </a:moveTo>
                    <a:lnTo>
                      <a:pt x="60" y="46"/>
                    </a:lnTo>
                    <a:lnTo>
                      <a:pt x="0" y="20"/>
                    </a:lnTo>
                    <a:lnTo>
                      <a:pt x="0" y="0"/>
                    </a:lnTo>
                    <a:lnTo>
                      <a:pt x="60" y="30"/>
                    </a:lnTo>
                    <a:close/>
                  </a:path>
                </a:pathLst>
              </a:custGeom>
              <a:grpFill/>
              <a:ln>
                <a:noFill/>
              </a:ln>
            </p:spPr>
            <p:txBody>
              <a:bodyPr vert="horz" wrap="square" lIns="91440" tIns="45720" rIns="91440" bIns="45720" numCol="1" anchor="t" anchorCtr="0" compatLnSpc="1"/>
              <a:lstStyle/>
              <a:p>
                <a:endParaRPr lang="zh-CN" altLang="en-US"/>
              </a:p>
            </p:txBody>
          </p:sp>
          <p:sp>
            <p:nvSpPr>
              <p:cNvPr id="1598" name="Freeform 241"/>
              <p:cNvSpPr/>
              <p:nvPr/>
            </p:nvSpPr>
            <p:spPr bwMode="auto">
              <a:xfrm>
                <a:off x="2459" y="2684"/>
                <a:ext cx="58" cy="48"/>
              </a:xfrm>
              <a:custGeom>
                <a:avLst/>
                <a:gdLst>
                  <a:gd name="T0" fmla="*/ 0 w 58"/>
                  <a:gd name="T1" fmla="*/ 0 h 48"/>
                  <a:gd name="T2" fmla="*/ 58 w 58"/>
                  <a:gd name="T3" fmla="*/ 24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4"/>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99" name="Freeform 242"/>
              <p:cNvSpPr/>
              <p:nvPr/>
            </p:nvSpPr>
            <p:spPr bwMode="auto">
              <a:xfrm>
                <a:off x="2533" y="2714"/>
                <a:ext cx="42" cy="36"/>
              </a:xfrm>
              <a:custGeom>
                <a:avLst/>
                <a:gdLst>
                  <a:gd name="T0" fmla="*/ 0 w 42"/>
                  <a:gd name="T1" fmla="*/ 0 h 36"/>
                  <a:gd name="T2" fmla="*/ 42 w 42"/>
                  <a:gd name="T3" fmla="*/ 16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6"/>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0" name="Freeform 243"/>
              <p:cNvSpPr/>
              <p:nvPr/>
            </p:nvSpPr>
            <p:spPr bwMode="auto">
              <a:xfrm>
                <a:off x="2497" y="2750"/>
                <a:ext cx="36" cy="34"/>
              </a:xfrm>
              <a:custGeom>
                <a:avLst/>
                <a:gdLst>
                  <a:gd name="T0" fmla="*/ 36 w 36"/>
                  <a:gd name="T1" fmla="*/ 10 h 34"/>
                  <a:gd name="T2" fmla="*/ 36 w 36"/>
                  <a:gd name="T3" fmla="*/ 34 h 34"/>
                  <a:gd name="T4" fmla="*/ 0 w 36"/>
                  <a:gd name="T5" fmla="*/ 28 h 34"/>
                  <a:gd name="T6" fmla="*/ 0 w 36"/>
                  <a:gd name="T7" fmla="*/ 0 h 34"/>
                  <a:gd name="T8" fmla="*/ 36 w 36"/>
                  <a:gd name="T9" fmla="*/ 10 h 34"/>
                </a:gdLst>
                <a:ahLst/>
                <a:cxnLst>
                  <a:cxn ang="0">
                    <a:pos x="T0" y="T1"/>
                  </a:cxn>
                  <a:cxn ang="0">
                    <a:pos x="T2" y="T3"/>
                  </a:cxn>
                  <a:cxn ang="0">
                    <a:pos x="T4" y="T5"/>
                  </a:cxn>
                  <a:cxn ang="0">
                    <a:pos x="T6" y="T7"/>
                  </a:cxn>
                  <a:cxn ang="0">
                    <a:pos x="T8" y="T9"/>
                  </a:cxn>
                </a:cxnLst>
                <a:rect l="0" t="0" r="r" b="b"/>
                <a:pathLst>
                  <a:path w="36" h="34">
                    <a:moveTo>
                      <a:pt x="36" y="10"/>
                    </a:moveTo>
                    <a:lnTo>
                      <a:pt x="36" y="34"/>
                    </a:lnTo>
                    <a:lnTo>
                      <a:pt x="0" y="28"/>
                    </a:lnTo>
                    <a:lnTo>
                      <a:pt x="0" y="0"/>
                    </a:lnTo>
                    <a:lnTo>
                      <a:pt x="36" y="10"/>
                    </a:lnTo>
                    <a:close/>
                  </a:path>
                </a:pathLst>
              </a:custGeom>
              <a:grpFill/>
              <a:ln>
                <a:noFill/>
              </a:ln>
            </p:spPr>
            <p:txBody>
              <a:bodyPr vert="horz" wrap="square" lIns="91440" tIns="45720" rIns="91440" bIns="45720" numCol="1" anchor="t" anchorCtr="0" compatLnSpc="1"/>
              <a:lstStyle/>
              <a:p>
                <a:endParaRPr lang="zh-CN" altLang="en-US"/>
              </a:p>
            </p:txBody>
          </p:sp>
          <p:sp>
            <p:nvSpPr>
              <p:cNvPr id="1601" name="Freeform 244"/>
              <p:cNvSpPr/>
              <p:nvPr/>
            </p:nvSpPr>
            <p:spPr bwMode="auto">
              <a:xfrm>
                <a:off x="2581" y="2772"/>
                <a:ext cx="32" cy="24"/>
              </a:xfrm>
              <a:custGeom>
                <a:avLst/>
                <a:gdLst>
                  <a:gd name="T0" fmla="*/ 32 w 32"/>
                  <a:gd name="T1" fmla="*/ 8 h 24"/>
                  <a:gd name="T2" fmla="*/ 32 w 32"/>
                  <a:gd name="T3" fmla="*/ 24 h 24"/>
                  <a:gd name="T4" fmla="*/ 0 w 32"/>
                  <a:gd name="T5" fmla="*/ 18 h 24"/>
                  <a:gd name="T6" fmla="*/ 0 w 32"/>
                  <a:gd name="T7" fmla="*/ 0 h 24"/>
                  <a:gd name="T8" fmla="*/ 10 w 32"/>
                  <a:gd name="T9" fmla="*/ 2 h 24"/>
                  <a:gd name="T10" fmla="*/ 32 w 32"/>
                  <a:gd name="T11" fmla="*/ 8 h 24"/>
                </a:gdLst>
                <a:ahLst/>
                <a:cxnLst>
                  <a:cxn ang="0">
                    <a:pos x="T0" y="T1"/>
                  </a:cxn>
                  <a:cxn ang="0">
                    <a:pos x="T2" y="T3"/>
                  </a:cxn>
                  <a:cxn ang="0">
                    <a:pos x="T4" y="T5"/>
                  </a:cxn>
                  <a:cxn ang="0">
                    <a:pos x="T6" y="T7"/>
                  </a:cxn>
                  <a:cxn ang="0">
                    <a:pos x="T8" y="T9"/>
                  </a:cxn>
                  <a:cxn ang="0">
                    <a:pos x="T10" y="T11"/>
                  </a:cxn>
                </a:cxnLst>
                <a:rect l="0" t="0" r="r" b="b"/>
                <a:pathLst>
                  <a:path w="32" h="24">
                    <a:moveTo>
                      <a:pt x="32" y="8"/>
                    </a:moveTo>
                    <a:lnTo>
                      <a:pt x="32" y="24"/>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602" name="Freeform 245"/>
              <p:cNvSpPr/>
              <p:nvPr/>
            </p:nvSpPr>
            <p:spPr bwMode="auto">
              <a:xfrm>
                <a:off x="2459" y="2798"/>
                <a:ext cx="54" cy="32"/>
              </a:xfrm>
              <a:custGeom>
                <a:avLst/>
                <a:gdLst>
                  <a:gd name="T0" fmla="*/ 0 w 54"/>
                  <a:gd name="T1" fmla="*/ 0 h 32"/>
                  <a:gd name="T2" fmla="*/ 54 w 54"/>
                  <a:gd name="T3" fmla="*/ 6 h 32"/>
                  <a:gd name="T4" fmla="*/ 54 w 54"/>
                  <a:gd name="T5" fmla="*/ 32 h 32"/>
                  <a:gd name="T6" fmla="*/ 0 w 54"/>
                  <a:gd name="T7" fmla="*/ 30 h 32"/>
                  <a:gd name="T8" fmla="*/ 0 w 54"/>
                  <a:gd name="T9" fmla="*/ 0 h 32"/>
                </a:gdLst>
                <a:ahLst/>
                <a:cxnLst>
                  <a:cxn ang="0">
                    <a:pos x="T0" y="T1"/>
                  </a:cxn>
                  <a:cxn ang="0">
                    <a:pos x="T2" y="T3"/>
                  </a:cxn>
                  <a:cxn ang="0">
                    <a:pos x="T4" y="T5"/>
                  </a:cxn>
                  <a:cxn ang="0">
                    <a:pos x="T6" y="T7"/>
                  </a:cxn>
                  <a:cxn ang="0">
                    <a:pos x="T8" y="T9"/>
                  </a:cxn>
                </a:cxnLst>
                <a:rect l="0" t="0" r="r" b="b"/>
                <a:pathLst>
                  <a:path w="54" h="32">
                    <a:moveTo>
                      <a:pt x="0" y="0"/>
                    </a:moveTo>
                    <a:lnTo>
                      <a:pt x="54" y="6"/>
                    </a:lnTo>
                    <a:lnTo>
                      <a:pt x="54" y="3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3" name="Freeform 246"/>
              <p:cNvSpPr/>
              <p:nvPr/>
            </p:nvSpPr>
            <p:spPr bwMode="auto">
              <a:xfrm>
                <a:off x="2529" y="2806"/>
                <a:ext cx="18" cy="26"/>
              </a:xfrm>
              <a:custGeom>
                <a:avLst/>
                <a:gdLst>
                  <a:gd name="T0" fmla="*/ 18 w 18"/>
                  <a:gd name="T1" fmla="*/ 4 h 26"/>
                  <a:gd name="T2" fmla="*/ 18 w 18"/>
                  <a:gd name="T3" fmla="*/ 26 h 26"/>
                  <a:gd name="T4" fmla="*/ 0 w 18"/>
                  <a:gd name="T5" fmla="*/ 26 h 26"/>
                  <a:gd name="T6" fmla="*/ 0 w 18"/>
                  <a:gd name="T7" fmla="*/ 0 h 26"/>
                  <a:gd name="T8" fmla="*/ 18 w 18"/>
                  <a:gd name="T9" fmla="*/ 4 h 26"/>
                </a:gdLst>
                <a:ahLst/>
                <a:cxnLst>
                  <a:cxn ang="0">
                    <a:pos x="T0" y="T1"/>
                  </a:cxn>
                  <a:cxn ang="0">
                    <a:pos x="T2" y="T3"/>
                  </a:cxn>
                  <a:cxn ang="0">
                    <a:pos x="T4" y="T5"/>
                  </a:cxn>
                  <a:cxn ang="0">
                    <a:pos x="T6" y="T7"/>
                  </a:cxn>
                  <a:cxn ang="0">
                    <a:pos x="T8" y="T9"/>
                  </a:cxn>
                </a:cxnLst>
                <a:rect l="0" t="0" r="r" b="b"/>
                <a:pathLst>
                  <a:path w="18" h="26">
                    <a:moveTo>
                      <a:pt x="18" y="4"/>
                    </a:moveTo>
                    <a:lnTo>
                      <a:pt x="18" y="26"/>
                    </a:lnTo>
                    <a:lnTo>
                      <a:pt x="0" y="26"/>
                    </a:lnTo>
                    <a:lnTo>
                      <a:pt x="0" y="0"/>
                    </a:lnTo>
                    <a:lnTo>
                      <a:pt x="18" y="4"/>
                    </a:lnTo>
                    <a:close/>
                  </a:path>
                </a:pathLst>
              </a:custGeom>
              <a:grpFill/>
              <a:ln>
                <a:noFill/>
              </a:ln>
            </p:spPr>
            <p:txBody>
              <a:bodyPr vert="horz" wrap="square" lIns="91440" tIns="45720" rIns="91440" bIns="45720" numCol="1" anchor="t" anchorCtr="0" compatLnSpc="1"/>
              <a:lstStyle/>
              <a:p>
                <a:endParaRPr lang="zh-CN" altLang="en-US"/>
              </a:p>
            </p:txBody>
          </p:sp>
          <p:sp>
            <p:nvSpPr>
              <p:cNvPr id="1604" name="Freeform 247"/>
              <p:cNvSpPr/>
              <p:nvPr/>
            </p:nvSpPr>
            <p:spPr bwMode="auto">
              <a:xfrm>
                <a:off x="2563" y="2812"/>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605" name="Freeform 248"/>
              <p:cNvSpPr/>
              <p:nvPr/>
            </p:nvSpPr>
            <p:spPr bwMode="auto">
              <a:xfrm>
                <a:off x="2459" y="2854"/>
                <a:ext cx="24" cy="30"/>
              </a:xfrm>
              <a:custGeom>
                <a:avLst/>
                <a:gdLst>
                  <a:gd name="T0" fmla="*/ 0 w 24"/>
                  <a:gd name="T1" fmla="*/ 0 h 30"/>
                  <a:gd name="T2" fmla="*/ 24 w 24"/>
                  <a:gd name="T3" fmla="*/ 0 h 30"/>
                  <a:gd name="T4" fmla="*/ 24 w 24"/>
                  <a:gd name="T5" fmla="*/ 28 h 30"/>
                  <a:gd name="T6" fmla="*/ 0 w 24"/>
                  <a:gd name="T7" fmla="*/ 30 h 30"/>
                  <a:gd name="T8" fmla="*/ 0 w 24"/>
                  <a:gd name="T9" fmla="*/ 0 h 30"/>
                </a:gdLst>
                <a:ahLst/>
                <a:cxnLst>
                  <a:cxn ang="0">
                    <a:pos x="T0" y="T1"/>
                  </a:cxn>
                  <a:cxn ang="0">
                    <a:pos x="T2" y="T3"/>
                  </a:cxn>
                  <a:cxn ang="0">
                    <a:pos x="T4" y="T5"/>
                  </a:cxn>
                  <a:cxn ang="0">
                    <a:pos x="T6" y="T7"/>
                  </a:cxn>
                  <a:cxn ang="0">
                    <a:pos x="T8" y="T9"/>
                  </a:cxn>
                </a:cxnLst>
                <a:rect l="0" t="0" r="r" b="b"/>
                <a:pathLst>
                  <a:path w="24" h="30">
                    <a:moveTo>
                      <a:pt x="0" y="0"/>
                    </a:moveTo>
                    <a:lnTo>
                      <a:pt x="24" y="0"/>
                    </a:lnTo>
                    <a:lnTo>
                      <a:pt x="24" y="2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606" name="Freeform 249"/>
              <p:cNvSpPr/>
              <p:nvPr/>
            </p:nvSpPr>
            <p:spPr bwMode="auto">
              <a:xfrm>
                <a:off x="2547" y="2854"/>
                <a:ext cx="38" cy="22"/>
              </a:xfrm>
              <a:custGeom>
                <a:avLst/>
                <a:gdLst>
                  <a:gd name="T0" fmla="*/ 38 w 38"/>
                  <a:gd name="T1" fmla="*/ 2 h 22"/>
                  <a:gd name="T2" fmla="*/ 38 w 38"/>
                  <a:gd name="T3" fmla="*/ 20 h 22"/>
                  <a:gd name="T4" fmla="*/ 0 w 38"/>
                  <a:gd name="T5" fmla="*/ 22 h 22"/>
                  <a:gd name="T6" fmla="*/ 0 w 38"/>
                  <a:gd name="T7" fmla="*/ 0 h 22"/>
                  <a:gd name="T8" fmla="*/ 38 w 38"/>
                  <a:gd name="T9" fmla="*/ 2 h 22"/>
                </a:gdLst>
                <a:ahLst/>
                <a:cxnLst>
                  <a:cxn ang="0">
                    <a:pos x="T0" y="T1"/>
                  </a:cxn>
                  <a:cxn ang="0">
                    <a:pos x="T2" y="T3"/>
                  </a:cxn>
                  <a:cxn ang="0">
                    <a:pos x="T4" y="T5"/>
                  </a:cxn>
                  <a:cxn ang="0">
                    <a:pos x="T6" y="T7"/>
                  </a:cxn>
                  <a:cxn ang="0">
                    <a:pos x="T8" y="T9"/>
                  </a:cxn>
                </a:cxnLst>
                <a:rect l="0" t="0" r="r" b="b"/>
                <a:pathLst>
                  <a:path w="38" h="22">
                    <a:moveTo>
                      <a:pt x="38" y="2"/>
                    </a:moveTo>
                    <a:lnTo>
                      <a:pt x="38" y="20"/>
                    </a:lnTo>
                    <a:lnTo>
                      <a:pt x="0" y="22"/>
                    </a:lnTo>
                    <a:lnTo>
                      <a:pt x="0" y="0"/>
                    </a:lnTo>
                    <a:lnTo>
                      <a:pt x="38" y="2"/>
                    </a:lnTo>
                    <a:close/>
                  </a:path>
                </a:pathLst>
              </a:custGeom>
              <a:grpFill/>
              <a:ln>
                <a:noFill/>
              </a:ln>
            </p:spPr>
            <p:txBody>
              <a:bodyPr vert="horz" wrap="square" lIns="91440" tIns="45720" rIns="91440" bIns="45720" numCol="1" anchor="t" anchorCtr="0" compatLnSpc="1"/>
              <a:lstStyle/>
              <a:p>
                <a:endParaRPr lang="zh-CN" altLang="en-US"/>
              </a:p>
            </p:txBody>
          </p:sp>
          <p:sp>
            <p:nvSpPr>
              <p:cNvPr id="1607" name="Rectangle 250"/>
              <p:cNvSpPr>
                <a:spLocks noChangeArrowheads="1"/>
              </p:cNvSpPr>
              <p:nvPr/>
            </p:nvSpPr>
            <p:spPr bwMode="auto">
              <a:xfrm>
                <a:off x="2599" y="2856"/>
                <a:ext cx="14" cy="16"/>
              </a:xfrm>
              <a:prstGeom prst="rect">
                <a:avLst/>
              </a:prstGeom>
              <a:grpFill/>
              <a:ln>
                <a:noFill/>
              </a:ln>
            </p:spPr>
            <p:txBody>
              <a:bodyPr vert="horz" wrap="square" lIns="91440" tIns="45720" rIns="91440" bIns="45720" numCol="1" anchor="t" anchorCtr="0" compatLnSpc="1"/>
              <a:lstStyle/>
              <a:p>
                <a:endParaRPr lang="zh-CN" altLang="en-US"/>
              </a:p>
            </p:txBody>
          </p:sp>
          <p:sp>
            <p:nvSpPr>
              <p:cNvPr id="1608" name="Freeform 251"/>
              <p:cNvSpPr/>
              <p:nvPr/>
            </p:nvSpPr>
            <p:spPr bwMode="auto">
              <a:xfrm>
                <a:off x="2459" y="2902"/>
                <a:ext cx="58" cy="38"/>
              </a:xfrm>
              <a:custGeom>
                <a:avLst/>
                <a:gdLst>
                  <a:gd name="T0" fmla="*/ 0 w 58"/>
                  <a:gd name="T1" fmla="*/ 8 h 38"/>
                  <a:gd name="T2" fmla="*/ 58 w 58"/>
                  <a:gd name="T3" fmla="*/ 0 h 38"/>
                  <a:gd name="T4" fmla="*/ 58 w 58"/>
                  <a:gd name="T5" fmla="*/ 26 h 38"/>
                  <a:gd name="T6" fmla="*/ 0 w 58"/>
                  <a:gd name="T7" fmla="*/ 38 h 38"/>
                  <a:gd name="T8" fmla="*/ 0 w 58"/>
                  <a:gd name="T9" fmla="*/ 8 h 38"/>
                </a:gdLst>
                <a:ahLst/>
                <a:cxnLst>
                  <a:cxn ang="0">
                    <a:pos x="T0" y="T1"/>
                  </a:cxn>
                  <a:cxn ang="0">
                    <a:pos x="T2" y="T3"/>
                  </a:cxn>
                  <a:cxn ang="0">
                    <a:pos x="T4" y="T5"/>
                  </a:cxn>
                  <a:cxn ang="0">
                    <a:pos x="T6" y="T7"/>
                  </a:cxn>
                  <a:cxn ang="0">
                    <a:pos x="T8" y="T9"/>
                  </a:cxn>
                </a:cxnLst>
                <a:rect l="0" t="0" r="r" b="b"/>
                <a:pathLst>
                  <a:path w="58" h="38">
                    <a:moveTo>
                      <a:pt x="0" y="8"/>
                    </a:moveTo>
                    <a:lnTo>
                      <a:pt x="58" y="0"/>
                    </a:lnTo>
                    <a:lnTo>
                      <a:pt x="58" y="26"/>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609" name="Freeform 252"/>
              <p:cNvSpPr/>
              <p:nvPr/>
            </p:nvSpPr>
            <p:spPr bwMode="auto">
              <a:xfrm>
                <a:off x="2533" y="2900"/>
                <a:ext cx="14" cy="24"/>
              </a:xfrm>
              <a:custGeom>
                <a:avLst/>
                <a:gdLst>
                  <a:gd name="T0" fmla="*/ 14 w 14"/>
                  <a:gd name="T1" fmla="*/ 0 h 24"/>
                  <a:gd name="T2" fmla="*/ 14 w 14"/>
                  <a:gd name="T3" fmla="*/ 22 h 24"/>
                  <a:gd name="T4" fmla="*/ 0 w 14"/>
                  <a:gd name="T5" fmla="*/ 24 h 24"/>
                  <a:gd name="T6" fmla="*/ 0 w 14"/>
                  <a:gd name="T7" fmla="*/ 0 h 24"/>
                  <a:gd name="T8" fmla="*/ 14 w 14"/>
                  <a:gd name="T9" fmla="*/ 0 h 24"/>
                </a:gdLst>
                <a:ahLst/>
                <a:cxnLst>
                  <a:cxn ang="0">
                    <a:pos x="T0" y="T1"/>
                  </a:cxn>
                  <a:cxn ang="0">
                    <a:pos x="T2" y="T3"/>
                  </a:cxn>
                  <a:cxn ang="0">
                    <a:pos x="T4" y="T5"/>
                  </a:cxn>
                  <a:cxn ang="0">
                    <a:pos x="T6" y="T7"/>
                  </a:cxn>
                  <a:cxn ang="0">
                    <a:pos x="T8" y="T9"/>
                  </a:cxn>
                </a:cxnLst>
                <a:rect l="0" t="0" r="r" b="b"/>
                <a:pathLst>
                  <a:path w="14" h="24">
                    <a:moveTo>
                      <a:pt x="14" y="0"/>
                    </a:moveTo>
                    <a:lnTo>
                      <a:pt x="14" y="22"/>
                    </a:lnTo>
                    <a:lnTo>
                      <a:pt x="0" y="24"/>
                    </a:lnTo>
                    <a:lnTo>
                      <a:pt x="0" y="0"/>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610" name="Freeform 253"/>
              <p:cNvSpPr/>
              <p:nvPr/>
            </p:nvSpPr>
            <p:spPr bwMode="auto">
              <a:xfrm>
                <a:off x="2503" y="2948"/>
                <a:ext cx="30" cy="32"/>
              </a:xfrm>
              <a:custGeom>
                <a:avLst/>
                <a:gdLst>
                  <a:gd name="T0" fmla="*/ 30 w 30"/>
                  <a:gd name="T1" fmla="*/ 0 h 32"/>
                  <a:gd name="T2" fmla="*/ 30 w 30"/>
                  <a:gd name="T3" fmla="*/ 22 h 32"/>
                  <a:gd name="T4" fmla="*/ 0 w 30"/>
                  <a:gd name="T5" fmla="*/ 32 h 32"/>
                  <a:gd name="T6" fmla="*/ 0 w 30"/>
                  <a:gd name="T7" fmla="*/ 6 h 32"/>
                  <a:gd name="T8" fmla="*/ 30 w 30"/>
                  <a:gd name="T9" fmla="*/ 0 h 32"/>
                </a:gdLst>
                <a:ahLst/>
                <a:cxnLst>
                  <a:cxn ang="0">
                    <a:pos x="T0" y="T1"/>
                  </a:cxn>
                  <a:cxn ang="0">
                    <a:pos x="T2" y="T3"/>
                  </a:cxn>
                  <a:cxn ang="0">
                    <a:pos x="T4" y="T5"/>
                  </a:cxn>
                  <a:cxn ang="0">
                    <a:pos x="T6" y="T7"/>
                  </a:cxn>
                  <a:cxn ang="0">
                    <a:pos x="T8" y="T9"/>
                  </a:cxn>
                </a:cxnLst>
                <a:rect l="0" t="0" r="r" b="b"/>
                <a:pathLst>
                  <a:path w="30" h="32">
                    <a:moveTo>
                      <a:pt x="30" y="0"/>
                    </a:moveTo>
                    <a:lnTo>
                      <a:pt x="30" y="22"/>
                    </a:lnTo>
                    <a:lnTo>
                      <a:pt x="0" y="32"/>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11" name="Freeform 254"/>
              <p:cNvSpPr/>
              <p:nvPr/>
            </p:nvSpPr>
            <p:spPr bwMode="auto">
              <a:xfrm>
                <a:off x="2547" y="2936"/>
                <a:ext cx="36" cy="30"/>
              </a:xfrm>
              <a:custGeom>
                <a:avLst/>
                <a:gdLst>
                  <a:gd name="T0" fmla="*/ 36 w 36"/>
                  <a:gd name="T1" fmla="*/ 0 h 30"/>
                  <a:gd name="T2" fmla="*/ 36 w 36"/>
                  <a:gd name="T3" fmla="*/ 20 h 30"/>
                  <a:gd name="T4" fmla="*/ 0 w 36"/>
                  <a:gd name="T5" fmla="*/ 30 h 30"/>
                  <a:gd name="T6" fmla="*/ 0 w 36"/>
                  <a:gd name="T7" fmla="*/ 8 h 30"/>
                  <a:gd name="T8" fmla="*/ 16 w 36"/>
                  <a:gd name="T9" fmla="*/ 4 h 30"/>
                  <a:gd name="T10" fmla="*/ 16 w 36"/>
                  <a:gd name="T11" fmla="*/ 4 h 30"/>
                  <a:gd name="T12" fmla="*/ 36 w 3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36" y="0"/>
                    </a:moveTo>
                    <a:lnTo>
                      <a:pt x="36" y="20"/>
                    </a:lnTo>
                    <a:lnTo>
                      <a:pt x="0" y="30"/>
                    </a:lnTo>
                    <a:lnTo>
                      <a:pt x="0" y="8"/>
                    </a:lnTo>
                    <a:lnTo>
                      <a:pt x="16" y="4"/>
                    </a:lnTo>
                    <a:lnTo>
                      <a:pt x="16" y="4"/>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12" name="Freeform 255"/>
              <p:cNvSpPr/>
              <p:nvPr/>
            </p:nvSpPr>
            <p:spPr bwMode="auto">
              <a:xfrm>
                <a:off x="2597" y="2930"/>
                <a:ext cx="16" cy="20"/>
              </a:xfrm>
              <a:custGeom>
                <a:avLst/>
                <a:gdLst>
                  <a:gd name="T0" fmla="*/ 16 w 16"/>
                  <a:gd name="T1" fmla="*/ 0 h 20"/>
                  <a:gd name="T2" fmla="*/ 16 w 16"/>
                  <a:gd name="T3" fmla="*/ 16 h 20"/>
                  <a:gd name="T4" fmla="*/ 0 w 16"/>
                  <a:gd name="T5" fmla="*/ 20 h 20"/>
                  <a:gd name="T6" fmla="*/ 0 w 16"/>
                  <a:gd name="T7" fmla="*/ 4 h 20"/>
                  <a:gd name="T8" fmla="*/ 16 w 16"/>
                  <a:gd name="T9" fmla="*/ 0 h 20"/>
                </a:gdLst>
                <a:ahLst/>
                <a:cxnLst>
                  <a:cxn ang="0">
                    <a:pos x="T0" y="T1"/>
                  </a:cxn>
                  <a:cxn ang="0">
                    <a:pos x="T2" y="T3"/>
                  </a:cxn>
                  <a:cxn ang="0">
                    <a:pos x="T4" y="T5"/>
                  </a:cxn>
                  <a:cxn ang="0">
                    <a:pos x="T6" y="T7"/>
                  </a:cxn>
                  <a:cxn ang="0">
                    <a:pos x="T8" y="T9"/>
                  </a:cxn>
                </a:cxnLst>
                <a:rect l="0" t="0" r="r" b="b"/>
                <a:pathLst>
                  <a:path w="16" h="20">
                    <a:moveTo>
                      <a:pt x="16" y="0"/>
                    </a:moveTo>
                    <a:lnTo>
                      <a:pt x="16" y="16"/>
                    </a:lnTo>
                    <a:lnTo>
                      <a:pt x="0" y="20"/>
                    </a:lnTo>
                    <a:lnTo>
                      <a:pt x="0" y="4"/>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613" name="Freeform 256"/>
              <p:cNvSpPr/>
              <p:nvPr/>
            </p:nvSpPr>
            <p:spPr bwMode="auto">
              <a:xfrm>
                <a:off x="2495" y="2986"/>
                <a:ext cx="66" cy="50"/>
              </a:xfrm>
              <a:custGeom>
                <a:avLst/>
                <a:gdLst>
                  <a:gd name="T0" fmla="*/ 66 w 66"/>
                  <a:gd name="T1" fmla="*/ 0 h 50"/>
                  <a:gd name="T2" fmla="*/ 66 w 66"/>
                  <a:gd name="T3" fmla="*/ 22 h 50"/>
                  <a:gd name="T4" fmla="*/ 0 w 66"/>
                  <a:gd name="T5" fmla="*/ 50 h 50"/>
                  <a:gd name="T6" fmla="*/ 0 w 66"/>
                  <a:gd name="T7" fmla="*/ 22 h 50"/>
                  <a:gd name="T8" fmla="*/ 66 w 66"/>
                  <a:gd name="T9" fmla="*/ 0 h 50"/>
                </a:gdLst>
                <a:ahLst/>
                <a:cxnLst>
                  <a:cxn ang="0">
                    <a:pos x="T0" y="T1"/>
                  </a:cxn>
                  <a:cxn ang="0">
                    <a:pos x="T2" y="T3"/>
                  </a:cxn>
                  <a:cxn ang="0">
                    <a:pos x="T4" y="T5"/>
                  </a:cxn>
                  <a:cxn ang="0">
                    <a:pos x="T6" y="T7"/>
                  </a:cxn>
                  <a:cxn ang="0">
                    <a:pos x="T8" y="T9"/>
                  </a:cxn>
                </a:cxnLst>
                <a:rect l="0" t="0" r="r" b="b"/>
                <a:pathLst>
                  <a:path w="66" h="50">
                    <a:moveTo>
                      <a:pt x="66" y="0"/>
                    </a:moveTo>
                    <a:lnTo>
                      <a:pt x="66" y="22"/>
                    </a:lnTo>
                    <a:lnTo>
                      <a:pt x="0" y="50"/>
                    </a:lnTo>
                    <a:lnTo>
                      <a:pt x="0" y="22"/>
                    </a:lnTo>
                    <a:lnTo>
                      <a:pt x="66" y="0"/>
                    </a:lnTo>
                    <a:close/>
                  </a:path>
                </a:pathLst>
              </a:custGeom>
              <a:grpFill/>
              <a:ln>
                <a:noFill/>
              </a:ln>
            </p:spPr>
            <p:txBody>
              <a:bodyPr vert="horz" wrap="square" lIns="91440" tIns="45720" rIns="91440" bIns="45720" numCol="1" anchor="t" anchorCtr="0" compatLnSpc="1"/>
              <a:lstStyle/>
              <a:p>
                <a:endParaRPr lang="zh-CN" altLang="en-US"/>
              </a:p>
            </p:txBody>
          </p:sp>
          <p:sp>
            <p:nvSpPr>
              <p:cNvPr id="1614" name="Freeform 257"/>
              <p:cNvSpPr/>
              <p:nvPr/>
            </p:nvSpPr>
            <p:spPr bwMode="auto">
              <a:xfrm>
                <a:off x="2575" y="2968"/>
                <a:ext cx="38" cy="32"/>
              </a:xfrm>
              <a:custGeom>
                <a:avLst/>
                <a:gdLst>
                  <a:gd name="T0" fmla="*/ 38 w 38"/>
                  <a:gd name="T1" fmla="*/ 0 h 32"/>
                  <a:gd name="T2" fmla="*/ 38 w 38"/>
                  <a:gd name="T3" fmla="*/ 16 h 32"/>
                  <a:gd name="T4" fmla="*/ 0 w 38"/>
                  <a:gd name="T5" fmla="*/ 32 h 32"/>
                  <a:gd name="T6" fmla="*/ 0 w 38"/>
                  <a:gd name="T7" fmla="*/ 14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4"/>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1615" name="Freeform 258"/>
              <p:cNvSpPr/>
              <p:nvPr/>
            </p:nvSpPr>
            <p:spPr bwMode="auto">
              <a:xfrm>
                <a:off x="2459" y="3050"/>
                <a:ext cx="58" cy="58"/>
              </a:xfrm>
              <a:custGeom>
                <a:avLst/>
                <a:gdLst>
                  <a:gd name="T0" fmla="*/ 0 w 58"/>
                  <a:gd name="T1" fmla="*/ 26 h 58"/>
                  <a:gd name="T2" fmla="*/ 58 w 58"/>
                  <a:gd name="T3" fmla="*/ 0 h 58"/>
                  <a:gd name="T4" fmla="*/ 58 w 58"/>
                  <a:gd name="T5" fmla="*/ 26 h 58"/>
                  <a:gd name="T6" fmla="*/ 0 w 58"/>
                  <a:gd name="T7" fmla="*/ 58 h 58"/>
                  <a:gd name="T8" fmla="*/ 0 w 58"/>
                  <a:gd name="T9" fmla="*/ 26 h 58"/>
                </a:gdLst>
                <a:ahLst/>
                <a:cxnLst>
                  <a:cxn ang="0">
                    <a:pos x="T0" y="T1"/>
                  </a:cxn>
                  <a:cxn ang="0">
                    <a:pos x="T2" y="T3"/>
                  </a:cxn>
                  <a:cxn ang="0">
                    <a:pos x="T4" y="T5"/>
                  </a:cxn>
                  <a:cxn ang="0">
                    <a:pos x="T6" y="T7"/>
                  </a:cxn>
                  <a:cxn ang="0">
                    <a:pos x="T8" y="T9"/>
                  </a:cxn>
                </a:cxnLst>
                <a:rect l="0" t="0" r="r" b="b"/>
                <a:pathLst>
                  <a:path w="58" h="58">
                    <a:moveTo>
                      <a:pt x="0" y="26"/>
                    </a:moveTo>
                    <a:lnTo>
                      <a:pt x="58" y="0"/>
                    </a:lnTo>
                    <a:lnTo>
                      <a:pt x="58" y="26"/>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16" name="Freeform 259"/>
              <p:cNvSpPr/>
              <p:nvPr/>
            </p:nvSpPr>
            <p:spPr bwMode="auto">
              <a:xfrm>
                <a:off x="2533" y="302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617" name="Freeform 260"/>
              <p:cNvSpPr/>
              <p:nvPr/>
            </p:nvSpPr>
            <p:spPr bwMode="auto">
              <a:xfrm>
                <a:off x="2499" y="3094"/>
                <a:ext cx="34" cy="44"/>
              </a:xfrm>
              <a:custGeom>
                <a:avLst/>
                <a:gdLst>
                  <a:gd name="T0" fmla="*/ 34 w 34"/>
                  <a:gd name="T1" fmla="*/ 0 h 44"/>
                  <a:gd name="T2" fmla="*/ 34 w 34"/>
                  <a:gd name="T3" fmla="*/ 24 h 44"/>
                  <a:gd name="T4" fmla="*/ 0 w 34"/>
                  <a:gd name="T5" fmla="*/ 44 h 44"/>
                  <a:gd name="T6" fmla="*/ 0 w 34"/>
                  <a:gd name="T7" fmla="*/ 18 h 44"/>
                  <a:gd name="T8" fmla="*/ 34 w 34"/>
                  <a:gd name="T9" fmla="*/ 0 h 44"/>
                </a:gdLst>
                <a:ahLst/>
                <a:cxnLst>
                  <a:cxn ang="0">
                    <a:pos x="T0" y="T1"/>
                  </a:cxn>
                  <a:cxn ang="0">
                    <a:pos x="T2" y="T3"/>
                  </a:cxn>
                  <a:cxn ang="0">
                    <a:pos x="T4" y="T5"/>
                  </a:cxn>
                  <a:cxn ang="0">
                    <a:pos x="T6" y="T7"/>
                  </a:cxn>
                  <a:cxn ang="0">
                    <a:pos x="T8" y="T9"/>
                  </a:cxn>
                </a:cxnLst>
                <a:rect l="0" t="0" r="r" b="b"/>
                <a:pathLst>
                  <a:path w="34" h="44">
                    <a:moveTo>
                      <a:pt x="34" y="0"/>
                    </a:moveTo>
                    <a:lnTo>
                      <a:pt x="34" y="24"/>
                    </a:lnTo>
                    <a:lnTo>
                      <a:pt x="0" y="44"/>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618" name="Freeform 261"/>
              <p:cNvSpPr/>
              <p:nvPr/>
            </p:nvSpPr>
            <p:spPr bwMode="auto">
              <a:xfrm>
                <a:off x="2585" y="3050"/>
                <a:ext cx="28" cy="34"/>
              </a:xfrm>
              <a:custGeom>
                <a:avLst/>
                <a:gdLst>
                  <a:gd name="T0" fmla="*/ 28 w 28"/>
                  <a:gd name="T1" fmla="*/ 0 h 34"/>
                  <a:gd name="T2" fmla="*/ 28 w 28"/>
                  <a:gd name="T3" fmla="*/ 16 h 34"/>
                  <a:gd name="T4" fmla="*/ 0 w 28"/>
                  <a:gd name="T5" fmla="*/ 34 h 34"/>
                  <a:gd name="T6" fmla="*/ 0 w 28"/>
                  <a:gd name="T7" fmla="*/ 14 h 34"/>
                  <a:gd name="T8" fmla="*/ 28 w 28"/>
                  <a:gd name="T9" fmla="*/ 0 h 34"/>
                </a:gdLst>
                <a:ahLst/>
                <a:cxnLst>
                  <a:cxn ang="0">
                    <a:pos x="T0" y="T1"/>
                  </a:cxn>
                  <a:cxn ang="0">
                    <a:pos x="T2" y="T3"/>
                  </a:cxn>
                  <a:cxn ang="0">
                    <a:pos x="T4" y="T5"/>
                  </a:cxn>
                  <a:cxn ang="0">
                    <a:pos x="T6" y="T7"/>
                  </a:cxn>
                  <a:cxn ang="0">
                    <a:pos x="T8" y="T9"/>
                  </a:cxn>
                </a:cxnLst>
                <a:rect l="0" t="0" r="r" b="b"/>
                <a:pathLst>
                  <a:path w="28" h="34">
                    <a:moveTo>
                      <a:pt x="28" y="0"/>
                    </a:moveTo>
                    <a:lnTo>
                      <a:pt x="28" y="16"/>
                    </a:lnTo>
                    <a:lnTo>
                      <a:pt x="0" y="34"/>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19" name="Freeform 262"/>
              <p:cNvSpPr/>
              <p:nvPr/>
            </p:nvSpPr>
            <p:spPr bwMode="auto">
              <a:xfrm>
                <a:off x="2459" y="3160"/>
                <a:ext cx="40" cy="54"/>
              </a:xfrm>
              <a:custGeom>
                <a:avLst/>
                <a:gdLst>
                  <a:gd name="T0" fmla="*/ 0 w 40"/>
                  <a:gd name="T1" fmla="*/ 24 h 54"/>
                  <a:gd name="T2" fmla="*/ 40 w 40"/>
                  <a:gd name="T3" fmla="*/ 0 h 54"/>
                  <a:gd name="T4" fmla="*/ 40 w 40"/>
                  <a:gd name="T5" fmla="*/ 28 h 54"/>
                  <a:gd name="T6" fmla="*/ 0 w 40"/>
                  <a:gd name="T7" fmla="*/ 54 h 54"/>
                  <a:gd name="T8" fmla="*/ 0 w 40"/>
                  <a:gd name="T9" fmla="*/ 24 h 54"/>
                </a:gdLst>
                <a:ahLst/>
                <a:cxnLst>
                  <a:cxn ang="0">
                    <a:pos x="T0" y="T1"/>
                  </a:cxn>
                  <a:cxn ang="0">
                    <a:pos x="T2" y="T3"/>
                  </a:cxn>
                  <a:cxn ang="0">
                    <a:pos x="T4" y="T5"/>
                  </a:cxn>
                  <a:cxn ang="0">
                    <a:pos x="T6" y="T7"/>
                  </a:cxn>
                  <a:cxn ang="0">
                    <a:pos x="T8" y="T9"/>
                  </a:cxn>
                </a:cxnLst>
                <a:rect l="0" t="0" r="r" b="b"/>
                <a:pathLst>
                  <a:path w="40" h="54">
                    <a:moveTo>
                      <a:pt x="0" y="24"/>
                    </a:moveTo>
                    <a:lnTo>
                      <a:pt x="40" y="0"/>
                    </a:lnTo>
                    <a:lnTo>
                      <a:pt x="40" y="28"/>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1620" name="Freeform 263"/>
              <p:cNvSpPr/>
              <p:nvPr/>
            </p:nvSpPr>
            <p:spPr bwMode="auto">
              <a:xfrm>
                <a:off x="2563" y="3094"/>
                <a:ext cx="50" cy="50"/>
              </a:xfrm>
              <a:custGeom>
                <a:avLst/>
                <a:gdLst>
                  <a:gd name="T0" fmla="*/ 50 w 50"/>
                  <a:gd name="T1" fmla="*/ 0 h 50"/>
                  <a:gd name="T2" fmla="*/ 50 w 50"/>
                  <a:gd name="T3" fmla="*/ 16 h 50"/>
                  <a:gd name="T4" fmla="*/ 0 w 50"/>
                  <a:gd name="T5" fmla="*/ 50 h 50"/>
                  <a:gd name="T6" fmla="*/ 0 w 50"/>
                  <a:gd name="T7" fmla="*/ 28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621" name="Freeform 264"/>
              <p:cNvSpPr/>
              <p:nvPr/>
            </p:nvSpPr>
            <p:spPr bwMode="auto">
              <a:xfrm>
                <a:off x="2495" y="3156"/>
                <a:ext cx="84" cy="82"/>
              </a:xfrm>
              <a:custGeom>
                <a:avLst/>
                <a:gdLst>
                  <a:gd name="T0" fmla="*/ 0 w 84"/>
                  <a:gd name="T1" fmla="*/ 54 h 82"/>
                  <a:gd name="T2" fmla="*/ 84 w 84"/>
                  <a:gd name="T3" fmla="*/ 0 h 82"/>
                  <a:gd name="T4" fmla="*/ 84 w 84"/>
                  <a:gd name="T5" fmla="*/ 18 h 82"/>
                  <a:gd name="T6" fmla="*/ 0 w 84"/>
                  <a:gd name="T7" fmla="*/ 82 h 82"/>
                  <a:gd name="T8" fmla="*/ 0 w 84"/>
                  <a:gd name="T9" fmla="*/ 54 h 82"/>
                </a:gdLst>
                <a:ahLst/>
                <a:cxnLst>
                  <a:cxn ang="0">
                    <a:pos x="T0" y="T1"/>
                  </a:cxn>
                  <a:cxn ang="0">
                    <a:pos x="T2" y="T3"/>
                  </a:cxn>
                  <a:cxn ang="0">
                    <a:pos x="T4" y="T5"/>
                  </a:cxn>
                  <a:cxn ang="0">
                    <a:pos x="T6" y="T7"/>
                  </a:cxn>
                  <a:cxn ang="0">
                    <a:pos x="T8" y="T9"/>
                  </a:cxn>
                </a:cxnLst>
                <a:rect l="0" t="0" r="r" b="b"/>
                <a:pathLst>
                  <a:path w="84" h="82">
                    <a:moveTo>
                      <a:pt x="0" y="54"/>
                    </a:moveTo>
                    <a:lnTo>
                      <a:pt x="84" y="0"/>
                    </a:lnTo>
                    <a:lnTo>
                      <a:pt x="84" y="18"/>
                    </a:lnTo>
                    <a:lnTo>
                      <a:pt x="0" y="82"/>
                    </a:lnTo>
                    <a:lnTo>
                      <a:pt x="0" y="54"/>
                    </a:lnTo>
                    <a:close/>
                  </a:path>
                </a:pathLst>
              </a:custGeom>
              <a:grpFill/>
              <a:ln>
                <a:noFill/>
              </a:ln>
            </p:spPr>
            <p:txBody>
              <a:bodyPr vert="horz" wrap="square" lIns="91440" tIns="45720" rIns="91440" bIns="45720" numCol="1" anchor="t" anchorCtr="0" compatLnSpc="1"/>
              <a:lstStyle/>
              <a:p>
                <a:endParaRPr lang="zh-CN" altLang="en-US"/>
              </a:p>
            </p:txBody>
          </p:sp>
          <p:sp>
            <p:nvSpPr>
              <p:cNvPr id="1622" name="Freeform 265"/>
              <p:cNvSpPr/>
              <p:nvPr/>
            </p:nvSpPr>
            <p:spPr bwMode="auto">
              <a:xfrm>
                <a:off x="2593" y="3132"/>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623" name="Freeform 266"/>
              <p:cNvSpPr/>
              <p:nvPr/>
            </p:nvSpPr>
            <p:spPr bwMode="auto">
              <a:xfrm>
                <a:off x="2459" y="3242"/>
                <a:ext cx="58" cy="75"/>
              </a:xfrm>
              <a:custGeom>
                <a:avLst/>
                <a:gdLst>
                  <a:gd name="T0" fmla="*/ 0 w 58"/>
                  <a:gd name="T1" fmla="*/ 42 h 75"/>
                  <a:gd name="T2" fmla="*/ 58 w 58"/>
                  <a:gd name="T3" fmla="*/ 0 h 75"/>
                  <a:gd name="T4" fmla="*/ 58 w 58"/>
                  <a:gd name="T5" fmla="*/ 26 h 75"/>
                  <a:gd name="T6" fmla="*/ 0 w 58"/>
                  <a:gd name="T7" fmla="*/ 75 h 75"/>
                  <a:gd name="T8" fmla="*/ 0 w 58"/>
                  <a:gd name="T9" fmla="*/ 42 h 75"/>
                </a:gdLst>
                <a:ahLst/>
                <a:cxnLst>
                  <a:cxn ang="0">
                    <a:pos x="T0" y="T1"/>
                  </a:cxn>
                  <a:cxn ang="0">
                    <a:pos x="T2" y="T3"/>
                  </a:cxn>
                  <a:cxn ang="0">
                    <a:pos x="T4" y="T5"/>
                  </a:cxn>
                  <a:cxn ang="0">
                    <a:pos x="T6" y="T7"/>
                  </a:cxn>
                  <a:cxn ang="0">
                    <a:pos x="T8" y="T9"/>
                  </a:cxn>
                </a:cxnLst>
                <a:rect l="0" t="0" r="r" b="b"/>
                <a:pathLst>
                  <a:path w="58" h="75">
                    <a:moveTo>
                      <a:pt x="0" y="42"/>
                    </a:moveTo>
                    <a:lnTo>
                      <a:pt x="58" y="0"/>
                    </a:lnTo>
                    <a:lnTo>
                      <a:pt x="58" y="26"/>
                    </a:lnTo>
                    <a:lnTo>
                      <a:pt x="0" y="75"/>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624" name="Freeform 267"/>
              <p:cNvSpPr/>
              <p:nvPr/>
            </p:nvSpPr>
            <p:spPr bwMode="auto">
              <a:xfrm>
                <a:off x="2565" y="3174"/>
                <a:ext cx="48" cy="54"/>
              </a:xfrm>
              <a:custGeom>
                <a:avLst/>
                <a:gdLst>
                  <a:gd name="T0" fmla="*/ 48 w 48"/>
                  <a:gd name="T1" fmla="*/ 0 h 54"/>
                  <a:gd name="T2" fmla="*/ 48 w 48"/>
                  <a:gd name="T3" fmla="*/ 16 h 54"/>
                  <a:gd name="T4" fmla="*/ 0 w 48"/>
                  <a:gd name="T5" fmla="*/ 54 h 54"/>
                  <a:gd name="T6" fmla="*/ 0 w 48"/>
                  <a:gd name="T7" fmla="*/ 34 h 54"/>
                  <a:gd name="T8" fmla="*/ 48 w 48"/>
                  <a:gd name="T9" fmla="*/ 0 h 54"/>
                </a:gdLst>
                <a:ahLst/>
                <a:cxnLst>
                  <a:cxn ang="0">
                    <a:pos x="T0" y="T1"/>
                  </a:cxn>
                  <a:cxn ang="0">
                    <a:pos x="T2" y="T3"/>
                  </a:cxn>
                  <a:cxn ang="0">
                    <a:pos x="T4" y="T5"/>
                  </a:cxn>
                  <a:cxn ang="0">
                    <a:pos x="T6" y="T7"/>
                  </a:cxn>
                  <a:cxn ang="0">
                    <a:pos x="T8" y="T9"/>
                  </a:cxn>
                </a:cxnLst>
                <a:rect l="0" t="0" r="r" b="b"/>
                <a:pathLst>
                  <a:path w="48" h="54">
                    <a:moveTo>
                      <a:pt x="48" y="0"/>
                    </a:moveTo>
                    <a:lnTo>
                      <a:pt x="48" y="16"/>
                    </a:lnTo>
                    <a:lnTo>
                      <a:pt x="0" y="54"/>
                    </a:lnTo>
                    <a:lnTo>
                      <a:pt x="0" y="34"/>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625" name="Freeform 268"/>
              <p:cNvSpPr/>
              <p:nvPr/>
            </p:nvSpPr>
            <p:spPr bwMode="auto">
              <a:xfrm>
                <a:off x="2505" y="3252"/>
                <a:ext cx="58" cy="73"/>
              </a:xfrm>
              <a:custGeom>
                <a:avLst/>
                <a:gdLst>
                  <a:gd name="T0" fmla="*/ 58 w 58"/>
                  <a:gd name="T1" fmla="*/ 0 h 73"/>
                  <a:gd name="T2" fmla="*/ 58 w 58"/>
                  <a:gd name="T3" fmla="*/ 22 h 73"/>
                  <a:gd name="T4" fmla="*/ 0 w 58"/>
                  <a:gd name="T5" fmla="*/ 73 h 73"/>
                  <a:gd name="T6" fmla="*/ 0 w 58"/>
                  <a:gd name="T7" fmla="*/ 46 h 73"/>
                  <a:gd name="T8" fmla="*/ 58 w 58"/>
                  <a:gd name="T9" fmla="*/ 0 h 73"/>
                </a:gdLst>
                <a:ahLst/>
                <a:cxnLst>
                  <a:cxn ang="0">
                    <a:pos x="T0" y="T1"/>
                  </a:cxn>
                  <a:cxn ang="0">
                    <a:pos x="T2" y="T3"/>
                  </a:cxn>
                  <a:cxn ang="0">
                    <a:pos x="T4" y="T5"/>
                  </a:cxn>
                  <a:cxn ang="0">
                    <a:pos x="T6" y="T7"/>
                  </a:cxn>
                  <a:cxn ang="0">
                    <a:pos x="T8" y="T9"/>
                  </a:cxn>
                </a:cxnLst>
                <a:rect l="0" t="0" r="r" b="b"/>
                <a:pathLst>
                  <a:path w="58" h="73">
                    <a:moveTo>
                      <a:pt x="58" y="0"/>
                    </a:moveTo>
                    <a:lnTo>
                      <a:pt x="58" y="22"/>
                    </a:lnTo>
                    <a:lnTo>
                      <a:pt x="0" y="73"/>
                    </a:lnTo>
                    <a:lnTo>
                      <a:pt x="0" y="46"/>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626" name="Freeform 269"/>
              <p:cNvSpPr/>
              <p:nvPr/>
            </p:nvSpPr>
            <p:spPr bwMode="auto">
              <a:xfrm>
                <a:off x="2577" y="3214"/>
                <a:ext cx="36" cy="46"/>
              </a:xfrm>
              <a:custGeom>
                <a:avLst/>
                <a:gdLst>
                  <a:gd name="T0" fmla="*/ 36 w 36"/>
                  <a:gd name="T1" fmla="*/ 0 h 46"/>
                  <a:gd name="T2" fmla="*/ 36 w 36"/>
                  <a:gd name="T3" fmla="*/ 16 h 46"/>
                  <a:gd name="T4" fmla="*/ 0 w 36"/>
                  <a:gd name="T5" fmla="*/ 46 h 46"/>
                  <a:gd name="T6" fmla="*/ 0 w 36"/>
                  <a:gd name="T7" fmla="*/ 28 h 46"/>
                  <a:gd name="T8" fmla="*/ 36 w 36"/>
                  <a:gd name="T9" fmla="*/ 0 h 46"/>
                </a:gdLst>
                <a:ahLst/>
                <a:cxnLst>
                  <a:cxn ang="0">
                    <a:pos x="T0" y="T1"/>
                  </a:cxn>
                  <a:cxn ang="0">
                    <a:pos x="T2" y="T3"/>
                  </a:cxn>
                  <a:cxn ang="0">
                    <a:pos x="T4" y="T5"/>
                  </a:cxn>
                  <a:cxn ang="0">
                    <a:pos x="T6" y="T7"/>
                  </a:cxn>
                  <a:cxn ang="0">
                    <a:pos x="T8" y="T9"/>
                  </a:cxn>
                </a:cxnLst>
                <a:rect l="0" t="0" r="r" b="b"/>
                <a:pathLst>
                  <a:path w="36" h="46">
                    <a:moveTo>
                      <a:pt x="36" y="0"/>
                    </a:moveTo>
                    <a:lnTo>
                      <a:pt x="36" y="16"/>
                    </a:lnTo>
                    <a:lnTo>
                      <a:pt x="0" y="46"/>
                    </a:lnTo>
                    <a:lnTo>
                      <a:pt x="0" y="28"/>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627" name="Freeform 270"/>
              <p:cNvSpPr/>
              <p:nvPr/>
            </p:nvSpPr>
            <p:spPr bwMode="auto">
              <a:xfrm>
                <a:off x="2459" y="3371"/>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628" name="Freeform 271"/>
              <p:cNvSpPr/>
              <p:nvPr/>
            </p:nvSpPr>
            <p:spPr bwMode="auto">
              <a:xfrm>
                <a:off x="2491" y="3313"/>
                <a:ext cx="54" cy="72"/>
              </a:xfrm>
              <a:custGeom>
                <a:avLst/>
                <a:gdLst>
                  <a:gd name="T0" fmla="*/ 0 w 54"/>
                  <a:gd name="T1" fmla="*/ 44 h 72"/>
                  <a:gd name="T2" fmla="*/ 54 w 54"/>
                  <a:gd name="T3" fmla="*/ 0 h 72"/>
                  <a:gd name="T4" fmla="*/ 54 w 54"/>
                  <a:gd name="T5" fmla="*/ 22 h 72"/>
                  <a:gd name="T6" fmla="*/ 0 w 54"/>
                  <a:gd name="T7" fmla="*/ 72 h 72"/>
                  <a:gd name="T8" fmla="*/ 0 w 54"/>
                  <a:gd name="T9" fmla="*/ 44 h 72"/>
                </a:gdLst>
                <a:ahLst/>
                <a:cxnLst>
                  <a:cxn ang="0">
                    <a:pos x="T0" y="T1"/>
                  </a:cxn>
                  <a:cxn ang="0">
                    <a:pos x="T2" y="T3"/>
                  </a:cxn>
                  <a:cxn ang="0">
                    <a:pos x="T4" y="T5"/>
                  </a:cxn>
                  <a:cxn ang="0">
                    <a:pos x="T6" y="T7"/>
                  </a:cxn>
                  <a:cxn ang="0">
                    <a:pos x="T8" y="T9"/>
                  </a:cxn>
                </a:cxnLst>
                <a:rect l="0" t="0" r="r" b="b"/>
                <a:pathLst>
                  <a:path w="54" h="72">
                    <a:moveTo>
                      <a:pt x="0" y="44"/>
                    </a:moveTo>
                    <a:lnTo>
                      <a:pt x="54" y="0"/>
                    </a:lnTo>
                    <a:lnTo>
                      <a:pt x="54" y="22"/>
                    </a:lnTo>
                    <a:lnTo>
                      <a:pt x="0" y="72"/>
                    </a:lnTo>
                    <a:lnTo>
                      <a:pt x="0" y="44"/>
                    </a:lnTo>
                    <a:close/>
                  </a:path>
                </a:pathLst>
              </a:custGeom>
              <a:grpFill/>
              <a:ln>
                <a:noFill/>
              </a:ln>
            </p:spPr>
            <p:txBody>
              <a:bodyPr vert="horz" wrap="square" lIns="91440" tIns="45720" rIns="91440" bIns="45720" numCol="1" anchor="t" anchorCtr="0" compatLnSpc="1"/>
              <a:lstStyle/>
              <a:p>
                <a:endParaRPr lang="zh-CN" altLang="en-US"/>
              </a:p>
            </p:txBody>
          </p:sp>
          <p:sp>
            <p:nvSpPr>
              <p:cNvPr id="1629" name="Freeform 272"/>
              <p:cNvSpPr/>
              <p:nvPr/>
            </p:nvSpPr>
            <p:spPr bwMode="auto">
              <a:xfrm>
                <a:off x="2561" y="3254"/>
                <a:ext cx="52" cy="67"/>
              </a:xfrm>
              <a:custGeom>
                <a:avLst/>
                <a:gdLst>
                  <a:gd name="T0" fmla="*/ 52 w 52"/>
                  <a:gd name="T1" fmla="*/ 0 h 67"/>
                  <a:gd name="T2" fmla="*/ 52 w 52"/>
                  <a:gd name="T3" fmla="*/ 16 h 67"/>
                  <a:gd name="T4" fmla="*/ 0 w 52"/>
                  <a:gd name="T5" fmla="*/ 67 h 67"/>
                  <a:gd name="T6" fmla="*/ 0 w 52"/>
                  <a:gd name="T7" fmla="*/ 44 h 67"/>
                  <a:gd name="T8" fmla="*/ 52 w 52"/>
                  <a:gd name="T9" fmla="*/ 0 h 67"/>
                </a:gdLst>
                <a:ahLst/>
                <a:cxnLst>
                  <a:cxn ang="0">
                    <a:pos x="T0" y="T1"/>
                  </a:cxn>
                  <a:cxn ang="0">
                    <a:pos x="T2" y="T3"/>
                  </a:cxn>
                  <a:cxn ang="0">
                    <a:pos x="T4" y="T5"/>
                  </a:cxn>
                  <a:cxn ang="0">
                    <a:pos x="T6" y="T7"/>
                  </a:cxn>
                  <a:cxn ang="0">
                    <a:pos x="T8" y="T9"/>
                  </a:cxn>
                </a:cxnLst>
                <a:rect l="0" t="0" r="r" b="b"/>
                <a:pathLst>
                  <a:path w="52" h="67">
                    <a:moveTo>
                      <a:pt x="52" y="0"/>
                    </a:moveTo>
                    <a:lnTo>
                      <a:pt x="52" y="16"/>
                    </a:lnTo>
                    <a:lnTo>
                      <a:pt x="0" y="67"/>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30" name="Freeform 273"/>
              <p:cNvSpPr/>
              <p:nvPr/>
            </p:nvSpPr>
            <p:spPr bwMode="auto">
              <a:xfrm>
                <a:off x="2459" y="3403"/>
                <a:ext cx="36" cy="66"/>
              </a:xfrm>
              <a:custGeom>
                <a:avLst/>
                <a:gdLst>
                  <a:gd name="T0" fmla="*/ 0 w 36"/>
                  <a:gd name="T1" fmla="*/ 34 h 66"/>
                  <a:gd name="T2" fmla="*/ 36 w 36"/>
                  <a:gd name="T3" fmla="*/ 0 h 66"/>
                  <a:gd name="T4" fmla="*/ 36 w 36"/>
                  <a:gd name="T5" fmla="*/ 28 h 66"/>
                  <a:gd name="T6" fmla="*/ 0 w 36"/>
                  <a:gd name="T7" fmla="*/ 66 h 66"/>
                  <a:gd name="T8" fmla="*/ 0 w 36"/>
                  <a:gd name="T9" fmla="*/ 34 h 66"/>
                </a:gdLst>
                <a:ahLst/>
                <a:cxnLst>
                  <a:cxn ang="0">
                    <a:pos x="T0" y="T1"/>
                  </a:cxn>
                  <a:cxn ang="0">
                    <a:pos x="T2" y="T3"/>
                  </a:cxn>
                  <a:cxn ang="0">
                    <a:pos x="T4" y="T5"/>
                  </a:cxn>
                  <a:cxn ang="0">
                    <a:pos x="T6" y="T7"/>
                  </a:cxn>
                  <a:cxn ang="0">
                    <a:pos x="T8" y="T9"/>
                  </a:cxn>
                </a:cxnLst>
                <a:rect l="0" t="0" r="r" b="b"/>
                <a:pathLst>
                  <a:path w="36" h="66">
                    <a:moveTo>
                      <a:pt x="0" y="34"/>
                    </a:moveTo>
                    <a:lnTo>
                      <a:pt x="36" y="0"/>
                    </a:lnTo>
                    <a:lnTo>
                      <a:pt x="36"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631" name="Freeform 274"/>
              <p:cNvSpPr/>
              <p:nvPr/>
            </p:nvSpPr>
            <p:spPr bwMode="auto">
              <a:xfrm>
                <a:off x="2541" y="3337"/>
                <a:ext cx="30" cy="48"/>
              </a:xfrm>
              <a:custGeom>
                <a:avLst/>
                <a:gdLst>
                  <a:gd name="T0" fmla="*/ 30 w 30"/>
                  <a:gd name="T1" fmla="*/ 0 h 48"/>
                  <a:gd name="T2" fmla="*/ 30 w 30"/>
                  <a:gd name="T3" fmla="*/ 20 h 48"/>
                  <a:gd name="T4" fmla="*/ 0 w 30"/>
                  <a:gd name="T5" fmla="*/ 48 h 48"/>
                  <a:gd name="T6" fmla="*/ 0 w 30"/>
                  <a:gd name="T7" fmla="*/ 26 h 48"/>
                  <a:gd name="T8" fmla="*/ 30 w 30"/>
                  <a:gd name="T9" fmla="*/ 0 h 48"/>
                </a:gdLst>
                <a:ahLst/>
                <a:cxnLst>
                  <a:cxn ang="0">
                    <a:pos x="T0" y="T1"/>
                  </a:cxn>
                  <a:cxn ang="0">
                    <a:pos x="T2" y="T3"/>
                  </a:cxn>
                  <a:cxn ang="0">
                    <a:pos x="T4" y="T5"/>
                  </a:cxn>
                  <a:cxn ang="0">
                    <a:pos x="T6" y="T7"/>
                  </a:cxn>
                  <a:cxn ang="0">
                    <a:pos x="T8" y="T9"/>
                  </a:cxn>
                </a:cxnLst>
                <a:rect l="0" t="0" r="r" b="b"/>
                <a:pathLst>
                  <a:path w="30" h="48">
                    <a:moveTo>
                      <a:pt x="30" y="0"/>
                    </a:moveTo>
                    <a:lnTo>
                      <a:pt x="30" y="20"/>
                    </a:lnTo>
                    <a:lnTo>
                      <a:pt x="0" y="48"/>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632" name="Freeform 275"/>
              <p:cNvSpPr/>
              <p:nvPr/>
            </p:nvSpPr>
            <p:spPr bwMode="auto">
              <a:xfrm>
                <a:off x="2585" y="3298"/>
                <a:ext cx="28" cy="43"/>
              </a:xfrm>
              <a:custGeom>
                <a:avLst/>
                <a:gdLst>
                  <a:gd name="T0" fmla="*/ 28 w 28"/>
                  <a:gd name="T1" fmla="*/ 0 h 43"/>
                  <a:gd name="T2" fmla="*/ 28 w 28"/>
                  <a:gd name="T3" fmla="*/ 15 h 43"/>
                  <a:gd name="T4" fmla="*/ 0 w 28"/>
                  <a:gd name="T5" fmla="*/ 43 h 43"/>
                  <a:gd name="T6" fmla="*/ 0 w 28"/>
                  <a:gd name="T7" fmla="*/ 25 h 43"/>
                  <a:gd name="T8" fmla="*/ 28 w 28"/>
                  <a:gd name="T9" fmla="*/ 0 h 43"/>
                </a:gdLst>
                <a:ahLst/>
                <a:cxnLst>
                  <a:cxn ang="0">
                    <a:pos x="T0" y="T1"/>
                  </a:cxn>
                  <a:cxn ang="0">
                    <a:pos x="T2" y="T3"/>
                  </a:cxn>
                  <a:cxn ang="0">
                    <a:pos x="T4" y="T5"/>
                  </a:cxn>
                  <a:cxn ang="0">
                    <a:pos x="T6" y="T7"/>
                  </a:cxn>
                  <a:cxn ang="0">
                    <a:pos x="T8" y="T9"/>
                  </a:cxn>
                </a:cxnLst>
                <a:rect l="0" t="0" r="r" b="b"/>
                <a:pathLst>
                  <a:path w="28" h="43">
                    <a:moveTo>
                      <a:pt x="28" y="0"/>
                    </a:moveTo>
                    <a:lnTo>
                      <a:pt x="28" y="15"/>
                    </a:lnTo>
                    <a:lnTo>
                      <a:pt x="0" y="43"/>
                    </a:lnTo>
                    <a:lnTo>
                      <a:pt x="0" y="25"/>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633" name="Freeform 276"/>
              <p:cNvSpPr/>
              <p:nvPr/>
            </p:nvSpPr>
            <p:spPr bwMode="auto">
              <a:xfrm>
                <a:off x="2459" y="3461"/>
                <a:ext cx="26" cy="56"/>
              </a:xfrm>
              <a:custGeom>
                <a:avLst/>
                <a:gdLst>
                  <a:gd name="T0" fmla="*/ 0 w 26"/>
                  <a:gd name="T1" fmla="*/ 26 h 56"/>
                  <a:gd name="T2" fmla="*/ 26 w 26"/>
                  <a:gd name="T3" fmla="*/ 0 h 56"/>
                  <a:gd name="T4" fmla="*/ 26 w 26"/>
                  <a:gd name="T5" fmla="*/ 28 h 56"/>
                  <a:gd name="T6" fmla="*/ 0 w 26"/>
                  <a:gd name="T7" fmla="*/ 56 h 56"/>
                  <a:gd name="T8" fmla="*/ 0 w 26"/>
                  <a:gd name="T9" fmla="*/ 26 h 56"/>
                </a:gdLst>
                <a:ahLst/>
                <a:cxnLst>
                  <a:cxn ang="0">
                    <a:pos x="T0" y="T1"/>
                  </a:cxn>
                  <a:cxn ang="0">
                    <a:pos x="T2" y="T3"/>
                  </a:cxn>
                  <a:cxn ang="0">
                    <a:pos x="T4" y="T5"/>
                  </a:cxn>
                  <a:cxn ang="0">
                    <a:pos x="T6" y="T7"/>
                  </a:cxn>
                  <a:cxn ang="0">
                    <a:pos x="T8" y="T9"/>
                  </a:cxn>
                </a:cxnLst>
                <a:rect l="0" t="0" r="r" b="b"/>
                <a:pathLst>
                  <a:path w="26" h="56">
                    <a:moveTo>
                      <a:pt x="0" y="26"/>
                    </a:moveTo>
                    <a:lnTo>
                      <a:pt x="26" y="0"/>
                    </a:lnTo>
                    <a:lnTo>
                      <a:pt x="26"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634" name="Freeform 277"/>
              <p:cNvSpPr/>
              <p:nvPr/>
            </p:nvSpPr>
            <p:spPr bwMode="auto">
              <a:xfrm>
                <a:off x="2501" y="3389"/>
                <a:ext cx="56" cy="84"/>
              </a:xfrm>
              <a:custGeom>
                <a:avLst/>
                <a:gdLst>
                  <a:gd name="T0" fmla="*/ 56 w 56"/>
                  <a:gd name="T1" fmla="*/ 0 h 84"/>
                  <a:gd name="T2" fmla="*/ 56 w 56"/>
                  <a:gd name="T3" fmla="*/ 22 h 84"/>
                  <a:gd name="T4" fmla="*/ 0 w 56"/>
                  <a:gd name="T5" fmla="*/ 84 h 84"/>
                  <a:gd name="T6" fmla="*/ 0 w 56"/>
                  <a:gd name="T7" fmla="*/ 56 h 84"/>
                  <a:gd name="T8" fmla="*/ 56 w 56"/>
                  <a:gd name="T9" fmla="*/ 0 h 84"/>
                </a:gdLst>
                <a:ahLst/>
                <a:cxnLst>
                  <a:cxn ang="0">
                    <a:pos x="T0" y="T1"/>
                  </a:cxn>
                  <a:cxn ang="0">
                    <a:pos x="T2" y="T3"/>
                  </a:cxn>
                  <a:cxn ang="0">
                    <a:pos x="T4" y="T5"/>
                  </a:cxn>
                  <a:cxn ang="0">
                    <a:pos x="T6" y="T7"/>
                  </a:cxn>
                  <a:cxn ang="0">
                    <a:pos x="T8" y="T9"/>
                  </a:cxn>
                </a:cxnLst>
                <a:rect l="0" t="0" r="r" b="b"/>
                <a:pathLst>
                  <a:path w="56" h="84">
                    <a:moveTo>
                      <a:pt x="56" y="0"/>
                    </a:moveTo>
                    <a:lnTo>
                      <a:pt x="56" y="22"/>
                    </a:lnTo>
                    <a:lnTo>
                      <a:pt x="0" y="84"/>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635" name="Freeform 278"/>
              <p:cNvSpPr/>
              <p:nvPr/>
            </p:nvSpPr>
            <p:spPr bwMode="auto">
              <a:xfrm>
                <a:off x="2573" y="3337"/>
                <a:ext cx="40" cy="58"/>
              </a:xfrm>
              <a:custGeom>
                <a:avLst/>
                <a:gdLst>
                  <a:gd name="T0" fmla="*/ 40 w 40"/>
                  <a:gd name="T1" fmla="*/ 0 h 58"/>
                  <a:gd name="T2" fmla="*/ 40 w 40"/>
                  <a:gd name="T3" fmla="*/ 16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6"/>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636" name="Freeform 279"/>
              <p:cNvSpPr/>
              <p:nvPr/>
            </p:nvSpPr>
            <p:spPr bwMode="auto">
              <a:xfrm>
                <a:off x="2601" y="3379"/>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637" name="Freeform 280"/>
              <p:cNvSpPr/>
              <p:nvPr/>
            </p:nvSpPr>
            <p:spPr bwMode="auto">
              <a:xfrm>
                <a:off x="2489" y="3529"/>
                <a:ext cx="22" cy="52"/>
              </a:xfrm>
              <a:custGeom>
                <a:avLst/>
                <a:gdLst>
                  <a:gd name="T0" fmla="*/ 22 w 22"/>
                  <a:gd name="T1" fmla="*/ 0 h 52"/>
                  <a:gd name="T2" fmla="*/ 22 w 22"/>
                  <a:gd name="T3" fmla="*/ 26 h 52"/>
                  <a:gd name="T4" fmla="*/ 0 w 22"/>
                  <a:gd name="T5" fmla="*/ 52 h 52"/>
                  <a:gd name="T6" fmla="*/ 0 w 22"/>
                  <a:gd name="T7" fmla="*/ 24 h 52"/>
                  <a:gd name="T8" fmla="*/ 22 w 22"/>
                  <a:gd name="T9" fmla="*/ 0 h 52"/>
                </a:gdLst>
                <a:ahLst/>
                <a:cxnLst>
                  <a:cxn ang="0">
                    <a:pos x="T0" y="T1"/>
                  </a:cxn>
                  <a:cxn ang="0">
                    <a:pos x="T2" y="T3"/>
                  </a:cxn>
                  <a:cxn ang="0">
                    <a:pos x="T4" y="T5"/>
                  </a:cxn>
                  <a:cxn ang="0">
                    <a:pos x="T6" y="T7"/>
                  </a:cxn>
                  <a:cxn ang="0">
                    <a:pos x="T8" y="T9"/>
                  </a:cxn>
                </a:cxnLst>
                <a:rect l="0" t="0" r="r" b="b"/>
                <a:pathLst>
                  <a:path w="22" h="52">
                    <a:moveTo>
                      <a:pt x="22" y="0"/>
                    </a:moveTo>
                    <a:lnTo>
                      <a:pt x="22" y="26"/>
                    </a:lnTo>
                    <a:lnTo>
                      <a:pt x="0" y="52"/>
                    </a:lnTo>
                    <a:lnTo>
                      <a:pt x="0" y="24"/>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638" name="Freeform 281"/>
              <p:cNvSpPr/>
              <p:nvPr/>
            </p:nvSpPr>
            <p:spPr bwMode="auto">
              <a:xfrm>
                <a:off x="2527" y="3419"/>
                <a:ext cx="86" cy="118"/>
              </a:xfrm>
              <a:custGeom>
                <a:avLst/>
                <a:gdLst>
                  <a:gd name="T0" fmla="*/ 86 w 86"/>
                  <a:gd name="T1" fmla="*/ 0 h 118"/>
                  <a:gd name="T2" fmla="*/ 86 w 86"/>
                  <a:gd name="T3" fmla="*/ 14 h 118"/>
                  <a:gd name="T4" fmla="*/ 0 w 86"/>
                  <a:gd name="T5" fmla="*/ 118 h 118"/>
                  <a:gd name="T6" fmla="*/ 0 w 86"/>
                  <a:gd name="T7" fmla="*/ 92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4"/>
                    </a:lnTo>
                    <a:lnTo>
                      <a:pt x="0" y="118"/>
                    </a:lnTo>
                    <a:lnTo>
                      <a:pt x="0" y="92"/>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639" name="Freeform 282"/>
              <p:cNvSpPr/>
              <p:nvPr/>
            </p:nvSpPr>
            <p:spPr bwMode="auto">
              <a:xfrm>
                <a:off x="2561" y="3461"/>
                <a:ext cx="52" cy="78"/>
              </a:xfrm>
              <a:custGeom>
                <a:avLst/>
                <a:gdLst>
                  <a:gd name="T0" fmla="*/ 52 w 52"/>
                  <a:gd name="T1" fmla="*/ 0 h 78"/>
                  <a:gd name="T2" fmla="*/ 52 w 52"/>
                  <a:gd name="T3" fmla="*/ 14 h 78"/>
                  <a:gd name="T4" fmla="*/ 0 w 52"/>
                  <a:gd name="T5" fmla="*/ 78 h 78"/>
                  <a:gd name="T6" fmla="*/ 0 w 52"/>
                  <a:gd name="T7" fmla="*/ 58 h 78"/>
                  <a:gd name="T8" fmla="*/ 52 w 52"/>
                  <a:gd name="T9" fmla="*/ 0 h 78"/>
                </a:gdLst>
                <a:ahLst/>
                <a:cxnLst>
                  <a:cxn ang="0">
                    <a:pos x="T0" y="T1"/>
                  </a:cxn>
                  <a:cxn ang="0">
                    <a:pos x="T2" y="T3"/>
                  </a:cxn>
                  <a:cxn ang="0">
                    <a:pos x="T4" y="T5"/>
                  </a:cxn>
                  <a:cxn ang="0">
                    <a:pos x="T6" y="T7"/>
                  </a:cxn>
                  <a:cxn ang="0">
                    <a:pos x="T8" y="T9"/>
                  </a:cxn>
                </a:cxnLst>
                <a:rect l="0" t="0" r="r" b="b"/>
                <a:pathLst>
                  <a:path w="52" h="78">
                    <a:moveTo>
                      <a:pt x="52" y="0"/>
                    </a:moveTo>
                    <a:lnTo>
                      <a:pt x="52" y="14"/>
                    </a:lnTo>
                    <a:lnTo>
                      <a:pt x="0" y="78"/>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640" name="Rectangle 283"/>
              <p:cNvSpPr>
                <a:spLocks noChangeArrowheads="1"/>
              </p:cNvSpPr>
              <p:nvPr/>
            </p:nvSpPr>
            <p:spPr bwMode="auto">
              <a:xfrm>
                <a:off x="2563" y="294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641" name="Rectangle 284"/>
              <p:cNvSpPr>
                <a:spLocks noChangeArrowheads="1"/>
              </p:cNvSpPr>
              <p:nvPr/>
            </p:nvSpPr>
            <p:spPr bwMode="auto">
              <a:xfrm>
                <a:off x="3511"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2" name="Rectangle 285"/>
              <p:cNvSpPr>
                <a:spLocks noChangeArrowheads="1"/>
              </p:cNvSpPr>
              <p:nvPr/>
            </p:nvSpPr>
            <p:spPr bwMode="auto">
              <a:xfrm>
                <a:off x="3613"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3" name="Rectangle 286"/>
              <p:cNvSpPr>
                <a:spLocks noChangeArrowheads="1"/>
              </p:cNvSpPr>
              <p:nvPr/>
            </p:nvSpPr>
            <p:spPr bwMode="auto">
              <a:xfrm>
                <a:off x="3713"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4" name="Rectangle 287"/>
              <p:cNvSpPr>
                <a:spLocks noChangeArrowheads="1"/>
              </p:cNvSpPr>
              <p:nvPr/>
            </p:nvSpPr>
            <p:spPr bwMode="auto">
              <a:xfrm>
                <a:off x="3815"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5" name="Rectangle 288"/>
              <p:cNvSpPr>
                <a:spLocks noChangeArrowheads="1"/>
              </p:cNvSpPr>
              <p:nvPr/>
            </p:nvSpPr>
            <p:spPr bwMode="auto">
              <a:xfrm>
                <a:off x="39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6" name="Rectangle 289"/>
              <p:cNvSpPr>
                <a:spLocks noChangeArrowheads="1"/>
              </p:cNvSpPr>
              <p:nvPr/>
            </p:nvSpPr>
            <p:spPr bwMode="auto">
              <a:xfrm>
                <a:off x="3511"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7" name="Rectangle 290"/>
              <p:cNvSpPr>
                <a:spLocks noChangeArrowheads="1"/>
              </p:cNvSpPr>
              <p:nvPr/>
            </p:nvSpPr>
            <p:spPr bwMode="auto">
              <a:xfrm>
                <a:off x="3613"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8" name="Rectangle 291"/>
              <p:cNvSpPr>
                <a:spLocks noChangeArrowheads="1"/>
              </p:cNvSpPr>
              <p:nvPr/>
            </p:nvSpPr>
            <p:spPr bwMode="auto">
              <a:xfrm>
                <a:off x="3713"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49" name="Rectangle 292"/>
              <p:cNvSpPr>
                <a:spLocks noChangeArrowheads="1"/>
              </p:cNvSpPr>
              <p:nvPr/>
            </p:nvSpPr>
            <p:spPr bwMode="auto">
              <a:xfrm>
                <a:off x="3815"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0" name="Rectangle 293"/>
              <p:cNvSpPr>
                <a:spLocks noChangeArrowheads="1"/>
              </p:cNvSpPr>
              <p:nvPr/>
            </p:nvSpPr>
            <p:spPr bwMode="auto">
              <a:xfrm>
                <a:off x="3511"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1" name="Rectangle 294"/>
              <p:cNvSpPr>
                <a:spLocks noChangeArrowheads="1"/>
              </p:cNvSpPr>
              <p:nvPr/>
            </p:nvSpPr>
            <p:spPr bwMode="auto">
              <a:xfrm>
                <a:off x="3713"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2" name="Rectangle 295"/>
              <p:cNvSpPr>
                <a:spLocks noChangeArrowheads="1"/>
              </p:cNvSpPr>
              <p:nvPr/>
            </p:nvSpPr>
            <p:spPr bwMode="auto">
              <a:xfrm>
                <a:off x="3815"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3" name="Rectangle 296"/>
              <p:cNvSpPr>
                <a:spLocks noChangeArrowheads="1"/>
              </p:cNvSpPr>
              <p:nvPr/>
            </p:nvSpPr>
            <p:spPr bwMode="auto">
              <a:xfrm>
                <a:off x="3918"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54" name="Rectangle 297"/>
              <p:cNvSpPr>
                <a:spLocks noChangeArrowheads="1"/>
              </p:cNvSpPr>
              <p:nvPr/>
            </p:nvSpPr>
            <p:spPr bwMode="auto">
              <a:xfrm>
                <a:off x="3511"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5" name="Rectangle 298"/>
              <p:cNvSpPr>
                <a:spLocks noChangeArrowheads="1"/>
              </p:cNvSpPr>
              <p:nvPr/>
            </p:nvSpPr>
            <p:spPr bwMode="auto">
              <a:xfrm>
                <a:off x="3613"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6" name="Rectangle 299"/>
              <p:cNvSpPr>
                <a:spLocks noChangeArrowheads="1"/>
              </p:cNvSpPr>
              <p:nvPr/>
            </p:nvSpPr>
            <p:spPr bwMode="auto">
              <a:xfrm>
                <a:off x="3713"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7" name="Rectangle 300"/>
              <p:cNvSpPr>
                <a:spLocks noChangeArrowheads="1"/>
              </p:cNvSpPr>
              <p:nvPr/>
            </p:nvSpPr>
            <p:spPr bwMode="auto">
              <a:xfrm>
                <a:off x="3815"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8" name="Rectangle 301"/>
              <p:cNvSpPr>
                <a:spLocks noChangeArrowheads="1"/>
              </p:cNvSpPr>
              <p:nvPr/>
            </p:nvSpPr>
            <p:spPr bwMode="auto">
              <a:xfrm>
                <a:off x="39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59" name="Rectangle 302"/>
              <p:cNvSpPr>
                <a:spLocks noChangeArrowheads="1"/>
              </p:cNvSpPr>
              <p:nvPr/>
            </p:nvSpPr>
            <p:spPr bwMode="auto">
              <a:xfrm>
                <a:off x="3511"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0" name="Rectangle 303"/>
              <p:cNvSpPr>
                <a:spLocks noChangeArrowheads="1"/>
              </p:cNvSpPr>
              <p:nvPr/>
            </p:nvSpPr>
            <p:spPr bwMode="auto">
              <a:xfrm>
                <a:off x="3613" y="74"/>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1" name="Rectangle 304"/>
              <p:cNvSpPr>
                <a:spLocks noChangeArrowheads="1"/>
              </p:cNvSpPr>
              <p:nvPr/>
            </p:nvSpPr>
            <p:spPr bwMode="auto">
              <a:xfrm>
                <a:off x="3713"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2" name="Rectangle 305"/>
              <p:cNvSpPr>
                <a:spLocks noChangeArrowheads="1"/>
              </p:cNvSpPr>
              <p:nvPr/>
            </p:nvSpPr>
            <p:spPr bwMode="auto">
              <a:xfrm>
                <a:off x="3815"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3" name="Rectangle 306"/>
              <p:cNvSpPr>
                <a:spLocks noChangeArrowheads="1"/>
              </p:cNvSpPr>
              <p:nvPr/>
            </p:nvSpPr>
            <p:spPr bwMode="auto">
              <a:xfrm>
                <a:off x="39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4" name="Rectangle 307"/>
              <p:cNvSpPr>
                <a:spLocks noChangeArrowheads="1"/>
              </p:cNvSpPr>
              <p:nvPr/>
            </p:nvSpPr>
            <p:spPr bwMode="auto">
              <a:xfrm>
                <a:off x="3511"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5" name="Rectangle 308"/>
              <p:cNvSpPr>
                <a:spLocks noChangeArrowheads="1"/>
              </p:cNvSpPr>
              <p:nvPr/>
            </p:nvSpPr>
            <p:spPr bwMode="auto">
              <a:xfrm>
                <a:off x="3613"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6" name="Rectangle 309"/>
              <p:cNvSpPr>
                <a:spLocks noChangeArrowheads="1"/>
              </p:cNvSpPr>
              <p:nvPr/>
            </p:nvSpPr>
            <p:spPr bwMode="auto">
              <a:xfrm>
                <a:off x="3713"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7" name="Rectangle 310"/>
              <p:cNvSpPr>
                <a:spLocks noChangeArrowheads="1"/>
              </p:cNvSpPr>
              <p:nvPr/>
            </p:nvSpPr>
            <p:spPr bwMode="auto">
              <a:xfrm>
                <a:off x="39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8" name="Rectangle 311"/>
              <p:cNvSpPr>
                <a:spLocks noChangeArrowheads="1"/>
              </p:cNvSpPr>
              <p:nvPr/>
            </p:nvSpPr>
            <p:spPr bwMode="auto">
              <a:xfrm>
                <a:off x="3511"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69" name="Rectangle 312"/>
              <p:cNvSpPr>
                <a:spLocks noChangeArrowheads="1"/>
              </p:cNvSpPr>
              <p:nvPr/>
            </p:nvSpPr>
            <p:spPr bwMode="auto">
              <a:xfrm>
                <a:off x="3713"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0" name="Rectangle 313"/>
              <p:cNvSpPr>
                <a:spLocks noChangeArrowheads="1"/>
              </p:cNvSpPr>
              <p:nvPr/>
            </p:nvSpPr>
            <p:spPr bwMode="auto">
              <a:xfrm>
                <a:off x="3815"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1" name="Rectangle 314"/>
              <p:cNvSpPr>
                <a:spLocks noChangeArrowheads="1"/>
              </p:cNvSpPr>
              <p:nvPr/>
            </p:nvSpPr>
            <p:spPr bwMode="auto">
              <a:xfrm>
                <a:off x="39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2" name="Rectangle 315"/>
              <p:cNvSpPr>
                <a:spLocks noChangeArrowheads="1"/>
              </p:cNvSpPr>
              <p:nvPr/>
            </p:nvSpPr>
            <p:spPr bwMode="auto">
              <a:xfrm>
                <a:off x="3511"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3" name="Rectangle 316"/>
              <p:cNvSpPr>
                <a:spLocks noChangeArrowheads="1"/>
              </p:cNvSpPr>
              <p:nvPr/>
            </p:nvSpPr>
            <p:spPr bwMode="auto">
              <a:xfrm>
                <a:off x="3613"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4" name="Rectangle 317"/>
              <p:cNvSpPr>
                <a:spLocks noChangeArrowheads="1"/>
              </p:cNvSpPr>
              <p:nvPr/>
            </p:nvSpPr>
            <p:spPr bwMode="auto">
              <a:xfrm>
                <a:off x="3713"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5" name="Rectangle 318"/>
              <p:cNvSpPr>
                <a:spLocks noChangeArrowheads="1"/>
              </p:cNvSpPr>
              <p:nvPr/>
            </p:nvSpPr>
            <p:spPr bwMode="auto">
              <a:xfrm>
                <a:off x="3815"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6" name="Rectangle 319"/>
              <p:cNvSpPr>
                <a:spLocks noChangeArrowheads="1"/>
              </p:cNvSpPr>
              <p:nvPr/>
            </p:nvSpPr>
            <p:spPr bwMode="auto">
              <a:xfrm>
                <a:off x="39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77" name="Rectangle 320"/>
              <p:cNvSpPr>
                <a:spLocks noChangeArrowheads="1"/>
              </p:cNvSpPr>
              <p:nvPr/>
            </p:nvSpPr>
            <p:spPr bwMode="auto">
              <a:xfrm>
                <a:off x="3511"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8" name="Rectangle 321"/>
              <p:cNvSpPr>
                <a:spLocks noChangeArrowheads="1"/>
              </p:cNvSpPr>
              <p:nvPr/>
            </p:nvSpPr>
            <p:spPr bwMode="auto">
              <a:xfrm>
                <a:off x="3613"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79" name="Rectangle 322"/>
              <p:cNvSpPr>
                <a:spLocks noChangeArrowheads="1"/>
              </p:cNvSpPr>
              <p:nvPr/>
            </p:nvSpPr>
            <p:spPr bwMode="auto">
              <a:xfrm>
                <a:off x="3713"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0" name="Rectangle 323"/>
              <p:cNvSpPr>
                <a:spLocks noChangeArrowheads="1"/>
              </p:cNvSpPr>
              <p:nvPr/>
            </p:nvSpPr>
            <p:spPr bwMode="auto">
              <a:xfrm>
                <a:off x="3815"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1" name="Rectangle 324"/>
              <p:cNvSpPr>
                <a:spLocks noChangeArrowheads="1"/>
              </p:cNvSpPr>
              <p:nvPr/>
            </p:nvSpPr>
            <p:spPr bwMode="auto">
              <a:xfrm>
                <a:off x="3918"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2" name="Rectangle 325"/>
              <p:cNvSpPr>
                <a:spLocks noChangeArrowheads="1"/>
              </p:cNvSpPr>
              <p:nvPr/>
            </p:nvSpPr>
            <p:spPr bwMode="auto">
              <a:xfrm>
                <a:off x="3511"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3" name="Rectangle 326"/>
              <p:cNvSpPr>
                <a:spLocks noChangeArrowheads="1"/>
              </p:cNvSpPr>
              <p:nvPr/>
            </p:nvSpPr>
            <p:spPr bwMode="auto">
              <a:xfrm>
                <a:off x="3613"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4" name="Rectangle 327"/>
              <p:cNvSpPr>
                <a:spLocks noChangeArrowheads="1"/>
              </p:cNvSpPr>
              <p:nvPr/>
            </p:nvSpPr>
            <p:spPr bwMode="auto">
              <a:xfrm>
                <a:off x="3815"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5" name="Rectangle 328"/>
              <p:cNvSpPr>
                <a:spLocks noChangeArrowheads="1"/>
              </p:cNvSpPr>
              <p:nvPr/>
            </p:nvSpPr>
            <p:spPr bwMode="auto">
              <a:xfrm>
                <a:off x="39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686" name="Rectangle 329"/>
              <p:cNvSpPr>
                <a:spLocks noChangeArrowheads="1"/>
              </p:cNvSpPr>
              <p:nvPr/>
            </p:nvSpPr>
            <p:spPr bwMode="auto">
              <a:xfrm>
                <a:off x="3511"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7" name="Rectangle 330"/>
              <p:cNvSpPr>
                <a:spLocks noChangeArrowheads="1"/>
              </p:cNvSpPr>
              <p:nvPr/>
            </p:nvSpPr>
            <p:spPr bwMode="auto">
              <a:xfrm>
                <a:off x="3613"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8" name="Rectangle 331"/>
              <p:cNvSpPr>
                <a:spLocks noChangeArrowheads="1"/>
              </p:cNvSpPr>
              <p:nvPr/>
            </p:nvSpPr>
            <p:spPr bwMode="auto">
              <a:xfrm>
                <a:off x="3713"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89" name="Rectangle 332"/>
              <p:cNvSpPr>
                <a:spLocks noChangeArrowheads="1"/>
              </p:cNvSpPr>
              <p:nvPr/>
            </p:nvSpPr>
            <p:spPr bwMode="auto">
              <a:xfrm>
                <a:off x="3815"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0" name="Rectangle 333"/>
              <p:cNvSpPr>
                <a:spLocks noChangeArrowheads="1"/>
              </p:cNvSpPr>
              <p:nvPr/>
            </p:nvSpPr>
            <p:spPr bwMode="auto">
              <a:xfrm>
                <a:off x="39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1" name="Rectangle 334"/>
              <p:cNvSpPr>
                <a:spLocks noChangeArrowheads="1"/>
              </p:cNvSpPr>
              <p:nvPr/>
            </p:nvSpPr>
            <p:spPr bwMode="auto">
              <a:xfrm>
                <a:off x="3511"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2" name="Rectangle 335"/>
              <p:cNvSpPr>
                <a:spLocks noChangeArrowheads="1"/>
              </p:cNvSpPr>
              <p:nvPr/>
            </p:nvSpPr>
            <p:spPr bwMode="auto">
              <a:xfrm>
                <a:off x="3613"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3" name="Rectangle 336"/>
              <p:cNvSpPr>
                <a:spLocks noChangeArrowheads="1"/>
              </p:cNvSpPr>
              <p:nvPr/>
            </p:nvSpPr>
            <p:spPr bwMode="auto">
              <a:xfrm>
                <a:off x="3713"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4" name="Rectangle 337"/>
              <p:cNvSpPr>
                <a:spLocks noChangeArrowheads="1"/>
              </p:cNvSpPr>
              <p:nvPr/>
            </p:nvSpPr>
            <p:spPr bwMode="auto">
              <a:xfrm>
                <a:off x="3815"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695" name="Rectangle 338"/>
              <p:cNvSpPr>
                <a:spLocks noChangeArrowheads="1"/>
              </p:cNvSpPr>
              <p:nvPr/>
            </p:nvSpPr>
            <p:spPr bwMode="auto">
              <a:xfrm>
                <a:off x="3511"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6" name="Rectangle 339"/>
              <p:cNvSpPr>
                <a:spLocks noChangeArrowheads="1"/>
              </p:cNvSpPr>
              <p:nvPr/>
            </p:nvSpPr>
            <p:spPr bwMode="auto">
              <a:xfrm>
                <a:off x="3613"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7" name="Rectangle 340"/>
              <p:cNvSpPr>
                <a:spLocks noChangeArrowheads="1"/>
              </p:cNvSpPr>
              <p:nvPr/>
            </p:nvSpPr>
            <p:spPr bwMode="auto">
              <a:xfrm>
                <a:off x="3815"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8" name="Rectangle 341"/>
              <p:cNvSpPr>
                <a:spLocks noChangeArrowheads="1"/>
              </p:cNvSpPr>
              <p:nvPr/>
            </p:nvSpPr>
            <p:spPr bwMode="auto">
              <a:xfrm>
                <a:off x="39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699" name="Rectangle 342"/>
              <p:cNvSpPr>
                <a:spLocks noChangeArrowheads="1"/>
              </p:cNvSpPr>
              <p:nvPr/>
            </p:nvSpPr>
            <p:spPr bwMode="auto">
              <a:xfrm>
                <a:off x="3511"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0" name="Rectangle 343"/>
              <p:cNvSpPr>
                <a:spLocks noChangeArrowheads="1"/>
              </p:cNvSpPr>
              <p:nvPr/>
            </p:nvSpPr>
            <p:spPr bwMode="auto">
              <a:xfrm>
                <a:off x="3713"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1" name="Rectangle 344"/>
              <p:cNvSpPr>
                <a:spLocks noChangeArrowheads="1"/>
              </p:cNvSpPr>
              <p:nvPr/>
            </p:nvSpPr>
            <p:spPr bwMode="auto">
              <a:xfrm>
                <a:off x="3815"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2" name="Rectangle 345"/>
              <p:cNvSpPr>
                <a:spLocks noChangeArrowheads="1"/>
              </p:cNvSpPr>
              <p:nvPr/>
            </p:nvSpPr>
            <p:spPr bwMode="auto">
              <a:xfrm>
                <a:off x="39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03" name="Rectangle 346"/>
              <p:cNvSpPr>
                <a:spLocks noChangeArrowheads="1"/>
              </p:cNvSpPr>
              <p:nvPr/>
            </p:nvSpPr>
            <p:spPr bwMode="auto">
              <a:xfrm>
                <a:off x="4018"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4" name="Rectangle 347"/>
              <p:cNvSpPr>
                <a:spLocks noChangeArrowheads="1"/>
              </p:cNvSpPr>
              <p:nvPr/>
            </p:nvSpPr>
            <p:spPr bwMode="auto">
              <a:xfrm>
                <a:off x="4120"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5" name="Rectangle 348"/>
              <p:cNvSpPr>
                <a:spLocks noChangeArrowheads="1"/>
              </p:cNvSpPr>
              <p:nvPr/>
            </p:nvSpPr>
            <p:spPr bwMode="auto">
              <a:xfrm>
                <a:off x="4222"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6" name="Rectangle 349"/>
              <p:cNvSpPr>
                <a:spLocks noChangeArrowheads="1"/>
              </p:cNvSpPr>
              <p:nvPr/>
            </p:nvSpPr>
            <p:spPr bwMode="auto">
              <a:xfrm>
                <a:off x="4324" y="-33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7" name="Rectangle 350"/>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8" name="Rectangle 351"/>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09" name="Rectangle 352"/>
              <p:cNvSpPr>
                <a:spLocks noChangeArrowheads="1"/>
              </p:cNvSpPr>
              <p:nvPr/>
            </p:nvSpPr>
            <p:spPr bwMode="auto">
              <a:xfrm>
                <a:off x="4018"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0" name="Rectangle 353"/>
              <p:cNvSpPr>
                <a:spLocks noChangeArrowheads="1"/>
              </p:cNvSpPr>
              <p:nvPr/>
            </p:nvSpPr>
            <p:spPr bwMode="auto">
              <a:xfrm>
                <a:off x="4120"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1" name="Rectangle 354"/>
              <p:cNvSpPr>
                <a:spLocks noChangeArrowheads="1"/>
              </p:cNvSpPr>
              <p:nvPr/>
            </p:nvSpPr>
            <p:spPr bwMode="auto">
              <a:xfrm>
                <a:off x="4222"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2" name="Rectangle 355"/>
              <p:cNvSpPr>
                <a:spLocks noChangeArrowheads="1"/>
              </p:cNvSpPr>
              <p:nvPr/>
            </p:nvSpPr>
            <p:spPr bwMode="auto">
              <a:xfrm>
                <a:off x="4324" y="-233"/>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3" name="Rectangle 356"/>
              <p:cNvSpPr>
                <a:spLocks noChangeArrowheads="1"/>
              </p:cNvSpPr>
              <p:nvPr/>
            </p:nvSpPr>
            <p:spPr bwMode="auto">
              <a:xfrm>
                <a:off x="4426" y="-233"/>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4" name="Rectangle 357"/>
              <p:cNvSpPr>
                <a:spLocks noChangeArrowheads="1"/>
              </p:cNvSpPr>
              <p:nvPr/>
            </p:nvSpPr>
            <p:spPr bwMode="auto">
              <a:xfrm>
                <a:off x="4120"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5" name="Rectangle 358"/>
              <p:cNvSpPr>
                <a:spLocks noChangeArrowheads="1"/>
              </p:cNvSpPr>
              <p:nvPr/>
            </p:nvSpPr>
            <p:spPr bwMode="auto">
              <a:xfrm>
                <a:off x="4222" y="-131"/>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6" name="Rectangle 359"/>
              <p:cNvSpPr>
                <a:spLocks noChangeArrowheads="1"/>
              </p:cNvSpPr>
              <p:nvPr/>
            </p:nvSpPr>
            <p:spPr bwMode="auto">
              <a:xfrm>
                <a:off x="4426" y="-131"/>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17" name="Rectangle 360"/>
              <p:cNvSpPr>
                <a:spLocks noChangeArrowheads="1"/>
              </p:cNvSpPr>
              <p:nvPr/>
            </p:nvSpPr>
            <p:spPr bwMode="auto">
              <a:xfrm>
                <a:off x="4018"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8" name="Rectangle 361"/>
              <p:cNvSpPr>
                <a:spLocks noChangeArrowheads="1"/>
              </p:cNvSpPr>
              <p:nvPr/>
            </p:nvSpPr>
            <p:spPr bwMode="auto">
              <a:xfrm>
                <a:off x="4120"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19" name="Rectangle 362"/>
              <p:cNvSpPr>
                <a:spLocks noChangeArrowheads="1"/>
              </p:cNvSpPr>
              <p:nvPr/>
            </p:nvSpPr>
            <p:spPr bwMode="auto">
              <a:xfrm>
                <a:off x="4222"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0" name="Rectangle 363"/>
              <p:cNvSpPr>
                <a:spLocks noChangeArrowheads="1"/>
              </p:cNvSpPr>
              <p:nvPr/>
            </p:nvSpPr>
            <p:spPr bwMode="auto">
              <a:xfrm>
                <a:off x="4324" y="-2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1" name="Rectangle 364"/>
              <p:cNvSpPr>
                <a:spLocks noChangeArrowheads="1"/>
              </p:cNvSpPr>
              <p:nvPr/>
            </p:nvSpPr>
            <p:spPr bwMode="auto">
              <a:xfrm>
                <a:off x="4426" y="-2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2" name="Rectangle 365"/>
              <p:cNvSpPr>
                <a:spLocks noChangeArrowheads="1"/>
              </p:cNvSpPr>
              <p:nvPr/>
            </p:nvSpPr>
            <p:spPr bwMode="auto">
              <a:xfrm>
                <a:off x="4018"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3" name="Rectangle 366"/>
              <p:cNvSpPr>
                <a:spLocks noChangeArrowheads="1"/>
              </p:cNvSpPr>
              <p:nvPr/>
            </p:nvSpPr>
            <p:spPr bwMode="auto">
              <a:xfrm>
                <a:off x="4222"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4" name="Rectangle 367"/>
              <p:cNvSpPr>
                <a:spLocks noChangeArrowheads="1"/>
              </p:cNvSpPr>
              <p:nvPr/>
            </p:nvSpPr>
            <p:spPr bwMode="auto">
              <a:xfrm>
                <a:off x="4324" y="74"/>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5" name="Rectangle 368"/>
              <p:cNvSpPr>
                <a:spLocks noChangeArrowheads="1"/>
              </p:cNvSpPr>
              <p:nvPr/>
            </p:nvSpPr>
            <p:spPr bwMode="auto">
              <a:xfrm>
                <a:off x="4018"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6" name="Rectangle 369"/>
              <p:cNvSpPr>
                <a:spLocks noChangeArrowheads="1"/>
              </p:cNvSpPr>
              <p:nvPr/>
            </p:nvSpPr>
            <p:spPr bwMode="auto">
              <a:xfrm>
                <a:off x="4120"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7" name="Rectangle 370"/>
              <p:cNvSpPr>
                <a:spLocks noChangeArrowheads="1"/>
              </p:cNvSpPr>
              <p:nvPr/>
            </p:nvSpPr>
            <p:spPr bwMode="auto">
              <a:xfrm>
                <a:off x="4222"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8" name="Rectangle 371"/>
              <p:cNvSpPr>
                <a:spLocks noChangeArrowheads="1"/>
              </p:cNvSpPr>
              <p:nvPr/>
            </p:nvSpPr>
            <p:spPr bwMode="auto">
              <a:xfrm>
                <a:off x="4324" y="17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29" name="Rectangle 372"/>
              <p:cNvSpPr>
                <a:spLocks noChangeArrowheads="1"/>
              </p:cNvSpPr>
              <p:nvPr/>
            </p:nvSpPr>
            <p:spPr bwMode="auto">
              <a:xfrm>
                <a:off x="4426" y="17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0" name="Rectangle 373"/>
              <p:cNvSpPr>
                <a:spLocks noChangeArrowheads="1"/>
              </p:cNvSpPr>
              <p:nvPr/>
            </p:nvSpPr>
            <p:spPr bwMode="auto">
              <a:xfrm>
                <a:off x="4018"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1" name="Rectangle 374"/>
              <p:cNvSpPr>
                <a:spLocks noChangeArrowheads="1"/>
              </p:cNvSpPr>
              <p:nvPr/>
            </p:nvSpPr>
            <p:spPr bwMode="auto">
              <a:xfrm>
                <a:off x="4120"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2" name="Rectangle 375"/>
              <p:cNvSpPr>
                <a:spLocks noChangeArrowheads="1"/>
              </p:cNvSpPr>
              <p:nvPr/>
            </p:nvSpPr>
            <p:spPr bwMode="auto">
              <a:xfrm>
                <a:off x="4222" y="2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3" name="Rectangle 376"/>
              <p:cNvSpPr>
                <a:spLocks noChangeArrowheads="1"/>
              </p:cNvSpPr>
              <p:nvPr/>
            </p:nvSpPr>
            <p:spPr bwMode="auto">
              <a:xfrm>
                <a:off x="4426" y="2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4" name="Rectangle 377"/>
              <p:cNvSpPr>
                <a:spLocks noChangeArrowheads="1"/>
              </p:cNvSpPr>
              <p:nvPr/>
            </p:nvSpPr>
            <p:spPr bwMode="auto">
              <a:xfrm>
                <a:off x="4018"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5" name="Rectangle 378"/>
              <p:cNvSpPr>
                <a:spLocks noChangeArrowheads="1"/>
              </p:cNvSpPr>
              <p:nvPr/>
            </p:nvSpPr>
            <p:spPr bwMode="auto">
              <a:xfrm>
                <a:off x="4120"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6" name="Rectangle 379"/>
              <p:cNvSpPr>
                <a:spLocks noChangeArrowheads="1"/>
              </p:cNvSpPr>
              <p:nvPr/>
            </p:nvSpPr>
            <p:spPr bwMode="auto">
              <a:xfrm>
                <a:off x="4222"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7" name="Rectangle 380"/>
              <p:cNvSpPr>
                <a:spLocks noChangeArrowheads="1"/>
              </p:cNvSpPr>
              <p:nvPr/>
            </p:nvSpPr>
            <p:spPr bwMode="auto">
              <a:xfrm>
                <a:off x="4324" y="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8" name="Rectangle 381"/>
              <p:cNvSpPr>
                <a:spLocks noChangeArrowheads="1"/>
              </p:cNvSpPr>
              <p:nvPr/>
            </p:nvSpPr>
            <p:spPr bwMode="auto">
              <a:xfrm>
                <a:off x="4426" y="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39" name="Rectangle 382"/>
              <p:cNvSpPr>
                <a:spLocks noChangeArrowheads="1"/>
              </p:cNvSpPr>
              <p:nvPr/>
            </p:nvSpPr>
            <p:spPr bwMode="auto">
              <a:xfrm>
                <a:off x="4120"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0" name="Rectangle 383"/>
              <p:cNvSpPr>
                <a:spLocks noChangeArrowheads="1"/>
              </p:cNvSpPr>
              <p:nvPr/>
            </p:nvSpPr>
            <p:spPr bwMode="auto">
              <a:xfrm>
                <a:off x="4222"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1" name="Rectangle 384"/>
              <p:cNvSpPr>
                <a:spLocks noChangeArrowheads="1"/>
              </p:cNvSpPr>
              <p:nvPr/>
            </p:nvSpPr>
            <p:spPr bwMode="auto">
              <a:xfrm>
                <a:off x="4324" y="480"/>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2" name="Rectangle 385"/>
              <p:cNvSpPr>
                <a:spLocks noChangeArrowheads="1"/>
              </p:cNvSpPr>
              <p:nvPr/>
            </p:nvSpPr>
            <p:spPr bwMode="auto">
              <a:xfrm>
                <a:off x="4426" y="480"/>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3" name="Rectangle 386"/>
              <p:cNvSpPr>
                <a:spLocks noChangeArrowheads="1"/>
              </p:cNvSpPr>
              <p:nvPr/>
            </p:nvSpPr>
            <p:spPr bwMode="auto">
              <a:xfrm>
                <a:off x="4018"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4" name="Rectangle 387"/>
              <p:cNvSpPr>
                <a:spLocks noChangeArrowheads="1"/>
              </p:cNvSpPr>
              <p:nvPr/>
            </p:nvSpPr>
            <p:spPr bwMode="auto">
              <a:xfrm>
                <a:off x="4120"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5" name="Rectangle 388"/>
              <p:cNvSpPr>
                <a:spLocks noChangeArrowheads="1"/>
              </p:cNvSpPr>
              <p:nvPr/>
            </p:nvSpPr>
            <p:spPr bwMode="auto">
              <a:xfrm>
                <a:off x="4222"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6" name="Rectangle 389"/>
              <p:cNvSpPr>
                <a:spLocks noChangeArrowheads="1"/>
              </p:cNvSpPr>
              <p:nvPr/>
            </p:nvSpPr>
            <p:spPr bwMode="auto">
              <a:xfrm>
                <a:off x="4324" y="58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7" name="Rectangle 390"/>
              <p:cNvSpPr>
                <a:spLocks noChangeArrowheads="1"/>
              </p:cNvSpPr>
              <p:nvPr/>
            </p:nvSpPr>
            <p:spPr bwMode="auto">
              <a:xfrm>
                <a:off x="4426" y="58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748" name="Rectangle 391"/>
              <p:cNvSpPr>
                <a:spLocks noChangeArrowheads="1"/>
              </p:cNvSpPr>
              <p:nvPr/>
            </p:nvSpPr>
            <p:spPr bwMode="auto">
              <a:xfrm>
                <a:off x="4018"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49" name="Rectangle 392"/>
              <p:cNvSpPr>
                <a:spLocks noChangeArrowheads="1"/>
              </p:cNvSpPr>
              <p:nvPr/>
            </p:nvSpPr>
            <p:spPr bwMode="auto">
              <a:xfrm>
                <a:off x="4120"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0" name="Rectangle 393"/>
              <p:cNvSpPr>
                <a:spLocks noChangeArrowheads="1"/>
              </p:cNvSpPr>
              <p:nvPr/>
            </p:nvSpPr>
            <p:spPr bwMode="auto">
              <a:xfrm>
                <a:off x="4324" y="68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1" name="Rectangle 394"/>
              <p:cNvSpPr>
                <a:spLocks noChangeArrowheads="1"/>
              </p:cNvSpPr>
              <p:nvPr/>
            </p:nvSpPr>
            <p:spPr bwMode="auto">
              <a:xfrm>
                <a:off x="4426" y="68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2" name="Rectangle 395"/>
              <p:cNvSpPr>
                <a:spLocks noChangeArrowheads="1"/>
              </p:cNvSpPr>
              <p:nvPr/>
            </p:nvSpPr>
            <p:spPr bwMode="auto">
              <a:xfrm>
                <a:off x="4018"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3" name="Rectangle 396"/>
              <p:cNvSpPr>
                <a:spLocks noChangeArrowheads="1"/>
              </p:cNvSpPr>
              <p:nvPr/>
            </p:nvSpPr>
            <p:spPr bwMode="auto">
              <a:xfrm>
                <a:off x="4222"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4" name="Rectangle 397"/>
              <p:cNvSpPr>
                <a:spLocks noChangeArrowheads="1"/>
              </p:cNvSpPr>
              <p:nvPr/>
            </p:nvSpPr>
            <p:spPr bwMode="auto">
              <a:xfrm>
                <a:off x="4324" y="7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5" name="Rectangle 398"/>
              <p:cNvSpPr>
                <a:spLocks noChangeArrowheads="1"/>
              </p:cNvSpPr>
              <p:nvPr/>
            </p:nvSpPr>
            <p:spPr bwMode="auto">
              <a:xfrm>
                <a:off x="4426" y="7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56" name="Rectangle 399"/>
              <p:cNvSpPr>
                <a:spLocks noChangeArrowheads="1"/>
              </p:cNvSpPr>
              <p:nvPr/>
            </p:nvSpPr>
            <p:spPr bwMode="auto">
              <a:xfrm>
                <a:off x="4018"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7" name="Rectangle 400"/>
              <p:cNvSpPr>
                <a:spLocks noChangeArrowheads="1"/>
              </p:cNvSpPr>
              <p:nvPr/>
            </p:nvSpPr>
            <p:spPr bwMode="auto">
              <a:xfrm>
                <a:off x="4120"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8" name="Rectangle 401"/>
              <p:cNvSpPr>
                <a:spLocks noChangeArrowheads="1"/>
              </p:cNvSpPr>
              <p:nvPr/>
            </p:nvSpPr>
            <p:spPr bwMode="auto">
              <a:xfrm>
                <a:off x="4324" y="889"/>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59" name="Rectangle 402"/>
              <p:cNvSpPr>
                <a:spLocks noChangeArrowheads="1"/>
              </p:cNvSpPr>
              <p:nvPr/>
            </p:nvSpPr>
            <p:spPr bwMode="auto">
              <a:xfrm>
                <a:off x="4426" y="889"/>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0" name="Rectangle 403"/>
              <p:cNvSpPr>
                <a:spLocks noChangeArrowheads="1"/>
              </p:cNvSpPr>
              <p:nvPr/>
            </p:nvSpPr>
            <p:spPr bwMode="auto">
              <a:xfrm>
                <a:off x="4018"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1" name="Rectangle 404"/>
              <p:cNvSpPr>
                <a:spLocks noChangeArrowheads="1"/>
              </p:cNvSpPr>
              <p:nvPr/>
            </p:nvSpPr>
            <p:spPr bwMode="auto">
              <a:xfrm>
                <a:off x="4120"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2" name="Rectangle 405"/>
              <p:cNvSpPr>
                <a:spLocks noChangeArrowheads="1"/>
              </p:cNvSpPr>
              <p:nvPr/>
            </p:nvSpPr>
            <p:spPr bwMode="auto">
              <a:xfrm>
                <a:off x="4222" y="99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3" name="Rectangle 406"/>
              <p:cNvSpPr>
                <a:spLocks noChangeArrowheads="1"/>
              </p:cNvSpPr>
              <p:nvPr/>
            </p:nvSpPr>
            <p:spPr bwMode="auto">
              <a:xfrm>
                <a:off x="4426" y="99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764" name="Rectangle 407"/>
              <p:cNvSpPr>
                <a:spLocks noChangeArrowheads="1"/>
              </p:cNvSpPr>
              <p:nvPr/>
            </p:nvSpPr>
            <p:spPr bwMode="auto">
              <a:xfrm>
                <a:off x="3511"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765" name="Rectangle 408"/>
              <p:cNvSpPr>
                <a:spLocks noChangeArrowheads="1"/>
              </p:cNvSpPr>
              <p:nvPr/>
            </p:nvSpPr>
            <p:spPr bwMode="auto">
              <a:xfrm>
                <a:off x="3613" y="1087"/>
                <a:ext cx="56" cy="58"/>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69" name="Group 610"/>
            <p:cNvGrpSpPr/>
            <p:nvPr/>
          </p:nvGrpSpPr>
          <p:grpSpPr bwMode="auto">
            <a:xfrm>
              <a:off x="-5969403" y="-3051174"/>
              <a:ext cx="1986032" cy="4760913"/>
              <a:chOff x="3511" y="-335"/>
              <a:chExt cx="1251" cy="2999"/>
            </a:xfrm>
            <a:grpFill/>
          </p:grpSpPr>
          <p:sp>
            <p:nvSpPr>
              <p:cNvPr id="1366" name="Rectangle 410"/>
              <p:cNvSpPr>
                <a:spLocks noChangeArrowheads="1"/>
              </p:cNvSpPr>
              <p:nvPr/>
            </p:nvSpPr>
            <p:spPr bwMode="auto">
              <a:xfrm>
                <a:off x="3713"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7" name="Rectangle 411"/>
              <p:cNvSpPr>
                <a:spLocks noChangeArrowheads="1"/>
              </p:cNvSpPr>
              <p:nvPr/>
            </p:nvSpPr>
            <p:spPr bwMode="auto">
              <a:xfrm>
                <a:off x="39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8" name="Rectangle 412"/>
              <p:cNvSpPr>
                <a:spLocks noChangeArrowheads="1"/>
              </p:cNvSpPr>
              <p:nvPr/>
            </p:nvSpPr>
            <p:spPr bwMode="auto">
              <a:xfrm>
                <a:off x="4018"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69" name="Rectangle 413"/>
              <p:cNvSpPr>
                <a:spLocks noChangeArrowheads="1"/>
              </p:cNvSpPr>
              <p:nvPr/>
            </p:nvSpPr>
            <p:spPr bwMode="auto">
              <a:xfrm>
                <a:off x="4222"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0" name="Rectangle 414"/>
              <p:cNvSpPr>
                <a:spLocks noChangeArrowheads="1"/>
              </p:cNvSpPr>
              <p:nvPr/>
            </p:nvSpPr>
            <p:spPr bwMode="auto">
              <a:xfrm>
                <a:off x="4324" y="1087"/>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1" name="Rectangle 415"/>
              <p:cNvSpPr>
                <a:spLocks noChangeArrowheads="1"/>
              </p:cNvSpPr>
              <p:nvPr/>
            </p:nvSpPr>
            <p:spPr bwMode="auto">
              <a:xfrm>
                <a:off x="4426" y="1087"/>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372" name="Rectangle 416"/>
              <p:cNvSpPr>
                <a:spLocks noChangeArrowheads="1"/>
              </p:cNvSpPr>
              <p:nvPr/>
            </p:nvSpPr>
            <p:spPr bwMode="auto">
              <a:xfrm>
                <a:off x="3613"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3" name="Rectangle 417"/>
              <p:cNvSpPr>
                <a:spLocks noChangeArrowheads="1"/>
              </p:cNvSpPr>
              <p:nvPr/>
            </p:nvSpPr>
            <p:spPr bwMode="auto">
              <a:xfrm>
                <a:off x="3713"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4" name="Rectangle 418"/>
              <p:cNvSpPr>
                <a:spLocks noChangeArrowheads="1"/>
              </p:cNvSpPr>
              <p:nvPr/>
            </p:nvSpPr>
            <p:spPr bwMode="auto">
              <a:xfrm>
                <a:off x="3815"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5" name="Rectangle 419"/>
              <p:cNvSpPr>
                <a:spLocks noChangeArrowheads="1"/>
              </p:cNvSpPr>
              <p:nvPr/>
            </p:nvSpPr>
            <p:spPr bwMode="auto">
              <a:xfrm>
                <a:off x="4018"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6" name="Rectangle 420"/>
              <p:cNvSpPr>
                <a:spLocks noChangeArrowheads="1"/>
              </p:cNvSpPr>
              <p:nvPr/>
            </p:nvSpPr>
            <p:spPr bwMode="auto">
              <a:xfrm>
                <a:off x="4120"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7" name="Rectangle 421"/>
              <p:cNvSpPr>
                <a:spLocks noChangeArrowheads="1"/>
              </p:cNvSpPr>
              <p:nvPr/>
            </p:nvSpPr>
            <p:spPr bwMode="auto">
              <a:xfrm>
                <a:off x="4222"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8" name="Rectangle 422"/>
              <p:cNvSpPr>
                <a:spLocks noChangeArrowheads="1"/>
              </p:cNvSpPr>
              <p:nvPr/>
            </p:nvSpPr>
            <p:spPr bwMode="auto">
              <a:xfrm>
                <a:off x="4324" y="118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79" name="Rectangle 423"/>
              <p:cNvSpPr>
                <a:spLocks noChangeArrowheads="1"/>
              </p:cNvSpPr>
              <p:nvPr/>
            </p:nvSpPr>
            <p:spPr bwMode="auto">
              <a:xfrm>
                <a:off x="4426" y="1185"/>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0" name="Rectangle 424"/>
              <p:cNvSpPr>
                <a:spLocks noChangeArrowheads="1"/>
              </p:cNvSpPr>
              <p:nvPr/>
            </p:nvSpPr>
            <p:spPr bwMode="auto">
              <a:xfrm>
                <a:off x="3511"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1" name="Rectangle 425"/>
              <p:cNvSpPr>
                <a:spLocks noChangeArrowheads="1"/>
              </p:cNvSpPr>
              <p:nvPr/>
            </p:nvSpPr>
            <p:spPr bwMode="auto">
              <a:xfrm>
                <a:off x="3613"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2" name="Rectangle 426"/>
              <p:cNvSpPr>
                <a:spLocks noChangeArrowheads="1"/>
              </p:cNvSpPr>
              <p:nvPr/>
            </p:nvSpPr>
            <p:spPr bwMode="auto">
              <a:xfrm>
                <a:off x="3815"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3" name="Rectangle 427"/>
              <p:cNvSpPr>
                <a:spLocks noChangeArrowheads="1"/>
              </p:cNvSpPr>
              <p:nvPr/>
            </p:nvSpPr>
            <p:spPr bwMode="auto">
              <a:xfrm>
                <a:off x="39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4" name="Rectangle 428"/>
              <p:cNvSpPr>
                <a:spLocks noChangeArrowheads="1"/>
              </p:cNvSpPr>
              <p:nvPr/>
            </p:nvSpPr>
            <p:spPr bwMode="auto">
              <a:xfrm>
                <a:off x="4018"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5" name="Rectangle 429"/>
              <p:cNvSpPr>
                <a:spLocks noChangeArrowheads="1"/>
              </p:cNvSpPr>
              <p:nvPr/>
            </p:nvSpPr>
            <p:spPr bwMode="auto">
              <a:xfrm>
                <a:off x="4120"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6" name="Rectangle 430"/>
              <p:cNvSpPr>
                <a:spLocks noChangeArrowheads="1"/>
              </p:cNvSpPr>
              <p:nvPr/>
            </p:nvSpPr>
            <p:spPr bwMode="auto">
              <a:xfrm>
                <a:off x="4324" y="1283"/>
                <a:ext cx="58"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7" name="Rectangle 431"/>
              <p:cNvSpPr>
                <a:spLocks noChangeArrowheads="1"/>
              </p:cNvSpPr>
              <p:nvPr/>
            </p:nvSpPr>
            <p:spPr bwMode="auto">
              <a:xfrm>
                <a:off x="4426" y="1283"/>
                <a:ext cx="56" cy="57"/>
              </a:xfrm>
              <a:prstGeom prst="rect">
                <a:avLst/>
              </a:prstGeom>
              <a:grpFill/>
              <a:ln>
                <a:noFill/>
              </a:ln>
            </p:spPr>
            <p:txBody>
              <a:bodyPr vert="horz" wrap="square" lIns="91440" tIns="45720" rIns="91440" bIns="45720" numCol="1" anchor="t" anchorCtr="0" compatLnSpc="1"/>
              <a:lstStyle/>
              <a:p>
                <a:endParaRPr lang="zh-CN" altLang="en-US"/>
              </a:p>
            </p:txBody>
          </p:sp>
          <p:sp>
            <p:nvSpPr>
              <p:cNvPr id="1388" name="Rectangle 432"/>
              <p:cNvSpPr>
                <a:spLocks noChangeArrowheads="1"/>
              </p:cNvSpPr>
              <p:nvPr/>
            </p:nvSpPr>
            <p:spPr bwMode="auto">
              <a:xfrm>
                <a:off x="3511" y="1380"/>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89" name="Rectangle 433"/>
              <p:cNvSpPr>
                <a:spLocks noChangeArrowheads="1"/>
              </p:cNvSpPr>
              <p:nvPr/>
            </p:nvSpPr>
            <p:spPr bwMode="auto">
              <a:xfrm>
                <a:off x="3713"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0" name="Rectangle 434"/>
              <p:cNvSpPr>
                <a:spLocks noChangeArrowheads="1"/>
              </p:cNvSpPr>
              <p:nvPr/>
            </p:nvSpPr>
            <p:spPr bwMode="auto">
              <a:xfrm>
                <a:off x="3815"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1" name="Rectangle 435"/>
              <p:cNvSpPr>
                <a:spLocks noChangeArrowheads="1"/>
              </p:cNvSpPr>
              <p:nvPr/>
            </p:nvSpPr>
            <p:spPr bwMode="auto">
              <a:xfrm>
                <a:off x="3918"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2" name="Rectangle 436"/>
              <p:cNvSpPr>
                <a:spLocks noChangeArrowheads="1"/>
              </p:cNvSpPr>
              <p:nvPr/>
            </p:nvSpPr>
            <p:spPr bwMode="auto">
              <a:xfrm>
                <a:off x="4120"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3" name="Rectangle 437"/>
              <p:cNvSpPr>
                <a:spLocks noChangeArrowheads="1"/>
              </p:cNvSpPr>
              <p:nvPr/>
            </p:nvSpPr>
            <p:spPr bwMode="auto">
              <a:xfrm>
                <a:off x="4222" y="1380"/>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4" name="Rectangle 438"/>
              <p:cNvSpPr>
                <a:spLocks noChangeArrowheads="1"/>
              </p:cNvSpPr>
              <p:nvPr/>
            </p:nvSpPr>
            <p:spPr bwMode="auto">
              <a:xfrm>
                <a:off x="3613"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5" name="Rectangle 439"/>
              <p:cNvSpPr>
                <a:spLocks noChangeArrowheads="1"/>
              </p:cNvSpPr>
              <p:nvPr/>
            </p:nvSpPr>
            <p:spPr bwMode="auto">
              <a:xfrm>
                <a:off x="3713"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6" name="Rectangle 440"/>
              <p:cNvSpPr>
                <a:spLocks noChangeArrowheads="1"/>
              </p:cNvSpPr>
              <p:nvPr/>
            </p:nvSpPr>
            <p:spPr bwMode="auto">
              <a:xfrm>
                <a:off x="39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7" name="Rectangle 441"/>
              <p:cNvSpPr>
                <a:spLocks noChangeArrowheads="1"/>
              </p:cNvSpPr>
              <p:nvPr/>
            </p:nvSpPr>
            <p:spPr bwMode="auto">
              <a:xfrm>
                <a:off x="4018"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8" name="Rectangle 442"/>
              <p:cNvSpPr>
                <a:spLocks noChangeArrowheads="1"/>
              </p:cNvSpPr>
              <p:nvPr/>
            </p:nvSpPr>
            <p:spPr bwMode="auto">
              <a:xfrm>
                <a:off x="4222"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399" name="Rectangle 443"/>
              <p:cNvSpPr>
                <a:spLocks noChangeArrowheads="1"/>
              </p:cNvSpPr>
              <p:nvPr/>
            </p:nvSpPr>
            <p:spPr bwMode="auto">
              <a:xfrm>
                <a:off x="4324" y="1478"/>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0" name="Rectangle 444"/>
              <p:cNvSpPr>
                <a:spLocks noChangeArrowheads="1"/>
              </p:cNvSpPr>
              <p:nvPr/>
            </p:nvSpPr>
            <p:spPr bwMode="auto">
              <a:xfrm>
                <a:off x="4426" y="1478"/>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1" name="Rectangle 445"/>
              <p:cNvSpPr>
                <a:spLocks noChangeArrowheads="1"/>
              </p:cNvSpPr>
              <p:nvPr/>
            </p:nvSpPr>
            <p:spPr bwMode="auto">
              <a:xfrm>
                <a:off x="3511"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2" name="Rectangle 446"/>
              <p:cNvSpPr>
                <a:spLocks noChangeArrowheads="1"/>
              </p:cNvSpPr>
              <p:nvPr/>
            </p:nvSpPr>
            <p:spPr bwMode="auto">
              <a:xfrm>
                <a:off x="3613" y="1574"/>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3" name="Rectangle 447"/>
              <p:cNvSpPr>
                <a:spLocks noChangeArrowheads="1"/>
              </p:cNvSpPr>
              <p:nvPr/>
            </p:nvSpPr>
            <p:spPr bwMode="auto">
              <a:xfrm>
                <a:off x="3815"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4" name="Rectangle 448"/>
              <p:cNvSpPr>
                <a:spLocks noChangeArrowheads="1"/>
              </p:cNvSpPr>
              <p:nvPr/>
            </p:nvSpPr>
            <p:spPr bwMode="auto">
              <a:xfrm>
                <a:off x="4018"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5" name="Rectangle 449"/>
              <p:cNvSpPr>
                <a:spLocks noChangeArrowheads="1"/>
              </p:cNvSpPr>
              <p:nvPr/>
            </p:nvSpPr>
            <p:spPr bwMode="auto">
              <a:xfrm>
                <a:off x="4120"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6" name="Rectangle 450"/>
              <p:cNvSpPr>
                <a:spLocks noChangeArrowheads="1"/>
              </p:cNvSpPr>
              <p:nvPr/>
            </p:nvSpPr>
            <p:spPr bwMode="auto">
              <a:xfrm>
                <a:off x="4324" y="1574"/>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07" name="Rectangle 451"/>
              <p:cNvSpPr>
                <a:spLocks noChangeArrowheads="1"/>
              </p:cNvSpPr>
              <p:nvPr/>
            </p:nvSpPr>
            <p:spPr bwMode="auto">
              <a:xfrm>
                <a:off x="3511"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8" name="Rectangle 452"/>
              <p:cNvSpPr>
                <a:spLocks noChangeArrowheads="1"/>
              </p:cNvSpPr>
              <p:nvPr/>
            </p:nvSpPr>
            <p:spPr bwMode="auto">
              <a:xfrm>
                <a:off x="3713"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09" name="Rectangle 453"/>
              <p:cNvSpPr>
                <a:spLocks noChangeArrowheads="1"/>
              </p:cNvSpPr>
              <p:nvPr/>
            </p:nvSpPr>
            <p:spPr bwMode="auto">
              <a:xfrm>
                <a:off x="39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0" name="Rectangle 454"/>
              <p:cNvSpPr>
                <a:spLocks noChangeArrowheads="1"/>
              </p:cNvSpPr>
              <p:nvPr/>
            </p:nvSpPr>
            <p:spPr bwMode="auto">
              <a:xfrm>
                <a:off x="4018"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1" name="Rectangle 455"/>
              <p:cNvSpPr>
                <a:spLocks noChangeArrowheads="1"/>
              </p:cNvSpPr>
              <p:nvPr/>
            </p:nvSpPr>
            <p:spPr bwMode="auto">
              <a:xfrm>
                <a:off x="4222" y="1672"/>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2" name="Rectangle 456"/>
              <p:cNvSpPr>
                <a:spLocks noChangeArrowheads="1"/>
              </p:cNvSpPr>
              <p:nvPr/>
            </p:nvSpPr>
            <p:spPr bwMode="auto">
              <a:xfrm>
                <a:off x="4426" y="1672"/>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13" name="Rectangle 457"/>
              <p:cNvSpPr>
                <a:spLocks noChangeArrowheads="1"/>
              </p:cNvSpPr>
              <p:nvPr/>
            </p:nvSpPr>
            <p:spPr bwMode="auto">
              <a:xfrm>
                <a:off x="3613"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4" name="Rectangle 458"/>
              <p:cNvSpPr>
                <a:spLocks noChangeArrowheads="1"/>
              </p:cNvSpPr>
              <p:nvPr/>
            </p:nvSpPr>
            <p:spPr bwMode="auto">
              <a:xfrm>
                <a:off x="3815"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5" name="Rectangle 459"/>
              <p:cNvSpPr>
                <a:spLocks noChangeArrowheads="1"/>
              </p:cNvSpPr>
              <p:nvPr/>
            </p:nvSpPr>
            <p:spPr bwMode="auto">
              <a:xfrm>
                <a:off x="3918"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6" name="Rectangle 460"/>
              <p:cNvSpPr>
                <a:spLocks noChangeArrowheads="1"/>
              </p:cNvSpPr>
              <p:nvPr/>
            </p:nvSpPr>
            <p:spPr bwMode="auto">
              <a:xfrm>
                <a:off x="4120"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7" name="Rectangle 461"/>
              <p:cNvSpPr>
                <a:spLocks noChangeArrowheads="1"/>
              </p:cNvSpPr>
              <p:nvPr/>
            </p:nvSpPr>
            <p:spPr bwMode="auto">
              <a:xfrm>
                <a:off x="4324" y="1768"/>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8" name="Rectangle 462"/>
              <p:cNvSpPr>
                <a:spLocks noChangeArrowheads="1"/>
              </p:cNvSpPr>
              <p:nvPr/>
            </p:nvSpPr>
            <p:spPr bwMode="auto">
              <a:xfrm>
                <a:off x="4426" y="1768"/>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19" name="Rectangle 463"/>
              <p:cNvSpPr>
                <a:spLocks noChangeArrowheads="1"/>
              </p:cNvSpPr>
              <p:nvPr/>
            </p:nvSpPr>
            <p:spPr bwMode="auto">
              <a:xfrm>
                <a:off x="3511"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0" name="Rectangle 464"/>
              <p:cNvSpPr>
                <a:spLocks noChangeArrowheads="1"/>
              </p:cNvSpPr>
              <p:nvPr/>
            </p:nvSpPr>
            <p:spPr bwMode="auto">
              <a:xfrm>
                <a:off x="3613" y="1866"/>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1" name="Rectangle 465"/>
              <p:cNvSpPr>
                <a:spLocks noChangeArrowheads="1"/>
              </p:cNvSpPr>
              <p:nvPr/>
            </p:nvSpPr>
            <p:spPr bwMode="auto">
              <a:xfrm>
                <a:off x="3815"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2" name="Rectangle 466"/>
              <p:cNvSpPr>
                <a:spLocks noChangeArrowheads="1"/>
              </p:cNvSpPr>
              <p:nvPr/>
            </p:nvSpPr>
            <p:spPr bwMode="auto">
              <a:xfrm>
                <a:off x="4018"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3" name="Rectangle 467"/>
              <p:cNvSpPr>
                <a:spLocks noChangeArrowheads="1"/>
              </p:cNvSpPr>
              <p:nvPr/>
            </p:nvSpPr>
            <p:spPr bwMode="auto">
              <a:xfrm>
                <a:off x="4120"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4" name="Rectangle 468"/>
              <p:cNvSpPr>
                <a:spLocks noChangeArrowheads="1"/>
              </p:cNvSpPr>
              <p:nvPr/>
            </p:nvSpPr>
            <p:spPr bwMode="auto">
              <a:xfrm>
                <a:off x="4324" y="1866"/>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25" name="Rectangle 469"/>
              <p:cNvSpPr>
                <a:spLocks noChangeArrowheads="1"/>
              </p:cNvSpPr>
              <p:nvPr/>
            </p:nvSpPr>
            <p:spPr bwMode="auto">
              <a:xfrm>
                <a:off x="3713"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6" name="Rectangle 470"/>
              <p:cNvSpPr>
                <a:spLocks noChangeArrowheads="1"/>
              </p:cNvSpPr>
              <p:nvPr/>
            </p:nvSpPr>
            <p:spPr bwMode="auto">
              <a:xfrm>
                <a:off x="39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7" name="Rectangle 471"/>
              <p:cNvSpPr>
                <a:spLocks noChangeArrowheads="1"/>
              </p:cNvSpPr>
              <p:nvPr/>
            </p:nvSpPr>
            <p:spPr bwMode="auto">
              <a:xfrm>
                <a:off x="4018"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8" name="Rectangle 472"/>
              <p:cNvSpPr>
                <a:spLocks noChangeArrowheads="1"/>
              </p:cNvSpPr>
              <p:nvPr/>
            </p:nvSpPr>
            <p:spPr bwMode="auto">
              <a:xfrm>
                <a:off x="4222" y="1962"/>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29" name="Rectangle 473"/>
              <p:cNvSpPr>
                <a:spLocks noChangeArrowheads="1"/>
              </p:cNvSpPr>
              <p:nvPr/>
            </p:nvSpPr>
            <p:spPr bwMode="auto">
              <a:xfrm>
                <a:off x="4426" y="1962"/>
                <a:ext cx="56" cy="59"/>
              </a:xfrm>
              <a:prstGeom prst="rect">
                <a:avLst/>
              </a:prstGeom>
              <a:grpFill/>
              <a:ln>
                <a:noFill/>
              </a:ln>
            </p:spPr>
            <p:txBody>
              <a:bodyPr vert="horz" wrap="square" lIns="91440" tIns="45720" rIns="91440" bIns="45720" numCol="1" anchor="t" anchorCtr="0" compatLnSpc="1"/>
              <a:lstStyle/>
              <a:p>
                <a:endParaRPr lang="zh-CN" altLang="en-US"/>
              </a:p>
            </p:txBody>
          </p:sp>
          <p:sp>
            <p:nvSpPr>
              <p:cNvPr id="1430" name="Rectangle 474"/>
              <p:cNvSpPr>
                <a:spLocks noChangeArrowheads="1"/>
              </p:cNvSpPr>
              <p:nvPr/>
            </p:nvSpPr>
            <p:spPr bwMode="auto">
              <a:xfrm>
                <a:off x="3713"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1" name="Rectangle 475"/>
              <p:cNvSpPr>
                <a:spLocks noChangeArrowheads="1"/>
              </p:cNvSpPr>
              <p:nvPr/>
            </p:nvSpPr>
            <p:spPr bwMode="auto">
              <a:xfrm>
                <a:off x="3918"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2" name="Rectangle 476"/>
              <p:cNvSpPr>
                <a:spLocks noChangeArrowheads="1"/>
              </p:cNvSpPr>
              <p:nvPr/>
            </p:nvSpPr>
            <p:spPr bwMode="auto">
              <a:xfrm>
                <a:off x="4222" y="2065"/>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3" name="Rectangle 477"/>
              <p:cNvSpPr>
                <a:spLocks noChangeArrowheads="1"/>
              </p:cNvSpPr>
              <p:nvPr/>
            </p:nvSpPr>
            <p:spPr bwMode="auto">
              <a:xfrm>
                <a:off x="3815"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4" name="Rectangle 478"/>
              <p:cNvSpPr>
                <a:spLocks noChangeArrowheads="1"/>
              </p:cNvSpPr>
              <p:nvPr/>
            </p:nvSpPr>
            <p:spPr bwMode="auto">
              <a:xfrm>
                <a:off x="3613"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5" name="Rectangle 479"/>
              <p:cNvSpPr>
                <a:spLocks noChangeArrowheads="1"/>
              </p:cNvSpPr>
              <p:nvPr/>
            </p:nvSpPr>
            <p:spPr bwMode="auto">
              <a:xfrm>
                <a:off x="3613" y="240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6" name="Rectangle 480"/>
              <p:cNvSpPr>
                <a:spLocks noChangeArrowheads="1"/>
              </p:cNvSpPr>
              <p:nvPr/>
            </p:nvSpPr>
            <p:spPr bwMode="auto">
              <a:xfrm>
                <a:off x="3511"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7" name="Rectangle 481"/>
              <p:cNvSpPr>
                <a:spLocks noChangeArrowheads="1"/>
              </p:cNvSpPr>
              <p:nvPr/>
            </p:nvSpPr>
            <p:spPr bwMode="auto">
              <a:xfrm>
                <a:off x="4426"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38" name="Rectangle 482"/>
              <p:cNvSpPr>
                <a:spLocks noChangeArrowheads="1"/>
              </p:cNvSpPr>
              <p:nvPr/>
            </p:nvSpPr>
            <p:spPr bwMode="auto">
              <a:xfrm>
                <a:off x="4020" y="216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39" name="Rectangle 483"/>
              <p:cNvSpPr>
                <a:spLocks noChangeArrowheads="1"/>
              </p:cNvSpPr>
              <p:nvPr/>
            </p:nvSpPr>
            <p:spPr bwMode="auto">
              <a:xfrm>
                <a:off x="3918" y="2275"/>
                <a:ext cx="58"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0" name="Rectangle 484"/>
              <p:cNvSpPr>
                <a:spLocks noChangeArrowheads="1"/>
              </p:cNvSpPr>
              <p:nvPr/>
            </p:nvSpPr>
            <p:spPr bwMode="auto">
              <a:xfrm>
                <a:off x="4122" y="227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1" name="Rectangle 485"/>
              <p:cNvSpPr>
                <a:spLocks noChangeArrowheads="1"/>
              </p:cNvSpPr>
              <p:nvPr/>
            </p:nvSpPr>
            <p:spPr bwMode="auto">
              <a:xfrm>
                <a:off x="4020" y="2481"/>
                <a:ext cx="56"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2" name="Rectangle 486"/>
              <p:cNvSpPr>
                <a:spLocks noChangeArrowheads="1"/>
              </p:cNvSpPr>
              <p:nvPr/>
            </p:nvSpPr>
            <p:spPr bwMode="auto">
              <a:xfrm>
                <a:off x="4120" y="2605"/>
                <a:ext cx="58" cy="59"/>
              </a:xfrm>
              <a:prstGeom prst="rect">
                <a:avLst/>
              </a:prstGeom>
              <a:grpFill/>
              <a:ln>
                <a:noFill/>
              </a:ln>
            </p:spPr>
            <p:txBody>
              <a:bodyPr vert="horz" wrap="square" lIns="91440" tIns="45720" rIns="91440" bIns="45720" numCol="1" anchor="t" anchorCtr="0" compatLnSpc="1"/>
              <a:lstStyle/>
              <a:p>
                <a:endParaRPr lang="zh-CN" altLang="en-US"/>
              </a:p>
            </p:txBody>
          </p:sp>
          <p:sp>
            <p:nvSpPr>
              <p:cNvPr id="1443" name="Rectangle 487"/>
              <p:cNvSpPr>
                <a:spLocks noChangeArrowheads="1"/>
              </p:cNvSpPr>
              <p:nvPr/>
            </p:nvSpPr>
            <p:spPr bwMode="auto">
              <a:xfrm>
                <a:off x="4324" y="2161"/>
                <a:ext cx="58" cy="56"/>
              </a:xfrm>
              <a:prstGeom prst="rect">
                <a:avLst/>
              </a:prstGeom>
              <a:grpFill/>
              <a:ln>
                <a:noFill/>
              </a:ln>
            </p:spPr>
            <p:txBody>
              <a:bodyPr vert="horz" wrap="square" lIns="91440" tIns="45720" rIns="91440" bIns="45720" numCol="1" anchor="t" anchorCtr="0" compatLnSpc="1"/>
              <a:lstStyle/>
              <a:p>
                <a:endParaRPr lang="zh-CN" altLang="en-US"/>
              </a:p>
            </p:txBody>
          </p:sp>
          <p:sp>
            <p:nvSpPr>
              <p:cNvPr id="1444" name="Rectangle 488"/>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5" name="Rectangle 489"/>
              <p:cNvSpPr>
                <a:spLocks noChangeArrowheads="1"/>
              </p:cNvSpPr>
              <p:nvPr/>
            </p:nvSpPr>
            <p:spPr bwMode="auto">
              <a:xfrm>
                <a:off x="4426" y="-335"/>
                <a:ext cx="56" cy="58"/>
              </a:xfrm>
              <a:prstGeom prst="rect">
                <a:avLst/>
              </a:prstGeom>
              <a:grpFill/>
              <a:ln>
                <a:noFill/>
              </a:ln>
            </p:spPr>
            <p:txBody>
              <a:bodyPr vert="horz" wrap="square" lIns="91440" tIns="45720" rIns="91440" bIns="45720" numCol="1" anchor="t" anchorCtr="0" compatLnSpc="1"/>
              <a:lstStyle/>
              <a:p>
                <a:endParaRPr lang="zh-CN" altLang="en-US"/>
              </a:p>
            </p:txBody>
          </p:sp>
          <p:sp>
            <p:nvSpPr>
              <p:cNvPr id="1446" name="Freeform 490"/>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7" name="Freeform 491"/>
              <p:cNvSpPr/>
              <p:nvPr/>
            </p:nvSpPr>
            <p:spPr bwMode="auto">
              <a:xfrm>
                <a:off x="4516" y="-335"/>
                <a:ext cx="246" cy="559"/>
              </a:xfrm>
              <a:custGeom>
                <a:avLst/>
                <a:gdLst>
                  <a:gd name="T0" fmla="*/ 0 w 246"/>
                  <a:gd name="T1" fmla="*/ 0 h 559"/>
                  <a:gd name="T2" fmla="*/ 0 w 246"/>
                  <a:gd name="T3" fmla="*/ 0 h 559"/>
                  <a:gd name="T4" fmla="*/ 0 w 246"/>
                  <a:gd name="T5" fmla="*/ 50 h 559"/>
                  <a:gd name="T6" fmla="*/ 246 w 246"/>
                  <a:gd name="T7" fmla="*/ 559 h 559"/>
                  <a:gd name="T8" fmla="*/ 246 w 246"/>
                  <a:gd name="T9" fmla="*/ 533 h 559"/>
                  <a:gd name="T10" fmla="*/ 0 w 246"/>
                  <a:gd name="T11" fmla="*/ 0 h 559"/>
                </a:gdLst>
                <a:ahLst/>
                <a:cxnLst>
                  <a:cxn ang="0">
                    <a:pos x="T0" y="T1"/>
                  </a:cxn>
                  <a:cxn ang="0">
                    <a:pos x="T2" y="T3"/>
                  </a:cxn>
                  <a:cxn ang="0">
                    <a:pos x="T4" y="T5"/>
                  </a:cxn>
                  <a:cxn ang="0">
                    <a:pos x="T6" y="T7"/>
                  </a:cxn>
                  <a:cxn ang="0">
                    <a:pos x="T8" y="T9"/>
                  </a:cxn>
                  <a:cxn ang="0">
                    <a:pos x="T10" y="T11"/>
                  </a:cxn>
                </a:cxnLst>
                <a:rect l="0" t="0" r="r" b="b"/>
                <a:pathLst>
                  <a:path w="246" h="559">
                    <a:moveTo>
                      <a:pt x="0" y="0"/>
                    </a:moveTo>
                    <a:lnTo>
                      <a:pt x="0" y="0"/>
                    </a:lnTo>
                    <a:lnTo>
                      <a:pt x="0" y="50"/>
                    </a:lnTo>
                    <a:lnTo>
                      <a:pt x="246" y="559"/>
                    </a:lnTo>
                    <a:lnTo>
                      <a:pt x="246" y="53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48" name="Freeform 492"/>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49" name="Freeform 493"/>
              <p:cNvSpPr/>
              <p:nvPr/>
            </p:nvSpPr>
            <p:spPr bwMode="auto">
              <a:xfrm>
                <a:off x="4516" y="-245"/>
                <a:ext cx="88" cy="219"/>
              </a:xfrm>
              <a:custGeom>
                <a:avLst/>
                <a:gdLst>
                  <a:gd name="T0" fmla="*/ 0 w 88"/>
                  <a:gd name="T1" fmla="*/ 0 h 219"/>
                  <a:gd name="T2" fmla="*/ 0 w 88"/>
                  <a:gd name="T3" fmla="*/ 0 h 219"/>
                  <a:gd name="T4" fmla="*/ 0 w 88"/>
                  <a:gd name="T5" fmla="*/ 50 h 219"/>
                  <a:gd name="T6" fmla="*/ 88 w 88"/>
                  <a:gd name="T7" fmla="*/ 219 h 219"/>
                  <a:gd name="T8" fmla="*/ 88 w 88"/>
                  <a:gd name="T9" fmla="*/ 178 h 219"/>
                  <a:gd name="T10" fmla="*/ 0 w 88"/>
                  <a:gd name="T11" fmla="*/ 0 h 219"/>
                </a:gdLst>
                <a:ahLst/>
                <a:cxnLst>
                  <a:cxn ang="0">
                    <a:pos x="T0" y="T1"/>
                  </a:cxn>
                  <a:cxn ang="0">
                    <a:pos x="T2" y="T3"/>
                  </a:cxn>
                  <a:cxn ang="0">
                    <a:pos x="T4" y="T5"/>
                  </a:cxn>
                  <a:cxn ang="0">
                    <a:pos x="T6" y="T7"/>
                  </a:cxn>
                  <a:cxn ang="0">
                    <a:pos x="T8" y="T9"/>
                  </a:cxn>
                  <a:cxn ang="0">
                    <a:pos x="T10" y="T11"/>
                  </a:cxn>
                </a:cxnLst>
                <a:rect l="0" t="0" r="r" b="b"/>
                <a:pathLst>
                  <a:path w="88" h="219">
                    <a:moveTo>
                      <a:pt x="0" y="0"/>
                    </a:moveTo>
                    <a:lnTo>
                      <a:pt x="0" y="0"/>
                    </a:lnTo>
                    <a:lnTo>
                      <a:pt x="0" y="50"/>
                    </a:lnTo>
                    <a:lnTo>
                      <a:pt x="88" y="219"/>
                    </a:lnTo>
                    <a:lnTo>
                      <a:pt x="88" y="17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0" name="Freeform 494"/>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1" name="Freeform 495"/>
              <p:cNvSpPr/>
              <p:nvPr/>
            </p:nvSpPr>
            <p:spPr bwMode="auto">
              <a:xfrm>
                <a:off x="4628" y="-18"/>
                <a:ext cx="78" cy="190"/>
              </a:xfrm>
              <a:custGeom>
                <a:avLst/>
                <a:gdLst>
                  <a:gd name="T0" fmla="*/ 0 w 78"/>
                  <a:gd name="T1" fmla="*/ 0 h 190"/>
                  <a:gd name="T2" fmla="*/ 0 w 78"/>
                  <a:gd name="T3" fmla="*/ 0 h 190"/>
                  <a:gd name="T4" fmla="*/ 0 w 78"/>
                  <a:gd name="T5" fmla="*/ 38 h 190"/>
                  <a:gd name="T6" fmla="*/ 78 w 78"/>
                  <a:gd name="T7" fmla="*/ 190 h 190"/>
                  <a:gd name="T8" fmla="*/ 78 w 78"/>
                  <a:gd name="T9" fmla="*/ 190 h 190"/>
                  <a:gd name="T10" fmla="*/ 78 w 78"/>
                  <a:gd name="T11" fmla="*/ 158 h 190"/>
                  <a:gd name="T12" fmla="*/ 0 w 78"/>
                  <a:gd name="T13" fmla="*/ 0 h 190"/>
                </a:gdLst>
                <a:ahLst/>
                <a:cxnLst>
                  <a:cxn ang="0">
                    <a:pos x="T0" y="T1"/>
                  </a:cxn>
                  <a:cxn ang="0">
                    <a:pos x="T2" y="T3"/>
                  </a:cxn>
                  <a:cxn ang="0">
                    <a:pos x="T4" y="T5"/>
                  </a:cxn>
                  <a:cxn ang="0">
                    <a:pos x="T6" y="T7"/>
                  </a:cxn>
                  <a:cxn ang="0">
                    <a:pos x="T8" y="T9"/>
                  </a:cxn>
                  <a:cxn ang="0">
                    <a:pos x="T10" y="T11"/>
                  </a:cxn>
                  <a:cxn ang="0">
                    <a:pos x="T12" y="T13"/>
                  </a:cxn>
                </a:cxnLst>
                <a:rect l="0" t="0" r="r" b="b"/>
                <a:pathLst>
                  <a:path w="78" h="190">
                    <a:moveTo>
                      <a:pt x="0" y="0"/>
                    </a:moveTo>
                    <a:lnTo>
                      <a:pt x="0" y="0"/>
                    </a:lnTo>
                    <a:lnTo>
                      <a:pt x="0" y="38"/>
                    </a:lnTo>
                    <a:lnTo>
                      <a:pt x="78" y="190"/>
                    </a:lnTo>
                    <a:lnTo>
                      <a:pt x="78" y="190"/>
                    </a:lnTo>
                    <a:lnTo>
                      <a:pt x="78" y="1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2" name="Freeform 496"/>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3" name="Freeform 497"/>
              <p:cNvSpPr/>
              <p:nvPr/>
            </p:nvSpPr>
            <p:spPr bwMode="auto">
              <a:xfrm>
                <a:off x="4730" y="190"/>
                <a:ext cx="32" cy="88"/>
              </a:xfrm>
              <a:custGeom>
                <a:avLst/>
                <a:gdLst>
                  <a:gd name="T0" fmla="*/ 0 w 32"/>
                  <a:gd name="T1" fmla="*/ 0 h 88"/>
                  <a:gd name="T2" fmla="*/ 0 w 32"/>
                  <a:gd name="T3" fmla="*/ 28 h 88"/>
                  <a:gd name="T4" fmla="*/ 32 w 32"/>
                  <a:gd name="T5" fmla="*/ 88 h 88"/>
                  <a:gd name="T6" fmla="*/ 32 w 32"/>
                  <a:gd name="T7" fmla="*/ 64 h 88"/>
                  <a:gd name="T8" fmla="*/ 0 w 32"/>
                  <a:gd name="T9" fmla="*/ 0 h 88"/>
                </a:gdLst>
                <a:ahLst/>
                <a:cxnLst>
                  <a:cxn ang="0">
                    <a:pos x="T0" y="T1"/>
                  </a:cxn>
                  <a:cxn ang="0">
                    <a:pos x="T2" y="T3"/>
                  </a:cxn>
                  <a:cxn ang="0">
                    <a:pos x="T4" y="T5"/>
                  </a:cxn>
                  <a:cxn ang="0">
                    <a:pos x="T6" y="T7"/>
                  </a:cxn>
                  <a:cxn ang="0">
                    <a:pos x="T8" y="T9"/>
                  </a:cxn>
                </a:cxnLst>
                <a:rect l="0" t="0" r="r" b="b"/>
                <a:pathLst>
                  <a:path w="32" h="88">
                    <a:moveTo>
                      <a:pt x="0" y="0"/>
                    </a:moveTo>
                    <a:lnTo>
                      <a:pt x="0" y="28"/>
                    </a:lnTo>
                    <a:lnTo>
                      <a:pt x="32" y="88"/>
                    </a:lnTo>
                    <a:lnTo>
                      <a:pt x="32"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4" name="Freeform 498"/>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5" name="Freeform 499"/>
              <p:cNvSpPr/>
              <p:nvPr/>
            </p:nvSpPr>
            <p:spPr bwMode="auto">
              <a:xfrm>
                <a:off x="4516" y="-155"/>
                <a:ext cx="246" cy="489"/>
              </a:xfrm>
              <a:custGeom>
                <a:avLst/>
                <a:gdLst>
                  <a:gd name="T0" fmla="*/ 0 w 246"/>
                  <a:gd name="T1" fmla="*/ 0 h 489"/>
                  <a:gd name="T2" fmla="*/ 0 w 246"/>
                  <a:gd name="T3" fmla="*/ 0 h 489"/>
                  <a:gd name="T4" fmla="*/ 0 w 246"/>
                  <a:gd name="T5" fmla="*/ 50 h 489"/>
                  <a:gd name="T6" fmla="*/ 246 w 246"/>
                  <a:gd name="T7" fmla="*/ 489 h 489"/>
                  <a:gd name="T8" fmla="*/ 246 w 246"/>
                  <a:gd name="T9" fmla="*/ 489 h 489"/>
                  <a:gd name="T10" fmla="*/ 246 w 246"/>
                  <a:gd name="T11" fmla="*/ 463 h 489"/>
                  <a:gd name="T12" fmla="*/ 0 w 246"/>
                  <a:gd name="T13" fmla="*/ 0 h 489"/>
                </a:gdLst>
                <a:ahLst/>
                <a:cxnLst>
                  <a:cxn ang="0">
                    <a:pos x="T0" y="T1"/>
                  </a:cxn>
                  <a:cxn ang="0">
                    <a:pos x="T2" y="T3"/>
                  </a:cxn>
                  <a:cxn ang="0">
                    <a:pos x="T4" y="T5"/>
                  </a:cxn>
                  <a:cxn ang="0">
                    <a:pos x="T6" y="T7"/>
                  </a:cxn>
                  <a:cxn ang="0">
                    <a:pos x="T8" y="T9"/>
                  </a:cxn>
                  <a:cxn ang="0">
                    <a:pos x="T10" y="T11"/>
                  </a:cxn>
                  <a:cxn ang="0">
                    <a:pos x="T12" y="T13"/>
                  </a:cxn>
                </a:cxnLst>
                <a:rect l="0" t="0" r="r" b="b"/>
                <a:pathLst>
                  <a:path w="246" h="489">
                    <a:moveTo>
                      <a:pt x="0" y="0"/>
                    </a:moveTo>
                    <a:lnTo>
                      <a:pt x="0" y="0"/>
                    </a:lnTo>
                    <a:lnTo>
                      <a:pt x="0" y="50"/>
                    </a:lnTo>
                    <a:lnTo>
                      <a:pt x="246" y="489"/>
                    </a:lnTo>
                    <a:lnTo>
                      <a:pt x="246" y="489"/>
                    </a:lnTo>
                    <a:lnTo>
                      <a:pt x="246" y="463"/>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6" name="Freeform 500"/>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7" name="Freeform 501"/>
              <p:cNvSpPr/>
              <p:nvPr/>
            </p:nvSpPr>
            <p:spPr bwMode="auto">
              <a:xfrm>
                <a:off x="4516" y="-65"/>
                <a:ext cx="28" cy="95"/>
              </a:xfrm>
              <a:custGeom>
                <a:avLst/>
                <a:gdLst>
                  <a:gd name="T0" fmla="*/ 0 w 28"/>
                  <a:gd name="T1" fmla="*/ 0 h 95"/>
                  <a:gd name="T2" fmla="*/ 0 w 28"/>
                  <a:gd name="T3" fmla="*/ 0 h 95"/>
                  <a:gd name="T4" fmla="*/ 0 w 28"/>
                  <a:gd name="T5" fmla="*/ 51 h 95"/>
                  <a:gd name="T6" fmla="*/ 28 w 28"/>
                  <a:gd name="T7" fmla="*/ 95 h 95"/>
                  <a:gd name="T8" fmla="*/ 28 w 28"/>
                  <a:gd name="T9" fmla="*/ 49 h 95"/>
                  <a:gd name="T10" fmla="*/ 0 w 28"/>
                  <a:gd name="T11" fmla="*/ 0 h 95"/>
                </a:gdLst>
                <a:ahLst/>
                <a:cxnLst>
                  <a:cxn ang="0">
                    <a:pos x="T0" y="T1"/>
                  </a:cxn>
                  <a:cxn ang="0">
                    <a:pos x="T2" y="T3"/>
                  </a:cxn>
                  <a:cxn ang="0">
                    <a:pos x="T4" y="T5"/>
                  </a:cxn>
                  <a:cxn ang="0">
                    <a:pos x="T6" y="T7"/>
                  </a:cxn>
                  <a:cxn ang="0">
                    <a:pos x="T8" y="T9"/>
                  </a:cxn>
                  <a:cxn ang="0">
                    <a:pos x="T10" y="T11"/>
                  </a:cxn>
                </a:cxnLst>
                <a:rect l="0" t="0" r="r" b="b"/>
                <a:pathLst>
                  <a:path w="28" h="95">
                    <a:moveTo>
                      <a:pt x="0" y="0"/>
                    </a:moveTo>
                    <a:lnTo>
                      <a:pt x="0" y="0"/>
                    </a:lnTo>
                    <a:lnTo>
                      <a:pt x="0" y="51"/>
                    </a:lnTo>
                    <a:lnTo>
                      <a:pt x="28" y="95"/>
                    </a:lnTo>
                    <a:lnTo>
                      <a:pt x="28" y="49"/>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58" name="Freeform 502"/>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59" name="Freeform 503"/>
              <p:cNvSpPr/>
              <p:nvPr/>
            </p:nvSpPr>
            <p:spPr bwMode="auto">
              <a:xfrm>
                <a:off x="4568" y="26"/>
                <a:ext cx="54" cy="136"/>
              </a:xfrm>
              <a:custGeom>
                <a:avLst/>
                <a:gdLst>
                  <a:gd name="T0" fmla="*/ 0 w 54"/>
                  <a:gd name="T1" fmla="*/ 0 h 136"/>
                  <a:gd name="T2" fmla="*/ 0 w 54"/>
                  <a:gd name="T3" fmla="*/ 0 h 136"/>
                  <a:gd name="T4" fmla="*/ 0 w 54"/>
                  <a:gd name="T5" fmla="*/ 44 h 136"/>
                  <a:gd name="T6" fmla="*/ 54 w 54"/>
                  <a:gd name="T7" fmla="*/ 136 h 136"/>
                  <a:gd name="T8" fmla="*/ 54 w 54"/>
                  <a:gd name="T9" fmla="*/ 96 h 136"/>
                  <a:gd name="T10" fmla="*/ 0 w 54"/>
                  <a:gd name="T11" fmla="*/ 0 h 136"/>
                </a:gdLst>
                <a:ahLst/>
                <a:cxnLst>
                  <a:cxn ang="0">
                    <a:pos x="T0" y="T1"/>
                  </a:cxn>
                  <a:cxn ang="0">
                    <a:pos x="T2" y="T3"/>
                  </a:cxn>
                  <a:cxn ang="0">
                    <a:pos x="T4" y="T5"/>
                  </a:cxn>
                  <a:cxn ang="0">
                    <a:pos x="T6" y="T7"/>
                  </a:cxn>
                  <a:cxn ang="0">
                    <a:pos x="T8" y="T9"/>
                  </a:cxn>
                  <a:cxn ang="0">
                    <a:pos x="T10" y="T11"/>
                  </a:cxn>
                </a:cxnLst>
                <a:rect l="0" t="0" r="r" b="b"/>
                <a:pathLst>
                  <a:path w="54" h="136">
                    <a:moveTo>
                      <a:pt x="0" y="0"/>
                    </a:moveTo>
                    <a:lnTo>
                      <a:pt x="0" y="0"/>
                    </a:lnTo>
                    <a:lnTo>
                      <a:pt x="0" y="44"/>
                    </a:lnTo>
                    <a:lnTo>
                      <a:pt x="54" y="136"/>
                    </a:lnTo>
                    <a:lnTo>
                      <a:pt x="54" y="9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0" name="Freeform 504"/>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1" name="Freeform 505"/>
              <p:cNvSpPr/>
              <p:nvPr/>
            </p:nvSpPr>
            <p:spPr bwMode="auto">
              <a:xfrm>
                <a:off x="4646" y="166"/>
                <a:ext cx="38" cy="100"/>
              </a:xfrm>
              <a:custGeom>
                <a:avLst/>
                <a:gdLst>
                  <a:gd name="T0" fmla="*/ 0 w 38"/>
                  <a:gd name="T1" fmla="*/ 0 h 100"/>
                  <a:gd name="T2" fmla="*/ 0 w 38"/>
                  <a:gd name="T3" fmla="*/ 0 h 100"/>
                  <a:gd name="T4" fmla="*/ 0 w 38"/>
                  <a:gd name="T5" fmla="*/ 36 h 100"/>
                  <a:gd name="T6" fmla="*/ 38 w 38"/>
                  <a:gd name="T7" fmla="*/ 100 h 100"/>
                  <a:gd name="T8" fmla="*/ 38 w 38"/>
                  <a:gd name="T9" fmla="*/ 68 h 100"/>
                  <a:gd name="T10" fmla="*/ 0 w 38"/>
                  <a:gd name="T11" fmla="*/ 0 h 100"/>
                </a:gdLst>
                <a:ahLst/>
                <a:cxnLst>
                  <a:cxn ang="0">
                    <a:pos x="T0" y="T1"/>
                  </a:cxn>
                  <a:cxn ang="0">
                    <a:pos x="T2" y="T3"/>
                  </a:cxn>
                  <a:cxn ang="0">
                    <a:pos x="T4" y="T5"/>
                  </a:cxn>
                  <a:cxn ang="0">
                    <a:pos x="T6" y="T7"/>
                  </a:cxn>
                  <a:cxn ang="0">
                    <a:pos x="T8" y="T9"/>
                  </a:cxn>
                  <a:cxn ang="0">
                    <a:pos x="T10" y="T11"/>
                  </a:cxn>
                </a:cxnLst>
                <a:rect l="0" t="0" r="r" b="b"/>
                <a:pathLst>
                  <a:path w="38" h="100">
                    <a:moveTo>
                      <a:pt x="0" y="0"/>
                    </a:moveTo>
                    <a:lnTo>
                      <a:pt x="0" y="0"/>
                    </a:lnTo>
                    <a:lnTo>
                      <a:pt x="0" y="36"/>
                    </a:lnTo>
                    <a:lnTo>
                      <a:pt x="38" y="100"/>
                    </a:lnTo>
                    <a:lnTo>
                      <a:pt x="38"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2" name="Freeform 506"/>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3" name="Freeform 507"/>
              <p:cNvSpPr/>
              <p:nvPr/>
            </p:nvSpPr>
            <p:spPr bwMode="auto">
              <a:xfrm>
                <a:off x="4708" y="276"/>
                <a:ext cx="16" cy="56"/>
              </a:xfrm>
              <a:custGeom>
                <a:avLst/>
                <a:gdLst>
                  <a:gd name="T0" fmla="*/ 0 w 16"/>
                  <a:gd name="T1" fmla="*/ 0 h 56"/>
                  <a:gd name="T2" fmla="*/ 0 w 16"/>
                  <a:gd name="T3" fmla="*/ 30 h 56"/>
                  <a:gd name="T4" fmla="*/ 16 w 16"/>
                  <a:gd name="T5" fmla="*/ 56 h 56"/>
                  <a:gd name="T6" fmla="*/ 16 w 16"/>
                  <a:gd name="T7" fmla="*/ 56 h 56"/>
                  <a:gd name="T8" fmla="*/ 16 w 16"/>
                  <a:gd name="T9" fmla="*/ 28 h 56"/>
                  <a:gd name="T10" fmla="*/ 0 w 16"/>
                  <a:gd name="T11" fmla="*/ 0 h 56"/>
                </a:gdLst>
                <a:ahLst/>
                <a:cxnLst>
                  <a:cxn ang="0">
                    <a:pos x="T0" y="T1"/>
                  </a:cxn>
                  <a:cxn ang="0">
                    <a:pos x="T2" y="T3"/>
                  </a:cxn>
                  <a:cxn ang="0">
                    <a:pos x="T4" y="T5"/>
                  </a:cxn>
                  <a:cxn ang="0">
                    <a:pos x="T6" y="T7"/>
                  </a:cxn>
                  <a:cxn ang="0">
                    <a:pos x="T8" y="T9"/>
                  </a:cxn>
                  <a:cxn ang="0">
                    <a:pos x="T10" y="T11"/>
                  </a:cxn>
                </a:cxnLst>
                <a:rect l="0" t="0" r="r" b="b"/>
                <a:pathLst>
                  <a:path w="16" h="56">
                    <a:moveTo>
                      <a:pt x="0" y="0"/>
                    </a:moveTo>
                    <a:lnTo>
                      <a:pt x="0" y="30"/>
                    </a:lnTo>
                    <a:lnTo>
                      <a:pt x="16" y="56"/>
                    </a:lnTo>
                    <a:lnTo>
                      <a:pt x="16" y="56"/>
                    </a:lnTo>
                    <a:lnTo>
                      <a:pt x="16" y="2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4" name="Freeform 508"/>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5" name="Freeform 509"/>
              <p:cNvSpPr/>
              <p:nvPr/>
            </p:nvSpPr>
            <p:spPr bwMode="auto">
              <a:xfrm>
                <a:off x="4748" y="346"/>
                <a:ext cx="14" cy="48"/>
              </a:xfrm>
              <a:custGeom>
                <a:avLst/>
                <a:gdLst>
                  <a:gd name="T0" fmla="*/ 0 w 14"/>
                  <a:gd name="T1" fmla="*/ 0 h 48"/>
                  <a:gd name="T2" fmla="*/ 0 w 14"/>
                  <a:gd name="T3" fmla="*/ 26 h 48"/>
                  <a:gd name="T4" fmla="*/ 14 w 14"/>
                  <a:gd name="T5" fmla="*/ 48 h 48"/>
                  <a:gd name="T6" fmla="*/ 14 w 14"/>
                  <a:gd name="T7" fmla="*/ 24 h 48"/>
                  <a:gd name="T8" fmla="*/ 0 w 14"/>
                  <a:gd name="T9" fmla="*/ 0 h 48"/>
                </a:gdLst>
                <a:ahLst/>
                <a:cxnLst>
                  <a:cxn ang="0">
                    <a:pos x="T0" y="T1"/>
                  </a:cxn>
                  <a:cxn ang="0">
                    <a:pos x="T2" y="T3"/>
                  </a:cxn>
                  <a:cxn ang="0">
                    <a:pos x="T4" y="T5"/>
                  </a:cxn>
                  <a:cxn ang="0">
                    <a:pos x="T6" y="T7"/>
                  </a:cxn>
                  <a:cxn ang="0">
                    <a:pos x="T8" y="T9"/>
                  </a:cxn>
                </a:cxnLst>
                <a:rect l="0" t="0" r="r" b="b"/>
                <a:pathLst>
                  <a:path w="14" h="48">
                    <a:moveTo>
                      <a:pt x="0" y="0"/>
                    </a:moveTo>
                    <a:lnTo>
                      <a:pt x="0" y="26"/>
                    </a:lnTo>
                    <a:lnTo>
                      <a:pt x="14" y="48"/>
                    </a:lnTo>
                    <a:lnTo>
                      <a:pt x="1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6" name="Freeform 510"/>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7" name="Freeform 511"/>
              <p:cNvSpPr/>
              <p:nvPr/>
            </p:nvSpPr>
            <p:spPr bwMode="auto">
              <a:xfrm>
                <a:off x="4516" y="26"/>
                <a:ext cx="56" cy="136"/>
              </a:xfrm>
              <a:custGeom>
                <a:avLst/>
                <a:gdLst>
                  <a:gd name="T0" fmla="*/ 0 w 56"/>
                  <a:gd name="T1" fmla="*/ 0 h 136"/>
                  <a:gd name="T2" fmla="*/ 0 w 56"/>
                  <a:gd name="T3" fmla="*/ 0 h 136"/>
                  <a:gd name="T4" fmla="*/ 0 w 56"/>
                  <a:gd name="T5" fmla="*/ 50 h 136"/>
                  <a:gd name="T6" fmla="*/ 56 w 56"/>
                  <a:gd name="T7" fmla="*/ 136 h 136"/>
                  <a:gd name="T8" fmla="*/ 56 w 56"/>
                  <a:gd name="T9" fmla="*/ 92 h 136"/>
                  <a:gd name="T10" fmla="*/ 0 w 56"/>
                  <a:gd name="T11" fmla="*/ 0 h 136"/>
                </a:gdLst>
                <a:ahLst/>
                <a:cxnLst>
                  <a:cxn ang="0">
                    <a:pos x="T0" y="T1"/>
                  </a:cxn>
                  <a:cxn ang="0">
                    <a:pos x="T2" y="T3"/>
                  </a:cxn>
                  <a:cxn ang="0">
                    <a:pos x="T4" y="T5"/>
                  </a:cxn>
                  <a:cxn ang="0">
                    <a:pos x="T6" y="T7"/>
                  </a:cxn>
                  <a:cxn ang="0">
                    <a:pos x="T8" y="T9"/>
                  </a:cxn>
                  <a:cxn ang="0">
                    <a:pos x="T10" y="T11"/>
                  </a:cxn>
                </a:cxnLst>
                <a:rect l="0" t="0" r="r" b="b"/>
                <a:pathLst>
                  <a:path w="56" h="136">
                    <a:moveTo>
                      <a:pt x="0" y="0"/>
                    </a:moveTo>
                    <a:lnTo>
                      <a:pt x="0" y="0"/>
                    </a:lnTo>
                    <a:lnTo>
                      <a:pt x="0" y="50"/>
                    </a:lnTo>
                    <a:lnTo>
                      <a:pt x="56" y="136"/>
                    </a:lnTo>
                    <a:lnTo>
                      <a:pt x="56" y="9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68" name="Freeform 512"/>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69" name="Freeform 513"/>
              <p:cNvSpPr/>
              <p:nvPr/>
            </p:nvSpPr>
            <p:spPr bwMode="auto">
              <a:xfrm>
                <a:off x="4596" y="158"/>
                <a:ext cx="166" cy="298"/>
              </a:xfrm>
              <a:custGeom>
                <a:avLst/>
                <a:gdLst>
                  <a:gd name="T0" fmla="*/ 0 w 166"/>
                  <a:gd name="T1" fmla="*/ 0 h 298"/>
                  <a:gd name="T2" fmla="*/ 0 w 166"/>
                  <a:gd name="T3" fmla="*/ 42 h 298"/>
                  <a:gd name="T4" fmla="*/ 166 w 166"/>
                  <a:gd name="T5" fmla="*/ 298 h 298"/>
                  <a:gd name="T6" fmla="*/ 166 w 166"/>
                  <a:gd name="T7" fmla="*/ 272 h 298"/>
                  <a:gd name="T8" fmla="*/ 0 w 166"/>
                  <a:gd name="T9" fmla="*/ 0 h 298"/>
                </a:gdLst>
                <a:ahLst/>
                <a:cxnLst>
                  <a:cxn ang="0">
                    <a:pos x="T0" y="T1"/>
                  </a:cxn>
                  <a:cxn ang="0">
                    <a:pos x="T2" y="T3"/>
                  </a:cxn>
                  <a:cxn ang="0">
                    <a:pos x="T4" y="T5"/>
                  </a:cxn>
                  <a:cxn ang="0">
                    <a:pos x="T6" y="T7"/>
                  </a:cxn>
                  <a:cxn ang="0">
                    <a:pos x="T8" y="T9"/>
                  </a:cxn>
                </a:cxnLst>
                <a:rect l="0" t="0" r="r" b="b"/>
                <a:pathLst>
                  <a:path w="166" h="298">
                    <a:moveTo>
                      <a:pt x="0" y="0"/>
                    </a:moveTo>
                    <a:lnTo>
                      <a:pt x="0" y="42"/>
                    </a:lnTo>
                    <a:lnTo>
                      <a:pt x="166" y="298"/>
                    </a:lnTo>
                    <a:lnTo>
                      <a:pt x="166" y="27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0" name="Freeform 514"/>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1" name="Freeform 515"/>
              <p:cNvSpPr/>
              <p:nvPr/>
            </p:nvSpPr>
            <p:spPr bwMode="auto">
              <a:xfrm>
                <a:off x="4516" y="120"/>
                <a:ext cx="94" cy="182"/>
              </a:xfrm>
              <a:custGeom>
                <a:avLst/>
                <a:gdLst>
                  <a:gd name="T0" fmla="*/ 0 w 94"/>
                  <a:gd name="T1" fmla="*/ 0 h 182"/>
                  <a:gd name="T2" fmla="*/ 0 w 94"/>
                  <a:gd name="T3" fmla="*/ 0 h 182"/>
                  <a:gd name="T4" fmla="*/ 0 w 94"/>
                  <a:gd name="T5" fmla="*/ 50 h 182"/>
                  <a:gd name="T6" fmla="*/ 94 w 94"/>
                  <a:gd name="T7" fmla="*/ 182 h 182"/>
                  <a:gd name="T8" fmla="*/ 94 w 94"/>
                  <a:gd name="T9" fmla="*/ 140 h 182"/>
                  <a:gd name="T10" fmla="*/ 0 w 94"/>
                  <a:gd name="T11" fmla="*/ 0 h 182"/>
                </a:gdLst>
                <a:ahLst/>
                <a:cxnLst>
                  <a:cxn ang="0">
                    <a:pos x="T0" y="T1"/>
                  </a:cxn>
                  <a:cxn ang="0">
                    <a:pos x="T2" y="T3"/>
                  </a:cxn>
                  <a:cxn ang="0">
                    <a:pos x="T4" y="T5"/>
                  </a:cxn>
                  <a:cxn ang="0">
                    <a:pos x="T6" y="T7"/>
                  </a:cxn>
                  <a:cxn ang="0">
                    <a:pos x="T8" y="T9"/>
                  </a:cxn>
                  <a:cxn ang="0">
                    <a:pos x="T10" y="T11"/>
                  </a:cxn>
                </a:cxnLst>
                <a:rect l="0" t="0" r="r" b="b"/>
                <a:pathLst>
                  <a:path w="94" h="182">
                    <a:moveTo>
                      <a:pt x="0" y="0"/>
                    </a:moveTo>
                    <a:lnTo>
                      <a:pt x="0" y="0"/>
                    </a:lnTo>
                    <a:lnTo>
                      <a:pt x="0" y="50"/>
                    </a:lnTo>
                    <a:lnTo>
                      <a:pt x="94" y="182"/>
                    </a:lnTo>
                    <a:lnTo>
                      <a:pt x="94" y="14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2" name="Freeform 516"/>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3" name="Freeform 517"/>
              <p:cNvSpPr/>
              <p:nvPr/>
            </p:nvSpPr>
            <p:spPr bwMode="auto">
              <a:xfrm>
                <a:off x="4634" y="296"/>
                <a:ext cx="44" cy="102"/>
              </a:xfrm>
              <a:custGeom>
                <a:avLst/>
                <a:gdLst>
                  <a:gd name="T0" fmla="*/ 0 w 44"/>
                  <a:gd name="T1" fmla="*/ 0 h 102"/>
                  <a:gd name="T2" fmla="*/ 0 w 44"/>
                  <a:gd name="T3" fmla="*/ 38 h 102"/>
                  <a:gd name="T4" fmla="*/ 44 w 44"/>
                  <a:gd name="T5" fmla="*/ 102 h 102"/>
                  <a:gd name="T6" fmla="*/ 44 w 44"/>
                  <a:gd name="T7" fmla="*/ 102 h 102"/>
                  <a:gd name="T8" fmla="*/ 44 w 44"/>
                  <a:gd name="T9" fmla="*/ 68 h 102"/>
                  <a:gd name="T10" fmla="*/ 0 w 44"/>
                  <a:gd name="T11" fmla="*/ 0 h 102"/>
                </a:gdLst>
                <a:ahLst/>
                <a:cxnLst>
                  <a:cxn ang="0">
                    <a:pos x="T0" y="T1"/>
                  </a:cxn>
                  <a:cxn ang="0">
                    <a:pos x="T2" y="T3"/>
                  </a:cxn>
                  <a:cxn ang="0">
                    <a:pos x="T4" y="T5"/>
                  </a:cxn>
                  <a:cxn ang="0">
                    <a:pos x="T6" y="T7"/>
                  </a:cxn>
                  <a:cxn ang="0">
                    <a:pos x="T8" y="T9"/>
                  </a:cxn>
                  <a:cxn ang="0">
                    <a:pos x="T10" y="T11"/>
                  </a:cxn>
                </a:cxnLst>
                <a:rect l="0" t="0" r="r" b="b"/>
                <a:pathLst>
                  <a:path w="44" h="102">
                    <a:moveTo>
                      <a:pt x="0" y="0"/>
                    </a:moveTo>
                    <a:lnTo>
                      <a:pt x="0" y="38"/>
                    </a:lnTo>
                    <a:lnTo>
                      <a:pt x="44" y="102"/>
                    </a:lnTo>
                    <a:lnTo>
                      <a:pt x="44" y="102"/>
                    </a:lnTo>
                    <a:lnTo>
                      <a:pt x="44" y="6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4" name="Freeform 518"/>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5" name="Freeform 519"/>
              <p:cNvSpPr/>
              <p:nvPr/>
            </p:nvSpPr>
            <p:spPr bwMode="auto">
              <a:xfrm>
                <a:off x="4702" y="400"/>
                <a:ext cx="60" cy="114"/>
              </a:xfrm>
              <a:custGeom>
                <a:avLst/>
                <a:gdLst>
                  <a:gd name="T0" fmla="*/ 0 w 60"/>
                  <a:gd name="T1" fmla="*/ 0 h 114"/>
                  <a:gd name="T2" fmla="*/ 0 w 60"/>
                  <a:gd name="T3" fmla="*/ 0 h 114"/>
                  <a:gd name="T4" fmla="*/ 0 w 60"/>
                  <a:gd name="T5" fmla="*/ 32 h 114"/>
                  <a:gd name="T6" fmla="*/ 60 w 60"/>
                  <a:gd name="T7" fmla="*/ 114 h 114"/>
                  <a:gd name="T8" fmla="*/ 60 w 60"/>
                  <a:gd name="T9" fmla="*/ 88 h 114"/>
                  <a:gd name="T10" fmla="*/ 0 w 60"/>
                  <a:gd name="T11" fmla="*/ 0 h 114"/>
                </a:gdLst>
                <a:ahLst/>
                <a:cxnLst>
                  <a:cxn ang="0">
                    <a:pos x="T0" y="T1"/>
                  </a:cxn>
                  <a:cxn ang="0">
                    <a:pos x="T2" y="T3"/>
                  </a:cxn>
                  <a:cxn ang="0">
                    <a:pos x="T4" y="T5"/>
                  </a:cxn>
                  <a:cxn ang="0">
                    <a:pos x="T6" y="T7"/>
                  </a:cxn>
                  <a:cxn ang="0">
                    <a:pos x="T8" y="T9"/>
                  </a:cxn>
                  <a:cxn ang="0">
                    <a:pos x="T10" y="T11"/>
                  </a:cxn>
                </a:cxnLst>
                <a:rect l="0" t="0" r="r" b="b"/>
                <a:pathLst>
                  <a:path w="60" h="114">
                    <a:moveTo>
                      <a:pt x="0" y="0"/>
                    </a:moveTo>
                    <a:lnTo>
                      <a:pt x="0" y="0"/>
                    </a:lnTo>
                    <a:lnTo>
                      <a:pt x="0" y="32"/>
                    </a:lnTo>
                    <a:lnTo>
                      <a:pt x="60" y="114"/>
                    </a:lnTo>
                    <a:lnTo>
                      <a:pt x="60" y="8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6" name="Freeform 520"/>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7" name="Freeform 521"/>
              <p:cNvSpPr/>
              <p:nvPr/>
            </p:nvSpPr>
            <p:spPr bwMode="auto">
              <a:xfrm>
                <a:off x="4516" y="204"/>
                <a:ext cx="28" cy="86"/>
              </a:xfrm>
              <a:custGeom>
                <a:avLst/>
                <a:gdLst>
                  <a:gd name="T0" fmla="*/ 0 w 28"/>
                  <a:gd name="T1" fmla="*/ 0 h 86"/>
                  <a:gd name="T2" fmla="*/ 0 w 28"/>
                  <a:gd name="T3" fmla="*/ 0 h 86"/>
                  <a:gd name="T4" fmla="*/ 0 w 28"/>
                  <a:gd name="T5" fmla="*/ 50 h 86"/>
                  <a:gd name="T6" fmla="*/ 28 w 28"/>
                  <a:gd name="T7" fmla="*/ 86 h 86"/>
                  <a:gd name="T8" fmla="*/ 28 w 28"/>
                  <a:gd name="T9" fmla="*/ 38 h 86"/>
                  <a:gd name="T10" fmla="*/ 0 w 28"/>
                  <a:gd name="T11" fmla="*/ 0 h 86"/>
                </a:gdLst>
                <a:ahLst/>
                <a:cxnLst>
                  <a:cxn ang="0">
                    <a:pos x="T0" y="T1"/>
                  </a:cxn>
                  <a:cxn ang="0">
                    <a:pos x="T2" y="T3"/>
                  </a:cxn>
                  <a:cxn ang="0">
                    <a:pos x="T4" y="T5"/>
                  </a:cxn>
                  <a:cxn ang="0">
                    <a:pos x="T6" y="T7"/>
                  </a:cxn>
                  <a:cxn ang="0">
                    <a:pos x="T8" y="T9"/>
                  </a:cxn>
                  <a:cxn ang="0">
                    <a:pos x="T10" y="T11"/>
                  </a:cxn>
                </a:cxnLst>
                <a:rect l="0" t="0" r="r" b="b"/>
                <a:pathLst>
                  <a:path w="28" h="86">
                    <a:moveTo>
                      <a:pt x="0" y="0"/>
                    </a:moveTo>
                    <a:lnTo>
                      <a:pt x="0" y="0"/>
                    </a:lnTo>
                    <a:lnTo>
                      <a:pt x="0" y="50"/>
                    </a:lnTo>
                    <a:lnTo>
                      <a:pt x="28" y="86"/>
                    </a:lnTo>
                    <a:lnTo>
                      <a:pt x="28"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78" name="Freeform 522"/>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79" name="Freeform 523"/>
              <p:cNvSpPr/>
              <p:nvPr/>
            </p:nvSpPr>
            <p:spPr bwMode="auto">
              <a:xfrm>
                <a:off x="4568" y="276"/>
                <a:ext cx="90" cy="162"/>
              </a:xfrm>
              <a:custGeom>
                <a:avLst/>
                <a:gdLst>
                  <a:gd name="T0" fmla="*/ 0 w 90"/>
                  <a:gd name="T1" fmla="*/ 0 h 162"/>
                  <a:gd name="T2" fmla="*/ 0 w 90"/>
                  <a:gd name="T3" fmla="*/ 0 h 162"/>
                  <a:gd name="T4" fmla="*/ 0 w 90"/>
                  <a:gd name="T5" fmla="*/ 44 h 162"/>
                  <a:gd name="T6" fmla="*/ 90 w 90"/>
                  <a:gd name="T7" fmla="*/ 162 h 162"/>
                  <a:gd name="T8" fmla="*/ 90 w 90"/>
                  <a:gd name="T9" fmla="*/ 126 h 162"/>
                  <a:gd name="T10" fmla="*/ 0 w 90"/>
                  <a:gd name="T11" fmla="*/ 0 h 162"/>
                </a:gdLst>
                <a:ahLst/>
                <a:cxnLst>
                  <a:cxn ang="0">
                    <a:pos x="T0" y="T1"/>
                  </a:cxn>
                  <a:cxn ang="0">
                    <a:pos x="T2" y="T3"/>
                  </a:cxn>
                  <a:cxn ang="0">
                    <a:pos x="T4" y="T5"/>
                  </a:cxn>
                  <a:cxn ang="0">
                    <a:pos x="T6" y="T7"/>
                  </a:cxn>
                  <a:cxn ang="0">
                    <a:pos x="T8" y="T9"/>
                  </a:cxn>
                  <a:cxn ang="0">
                    <a:pos x="T10" y="T11"/>
                  </a:cxn>
                </a:cxnLst>
                <a:rect l="0" t="0" r="r" b="b"/>
                <a:pathLst>
                  <a:path w="90" h="162">
                    <a:moveTo>
                      <a:pt x="0" y="0"/>
                    </a:moveTo>
                    <a:lnTo>
                      <a:pt x="0" y="0"/>
                    </a:lnTo>
                    <a:lnTo>
                      <a:pt x="0" y="44"/>
                    </a:lnTo>
                    <a:lnTo>
                      <a:pt x="90" y="162"/>
                    </a:lnTo>
                    <a:lnTo>
                      <a:pt x="90" y="1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0" name="Freeform 524"/>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1" name="Freeform 525"/>
              <p:cNvSpPr/>
              <p:nvPr/>
            </p:nvSpPr>
            <p:spPr bwMode="auto">
              <a:xfrm>
                <a:off x="4682" y="436"/>
                <a:ext cx="14" cy="52"/>
              </a:xfrm>
              <a:custGeom>
                <a:avLst/>
                <a:gdLst>
                  <a:gd name="T0" fmla="*/ 0 w 14"/>
                  <a:gd name="T1" fmla="*/ 0 h 52"/>
                  <a:gd name="T2" fmla="*/ 0 w 14"/>
                  <a:gd name="T3" fmla="*/ 0 h 52"/>
                  <a:gd name="T4" fmla="*/ 0 w 14"/>
                  <a:gd name="T5" fmla="*/ 32 h 52"/>
                  <a:gd name="T6" fmla="*/ 14 w 14"/>
                  <a:gd name="T7" fmla="*/ 52 h 52"/>
                  <a:gd name="T8" fmla="*/ 14 w 14"/>
                  <a:gd name="T9" fmla="*/ 52 h 52"/>
                  <a:gd name="T10" fmla="*/ 14 w 14"/>
                  <a:gd name="T11" fmla="*/ 20 h 52"/>
                  <a:gd name="T12" fmla="*/ 0 w 14"/>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14" h="52">
                    <a:moveTo>
                      <a:pt x="0" y="0"/>
                    </a:moveTo>
                    <a:lnTo>
                      <a:pt x="0" y="0"/>
                    </a:lnTo>
                    <a:lnTo>
                      <a:pt x="0" y="32"/>
                    </a:lnTo>
                    <a:lnTo>
                      <a:pt x="14" y="52"/>
                    </a:lnTo>
                    <a:lnTo>
                      <a:pt x="14" y="52"/>
                    </a:lnTo>
                    <a:lnTo>
                      <a:pt x="14"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2" name="Freeform 526"/>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3" name="Freeform 527"/>
              <p:cNvSpPr/>
              <p:nvPr/>
            </p:nvSpPr>
            <p:spPr bwMode="auto">
              <a:xfrm>
                <a:off x="4720" y="490"/>
                <a:ext cx="42" cy="82"/>
              </a:xfrm>
              <a:custGeom>
                <a:avLst/>
                <a:gdLst>
                  <a:gd name="T0" fmla="*/ 0 w 42"/>
                  <a:gd name="T1" fmla="*/ 0 h 82"/>
                  <a:gd name="T2" fmla="*/ 0 w 42"/>
                  <a:gd name="T3" fmla="*/ 30 h 82"/>
                  <a:gd name="T4" fmla="*/ 42 w 42"/>
                  <a:gd name="T5" fmla="*/ 82 h 82"/>
                  <a:gd name="T6" fmla="*/ 42 w 42"/>
                  <a:gd name="T7" fmla="*/ 82 h 82"/>
                  <a:gd name="T8" fmla="*/ 42 w 42"/>
                  <a:gd name="T9" fmla="*/ 58 h 82"/>
                  <a:gd name="T10" fmla="*/ 0 w 42"/>
                  <a:gd name="T11" fmla="*/ 0 h 82"/>
                </a:gdLst>
                <a:ahLst/>
                <a:cxnLst>
                  <a:cxn ang="0">
                    <a:pos x="T0" y="T1"/>
                  </a:cxn>
                  <a:cxn ang="0">
                    <a:pos x="T2" y="T3"/>
                  </a:cxn>
                  <a:cxn ang="0">
                    <a:pos x="T4" y="T5"/>
                  </a:cxn>
                  <a:cxn ang="0">
                    <a:pos x="T6" y="T7"/>
                  </a:cxn>
                  <a:cxn ang="0">
                    <a:pos x="T8" y="T9"/>
                  </a:cxn>
                  <a:cxn ang="0">
                    <a:pos x="T10" y="T11"/>
                  </a:cxn>
                </a:cxnLst>
                <a:rect l="0" t="0" r="r" b="b"/>
                <a:pathLst>
                  <a:path w="42" h="82">
                    <a:moveTo>
                      <a:pt x="0" y="0"/>
                    </a:moveTo>
                    <a:lnTo>
                      <a:pt x="0" y="30"/>
                    </a:lnTo>
                    <a:lnTo>
                      <a:pt x="42" y="82"/>
                    </a:lnTo>
                    <a:lnTo>
                      <a:pt x="42" y="82"/>
                    </a:lnTo>
                    <a:lnTo>
                      <a:pt x="42" y="5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4" name="Freeform 528"/>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5" name="Freeform 529"/>
              <p:cNvSpPr/>
              <p:nvPr/>
            </p:nvSpPr>
            <p:spPr bwMode="auto">
              <a:xfrm>
                <a:off x="4516" y="294"/>
                <a:ext cx="78" cy="140"/>
              </a:xfrm>
              <a:custGeom>
                <a:avLst/>
                <a:gdLst>
                  <a:gd name="T0" fmla="*/ 0 w 78"/>
                  <a:gd name="T1" fmla="*/ 0 h 140"/>
                  <a:gd name="T2" fmla="*/ 0 w 78"/>
                  <a:gd name="T3" fmla="*/ 0 h 140"/>
                  <a:gd name="T4" fmla="*/ 0 w 78"/>
                  <a:gd name="T5" fmla="*/ 50 h 140"/>
                  <a:gd name="T6" fmla="*/ 78 w 78"/>
                  <a:gd name="T7" fmla="*/ 140 h 140"/>
                  <a:gd name="T8" fmla="*/ 78 w 78"/>
                  <a:gd name="T9" fmla="*/ 98 h 140"/>
                  <a:gd name="T10" fmla="*/ 0 w 78"/>
                  <a:gd name="T11" fmla="*/ 0 h 140"/>
                </a:gdLst>
                <a:ahLst/>
                <a:cxnLst>
                  <a:cxn ang="0">
                    <a:pos x="T0" y="T1"/>
                  </a:cxn>
                  <a:cxn ang="0">
                    <a:pos x="T2" y="T3"/>
                  </a:cxn>
                  <a:cxn ang="0">
                    <a:pos x="T4" y="T5"/>
                  </a:cxn>
                  <a:cxn ang="0">
                    <a:pos x="T6" y="T7"/>
                  </a:cxn>
                  <a:cxn ang="0">
                    <a:pos x="T8" y="T9"/>
                  </a:cxn>
                  <a:cxn ang="0">
                    <a:pos x="T10" y="T11"/>
                  </a:cxn>
                </a:cxnLst>
                <a:rect l="0" t="0" r="r" b="b"/>
                <a:pathLst>
                  <a:path w="78" h="140">
                    <a:moveTo>
                      <a:pt x="0" y="0"/>
                    </a:moveTo>
                    <a:lnTo>
                      <a:pt x="0" y="0"/>
                    </a:lnTo>
                    <a:lnTo>
                      <a:pt x="0" y="50"/>
                    </a:lnTo>
                    <a:lnTo>
                      <a:pt x="78" y="140"/>
                    </a:lnTo>
                    <a:lnTo>
                      <a:pt x="78"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6" name="Freeform 530"/>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7" name="Freeform 531"/>
              <p:cNvSpPr/>
              <p:nvPr/>
            </p:nvSpPr>
            <p:spPr bwMode="auto">
              <a:xfrm>
                <a:off x="4618" y="422"/>
                <a:ext cx="18" cy="62"/>
              </a:xfrm>
              <a:custGeom>
                <a:avLst/>
                <a:gdLst>
                  <a:gd name="T0" fmla="*/ 0 w 18"/>
                  <a:gd name="T1" fmla="*/ 0 h 62"/>
                  <a:gd name="T2" fmla="*/ 0 w 18"/>
                  <a:gd name="T3" fmla="*/ 40 h 62"/>
                  <a:gd name="T4" fmla="*/ 18 w 18"/>
                  <a:gd name="T5" fmla="*/ 62 h 62"/>
                  <a:gd name="T6" fmla="*/ 18 w 18"/>
                  <a:gd name="T7" fmla="*/ 62 h 62"/>
                  <a:gd name="T8" fmla="*/ 16 w 18"/>
                  <a:gd name="T9" fmla="*/ 58 h 62"/>
                  <a:gd name="T10" fmla="*/ 16 w 18"/>
                  <a:gd name="T11" fmla="*/ 22 h 62"/>
                  <a:gd name="T12" fmla="*/ 0 w 18"/>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8" h="62">
                    <a:moveTo>
                      <a:pt x="0" y="0"/>
                    </a:moveTo>
                    <a:lnTo>
                      <a:pt x="0" y="40"/>
                    </a:lnTo>
                    <a:lnTo>
                      <a:pt x="18" y="62"/>
                    </a:lnTo>
                    <a:lnTo>
                      <a:pt x="18" y="62"/>
                    </a:lnTo>
                    <a:lnTo>
                      <a:pt x="16" y="58"/>
                    </a:lnTo>
                    <a:lnTo>
                      <a:pt x="1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88" name="Freeform 532"/>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89" name="Freeform 533"/>
              <p:cNvSpPr/>
              <p:nvPr/>
            </p:nvSpPr>
            <p:spPr bwMode="auto">
              <a:xfrm>
                <a:off x="4658" y="474"/>
                <a:ext cx="50" cy="94"/>
              </a:xfrm>
              <a:custGeom>
                <a:avLst/>
                <a:gdLst>
                  <a:gd name="T0" fmla="*/ 0 w 50"/>
                  <a:gd name="T1" fmla="*/ 0 h 94"/>
                  <a:gd name="T2" fmla="*/ 0 w 50"/>
                  <a:gd name="T3" fmla="*/ 36 h 94"/>
                  <a:gd name="T4" fmla="*/ 50 w 50"/>
                  <a:gd name="T5" fmla="*/ 94 h 94"/>
                  <a:gd name="T6" fmla="*/ 50 w 50"/>
                  <a:gd name="T7" fmla="*/ 94 h 94"/>
                  <a:gd name="T8" fmla="*/ 50 w 50"/>
                  <a:gd name="T9" fmla="*/ 64 h 94"/>
                  <a:gd name="T10" fmla="*/ 0 w 50"/>
                  <a:gd name="T11" fmla="*/ 0 h 94"/>
                </a:gdLst>
                <a:ahLst/>
                <a:cxnLst>
                  <a:cxn ang="0">
                    <a:pos x="T0" y="T1"/>
                  </a:cxn>
                  <a:cxn ang="0">
                    <a:pos x="T2" y="T3"/>
                  </a:cxn>
                  <a:cxn ang="0">
                    <a:pos x="T4" y="T5"/>
                  </a:cxn>
                  <a:cxn ang="0">
                    <a:pos x="T6" y="T7"/>
                  </a:cxn>
                  <a:cxn ang="0">
                    <a:pos x="T8" y="T9"/>
                  </a:cxn>
                  <a:cxn ang="0">
                    <a:pos x="T10" y="T11"/>
                  </a:cxn>
                </a:cxnLst>
                <a:rect l="0" t="0" r="r" b="b"/>
                <a:pathLst>
                  <a:path w="50" h="94">
                    <a:moveTo>
                      <a:pt x="0" y="0"/>
                    </a:moveTo>
                    <a:lnTo>
                      <a:pt x="0" y="36"/>
                    </a:lnTo>
                    <a:lnTo>
                      <a:pt x="50" y="94"/>
                    </a:lnTo>
                    <a:lnTo>
                      <a:pt x="50" y="94"/>
                    </a:lnTo>
                    <a:lnTo>
                      <a:pt x="50" y="6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0" name="Freeform 534"/>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1" name="Freeform 535"/>
              <p:cNvSpPr/>
              <p:nvPr/>
            </p:nvSpPr>
            <p:spPr bwMode="auto">
              <a:xfrm>
                <a:off x="4608" y="480"/>
                <a:ext cx="50" cy="96"/>
              </a:xfrm>
              <a:custGeom>
                <a:avLst/>
                <a:gdLst>
                  <a:gd name="T0" fmla="*/ 0 w 50"/>
                  <a:gd name="T1" fmla="*/ 0 h 96"/>
                  <a:gd name="T2" fmla="*/ 0 w 50"/>
                  <a:gd name="T3" fmla="*/ 36 h 96"/>
                  <a:gd name="T4" fmla="*/ 50 w 50"/>
                  <a:gd name="T5" fmla="*/ 96 h 96"/>
                  <a:gd name="T6" fmla="*/ 50 w 50"/>
                  <a:gd name="T7" fmla="*/ 66 h 96"/>
                  <a:gd name="T8" fmla="*/ 0 w 50"/>
                  <a:gd name="T9" fmla="*/ 0 h 96"/>
                </a:gdLst>
                <a:ahLst/>
                <a:cxnLst>
                  <a:cxn ang="0">
                    <a:pos x="T0" y="T1"/>
                  </a:cxn>
                  <a:cxn ang="0">
                    <a:pos x="T2" y="T3"/>
                  </a:cxn>
                  <a:cxn ang="0">
                    <a:pos x="T4" y="T5"/>
                  </a:cxn>
                  <a:cxn ang="0">
                    <a:pos x="T6" y="T7"/>
                  </a:cxn>
                  <a:cxn ang="0">
                    <a:pos x="T8" y="T9"/>
                  </a:cxn>
                </a:cxnLst>
                <a:rect l="0" t="0" r="r" b="b"/>
                <a:pathLst>
                  <a:path w="50" h="96">
                    <a:moveTo>
                      <a:pt x="0" y="0"/>
                    </a:moveTo>
                    <a:lnTo>
                      <a:pt x="0" y="36"/>
                    </a:lnTo>
                    <a:lnTo>
                      <a:pt x="50" y="96"/>
                    </a:lnTo>
                    <a:lnTo>
                      <a:pt x="50" y="6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2" name="Freeform 536"/>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3" name="Freeform 537"/>
              <p:cNvSpPr/>
              <p:nvPr/>
            </p:nvSpPr>
            <p:spPr bwMode="auto">
              <a:xfrm>
                <a:off x="4732" y="568"/>
                <a:ext cx="30" cy="63"/>
              </a:xfrm>
              <a:custGeom>
                <a:avLst/>
                <a:gdLst>
                  <a:gd name="T0" fmla="*/ 0 w 30"/>
                  <a:gd name="T1" fmla="*/ 0 h 63"/>
                  <a:gd name="T2" fmla="*/ 0 w 30"/>
                  <a:gd name="T3" fmla="*/ 0 h 63"/>
                  <a:gd name="T4" fmla="*/ 0 w 30"/>
                  <a:gd name="T5" fmla="*/ 28 h 63"/>
                  <a:gd name="T6" fmla="*/ 30 w 30"/>
                  <a:gd name="T7" fmla="*/ 63 h 63"/>
                  <a:gd name="T8" fmla="*/ 30 w 30"/>
                  <a:gd name="T9" fmla="*/ 63 h 63"/>
                  <a:gd name="T10" fmla="*/ 30 w 30"/>
                  <a:gd name="T11" fmla="*/ 38 h 63"/>
                  <a:gd name="T12" fmla="*/ 0 w 30"/>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30" h="63">
                    <a:moveTo>
                      <a:pt x="0" y="0"/>
                    </a:moveTo>
                    <a:lnTo>
                      <a:pt x="0" y="0"/>
                    </a:lnTo>
                    <a:lnTo>
                      <a:pt x="0" y="28"/>
                    </a:lnTo>
                    <a:lnTo>
                      <a:pt x="30" y="63"/>
                    </a:lnTo>
                    <a:lnTo>
                      <a:pt x="30" y="63"/>
                    </a:lnTo>
                    <a:lnTo>
                      <a:pt x="30" y="3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4" name="Freeform 538"/>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5" name="Freeform 539"/>
              <p:cNvSpPr/>
              <p:nvPr/>
            </p:nvSpPr>
            <p:spPr bwMode="auto">
              <a:xfrm>
                <a:off x="4516" y="384"/>
                <a:ext cx="30" cy="82"/>
              </a:xfrm>
              <a:custGeom>
                <a:avLst/>
                <a:gdLst>
                  <a:gd name="T0" fmla="*/ 0 w 30"/>
                  <a:gd name="T1" fmla="*/ 0 h 82"/>
                  <a:gd name="T2" fmla="*/ 0 w 30"/>
                  <a:gd name="T3" fmla="*/ 0 h 82"/>
                  <a:gd name="T4" fmla="*/ 0 w 30"/>
                  <a:gd name="T5" fmla="*/ 50 h 82"/>
                  <a:gd name="T6" fmla="*/ 30 w 30"/>
                  <a:gd name="T7" fmla="*/ 82 h 82"/>
                  <a:gd name="T8" fmla="*/ 30 w 30"/>
                  <a:gd name="T9" fmla="*/ 82 h 82"/>
                  <a:gd name="T10" fmla="*/ 30 w 30"/>
                  <a:gd name="T11" fmla="*/ 34 h 82"/>
                  <a:gd name="T12" fmla="*/ 0 w 30"/>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30" h="82">
                    <a:moveTo>
                      <a:pt x="0" y="0"/>
                    </a:moveTo>
                    <a:lnTo>
                      <a:pt x="0" y="0"/>
                    </a:lnTo>
                    <a:lnTo>
                      <a:pt x="0" y="50"/>
                    </a:lnTo>
                    <a:lnTo>
                      <a:pt x="30" y="82"/>
                    </a:lnTo>
                    <a:lnTo>
                      <a:pt x="30" y="82"/>
                    </a:lnTo>
                    <a:lnTo>
                      <a:pt x="30" y="3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6" name="Freeform 540"/>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7" name="Freeform 541"/>
              <p:cNvSpPr/>
              <p:nvPr/>
            </p:nvSpPr>
            <p:spPr bwMode="auto">
              <a:xfrm>
                <a:off x="4732" y="633"/>
                <a:ext cx="30" cy="58"/>
              </a:xfrm>
              <a:custGeom>
                <a:avLst/>
                <a:gdLst>
                  <a:gd name="T0" fmla="*/ 0 w 30"/>
                  <a:gd name="T1" fmla="*/ 0 h 58"/>
                  <a:gd name="T2" fmla="*/ 0 w 30"/>
                  <a:gd name="T3" fmla="*/ 0 h 58"/>
                  <a:gd name="T4" fmla="*/ 0 w 30"/>
                  <a:gd name="T5" fmla="*/ 28 h 58"/>
                  <a:gd name="T6" fmla="*/ 30 w 30"/>
                  <a:gd name="T7" fmla="*/ 58 h 58"/>
                  <a:gd name="T8" fmla="*/ 30 w 30"/>
                  <a:gd name="T9" fmla="*/ 58 h 58"/>
                  <a:gd name="T10" fmla="*/ 30 w 30"/>
                  <a:gd name="T11" fmla="*/ 32 h 58"/>
                  <a:gd name="T12" fmla="*/ 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0" y="0"/>
                    </a:moveTo>
                    <a:lnTo>
                      <a:pt x="0" y="0"/>
                    </a:lnTo>
                    <a:lnTo>
                      <a:pt x="0" y="28"/>
                    </a:lnTo>
                    <a:lnTo>
                      <a:pt x="30" y="58"/>
                    </a:lnTo>
                    <a:lnTo>
                      <a:pt x="30" y="58"/>
                    </a:lnTo>
                    <a:lnTo>
                      <a:pt x="30" y="3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498" name="Freeform 542"/>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499" name="Freeform 543"/>
              <p:cNvSpPr/>
              <p:nvPr/>
            </p:nvSpPr>
            <p:spPr bwMode="auto">
              <a:xfrm>
                <a:off x="4622" y="582"/>
                <a:ext cx="24" cy="63"/>
              </a:xfrm>
              <a:custGeom>
                <a:avLst/>
                <a:gdLst>
                  <a:gd name="T0" fmla="*/ 0 w 24"/>
                  <a:gd name="T1" fmla="*/ 0 h 63"/>
                  <a:gd name="T2" fmla="*/ 0 w 24"/>
                  <a:gd name="T3" fmla="*/ 0 h 63"/>
                  <a:gd name="T4" fmla="*/ 0 w 24"/>
                  <a:gd name="T5" fmla="*/ 41 h 63"/>
                  <a:gd name="T6" fmla="*/ 24 w 24"/>
                  <a:gd name="T7" fmla="*/ 63 h 63"/>
                  <a:gd name="T8" fmla="*/ 24 w 24"/>
                  <a:gd name="T9" fmla="*/ 24 h 63"/>
                  <a:gd name="T10" fmla="*/ 0 w 24"/>
                  <a:gd name="T11" fmla="*/ 0 h 63"/>
                </a:gdLst>
                <a:ahLst/>
                <a:cxnLst>
                  <a:cxn ang="0">
                    <a:pos x="T0" y="T1"/>
                  </a:cxn>
                  <a:cxn ang="0">
                    <a:pos x="T2" y="T3"/>
                  </a:cxn>
                  <a:cxn ang="0">
                    <a:pos x="T4" y="T5"/>
                  </a:cxn>
                  <a:cxn ang="0">
                    <a:pos x="T6" y="T7"/>
                  </a:cxn>
                  <a:cxn ang="0">
                    <a:pos x="T8" y="T9"/>
                  </a:cxn>
                  <a:cxn ang="0">
                    <a:pos x="T10" y="T11"/>
                  </a:cxn>
                </a:cxnLst>
                <a:rect l="0" t="0" r="r" b="b"/>
                <a:pathLst>
                  <a:path w="24" h="63">
                    <a:moveTo>
                      <a:pt x="0" y="0"/>
                    </a:moveTo>
                    <a:lnTo>
                      <a:pt x="0" y="0"/>
                    </a:lnTo>
                    <a:lnTo>
                      <a:pt x="0" y="41"/>
                    </a:lnTo>
                    <a:lnTo>
                      <a:pt x="24" y="63"/>
                    </a:lnTo>
                    <a:lnTo>
                      <a:pt x="24" y="2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0" name="Freeform 544"/>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1" name="Freeform 545"/>
              <p:cNvSpPr/>
              <p:nvPr/>
            </p:nvSpPr>
            <p:spPr bwMode="auto">
              <a:xfrm>
                <a:off x="4668" y="631"/>
                <a:ext cx="94" cy="122"/>
              </a:xfrm>
              <a:custGeom>
                <a:avLst/>
                <a:gdLst>
                  <a:gd name="T0" fmla="*/ 0 w 94"/>
                  <a:gd name="T1" fmla="*/ 0 h 122"/>
                  <a:gd name="T2" fmla="*/ 0 w 94"/>
                  <a:gd name="T3" fmla="*/ 0 h 122"/>
                  <a:gd name="T4" fmla="*/ 2 w 94"/>
                  <a:gd name="T5" fmla="*/ 4 h 122"/>
                  <a:gd name="T6" fmla="*/ 2 w 94"/>
                  <a:gd name="T7" fmla="*/ 36 h 122"/>
                  <a:gd name="T8" fmla="*/ 94 w 94"/>
                  <a:gd name="T9" fmla="*/ 122 h 122"/>
                  <a:gd name="T10" fmla="*/ 94 w 94"/>
                  <a:gd name="T11" fmla="*/ 98 h 122"/>
                  <a:gd name="T12" fmla="*/ 0 w 94"/>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94" h="122">
                    <a:moveTo>
                      <a:pt x="0" y="0"/>
                    </a:moveTo>
                    <a:lnTo>
                      <a:pt x="0" y="0"/>
                    </a:lnTo>
                    <a:lnTo>
                      <a:pt x="2" y="4"/>
                    </a:lnTo>
                    <a:lnTo>
                      <a:pt x="2" y="36"/>
                    </a:lnTo>
                    <a:lnTo>
                      <a:pt x="94" y="122"/>
                    </a:lnTo>
                    <a:lnTo>
                      <a:pt x="94" y="9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2" name="Freeform 546"/>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3" name="Freeform 547"/>
              <p:cNvSpPr/>
              <p:nvPr/>
            </p:nvSpPr>
            <p:spPr bwMode="auto">
              <a:xfrm>
                <a:off x="4516" y="562"/>
                <a:ext cx="38" cy="83"/>
              </a:xfrm>
              <a:custGeom>
                <a:avLst/>
                <a:gdLst>
                  <a:gd name="T0" fmla="*/ 0 w 38"/>
                  <a:gd name="T1" fmla="*/ 0 h 83"/>
                  <a:gd name="T2" fmla="*/ 0 w 38"/>
                  <a:gd name="T3" fmla="*/ 50 h 83"/>
                  <a:gd name="T4" fmla="*/ 38 w 38"/>
                  <a:gd name="T5" fmla="*/ 83 h 83"/>
                  <a:gd name="T6" fmla="*/ 38 w 38"/>
                  <a:gd name="T7" fmla="*/ 36 h 83"/>
                  <a:gd name="T8" fmla="*/ 0 w 38"/>
                  <a:gd name="T9" fmla="*/ 0 h 83"/>
                </a:gdLst>
                <a:ahLst/>
                <a:cxnLst>
                  <a:cxn ang="0">
                    <a:pos x="T0" y="T1"/>
                  </a:cxn>
                  <a:cxn ang="0">
                    <a:pos x="T2" y="T3"/>
                  </a:cxn>
                  <a:cxn ang="0">
                    <a:pos x="T4" y="T5"/>
                  </a:cxn>
                  <a:cxn ang="0">
                    <a:pos x="T6" y="T7"/>
                  </a:cxn>
                  <a:cxn ang="0">
                    <a:pos x="T8" y="T9"/>
                  </a:cxn>
                </a:cxnLst>
                <a:rect l="0" t="0" r="r" b="b"/>
                <a:pathLst>
                  <a:path w="38" h="83">
                    <a:moveTo>
                      <a:pt x="0" y="0"/>
                    </a:moveTo>
                    <a:lnTo>
                      <a:pt x="0" y="50"/>
                    </a:lnTo>
                    <a:lnTo>
                      <a:pt x="38" y="83"/>
                    </a:lnTo>
                    <a:lnTo>
                      <a:pt x="38"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4" name="Freeform 548"/>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5" name="Freeform 549"/>
              <p:cNvSpPr/>
              <p:nvPr/>
            </p:nvSpPr>
            <p:spPr bwMode="auto">
              <a:xfrm>
                <a:off x="4738" y="765"/>
                <a:ext cx="24" cy="46"/>
              </a:xfrm>
              <a:custGeom>
                <a:avLst/>
                <a:gdLst>
                  <a:gd name="T0" fmla="*/ 0 w 24"/>
                  <a:gd name="T1" fmla="*/ 0 h 46"/>
                  <a:gd name="T2" fmla="*/ 0 w 24"/>
                  <a:gd name="T3" fmla="*/ 28 h 46"/>
                  <a:gd name="T4" fmla="*/ 24 w 24"/>
                  <a:gd name="T5" fmla="*/ 46 h 46"/>
                  <a:gd name="T6" fmla="*/ 24 w 24"/>
                  <a:gd name="T7" fmla="*/ 46 h 46"/>
                  <a:gd name="T8" fmla="*/ 24 w 24"/>
                  <a:gd name="T9" fmla="*/ 22 h 46"/>
                  <a:gd name="T10" fmla="*/ 0 w 24"/>
                  <a:gd name="T11" fmla="*/ 0 h 46"/>
                </a:gdLst>
                <a:ahLst/>
                <a:cxnLst>
                  <a:cxn ang="0">
                    <a:pos x="T0" y="T1"/>
                  </a:cxn>
                  <a:cxn ang="0">
                    <a:pos x="T2" y="T3"/>
                  </a:cxn>
                  <a:cxn ang="0">
                    <a:pos x="T4" y="T5"/>
                  </a:cxn>
                  <a:cxn ang="0">
                    <a:pos x="T6" y="T7"/>
                  </a:cxn>
                  <a:cxn ang="0">
                    <a:pos x="T8" y="T9"/>
                  </a:cxn>
                  <a:cxn ang="0">
                    <a:pos x="T10" y="T11"/>
                  </a:cxn>
                </a:cxnLst>
                <a:rect l="0" t="0" r="r" b="b"/>
                <a:pathLst>
                  <a:path w="24" h="46">
                    <a:moveTo>
                      <a:pt x="0" y="0"/>
                    </a:moveTo>
                    <a:lnTo>
                      <a:pt x="0" y="28"/>
                    </a:lnTo>
                    <a:lnTo>
                      <a:pt x="24" y="46"/>
                    </a:lnTo>
                    <a:lnTo>
                      <a:pt x="24" y="46"/>
                    </a:lnTo>
                    <a:lnTo>
                      <a:pt x="24"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6" name="Freeform 550"/>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7" name="Freeform 551"/>
              <p:cNvSpPr/>
              <p:nvPr/>
            </p:nvSpPr>
            <p:spPr bwMode="auto">
              <a:xfrm>
                <a:off x="4516" y="653"/>
                <a:ext cx="94" cy="114"/>
              </a:xfrm>
              <a:custGeom>
                <a:avLst/>
                <a:gdLst>
                  <a:gd name="T0" fmla="*/ 0 w 94"/>
                  <a:gd name="T1" fmla="*/ 0 h 114"/>
                  <a:gd name="T2" fmla="*/ 0 w 94"/>
                  <a:gd name="T3" fmla="*/ 50 h 114"/>
                  <a:gd name="T4" fmla="*/ 94 w 94"/>
                  <a:gd name="T5" fmla="*/ 114 h 114"/>
                  <a:gd name="T6" fmla="*/ 94 w 94"/>
                  <a:gd name="T7" fmla="*/ 74 h 114"/>
                  <a:gd name="T8" fmla="*/ 0 w 94"/>
                  <a:gd name="T9" fmla="*/ 0 h 114"/>
                </a:gdLst>
                <a:ahLst/>
                <a:cxnLst>
                  <a:cxn ang="0">
                    <a:pos x="T0" y="T1"/>
                  </a:cxn>
                  <a:cxn ang="0">
                    <a:pos x="T2" y="T3"/>
                  </a:cxn>
                  <a:cxn ang="0">
                    <a:pos x="T4" y="T5"/>
                  </a:cxn>
                  <a:cxn ang="0">
                    <a:pos x="T6" y="T7"/>
                  </a:cxn>
                  <a:cxn ang="0">
                    <a:pos x="T8" y="T9"/>
                  </a:cxn>
                </a:cxnLst>
                <a:rect l="0" t="0" r="r" b="b"/>
                <a:pathLst>
                  <a:path w="94" h="114">
                    <a:moveTo>
                      <a:pt x="0" y="0"/>
                    </a:moveTo>
                    <a:lnTo>
                      <a:pt x="0" y="50"/>
                    </a:lnTo>
                    <a:lnTo>
                      <a:pt x="94" y="114"/>
                    </a:lnTo>
                    <a:lnTo>
                      <a:pt x="94" y="7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08" name="Freeform 552"/>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09" name="Freeform 553"/>
              <p:cNvSpPr/>
              <p:nvPr/>
            </p:nvSpPr>
            <p:spPr bwMode="auto">
              <a:xfrm>
                <a:off x="4632" y="745"/>
                <a:ext cx="28" cy="56"/>
              </a:xfrm>
              <a:custGeom>
                <a:avLst/>
                <a:gdLst>
                  <a:gd name="T0" fmla="*/ 0 w 28"/>
                  <a:gd name="T1" fmla="*/ 0 h 56"/>
                  <a:gd name="T2" fmla="*/ 2 w 28"/>
                  <a:gd name="T3" fmla="*/ 2 h 56"/>
                  <a:gd name="T4" fmla="*/ 2 w 28"/>
                  <a:gd name="T5" fmla="*/ 38 h 56"/>
                  <a:gd name="T6" fmla="*/ 28 w 28"/>
                  <a:gd name="T7" fmla="*/ 56 h 56"/>
                  <a:gd name="T8" fmla="*/ 28 w 28"/>
                  <a:gd name="T9" fmla="*/ 20 h 56"/>
                  <a:gd name="T10" fmla="*/ 0 w 28"/>
                  <a:gd name="T11" fmla="*/ 0 h 56"/>
                </a:gdLst>
                <a:ahLst/>
                <a:cxnLst>
                  <a:cxn ang="0">
                    <a:pos x="T0" y="T1"/>
                  </a:cxn>
                  <a:cxn ang="0">
                    <a:pos x="T2" y="T3"/>
                  </a:cxn>
                  <a:cxn ang="0">
                    <a:pos x="T4" y="T5"/>
                  </a:cxn>
                  <a:cxn ang="0">
                    <a:pos x="T6" y="T7"/>
                  </a:cxn>
                  <a:cxn ang="0">
                    <a:pos x="T8" y="T9"/>
                  </a:cxn>
                  <a:cxn ang="0">
                    <a:pos x="T10" y="T11"/>
                  </a:cxn>
                </a:cxnLst>
                <a:rect l="0" t="0" r="r" b="b"/>
                <a:pathLst>
                  <a:path w="28" h="56">
                    <a:moveTo>
                      <a:pt x="0" y="0"/>
                    </a:moveTo>
                    <a:lnTo>
                      <a:pt x="2" y="2"/>
                    </a:lnTo>
                    <a:lnTo>
                      <a:pt x="2" y="38"/>
                    </a:lnTo>
                    <a:lnTo>
                      <a:pt x="28" y="56"/>
                    </a:lnTo>
                    <a:lnTo>
                      <a:pt x="28"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0" name="Freeform 554"/>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1" name="Freeform 555"/>
              <p:cNvSpPr/>
              <p:nvPr/>
            </p:nvSpPr>
            <p:spPr bwMode="auto">
              <a:xfrm>
                <a:off x="4684" y="785"/>
                <a:ext cx="78" cy="84"/>
              </a:xfrm>
              <a:custGeom>
                <a:avLst/>
                <a:gdLst>
                  <a:gd name="T0" fmla="*/ 0 w 78"/>
                  <a:gd name="T1" fmla="*/ 0 h 84"/>
                  <a:gd name="T2" fmla="*/ 0 w 78"/>
                  <a:gd name="T3" fmla="*/ 0 h 84"/>
                  <a:gd name="T4" fmla="*/ 0 w 78"/>
                  <a:gd name="T5" fmla="*/ 32 h 84"/>
                  <a:gd name="T6" fmla="*/ 78 w 78"/>
                  <a:gd name="T7" fmla="*/ 84 h 84"/>
                  <a:gd name="T8" fmla="*/ 78 w 78"/>
                  <a:gd name="T9" fmla="*/ 84 h 84"/>
                  <a:gd name="T10" fmla="*/ 78 w 78"/>
                  <a:gd name="T11" fmla="*/ 60 h 84"/>
                  <a:gd name="T12" fmla="*/ 0 w 78"/>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78" h="84">
                    <a:moveTo>
                      <a:pt x="0" y="0"/>
                    </a:moveTo>
                    <a:lnTo>
                      <a:pt x="0" y="0"/>
                    </a:lnTo>
                    <a:lnTo>
                      <a:pt x="0" y="32"/>
                    </a:lnTo>
                    <a:lnTo>
                      <a:pt x="78" y="84"/>
                    </a:lnTo>
                    <a:lnTo>
                      <a:pt x="78" y="84"/>
                    </a:lnTo>
                    <a:lnTo>
                      <a:pt x="78" y="6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2" name="Freeform 556"/>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3" name="Freeform 557"/>
              <p:cNvSpPr/>
              <p:nvPr/>
            </p:nvSpPr>
            <p:spPr bwMode="auto">
              <a:xfrm>
                <a:off x="4516" y="743"/>
                <a:ext cx="30" cy="66"/>
              </a:xfrm>
              <a:custGeom>
                <a:avLst/>
                <a:gdLst>
                  <a:gd name="T0" fmla="*/ 0 w 30"/>
                  <a:gd name="T1" fmla="*/ 0 h 66"/>
                  <a:gd name="T2" fmla="*/ 0 w 30"/>
                  <a:gd name="T3" fmla="*/ 0 h 66"/>
                  <a:gd name="T4" fmla="*/ 0 w 30"/>
                  <a:gd name="T5" fmla="*/ 50 h 66"/>
                  <a:gd name="T6" fmla="*/ 30 w 30"/>
                  <a:gd name="T7" fmla="*/ 66 h 66"/>
                  <a:gd name="T8" fmla="*/ 30 w 30"/>
                  <a:gd name="T9" fmla="*/ 66 h 66"/>
                  <a:gd name="T10" fmla="*/ 30 w 30"/>
                  <a:gd name="T11" fmla="*/ 20 h 66"/>
                  <a:gd name="T12" fmla="*/ 0 w 30"/>
                  <a:gd name="T13" fmla="*/ 0 h 66"/>
                </a:gdLst>
                <a:ahLst/>
                <a:cxnLst>
                  <a:cxn ang="0">
                    <a:pos x="T0" y="T1"/>
                  </a:cxn>
                  <a:cxn ang="0">
                    <a:pos x="T2" y="T3"/>
                  </a:cxn>
                  <a:cxn ang="0">
                    <a:pos x="T4" y="T5"/>
                  </a:cxn>
                  <a:cxn ang="0">
                    <a:pos x="T6" y="T7"/>
                  </a:cxn>
                  <a:cxn ang="0">
                    <a:pos x="T8" y="T9"/>
                  </a:cxn>
                  <a:cxn ang="0">
                    <a:pos x="T10" y="T11"/>
                  </a:cxn>
                  <a:cxn ang="0">
                    <a:pos x="T12" y="T13"/>
                  </a:cxn>
                </a:cxnLst>
                <a:rect l="0" t="0" r="r" b="b"/>
                <a:pathLst>
                  <a:path w="30" h="66">
                    <a:moveTo>
                      <a:pt x="0" y="0"/>
                    </a:moveTo>
                    <a:lnTo>
                      <a:pt x="0" y="0"/>
                    </a:lnTo>
                    <a:lnTo>
                      <a:pt x="0" y="50"/>
                    </a:lnTo>
                    <a:lnTo>
                      <a:pt x="30" y="66"/>
                    </a:lnTo>
                    <a:lnTo>
                      <a:pt x="30" y="66"/>
                    </a:lnTo>
                    <a:lnTo>
                      <a:pt x="30" y="2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4" name="Freeform 558"/>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5" name="Freeform 559"/>
              <p:cNvSpPr/>
              <p:nvPr/>
            </p:nvSpPr>
            <p:spPr bwMode="auto">
              <a:xfrm>
                <a:off x="4570" y="779"/>
                <a:ext cx="28" cy="58"/>
              </a:xfrm>
              <a:custGeom>
                <a:avLst/>
                <a:gdLst>
                  <a:gd name="T0" fmla="*/ 0 w 28"/>
                  <a:gd name="T1" fmla="*/ 0 h 58"/>
                  <a:gd name="T2" fmla="*/ 0 w 28"/>
                  <a:gd name="T3" fmla="*/ 0 h 58"/>
                  <a:gd name="T4" fmla="*/ 0 w 28"/>
                  <a:gd name="T5" fmla="*/ 44 h 58"/>
                  <a:gd name="T6" fmla="*/ 28 w 28"/>
                  <a:gd name="T7" fmla="*/ 58 h 58"/>
                  <a:gd name="T8" fmla="*/ 28 w 28"/>
                  <a:gd name="T9" fmla="*/ 16 h 58"/>
                  <a:gd name="T10" fmla="*/ 0 w 28"/>
                  <a:gd name="T11" fmla="*/ 0 h 58"/>
                </a:gdLst>
                <a:ahLst/>
                <a:cxnLst>
                  <a:cxn ang="0">
                    <a:pos x="T0" y="T1"/>
                  </a:cxn>
                  <a:cxn ang="0">
                    <a:pos x="T2" y="T3"/>
                  </a:cxn>
                  <a:cxn ang="0">
                    <a:pos x="T4" y="T5"/>
                  </a:cxn>
                  <a:cxn ang="0">
                    <a:pos x="T6" y="T7"/>
                  </a:cxn>
                  <a:cxn ang="0">
                    <a:pos x="T8" y="T9"/>
                  </a:cxn>
                  <a:cxn ang="0">
                    <a:pos x="T10" y="T11"/>
                  </a:cxn>
                </a:cxnLst>
                <a:rect l="0" t="0" r="r" b="b"/>
                <a:pathLst>
                  <a:path w="28" h="58">
                    <a:moveTo>
                      <a:pt x="0" y="0"/>
                    </a:moveTo>
                    <a:lnTo>
                      <a:pt x="0" y="0"/>
                    </a:lnTo>
                    <a:lnTo>
                      <a:pt x="0" y="44"/>
                    </a:lnTo>
                    <a:lnTo>
                      <a:pt x="28" y="58"/>
                    </a:lnTo>
                    <a:lnTo>
                      <a:pt x="28" y="1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6" name="Freeform 560"/>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7" name="Freeform 561"/>
              <p:cNvSpPr/>
              <p:nvPr/>
            </p:nvSpPr>
            <p:spPr bwMode="auto">
              <a:xfrm>
                <a:off x="4622" y="811"/>
                <a:ext cx="80" cy="84"/>
              </a:xfrm>
              <a:custGeom>
                <a:avLst/>
                <a:gdLst>
                  <a:gd name="T0" fmla="*/ 0 w 80"/>
                  <a:gd name="T1" fmla="*/ 0 h 84"/>
                  <a:gd name="T2" fmla="*/ 0 w 80"/>
                  <a:gd name="T3" fmla="*/ 40 h 84"/>
                  <a:gd name="T4" fmla="*/ 80 w 80"/>
                  <a:gd name="T5" fmla="*/ 84 h 84"/>
                  <a:gd name="T6" fmla="*/ 80 w 80"/>
                  <a:gd name="T7" fmla="*/ 52 h 84"/>
                  <a:gd name="T8" fmla="*/ 0 w 80"/>
                  <a:gd name="T9" fmla="*/ 0 h 84"/>
                </a:gdLst>
                <a:ahLst/>
                <a:cxnLst>
                  <a:cxn ang="0">
                    <a:pos x="T0" y="T1"/>
                  </a:cxn>
                  <a:cxn ang="0">
                    <a:pos x="T2" y="T3"/>
                  </a:cxn>
                  <a:cxn ang="0">
                    <a:pos x="T4" y="T5"/>
                  </a:cxn>
                  <a:cxn ang="0">
                    <a:pos x="T6" y="T7"/>
                  </a:cxn>
                  <a:cxn ang="0">
                    <a:pos x="T8" y="T9"/>
                  </a:cxn>
                </a:cxnLst>
                <a:rect l="0" t="0" r="r" b="b"/>
                <a:pathLst>
                  <a:path w="80" h="84">
                    <a:moveTo>
                      <a:pt x="0" y="0"/>
                    </a:moveTo>
                    <a:lnTo>
                      <a:pt x="0" y="40"/>
                    </a:lnTo>
                    <a:lnTo>
                      <a:pt x="80" y="84"/>
                    </a:lnTo>
                    <a:lnTo>
                      <a:pt x="80" y="5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18" name="Freeform 562"/>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19" name="Freeform 563"/>
              <p:cNvSpPr/>
              <p:nvPr/>
            </p:nvSpPr>
            <p:spPr bwMode="auto">
              <a:xfrm>
                <a:off x="4726" y="879"/>
                <a:ext cx="36" cy="48"/>
              </a:xfrm>
              <a:custGeom>
                <a:avLst/>
                <a:gdLst>
                  <a:gd name="T0" fmla="*/ 0 w 36"/>
                  <a:gd name="T1" fmla="*/ 0 h 48"/>
                  <a:gd name="T2" fmla="*/ 0 w 36"/>
                  <a:gd name="T3" fmla="*/ 0 h 48"/>
                  <a:gd name="T4" fmla="*/ 0 w 36"/>
                  <a:gd name="T5" fmla="*/ 28 h 48"/>
                  <a:gd name="T6" fmla="*/ 36 w 36"/>
                  <a:gd name="T7" fmla="*/ 48 h 48"/>
                  <a:gd name="T8" fmla="*/ 36 w 36"/>
                  <a:gd name="T9" fmla="*/ 48 h 48"/>
                  <a:gd name="T10" fmla="*/ 36 w 36"/>
                  <a:gd name="T11" fmla="*/ 22 h 48"/>
                  <a:gd name="T12" fmla="*/ 0 w 3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36" h="48">
                    <a:moveTo>
                      <a:pt x="0" y="0"/>
                    </a:moveTo>
                    <a:lnTo>
                      <a:pt x="0" y="0"/>
                    </a:lnTo>
                    <a:lnTo>
                      <a:pt x="0" y="28"/>
                    </a:lnTo>
                    <a:lnTo>
                      <a:pt x="36" y="48"/>
                    </a:lnTo>
                    <a:lnTo>
                      <a:pt x="36" y="48"/>
                    </a:lnTo>
                    <a:lnTo>
                      <a:pt x="36" y="2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0" name="Freeform 564"/>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1" name="Freeform 565"/>
              <p:cNvSpPr/>
              <p:nvPr/>
            </p:nvSpPr>
            <p:spPr bwMode="auto">
              <a:xfrm>
                <a:off x="4516" y="833"/>
                <a:ext cx="50" cy="70"/>
              </a:xfrm>
              <a:custGeom>
                <a:avLst/>
                <a:gdLst>
                  <a:gd name="T0" fmla="*/ 0 w 50"/>
                  <a:gd name="T1" fmla="*/ 0 h 70"/>
                  <a:gd name="T2" fmla="*/ 0 w 50"/>
                  <a:gd name="T3" fmla="*/ 50 h 70"/>
                  <a:gd name="T4" fmla="*/ 50 w 50"/>
                  <a:gd name="T5" fmla="*/ 70 h 70"/>
                  <a:gd name="T6" fmla="*/ 50 w 50"/>
                  <a:gd name="T7" fmla="*/ 26 h 70"/>
                  <a:gd name="T8" fmla="*/ 0 w 50"/>
                  <a:gd name="T9" fmla="*/ 0 h 70"/>
                </a:gdLst>
                <a:ahLst/>
                <a:cxnLst>
                  <a:cxn ang="0">
                    <a:pos x="T0" y="T1"/>
                  </a:cxn>
                  <a:cxn ang="0">
                    <a:pos x="T2" y="T3"/>
                  </a:cxn>
                  <a:cxn ang="0">
                    <a:pos x="T4" y="T5"/>
                  </a:cxn>
                  <a:cxn ang="0">
                    <a:pos x="T6" y="T7"/>
                  </a:cxn>
                  <a:cxn ang="0">
                    <a:pos x="T8" y="T9"/>
                  </a:cxn>
                </a:cxnLst>
                <a:rect l="0" t="0" r="r" b="b"/>
                <a:pathLst>
                  <a:path w="50" h="70">
                    <a:moveTo>
                      <a:pt x="0" y="0"/>
                    </a:moveTo>
                    <a:lnTo>
                      <a:pt x="0" y="50"/>
                    </a:lnTo>
                    <a:lnTo>
                      <a:pt x="50" y="70"/>
                    </a:lnTo>
                    <a:lnTo>
                      <a:pt x="50"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2" name="Freeform 566"/>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3" name="Freeform 567"/>
              <p:cNvSpPr/>
              <p:nvPr/>
            </p:nvSpPr>
            <p:spPr bwMode="auto">
              <a:xfrm>
                <a:off x="4590" y="871"/>
                <a:ext cx="52" cy="64"/>
              </a:xfrm>
              <a:custGeom>
                <a:avLst/>
                <a:gdLst>
                  <a:gd name="T0" fmla="*/ 0 w 52"/>
                  <a:gd name="T1" fmla="*/ 0 h 64"/>
                  <a:gd name="T2" fmla="*/ 0 w 52"/>
                  <a:gd name="T3" fmla="*/ 0 h 64"/>
                  <a:gd name="T4" fmla="*/ 0 w 52"/>
                  <a:gd name="T5" fmla="*/ 42 h 64"/>
                  <a:gd name="T6" fmla="*/ 52 w 52"/>
                  <a:gd name="T7" fmla="*/ 64 h 64"/>
                  <a:gd name="T8" fmla="*/ 52 w 52"/>
                  <a:gd name="T9" fmla="*/ 26 h 64"/>
                  <a:gd name="T10" fmla="*/ 0 w 52"/>
                  <a:gd name="T11" fmla="*/ 0 h 64"/>
                </a:gdLst>
                <a:ahLst/>
                <a:cxnLst>
                  <a:cxn ang="0">
                    <a:pos x="T0" y="T1"/>
                  </a:cxn>
                  <a:cxn ang="0">
                    <a:pos x="T2" y="T3"/>
                  </a:cxn>
                  <a:cxn ang="0">
                    <a:pos x="T4" y="T5"/>
                  </a:cxn>
                  <a:cxn ang="0">
                    <a:pos x="T6" y="T7"/>
                  </a:cxn>
                  <a:cxn ang="0">
                    <a:pos x="T8" y="T9"/>
                  </a:cxn>
                  <a:cxn ang="0">
                    <a:pos x="T10" y="T11"/>
                  </a:cxn>
                </a:cxnLst>
                <a:rect l="0" t="0" r="r" b="b"/>
                <a:pathLst>
                  <a:path w="52" h="64">
                    <a:moveTo>
                      <a:pt x="0" y="0"/>
                    </a:moveTo>
                    <a:lnTo>
                      <a:pt x="0" y="0"/>
                    </a:lnTo>
                    <a:lnTo>
                      <a:pt x="0" y="42"/>
                    </a:lnTo>
                    <a:lnTo>
                      <a:pt x="52" y="64"/>
                    </a:lnTo>
                    <a:lnTo>
                      <a:pt x="52"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4" name="Freeform 568"/>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5" name="Freeform 569"/>
              <p:cNvSpPr/>
              <p:nvPr/>
            </p:nvSpPr>
            <p:spPr bwMode="auto">
              <a:xfrm>
                <a:off x="4666" y="909"/>
                <a:ext cx="96" cy="76"/>
              </a:xfrm>
              <a:custGeom>
                <a:avLst/>
                <a:gdLst>
                  <a:gd name="T0" fmla="*/ 0 w 96"/>
                  <a:gd name="T1" fmla="*/ 0 h 76"/>
                  <a:gd name="T2" fmla="*/ 0 w 96"/>
                  <a:gd name="T3" fmla="*/ 0 h 76"/>
                  <a:gd name="T4" fmla="*/ 0 w 96"/>
                  <a:gd name="T5" fmla="*/ 36 h 76"/>
                  <a:gd name="T6" fmla="*/ 96 w 96"/>
                  <a:gd name="T7" fmla="*/ 76 h 76"/>
                  <a:gd name="T8" fmla="*/ 96 w 96"/>
                  <a:gd name="T9" fmla="*/ 50 h 76"/>
                  <a:gd name="T10" fmla="*/ 0 w 96"/>
                  <a:gd name="T11" fmla="*/ 0 h 76"/>
                </a:gdLst>
                <a:ahLst/>
                <a:cxnLst>
                  <a:cxn ang="0">
                    <a:pos x="T0" y="T1"/>
                  </a:cxn>
                  <a:cxn ang="0">
                    <a:pos x="T2" y="T3"/>
                  </a:cxn>
                  <a:cxn ang="0">
                    <a:pos x="T4" y="T5"/>
                  </a:cxn>
                  <a:cxn ang="0">
                    <a:pos x="T6" y="T7"/>
                  </a:cxn>
                  <a:cxn ang="0">
                    <a:pos x="T8" y="T9"/>
                  </a:cxn>
                  <a:cxn ang="0">
                    <a:pos x="T10" y="T11"/>
                  </a:cxn>
                </a:cxnLst>
                <a:rect l="0" t="0" r="r" b="b"/>
                <a:pathLst>
                  <a:path w="96" h="76">
                    <a:moveTo>
                      <a:pt x="0" y="0"/>
                    </a:moveTo>
                    <a:lnTo>
                      <a:pt x="0" y="0"/>
                    </a:lnTo>
                    <a:lnTo>
                      <a:pt x="0" y="36"/>
                    </a:lnTo>
                    <a:lnTo>
                      <a:pt x="96" y="76"/>
                    </a:lnTo>
                    <a:lnTo>
                      <a:pt x="96" y="5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6" name="Freeform 570"/>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7" name="Freeform 571"/>
              <p:cNvSpPr/>
              <p:nvPr/>
            </p:nvSpPr>
            <p:spPr bwMode="auto">
              <a:xfrm>
                <a:off x="4516" y="923"/>
                <a:ext cx="94" cy="76"/>
              </a:xfrm>
              <a:custGeom>
                <a:avLst/>
                <a:gdLst>
                  <a:gd name="T0" fmla="*/ 0 w 94"/>
                  <a:gd name="T1" fmla="*/ 0 h 76"/>
                  <a:gd name="T2" fmla="*/ 0 w 94"/>
                  <a:gd name="T3" fmla="*/ 0 h 76"/>
                  <a:gd name="T4" fmla="*/ 0 w 94"/>
                  <a:gd name="T5" fmla="*/ 50 h 76"/>
                  <a:gd name="T6" fmla="*/ 94 w 94"/>
                  <a:gd name="T7" fmla="*/ 76 h 76"/>
                  <a:gd name="T8" fmla="*/ 94 w 94"/>
                  <a:gd name="T9" fmla="*/ 36 h 76"/>
                  <a:gd name="T10" fmla="*/ 0 w 94"/>
                  <a:gd name="T11" fmla="*/ 0 h 76"/>
                </a:gdLst>
                <a:ahLst/>
                <a:cxnLst>
                  <a:cxn ang="0">
                    <a:pos x="T0" y="T1"/>
                  </a:cxn>
                  <a:cxn ang="0">
                    <a:pos x="T2" y="T3"/>
                  </a:cxn>
                  <a:cxn ang="0">
                    <a:pos x="T4" y="T5"/>
                  </a:cxn>
                  <a:cxn ang="0">
                    <a:pos x="T6" y="T7"/>
                  </a:cxn>
                  <a:cxn ang="0">
                    <a:pos x="T8" y="T9"/>
                  </a:cxn>
                  <a:cxn ang="0">
                    <a:pos x="T10" y="T11"/>
                  </a:cxn>
                </a:cxnLst>
                <a:rect l="0" t="0" r="r" b="b"/>
                <a:pathLst>
                  <a:path w="94" h="76">
                    <a:moveTo>
                      <a:pt x="0" y="0"/>
                    </a:moveTo>
                    <a:lnTo>
                      <a:pt x="0" y="0"/>
                    </a:lnTo>
                    <a:lnTo>
                      <a:pt x="0" y="50"/>
                    </a:lnTo>
                    <a:lnTo>
                      <a:pt x="94" y="76"/>
                    </a:lnTo>
                    <a:lnTo>
                      <a:pt x="94" y="3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28" name="Freeform 572"/>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29" name="Freeform 573"/>
              <p:cNvSpPr/>
              <p:nvPr/>
            </p:nvSpPr>
            <p:spPr bwMode="auto">
              <a:xfrm>
                <a:off x="4634" y="967"/>
                <a:ext cx="68" cy="58"/>
              </a:xfrm>
              <a:custGeom>
                <a:avLst/>
                <a:gdLst>
                  <a:gd name="T0" fmla="*/ 0 w 68"/>
                  <a:gd name="T1" fmla="*/ 0 h 58"/>
                  <a:gd name="T2" fmla="*/ 0 w 68"/>
                  <a:gd name="T3" fmla="*/ 38 h 58"/>
                  <a:gd name="T4" fmla="*/ 68 w 68"/>
                  <a:gd name="T5" fmla="*/ 58 h 58"/>
                  <a:gd name="T6" fmla="*/ 68 w 68"/>
                  <a:gd name="T7" fmla="*/ 26 h 58"/>
                  <a:gd name="T8" fmla="*/ 0 w 68"/>
                  <a:gd name="T9" fmla="*/ 0 h 58"/>
                </a:gdLst>
                <a:ahLst/>
                <a:cxnLst>
                  <a:cxn ang="0">
                    <a:pos x="T0" y="T1"/>
                  </a:cxn>
                  <a:cxn ang="0">
                    <a:pos x="T2" y="T3"/>
                  </a:cxn>
                  <a:cxn ang="0">
                    <a:pos x="T4" y="T5"/>
                  </a:cxn>
                  <a:cxn ang="0">
                    <a:pos x="T6" y="T7"/>
                  </a:cxn>
                  <a:cxn ang="0">
                    <a:pos x="T8" y="T9"/>
                  </a:cxn>
                </a:cxnLst>
                <a:rect l="0" t="0" r="r" b="b"/>
                <a:pathLst>
                  <a:path w="68" h="58">
                    <a:moveTo>
                      <a:pt x="0" y="0"/>
                    </a:moveTo>
                    <a:lnTo>
                      <a:pt x="0" y="38"/>
                    </a:lnTo>
                    <a:lnTo>
                      <a:pt x="68" y="58"/>
                    </a:lnTo>
                    <a:lnTo>
                      <a:pt x="68" y="26"/>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0" name="Freeform 574"/>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1" name="Freeform 575"/>
              <p:cNvSpPr/>
              <p:nvPr/>
            </p:nvSpPr>
            <p:spPr bwMode="auto">
              <a:xfrm>
                <a:off x="4726" y="1003"/>
                <a:ext cx="36" cy="38"/>
              </a:xfrm>
              <a:custGeom>
                <a:avLst/>
                <a:gdLst>
                  <a:gd name="T0" fmla="*/ 0 w 36"/>
                  <a:gd name="T1" fmla="*/ 0 h 38"/>
                  <a:gd name="T2" fmla="*/ 0 w 36"/>
                  <a:gd name="T3" fmla="*/ 28 h 38"/>
                  <a:gd name="T4" fmla="*/ 36 w 36"/>
                  <a:gd name="T5" fmla="*/ 38 h 38"/>
                  <a:gd name="T6" fmla="*/ 36 w 36"/>
                  <a:gd name="T7" fmla="*/ 38 h 38"/>
                  <a:gd name="T8" fmla="*/ 36 w 36"/>
                  <a:gd name="T9" fmla="*/ 14 h 38"/>
                  <a:gd name="T10" fmla="*/ 0 w 36"/>
                  <a:gd name="T11" fmla="*/ 0 h 38"/>
                </a:gdLst>
                <a:ahLst/>
                <a:cxnLst>
                  <a:cxn ang="0">
                    <a:pos x="T0" y="T1"/>
                  </a:cxn>
                  <a:cxn ang="0">
                    <a:pos x="T2" y="T3"/>
                  </a:cxn>
                  <a:cxn ang="0">
                    <a:pos x="T4" y="T5"/>
                  </a:cxn>
                  <a:cxn ang="0">
                    <a:pos x="T6" y="T7"/>
                  </a:cxn>
                  <a:cxn ang="0">
                    <a:pos x="T8" y="T9"/>
                  </a:cxn>
                  <a:cxn ang="0">
                    <a:pos x="T10" y="T11"/>
                  </a:cxn>
                </a:cxnLst>
                <a:rect l="0" t="0" r="r" b="b"/>
                <a:pathLst>
                  <a:path w="36" h="38">
                    <a:moveTo>
                      <a:pt x="0" y="0"/>
                    </a:moveTo>
                    <a:lnTo>
                      <a:pt x="0" y="28"/>
                    </a:lnTo>
                    <a:lnTo>
                      <a:pt x="36" y="38"/>
                    </a:lnTo>
                    <a:lnTo>
                      <a:pt x="36" y="38"/>
                    </a:lnTo>
                    <a:lnTo>
                      <a:pt x="3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2" name="Freeform 576"/>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3" name="Freeform 577"/>
              <p:cNvSpPr/>
              <p:nvPr/>
            </p:nvSpPr>
            <p:spPr bwMode="auto">
              <a:xfrm>
                <a:off x="4516" y="1011"/>
                <a:ext cx="38" cy="56"/>
              </a:xfrm>
              <a:custGeom>
                <a:avLst/>
                <a:gdLst>
                  <a:gd name="T0" fmla="*/ 0 w 38"/>
                  <a:gd name="T1" fmla="*/ 0 h 56"/>
                  <a:gd name="T2" fmla="*/ 0 w 38"/>
                  <a:gd name="T3" fmla="*/ 0 h 56"/>
                  <a:gd name="T4" fmla="*/ 0 w 38"/>
                  <a:gd name="T5" fmla="*/ 50 h 56"/>
                  <a:gd name="T6" fmla="*/ 38 w 38"/>
                  <a:gd name="T7" fmla="*/ 56 h 56"/>
                  <a:gd name="T8" fmla="*/ 38 w 38"/>
                  <a:gd name="T9" fmla="*/ 10 h 56"/>
                  <a:gd name="T10" fmla="*/ 0 w 38"/>
                  <a:gd name="T11" fmla="*/ 0 h 56"/>
                </a:gdLst>
                <a:ahLst/>
                <a:cxnLst>
                  <a:cxn ang="0">
                    <a:pos x="T0" y="T1"/>
                  </a:cxn>
                  <a:cxn ang="0">
                    <a:pos x="T2" y="T3"/>
                  </a:cxn>
                  <a:cxn ang="0">
                    <a:pos x="T4" y="T5"/>
                  </a:cxn>
                  <a:cxn ang="0">
                    <a:pos x="T6" y="T7"/>
                  </a:cxn>
                  <a:cxn ang="0">
                    <a:pos x="T8" y="T9"/>
                  </a:cxn>
                  <a:cxn ang="0">
                    <a:pos x="T10" y="T11"/>
                  </a:cxn>
                </a:cxnLst>
                <a:rect l="0" t="0" r="r" b="b"/>
                <a:pathLst>
                  <a:path w="38" h="56">
                    <a:moveTo>
                      <a:pt x="0" y="0"/>
                    </a:moveTo>
                    <a:lnTo>
                      <a:pt x="0" y="0"/>
                    </a:lnTo>
                    <a:lnTo>
                      <a:pt x="0" y="50"/>
                    </a:lnTo>
                    <a:lnTo>
                      <a:pt x="38" y="56"/>
                    </a:lnTo>
                    <a:lnTo>
                      <a:pt x="38"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4" name="Freeform 578"/>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5" name="Freeform 579"/>
              <p:cNvSpPr/>
              <p:nvPr/>
            </p:nvSpPr>
            <p:spPr bwMode="auto">
              <a:xfrm>
                <a:off x="4578" y="1027"/>
                <a:ext cx="56" cy="52"/>
              </a:xfrm>
              <a:custGeom>
                <a:avLst/>
                <a:gdLst>
                  <a:gd name="T0" fmla="*/ 0 w 56"/>
                  <a:gd name="T1" fmla="*/ 0 h 52"/>
                  <a:gd name="T2" fmla="*/ 0 w 56"/>
                  <a:gd name="T3" fmla="*/ 44 h 52"/>
                  <a:gd name="T4" fmla="*/ 56 w 56"/>
                  <a:gd name="T5" fmla="*/ 52 h 52"/>
                  <a:gd name="T6" fmla="*/ 56 w 56"/>
                  <a:gd name="T7" fmla="*/ 14 h 52"/>
                  <a:gd name="T8" fmla="*/ 0 w 56"/>
                  <a:gd name="T9" fmla="*/ 0 h 52"/>
                </a:gdLst>
                <a:ahLst/>
                <a:cxnLst>
                  <a:cxn ang="0">
                    <a:pos x="T0" y="T1"/>
                  </a:cxn>
                  <a:cxn ang="0">
                    <a:pos x="T2" y="T3"/>
                  </a:cxn>
                  <a:cxn ang="0">
                    <a:pos x="T4" y="T5"/>
                  </a:cxn>
                  <a:cxn ang="0">
                    <a:pos x="T6" y="T7"/>
                  </a:cxn>
                  <a:cxn ang="0">
                    <a:pos x="T8" y="T9"/>
                  </a:cxn>
                </a:cxnLst>
                <a:rect l="0" t="0" r="r" b="b"/>
                <a:pathLst>
                  <a:path w="56" h="52">
                    <a:moveTo>
                      <a:pt x="0" y="0"/>
                    </a:moveTo>
                    <a:lnTo>
                      <a:pt x="0" y="44"/>
                    </a:lnTo>
                    <a:lnTo>
                      <a:pt x="56" y="52"/>
                    </a:lnTo>
                    <a:lnTo>
                      <a:pt x="56"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6" name="Freeform 580"/>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7" name="Freeform 581"/>
              <p:cNvSpPr/>
              <p:nvPr/>
            </p:nvSpPr>
            <p:spPr bwMode="auto">
              <a:xfrm>
                <a:off x="4658" y="1047"/>
                <a:ext cx="30" cy="40"/>
              </a:xfrm>
              <a:custGeom>
                <a:avLst/>
                <a:gdLst>
                  <a:gd name="T0" fmla="*/ 0 w 30"/>
                  <a:gd name="T1" fmla="*/ 0 h 40"/>
                  <a:gd name="T2" fmla="*/ 0 w 30"/>
                  <a:gd name="T3" fmla="*/ 36 h 40"/>
                  <a:gd name="T4" fmla="*/ 30 w 30"/>
                  <a:gd name="T5" fmla="*/ 40 h 40"/>
                  <a:gd name="T6" fmla="*/ 30 w 30"/>
                  <a:gd name="T7" fmla="*/ 8 h 40"/>
                  <a:gd name="T8" fmla="*/ 0 w 30"/>
                  <a:gd name="T9" fmla="*/ 0 h 40"/>
                </a:gdLst>
                <a:ahLst/>
                <a:cxnLst>
                  <a:cxn ang="0">
                    <a:pos x="T0" y="T1"/>
                  </a:cxn>
                  <a:cxn ang="0">
                    <a:pos x="T2" y="T3"/>
                  </a:cxn>
                  <a:cxn ang="0">
                    <a:pos x="T4" y="T5"/>
                  </a:cxn>
                  <a:cxn ang="0">
                    <a:pos x="T6" y="T7"/>
                  </a:cxn>
                  <a:cxn ang="0">
                    <a:pos x="T8" y="T9"/>
                  </a:cxn>
                </a:cxnLst>
                <a:rect l="0" t="0" r="r" b="b"/>
                <a:pathLst>
                  <a:path w="30" h="40">
                    <a:moveTo>
                      <a:pt x="0" y="0"/>
                    </a:moveTo>
                    <a:lnTo>
                      <a:pt x="0" y="36"/>
                    </a:lnTo>
                    <a:lnTo>
                      <a:pt x="30" y="40"/>
                    </a:lnTo>
                    <a:lnTo>
                      <a:pt x="30" y="8"/>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38" name="Freeform 582"/>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39" name="Freeform 583"/>
              <p:cNvSpPr/>
              <p:nvPr/>
            </p:nvSpPr>
            <p:spPr bwMode="auto">
              <a:xfrm>
                <a:off x="4712" y="1061"/>
                <a:ext cx="50" cy="38"/>
              </a:xfrm>
              <a:custGeom>
                <a:avLst/>
                <a:gdLst>
                  <a:gd name="T0" fmla="*/ 0 w 50"/>
                  <a:gd name="T1" fmla="*/ 0 h 38"/>
                  <a:gd name="T2" fmla="*/ 0 w 50"/>
                  <a:gd name="T3" fmla="*/ 0 h 38"/>
                  <a:gd name="T4" fmla="*/ 0 w 50"/>
                  <a:gd name="T5" fmla="*/ 30 h 38"/>
                  <a:gd name="T6" fmla="*/ 50 w 50"/>
                  <a:gd name="T7" fmla="*/ 38 h 38"/>
                  <a:gd name="T8" fmla="*/ 50 w 50"/>
                  <a:gd name="T9" fmla="*/ 14 h 38"/>
                  <a:gd name="T10" fmla="*/ 0 w 50"/>
                  <a:gd name="T11" fmla="*/ 0 h 38"/>
                </a:gdLst>
                <a:ahLst/>
                <a:cxnLst>
                  <a:cxn ang="0">
                    <a:pos x="T0" y="T1"/>
                  </a:cxn>
                  <a:cxn ang="0">
                    <a:pos x="T2" y="T3"/>
                  </a:cxn>
                  <a:cxn ang="0">
                    <a:pos x="T4" y="T5"/>
                  </a:cxn>
                  <a:cxn ang="0">
                    <a:pos x="T6" y="T7"/>
                  </a:cxn>
                  <a:cxn ang="0">
                    <a:pos x="T8" y="T9"/>
                  </a:cxn>
                  <a:cxn ang="0">
                    <a:pos x="T10" y="T11"/>
                  </a:cxn>
                </a:cxnLst>
                <a:rect l="0" t="0" r="r" b="b"/>
                <a:pathLst>
                  <a:path w="50" h="38">
                    <a:moveTo>
                      <a:pt x="0" y="0"/>
                    </a:moveTo>
                    <a:lnTo>
                      <a:pt x="0" y="0"/>
                    </a:lnTo>
                    <a:lnTo>
                      <a:pt x="0" y="30"/>
                    </a:lnTo>
                    <a:lnTo>
                      <a:pt x="50" y="38"/>
                    </a:lnTo>
                    <a:lnTo>
                      <a:pt x="50" y="1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0" name="Freeform 584"/>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1" name="Freeform 585"/>
              <p:cNvSpPr/>
              <p:nvPr/>
            </p:nvSpPr>
            <p:spPr bwMode="auto">
              <a:xfrm>
                <a:off x="4628" y="1117"/>
                <a:ext cx="30" cy="40"/>
              </a:xfrm>
              <a:custGeom>
                <a:avLst/>
                <a:gdLst>
                  <a:gd name="T0" fmla="*/ 0 w 30"/>
                  <a:gd name="T1" fmla="*/ 0 h 40"/>
                  <a:gd name="T2" fmla="*/ 0 w 30"/>
                  <a:gd name="T3" fmla="*/ 0 h 40"/>
                  <a:gd name="T4" fmla="*/ 0 w 30"/>
                  <a:gd name="T5" fmla="*/ 38 h 40"/>
                  <a:gd name="T6" fmla="*/ 30 w 30"/>
                  <a:gd name="T7" fmla="*/ 40 h 40"/>
                  <a:gd name="T8" fmla="*/ 30 w 30"/>
                  <a:gd name="T9" fmla="*/ 4 h 40"/>
                  <a:gd name="T10" fmla="*/ 0 w 30"/>
                  <a:gd name="T11" fmla="*/ 0 h 40"/>
                </a:gdLst>
                <a:ahLst/>
                <a:cxnLst>
                  <a:cxn ang="0">
                    <a:pos x="T0" y="T1"/>
                  </a:cxn>
                  <a:cxn ang="0">
                    <a:pos x="T2" y="T3"/>
                  </a:cxn>
                  <a:cxn ang="0">
                    <a:pos x="T4" y="T5"/>
                  </a:cxn>
                  <a:cxn ang="0">
                    <a:pos x="T6" y="T7"/>
                  </a:cxn>
                  <a:cxn ang="0">
                    <a:pos x="T8" y="T9"/>
                  </a:cxn>
                  <a:cxn ang="0">
                    <a:pos x="T10" y="T11"/>
                  </a:cxn>
                </a:cxnLst>
                <a:rect l="0" t="0" r="r" b="b"/>
                <a:pathLst>
                  <a:path w="30" h="40">
                    <a:moveTo>
                      <a:pt x="0" y="0"/>
                    </a:moveTo>
                    <a:lnTo>
                      <a:pt x="0" y="0"/>
                    </a:lnTo>
                    <a:lnTo>
                      <a:pt x="0" y="38"/>
                    </a:lnTo>
                    <a:lnTo>
                      <a:pt x="30" y="40"/>
                    </a:lnTo>
                    <a:lnTo>
                      <a:pt x="30" y="4"/>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2" name="Freeform 586"/>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3" name="Freeform 587"/>
              <p:cNvSpPr/>
              <p:nvPr/>
            </p:nvSpPr>
            <p:spPr bwMode="auto">
              <a:xfrm>
                <a:off x="4682" y="1125"/>
                <a:ext cx="80" cy="36"/>
              </a:xfrm>
              <a:custGeom>
                <a:avLst/>
                <a:gdLst>
                  <a:gd name="T0" fmla="*/ 0 w 80"/>
                  <a:gd name="T1" fmla="*/ 0 h 36"/>
                  <a:gd name="T2" fmla="*/ 0 w 80"/>
                  <a:gd name="T3" fmla="*/ 32 h 36"/>
                  <a:gd name="T4" fmla="*/ 80 w 80"/>
                  <a:gd name="T5" fmla="*/ 36 h 36"/>
                  <a:gd name="T6" fmla="*/ 80 w 80"/>
                  <a:gd name="T7" fmla="*/ 36 h 36"/>
                  <a:gd name="T8" fmla="*/ 80 w 80"/>
                  <a:gd name="T9" fmla="*/ 10 h 36"/>
                  <a:gd name="T10" fmla="*/ 0 w 80"/>
                  <a:gd name="T11" fmla="*/ 0 h 36"/>
                </a:gdLst>
                <a:ahLst/>
                <a:cxnLst>
                  <a:cxn ang="0">
                    <a:pos x="T0" y="T1"/>
                  </a:cxn>
                  <a:cxn ang="0">
                    <a:pos x="T2" y="T3"/>
                  </a:cxn>
                  <a:cxn ang="0">
                    <a:pos x="T4" y="T5"/>
                  </a:cxn>
                  <a:cxn ang="0">
                    <a:pos x="T6" y="T7"/>
                  </a:cxn>
                  <a:cxn ang="0">
                    <a:pos x="T8" y="T9"/>
                  </a:cxn>
                  <a:cxn ang="0">
                    <a:pos x="T10" y="T11"/>
                  </a:cxn>
                </a:cxnLst>
                <a:rect l="0" t="0" r="r" b="b"/>
                <a:pathLst>
                  <a:path w="80" h="36">
                    <a:moveTo>
                      <a:pt x="0" y="0"/>
                    </a:moveTo>
                    <a:lnTo>
                      <a:pt x="0" y="32"/>
                    </a:lnTo>
                    <a:lnTo>
                      <a:pt x="80" y="36"/>
                    </a:lnTo>
                    <a:lnTo>
                      <a:pt x="80" y="36"/>
                    </a:lnTo>
                    <a:lnTo>
                      <a:pt x="80" y="1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4" name="Freeform 588"/>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5" name="Freeform 589"/>
              <p:cNvSpPr/>
              <p:nvPr/>
            </p:nvSpPr>
            <p:spPr bwMode="auto">
              <a:xfrm>
                <a:off x="4516" y="1191"/>
                <a:ext cx="38" cy="50"/>
              </a:xfrm>
              <a:custGeom>
                <a:avLst/>
                <a:gdLst>
                  <a:gd name="T0" fmla="*/ 0 w 38"/>
                  <a:gd name="T1" fmla="*/ 0 h 50"/>
                  <a:gd name="T2" fmla="*/ 0 w 38"/>
                  <a:gd name="T3" fmla="*/ 0 h 50"/>
                  <a:gd name="T4" fmla="*/ 0 w 38"/>
                  <a:gd name="T5" fmla="*/ 50 h 50"/>
                  <a:gd name="T6" fmla="*/ 0 w 38"/>
                  <a:gd name="T7" fmla="*/ 50 h 50"/>
                  <a:gd name="T8" fmla="*/ 38 w 38"/>
                  <a:gd name="T9" fmla="*/ 46 h 50"/>
                  <a:gd name="T10" fmla="*/ 38 w 38"/>
                  <a:gd name="T11" fmla="*/ 0 h 50"/>
                  <a:gd name="T12" fmla="*/ 0 w 38"/>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38" h="50">
                    <a:moveTo>
                      <a:pt x="0" y="0"/>
                    </a:moveTo>
                    <a:lnTo>
                      <a:pt x="0" y="0"/>
                    </a:lnTo>
                    <a:lnTo>
                      <a:pt x="0" y="50"/>
                    </a:lnTo>
                    <a:lnTo>
                      <a:pt x="0" y="50"/>
                    </a:lnTo>
                    <a:lnTo>
                      <a:pt x="38" y="46"/>
                    </a:lnTo>
                    <a:lnTo>
                      <a:pt x="38"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6" name="Freeform 590"/>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7" name="Freeform 591"/>
              <p:cNvSpPr/>
              <p:nvPr/>
            </p:nvSpPr>
            <p:spPr bwMode="auto">
              <a:xfrm>
                <a:off x="4578" y="1191"/>
                <a:ext cx="56" cy="44"/>
              </a:xfrm>
              <a:custGeom>
                <a:avLst/>
                <a:gdLst>
                  <a:gd name="T0" fmla="*/ 0 w 56"/>
                  <a:gd name="T1" fmla="*/ 0 h 44"/>
                  <a:gd name="T2" fmla="*/ 0 w 56"/>
                  <a:gd name="T3" fmla="*/ 44 h 44"/>
                  <a:gd name="T4" fmla="*/ 56 w 56"/>
                  <a:gd name="T5" fmla="*/ 40 h 44"/>
                  <a:gd name="T6" fmla="*/ 56 w 56"/>
                  <a:gd name="T7" fmla="*/ 2 h 44"/>
                  <a:gd name="T8" fmla="*/ 0 w 56"/>
                  <a:gd name="T9" fmla="*/ 0 h 44"/>
                </a:gdLst>
                <a:ahLst/>
                <a:cxnLst>
                  <a:cxn ang="0">
                    <a:pos x="T0" y="T1"/>
                  </a:cxn>
                  <a:cxn ang="0">
                    <a:pos x="T2" y="T3"/>
                  </a:cxn>
                  <a:cxn ang="0">
                    <a:pos x="T4" y="T5"/>
                  </a:cxn>
                  <a:cxn ang="0">
                    <a:pos x="T6" y="T7"/>
                  </a:cxn>
                  <a:cxn ang="0">
                    <a:pos x="T8" y="T9"/>
                  </a:cxn>
                </a:cxnLst>
                <a:rect l="0" t="0" r="r" b="b"/>
                <a:pathLst>
                  <a:path w="56" h="44">
                    <a:moveTo>
                      <a:pt x="0" y="0"/>
                    </a:moveTo>
                    <a:lnTo>
                      <a:pt x="0" y="44"/>
                    </a:lnTo>
                    <a:lnTo>
                      <a:pt x="56" y="40"/>
                    </a:lnTo>
                    <a:lnTo>
                      <a:pt x="56"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48" name="Freeform 592"/>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49" name="Freeform 593"/>
              <p:cNvSpPr/>
              <p:nvPr/>
            </p:nvSpPr>
            <p:spPr bwMode="auto">
              <a:xfrm>
                <a:off x="4658" y="1193"/>
                <a:ext cx="60" cy="36"/>
              </a:xfrm>
              <a:custGeom>
                <a:avLst/>
                <a:gdLst>
                  <a:gd name="T0" fmla="*/ 0 w 60"/>
                  <a:gd name="T1" fmla="*/ 0 h 36"/>
                  <a:gd name="T2" fmla="*/ 0 w 60"/>
                  <a:gd name="T3" fmla="*/ 0 h 36"/>
                  <a:gd name="T4" fmla="*/ 0 w 60"/>
                  <a:gd name="T5" fmla="*/ 36 h 36"/>
                  <a:gd name="T6" fmla="*/ 60 w 60"/>
                  <a:gd name="T7" fmla="*/ 30 h 36"/>
                  <a:gd name="T8" fmla="*/ 60 w 60"/>
                  <a:gd name="T9" fmla="*/ 0 h 36"/>
                  <a:gd name="T10" fmla="*/ 0 w 60"/>
                  <a:gd name="T11" fmla="*/ 0 h 36"/>
                </a:gdLst>
                <a:ahLst/>
                <a:cxnLst>
                  <a:cxn ang="0">
                    <a:pos x="T0" y="T1"/>
                  </a:cxn>
                  <a:cxn ang="0">
                    <a:pos x="T2" y="T3"/>
                  </a:cxn>
                  <a:cxn ang="0">
                    <a:pos x="T4" y="T5"/>
                  </a:cxn>
                  <a:cxn ang="0">
                    <a:pos x="T6" y="T7"/>
                  </a:cxn>
                  <a:cxn ang="0">
                    <a:pos x="T8" y="T9"/>
                  </a:cxn>
                  <a:cxn ang="0">
                    <a:pos x="T10" y="T11"/>
                  </a:cxn>
                </a:cxnLst>
                <a:rect l="0" t="0" r="r" b="b"/>
                <a:pathLst>
                  <a:path w="60" h="36">
                    <a:moveTo>
                      <a:pt x="0" y="0"/>
                    </a:moveTo>
                    <a:lnTo>
                      <a:pt x="0" y="0"/>
                    </a:lnTo>
                    <a:lnTo>
                      <a:pt x="0" y="36"/>
                    </a:lnTo>
                    <a:lnTo>
                      <a:pt x="60" y="30"/>
                    </a:lnTo>
                    <a:lnTo>
                      <a:pt x="6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0" name="Freeform 594"/>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551" name="Freeform 595"/>
              <p:cNvSpPr/>
              <p:nvPr/>
            </p:nvSpPr>
            <p:spPr bwMode="auto">
              <a:xfrm>
                <a:off x="4742" y="1193"/>
                <a:ext cx="20" cy="28"/>
              </a:xfrm>
              <a:custGeom>
                <a:avLst/>
                <a:gdLst>
                  <a:gd name="T0" fmla="*/ 0 w 20"/>
                  <a:gd name="T1" fmla="*/ 0 h 28"/>
                  <a:gd name="T2" fmla="*/ 0 w 20"/>
                  <a:gd name="T3" fmla="*/ 0 h 28"/>
                  <a:gd name="T4" fmla="*/ 0 w 20"/>
                  <a:gd name="T5" fmla="*/ 28 h 28"/>
                  <a:gd name="T6" fmla="*/ 20 w 20"/>
                  <a:gd name="T7" fmla="*/ 26 h 28"/>
                  <a:gd name="T8" fmla="*/ 20 w 20"/>
                  <a:gd name="T9" fmla="*/ 2 h 28"/>
                  <a:gd name="T10" fmla="*/ 0 w 20"/>
                  <a:gd name="T11" fmla="*/ 0 h 28"/>
                </a:gdLst>
                <a:ahLst/>
                <a:cxnLst>
                  <a:cxn ang="0">
                    <a:pos x="T0" y="T1"/>
                  </a:cxn>
                  <a:cxn ang="0">
                    <a:pos x="T2" y="T3"/>
                  </a:cxn>
                  <a:cxn ang="0">
                    <a:pos x="T4" y="T5"/>
                  </a:cxn>
                  <a:cxn ang="0">
                    <a:pos x="T6" y="T7"/>
                  </a:cxn>
                  <a:cxn ang="0">
                    <a:pos x="T8" y="T9"/>
                  </a:cxn>
                  <a:cxn ang="0">
                    <a:pos x="T10" y="T11"/>
                  </a:cxn>
                </a:cxnLst>
                <a:rect l="0" t="0" r="r" b="b"/>
                <a:pathLst>
                  <a:path w="20" h="28">
                    <a:moveTo>
                      <a:pt x="0" y="0"/>
                    </a:moveTo>
                    <a:lnTo>
                      <a:pt x="0" y="0"/>
                    </a:lnTo>
                    <a:lnTo>
                      <a:pt x="0" y="28"/>
                    </a:lnTo>
                    <a:lnTo>
                      <a:pt x="20" y="26"/>
                    </a:lnTo>
                    <a:lnTo>
                      <a:pt x="20" y="2"/>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552" name="Freeform 596"/>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53" name="Freeform 597"/>
              <p:cNvSpPr/>
              <p:nvPr/>
            </p:nvSpPr>
            <p:spPr bwMode="auto">
              <a:xfrm>
                <a:off x="4634" y="1263"/>
                <a:ext cx="24" cy="43"/>
              </a:xfrm>
              <a:custGeom>
                <a:avLst/>
                <a:gdLst>
                  <a:gd name="T0" fmla="*/ 24 w 24"/>
                  <a:gd name="T1" fmla="*/ 0 h 43"/>
                  <a:gd name="T2" fmla="*/ 24 w 24"/>
                  <a:gd name="T3" fmla="*/ 0 h 43"/>
                  <a:gd name="T4" fmla="*/ 0 w 24"/>
                  <a:gd name="T5" fmla="*/ 4 h 43"/>
                  <a:gd name="T6" fmla="*/ 0 w 24"/>
                  <a:gd name="T7" fmla="*/ 43 h 43"/>
                  <a:gd name="T8" fmla="*/ 24 w 24"/>
                  <a:gd name="T9" fmla="*/ 37 h 43"/>
                  <a:gd name="T10" fmla="*/ 24 w 24"/>
                  <a:gd name="T11" fmla="*/ 0 h 43"/>
                </a:gdLst>
                <a:ahLst/>
                <a:cxnLst>
                  <a:cxn ang="0">
                    <a:pos x="T0" y="T1"/>
                  </a:cxn>
                  <a:cxn ang="0">
                    <a:pos x="T2" y="T3"/>
                  </a:cxn>
                  <a:cxn ang="0">
                    <a:pos x="T4" y="T5"/>
                  </a:cxn>
                  <a:cxn ang="0">
                    <a:pos x="T6" y="T7"/>
                  </a:cxn>
                  <a:cxn ang="0">
                    <a:pos x="T8" y="T9"/>
                  </a:cxn>
                  <a:cxn ang="0">
                    <a:pos x="T10" y="T11"/>
                  </a:cxn>
                </a:cxnLst>
                <a:rect l="0" t="0" r="r" b="b"/>
                <a:pathLst>
                  <a:path w="24" h="43">
                    <a:moveTo>
                      <a:pt x="24" y="0"/>
                    </a:moveTo>
                    <a:lnTo>
                      <a:pt x="24" y="0"/>
                    </a:lnTo>
                    <a:lnTo>
                      <a:pt x="0" y="4"/>
                    </a:lnTo>
                    <a:lnTo>
                      <a:pt x="0" y="43"/>
                    </a:lnTo>
                    <a:lnTo>
                      <a:pt x="24" y="37"/>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54" name="Freeform 598"/>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555" name="Freeform 599"/>
              <p:cNvSpPr/>
              <p:nvPr/>
            </p:nvSpPr>
            <p:spPr bwMode="auto">
              <a:xfrm>
                <a:off x="4682" y="1251"/>
                <a:ext cx="80" cy="45"/>
              </a:xfrm>
              <a:custGeom>
                <a:avLst/>
                <a:gdLst>
                  <a:gd name="T0" fmla="*/ 80 w 80"/>
                  <a:gd name="T1" fmla="*/ 0 h 45"/>
                  <a:gd name="T2" fmla="*/ 0 w 80"/>
                  <a:gd name="T3" fmla="*/ 10 h 45"/>
                  <a:gd name="T4" fmla="*/ 0 w 80"/>
                  <a:gd name="T5" fmla="*/ 45 h 45"/>
                  <a:gd name="T6" fmla="*/ 0 w 80"/>
                  <a:gd name="T7" fmla="*/ 45 h 45"/>
                  <a:gd name="T8" fmla="*/ 80 w 80"/>
                  <a:gd name="T9" fmla="*/ 26 h 45"/>
                  <a:gd name="T10" fmla="*/ 80 w 80"/>
                  <a:gd name="T11" fmla="*/ 0 h 45"/>
                </a:gdLst>
                <a:ahLst/>
                <a:cxnLst>
                  <a:cxn ang="0">
                    <a:pos x="T0" y="T1"/>
                  </a:cxn>
                  <a:cxn ang="0">
                    <a:pos x="T2" y="T3"/>
                  </a:cxn>
                  <a:cxn ang="0">
                    <a:pos x="T4" y="T5"/>
                  </a:cxn>
                  <a:cxn ang="0">
                    <a:pos x="T6" y="T7"/>
                  </a:cxn>
                  <a:cxn ang="0">
                    <a:pos x="T8" y="T9"/>
                  </a:cxn>
                  <a:cxn ang="0">
                    <a:pos x="T10" y="T11"/>
                  </a:cxn>
                </a:cxnLst>
                <a:rect l="0" t="0" r="r" b="b"/>
                <a:pathLst>
                  <a:path w="80" h="45">
                    <a:moveTo>
                      <a:pt x="80" y="0"/>
                    </a:moveTo>
                    <a:lnTo>
                      <a:pt x="0" y="10"/>
                    </a:lnTo>
                    <a:lnTo>
                      <a:pt x="0" y="45"/>
                    </a:lnTo>
                    <a:lnTo>
                      <a:pt x="0" y="45"/>
                    </a:lnTo>
                    <a:lnTo>
                      <a:pt x="80" y="26"/>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556" name="Freeform 600"/>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close/>
                  </a:path>
                </a:pathLst>
              </a:custGeom>
              <a:grpFill/>
              <a:ln>
                <a:noFill/>
              </a:ln>
            </p:spPr>
            <p:txBody>
              <a:bodyPr vert="horz" wrap="square" lIns="91440" tIns="45720" rIns="91440" bIns="45720" numCol="1" anchor="t" anchorCtr="0" compatLnSpc="1"/>
              <a:lstStyle/>
              <a:p>
                <a:endParaRPr lang="zh-CN" altLang="en-US"/>
              </a:p>
            </p:txBody>
          </p:sp>
          <p:sp>
            <p:nvSpPr>
              <p:cNvPr id="1557" name="Freeform 601"/>
              <p:cNvSpPr/>
              <p:nvPr/>
            </p:nvSpPr>
            <p:spPr bwMode="auto">
              <a:xfrm>
                <a:off x="4516" y="1356"/>
                <a:ext cx="48" cy="60"/>
              </a:xfrm>
              <a:custGeom>
                <a:avLst/>
                <a:gdLst>
                  <a:gd name="T0" fmla="*/ 48 w 48"/>
                  <a:gd name="T1" fmla="*/ 0 h 60"/>
                  <a:gd name="T2" fmla="*/ 48 w 48"/>
                  <a:gd name="T3" fmla="*/ 0 h 60"/>
                  <a:gd name="T4" fmla="*/ 0 w 48"/>
                  <a:gd name="T5" fmla="*/ 10 h 60"/>
                  <a:gd name="T6" fmla="*/ 0 w 48"/>
                  <a:gd name="T7" fmla="*/ 60 h 60"/>
                  <a:gd name="T8" fmla="*/ 48 w 48"/>
                  <a:gd name="T9" fmla="*/ 46 h 60"/>
                  <a:gd name="T10" fmla="*/ 48 w 48"/>
                  <a:gd name="T11" fmla="*/ 0 h 60"/>
                </a:gdLst>
                <a:ahLst/>
                <a:cxnLst>
                  <a:cxn ang="0">
                    <a:pos x="T0" y="T1"/>
                  </a:cxn>
                  <a:cxn ang="0">
                    <a:pos x="T2" y="T3"/>
                  </a:cxn>
                  <a:cxn ang="0">
                    <a:pos x="T4" y="T5"/>
                  </a:cxn>
                  <a:cxn ang="0">
                    <a:pos x="T6" y="T7"/>
                  </a:cxn>
                  <a:cxn ang="0">
                    <a:pos x="T8" y="T9"/>
                  </a:cxn>
                  <a:cxn ang="0">
                    <a:pos x="T10" y="T11"/>
                  </a:cxn>
                </a:cxnLst>
                <a:rect l="0" t="0" r="r" b="b"/>
                <a:pathLst>
                  <a:path w="48" h="60">
                    <a:moveTo>
                      <a:pt x="48" y="0"/>
                    </a:moveTo>
                    <a:lnTo>
                      <a:pt x="48" y="0"/>
                    </a:lnTo>
                    <a:lnTo>
                      <a:pt x="0" y="10"/>
                    </a:lnTo>
                    <a:lnTo>
                      <a:pt x="0" y="60"/>
                    </a:lnTo>
                    <a:lnTo>
                      <a:pt x="48" y="46"/>
                    </a:lnTo>
                    <a:lnTo>
                      <a:pt x="48" y="0"/>
                    </a:lnTo>
                  </a:path>
                </a:pathLst>
              </a:custGeom>
              <a:grpFill/>
              <a:ln>
                <a:noFill/>
              </a:ln>
            </p:spPr>
            <p:txBody>
              <a:bodyPr vert="horz" wrap="square" lIns="91440" tIns="45720" rIns="91440" bIns="45720" numCol="1" anchor="t" anchorCtr="0" compatLnSpc="1"/>
              <a:lstStyle/>
              <a:p>
                <a:endParaRPr lang="zh-CN" altLang="en-US"/>
              </a:p>
            </p:txBody>
          </p:sp>
          <p:sp>
            <p:nvSpPr>
              <p:cNvPr id="1558" name="Freeform 602"/>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559" name="Freeform 603"/>
              <p:cNvSpPr/>
              <p:nvPr/>
            </p:nvSpPr>
            <p:spPr bwMode="auto">
              <a:xfrm>
                <a:off x="4616" y="1342"/>
                <a:ext cx="18" cy="44"/>
              </a:xfrm>
              <a:custGeom>
                <a:avLst/>
                <a:gdLst>
                  <a:gd name="T0" fmla="*/ 18 w 18"/>
                  <a:gd name="T1" fmla="*/ 0 h 44"/>
                  <a:gd name="T2" fmla="*/ 18 w 18"/>
                  <a:gd name="T3" fmla="*/ 0 h 44"/>
                  <a:gd name="T4" fmla="*/ 0 w 18"/>
                  <a:gd name="T5" fmla="*/ 4 h 44"/>
                  <a:gd name="T6" fmla="*/ 0 w 18"/>
                  <a:gd name="T7" fmla="*/ 44 h 44"/>
                  <a:gd name="T8" fmla="*/ 18 w 18"/>
                  <a:gd name="T9" fmla="*/ 38 h 44"/>
                  <a:gd name="T10" fmla="*/ 18 w 18"/>
                  <a:gd name="T11" fmla="*/ 0 h 44"/>
                </a:gdLst>
                <a:ahLst/>
                <a:cxnLst>
                  <a:cxn ang="0">
                    <a:pos x="T0" y="T1"/>
                  </a:cxn>
                  <a:cxn ang="0">
                    <a:pos x="T2" y="T3"/>
                  </a:cxn>
                  <a:cxn ang="0">
                    <a:pos x="T4" y="T5"/>
                  </a:cxn>
                  <a:cxn ang="0">
                    <a:pos x="T6" y="T7"/>
                  </a:cxn>
                  <a:cxn ang="0">
                    <a:pos x="T8" y="T9"/>
                  </a:cxn>
                  <a:cxn ang="0">
                    <a:pos x="T10" y="T11"/>
                  </a:cxn>
                </a:cxnLst>
                <a:rect l="0" t="0" r="r" b="b"/>
                <a:pathLst>
                  <a:path w="18" h="44">
                    <a:moveTo>
                      <a:pt x="18" y="0"/>
                    </a:moveTo>
                    <a:lnTo>
                      <a:pt x="18" y="0"/>
                    </a:lnTo>
                    <a:lnTo>
                      <a:pt x="0" y="4"/>
                    </a:lnTo>
                    <a:lnTo>
                      <a:pt x="0" y="44"/>
                    </a:lnTo>
                    <a:lnTo>
                      <a:pt x="18" y="38"/>
                    </a:lnTo>
                    <a:lnTo>
                      <a:pt x="18" y="0"/>
                    </a:lnTo>
                  </a:path>
                </a:pathLst>
              </a:custGeom>
              <a:grpFill/>
              <a:ln>
                <a:noFill/>
              </a:ln>
            </p:spPr>
            <p:txBody>
              <a:bodyPr vert="horz" wrap="square" lIns="91440" tIns="45720" rIns="91440" bIns="45720" numCol="1" anchor="t" anchorCtr="0" compatLnSpc="1"/>
              <a:lstStyle/>
              <a:p>
                <a:endParaRPr lang="zh-CN" altLang="en-US"/>
              </a:p>
            </p:txBody>
          </p:sp>
          <p:sp>
            <p:nvSpPr>
              <p:cNvPr id="1560" name="Freeform 604"/>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561" name="Freeform 605"/>
              <p:cNvSpPr/>
              <p:nvPr/>
            </p:nvSpPr>
            <p:spPr bwMode="auto">
              <a:xfrm>
                <a:off x="4658" y="1324"/>
                <a:ext cx="56" cy="48"/>
              </a:xfrm>
              <a:custGeom>
                <a:avLst/>
                <a:gdLst>
                  <a:gd name="T0" fmla="*/ 56 w 56"/>
                  <a:gd name="T1" fmla="*/ 0 h 48"/>
                  <a:gd name="T2" fmla="*/ 56 w 56"/>
                  <a:gd name="T3" fmla="*/ 0 h 48"/>
                  <a:gd name="T4" fmla="*/ 24 w 56"/>
                  <a:gd name="T5" fmla="*/ 8 h 48"/>
                  <a:gd name="T6" fmla="*/ 24 w 56"/>
                  <a:gd name="T7" fmla="*/ 8 h 48"/>
                  <a:gd name="T8" fmla="*/ 24 w 56"/>
                  <a:gd name="T9" fmla="*/ 8 h 48"/>
                  <a:gd name="T10" fmla="*/ 24 w 56"/>
                  <a:gd name="T11" fmla="*/ 8 h 48"/>
                  <a:gd name="T12" fmla="*/ 24 w 56"/>
                  <a:gd name="T13" fmla="*/ 8 h 48"/>
                  <a:gd name="T14" fmla="*/ 24 w 56"/>
                  <a:gd name="T15" fmla="*/ 8 h 48"/>
                  <a:gd name="T16" fmla="*/ 24 w 56"/>
                  <a:gd name="T17" fmla="*/ 8 h 48"/>
                  <a:gd name="T18" fmla="*/ 0 w 56"/>
                  <a:gd name="T19" fmla="*/ 12 h 48"/>
                  <a:gd name="T20" fmla="*/ 0 w 56"/>
                  <a:gd name="T21" fmla="*/ 48 h 48"/>
                  <a:gd name="T22" fmla="*/ 56 w 56"/>
                  <a:gd name="T23" fmla="*/ 30 h 48"/>
                  <a:gd name="T24" fmla="*/ 56 w 56"/>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8">
                    <a:moveTo>
                      <a:pt x="56" y="0"/>
                    </a:moveTo>
                    <a:lnTo>
                      <a:pt x="56" y="0"/>
                    </a:lnTo>
                    <a:lnTo>
                      <a:pt x="24" y="8"/>
                    </a:lnTo>
                    <a:lnTo>
                      <a:pt x="24" y="8"/>
                    </a:lnTo>
                    <a:lnTo>
                      <a:pt x="24" y="8"/>
                    </a:lnTo>
                    <a:lnTo>
                      <a:pt x="24" y="8"/>
                    </a:lnTo>
                    <a:lnTo>
                      <a:pt x="24" y="8"/>
                    </a:lnTo>
                    <a:lnTo>
                      <a:pt x="24" y="8"/>
                    </a:lnTo>
                    <a:lnTo>
                      <a:pt x="24" y="8"/>
                    </a:lnTo>
                    <a:lnTo>
                      <a:pt x="0" y="12"/>
                    </a:lnTo>
                    <a:lnTo>
                      <a:pt x="0" y="48"/>
                    </a:lnTo>
                    <a:lnTo>
                      <a:pt x="56" y="30"/>
                    </a:lnTo>
                    <a:lnTo>
                      <a:pt x="56" y="0"/>
                    </a:lnTo>
                  </a:path>
                </a:pathLst>
              </a:custGeom>
              <a:grpFill/>
              <a:ln>
                <a:noFill/>
              </a:ln>
            </p:spPr>
            <p:txBody>
              <a:bodyPr vert="horz" wrap="square" lIns="91440" tIns="45720" rIns="91440" bIns="45720" numCol="1" anchor="t" anchorCtr="0" compatLnSpc="1"/>
              <a:lstStyle/>
              <a:p>
                <a:endParaRPr lang="zh-CN" altLang="en-US"/>
              </a:p>
            </p:txBody>
          </p:sp>
          <p:sp>
            <p:nvSpPr>
              <p:cNvPr id="1562" name="Freeform 606"/>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563" name="Freeform 607"/>
              <p:cNvSpPr/>
              <p:nvPr/>
            </p:nvSpPr>
            <p:spPr bwMode="auto">
              <a:xfrm>
                <a:off x="4738" y="1314"/>
                <a:ext cx="24" cy="32"/>
              </a:xfrm>
              <a:custGeom>
                <a:avLst/>
                <a:gdLst>
                  <a:gd name="T0" fmla="*/ 24 w 24"/>
                  <a:gd name="T1" fmla="*/ 0 h 32"/>
                  <a:gd name="T2" fmla="*/ 24 w 24"/>
                  <a:gd name="T3" fmla="*/ 0 h 32"/>
                  <a:gd name="T4" fmla="*/ 0 w 24"/>
                  <a:gd name="T5" fmla="*/ 6 h 32"/>
                  <a:gd name="T6" fmla="*/ 0 w 24"/>
                  <a:gd name="T7" fmla="*/ 32 h 32"/>
                  <a:gd name="T8" fmla="*/ 0 w 24"/>
                  <a:gd name="T9" fmla="*/ 32 h 32"/>
                  <a:gd name="T10" fmla="*/ 24 w 24"/>
                  <a:gd name="T11" fmla="*/ 26 h 32"/>
                  <a:gd name="T12" fmla="*/ 24 w 24"/>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4" h="32">
                    <a:moveTo>
                      <a:pt x="24" y="0"/>
                    </a:moveTo>
                    <a:lnTo>
                      <a:pt x="24" y="0"/>
                    </a:lnTo>
                    <a:lnTo>
                      <a:pt x="0" y="6"/>
                    </a:lnTo>
                    <a:lnTo>
                      <a:pt x="0" y="32"/>
                    </a:lnTo>
                    <a:lnTo>
                      <a:pt x="0" y="32"/>
                    </a:lnTo>
                    <a:lnTo>
                      <a:pt x="24" y="26"/>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564" name="Freeform 608"/>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565" name="Freeform 609"/>
              <p:cNvSpPr/>
              <p:nvPr/>
            </p:nvSpPr>
            <p:spPr bwMode="auto">
              <a:xfrm>
                <a:off x="4516" y="1448"/>
                <a:ext cx="36" cy="62"/>
              </a:xfrm>
              <a:custGeom>
                <a:avLst/>
                <a:gdLst>
                  <a:gd name="T0" fmla="*/ 36 w 36"/>
                  <a:gd name="T1" fmla="*/ 0 h 62"/>
                  <a:gd name="T2" fmla="*/ 36 w 36"/>
                  <a:gd name="T3" fmla="*/ 0 h 62"/>
                  <a:gd name="T4" fmla="*/ 0 w 36"/>
                  <a:gd name="T5" fmla="*/ 12 h 62"/>
                  <a:gd name="T6" fmla="*/ 0 w 36"/>
                  <a:gd name="T7" fmla="*/ 62 h 62"/>
                  <a:gd name="T8" fmla="*/ 36 w 36"/>
                  <a:gd name="T9" fmla="*/ 46 h 62"/>
                  <a:gd name="T10" fmla="*/ 36 w 36"/>
                  <a:gd name="T11" fmla="*/ 0 h 62"/>
                </a:gdLst>
                <a:ahLst/>
                <a:cxnLst>
                  <a:cxn ang="0">
                    <a:pos x="T0" y="T1"/>
                  </a:cxn>
                  <a:cxn ang="0">
                    <a:pos x="T2" y="T3"/>
                  </a:cxn>
                  <a:cxn ang="0">
                    <a:pos x="T4" y="T5"/>
                  </a:cxn>
                  <a:cxn ang="0">
                    <a:pos x="T6" y="T7"/>
                  </a:cxn>
                  <a:cxn ang="0">
                    <a:pos x="T8" y="T9"/>
                  </a:cxn>
                  <a:cxn ang="0">
                    <a:pos x="T10" y="T11"/>
                  </a:cxn>
                </a:cxnLst>
                <a:rect l="0" t="0" r="r" b="b"/>
                <a:pathLst>
                  <a:path w="36" h="62">
                    <a:moveTo>
                      <a:pt x="36" y="0"/>
                    </a:moveTo>
                    <a:lnTo>
                      <a:pt x="36" y="0"/>
                    </a:lnTo>
                    <a:lnTo>
                      <a:pt x="0" y="12"/>
                    </a:lnTo>
                    <a:lnTo>
                      <a:pt x="0" y="62"/>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grpSp>
        <p:grpSp>
          <p:nvGrpSpPr>
            <p:cNvPr id="370" name="Group 811"/>
            <p:cNvGrpSpPr/>
            <p:nvPr/>
          </p:nvGrpSpPr>
          <p:grpSpPr bwMode="auto">
            <a:xfrm>
              <a:off x="-4373911" y="-404813"/>
              <a:ext cx="2409908" cy="3767136"/>
              <a:chOff x="4516" y="1332"/>
              <a:chExt cx="1518" cy="2373"/>
            </a:xfrm>
            <a:grpFill/>
          </p:grpSpPr>
          <p:sp>
            <p:nvSpPr>
              <p:cNvPr id="1166" name="Freeform 611"/>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close/>
                  </a:path>
                </a:pathLst>
              </a:custGeom>
              <a:grpFill/>
              <a:ln>
                <a:noFill/>
              </a:ln>
            </p:spPr>
            <p:txBody>
              <a:bodyPr vert="horz" wrap="square" lIns="91440" tIns="45720" rIns="91440" bIns="45720" numCol="1" anchor="t" anchorCtr="0" compatLnSpc="1"/>
              <a:lstStyle/>
              <a:p>
                <a:endParaRPr lang="zh-CN" altLang="en-US"/>
              </a:p>
            </p:txBody>
          </p:sp>
          <p:sp>
            <p:nvSpPr>
              <p:cNvPr id="1167" name="Freeform 612"/>
              <p:cNvSpPr/>
              <p:nvPr/>
            </p:nvSpPr>
            <p:spPr bwMode="auto">
              <a:xfrm>
                <a:off x="4576" y="1404"/>
                <a:ext cx="104" cy="80"/>
              </a:xfrm>
              <a:custGeom>
                <a:avLst/>
                <a:gdLst>
                  <a:gd name="T0" fmla="*/ 104 w 104"/>
                  <a:gd name="T1" fmla="*/ 0 h 80"/>
                  <a:gd name="T2" fmla="*/ 104 w 104"/>
                  <a:gd name="T3" fmla="*/ 0 h 80"/>
                  <a:gd name="T4" fmla="*/ 0 w 104"/>
                  <a:gd name="T5" fmla="*/ 36 h 80"/>
                  <a:gd name="T6" fmla="*/ 0 w 104"/>
                  <a:gd name="T7" fmla="*/ 80 h 80"/>
                  <a:gd name="T8" fmla="*/ 104 w 104"/>
                  <a:gd name="T9" fmla="*/ 34 h 80"/>
                  <a:gd name="T10" fmla="*/ 104 w 104"/>
                  <a:gd name="T11" fmla="*/ 0 h 80"/>
                </a:gdLst>
                <a:ahLst/>
                <a:cxnLst>
                  <a:cxn ang="0">
                    <a:pos x="T0" y="T1"/>
                  </a:cxn>
                  <a:cxn ang="0">
                    <a:pos x="T2" y="T3"/>
                  </a:cxn>
                  <a:cxn ang="0">
                    <a:pos x="T4" y="T5"/>
                  </a:cxn>
                  <a:cxn ang="0">
                    <a:pos x="T6" y="T7"/>
                  </a:cxn>
                  <a:cxn ang="0">
                    <a:pos x="T8" y="T9"/>
                  </a:cxn>
                  <a:cxn ang="0">
                    <a:pos x="T10" y="T11"/>
                  </a:cxn>
                </a:cxnLst>
                <a:rect l="0" t="0" r="r" b="b"/>
                <a:pathLst>
                  <a:path w="104" h="80">
                    <a:moveTo>
                      <a:pt x="104" y="0"/>
                    </a:moveTo>
                    <a:lnTo>
                      <a:pt x="104" y="0"/>
                    </a:lnTo>
                    <a:lnTo>
                      <a:pt x="0" y="36"/>
                    </a:lnTo>
                    <a:lnTo>
                      <a:pt x="0" y="80"/>
                    </a:lnTo>
                    <a:lnTo>
                      <a:pt x="104" y="34"/>
                    </a:lnTo>
                    <a:lnTo>
                      <a:pt x="104" y="0"/>
                    </a:lnTo>
                  </a:path>
                </a:pathLst>
              </a:custGeom>
              <a:grpFill/>
              <a:ln>
                <a:noFill/>
              </a:ln>
            </p:spPr>
            <p:txBody>
              <a:bodyPr vert="horz" wrap="square" lIns="91440" tIns="45720" rIns="91440" bIns="45720" numCol="1" anchor="t" anchorCtr="0" compatLnSpc="1"/>
              <a:lstStyle/>
              <a:p>
                <a:endParaRPr lang="zh-CN" altLang="en-US"/>
              </a:p>
            </p:txBody>
          </p:sp>
          <p:sp>
            <p:nvSpPr>
              <p:cNvPr id="1168" name="Freeform 613"/>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1169" name="Freeform 614"/>
              <p:cNvSpPr/>
              <p:nvPr/>
            </p:nvSpPr>
            <p:spPr bwMode="auto">
              <a:xfrm>
                <a:off x="4704" y="1376"/>
                <a:ext cx="58" cy="50"/>
              </a:xfrm>
              <a:custGeom>
                <a:avLst/>
                <a:gdLst>
                  <a:gd name="T0" fmla="*/ 58 w 58"/>
                  <a:gd name="T1" fmla="*/ 0 h 50"/>
                  <a:gd name="T2" fmla="*/ 0 w 58"/>
                  <a:gd name="T3" fmla="*/ 20 h 50"/>
                  <a:gd name="T4" fmla="*/ 0 w 58"/>
                  <a:gd name="T5" fmla="*/ 50 h 50"/>
                  <a:gd name="T6" fmla="*/ 58 w 58"/>
                  <a:gd name="T7" fmla="*/ 24 h 50"/>
                  <a:gd name="T8" fmla="*/ 58 w 58"/>
                  <a:gd name="T9" fmla="*/ 0 h 50"/>
                </a:gdLst>
                <a:ahLst/>
                <a:cxnLst>
                  <a:cxn ang="0">
                    <a:pos x="T0" y="T1"/>
                  </a:cxn>
                  <a:cxn ang="0">
                    <a:pos x="T2" y="T3"/>
                  </a:cxn>
                  <a:cxn ang="0">
                    <a:pos x="T4" y="T5"/>
                  </a:cxn>
                  <a:cxn ang="0">
                    <a:pos x="T6" y="T7"/>
                  </a:cxn>
                  <a:cxn ang="0">
                    <a:pos x="T8" y="T9"/>
                  </a:cxn>
                </a:cxnLst>
                <a:rect l="0" t="0" r="r" b="b"/>
                <a:pathLst>
                  <a:path w="58" h="50">
                    <a:moveTo>
                      <a:pt x="58" y="0"/>
                    </a:moveTo>
                    <a:lnTo>
                      <a:pt x="0" y="20"/>
                    </a:lnTo>
                    <a:lnTo>
                      <a:pt x="0" y="50"/>
                    </a:lnTo>
                    <a:lnTo>
                      <a:pt x="58" y="24"/>
                    </a:lnTo>
                    <a:lnTo>
                      <a:pt x="58" y="0"/>
                    </a:lnTo>
                  </a:path>
                </a:pathLst>
              </a:custGeom>
              <a:grpFill/>
              <a:ln>
                <a:noFill/>
              </a:ln>
            </p:spPr>
            <p:txBody>
              <a:bodyPr vert="horz" wrap="square" lIns="91440" tIns="45720" rIns="91440" bIns="45720" numCol="1" anchor="t" anchorCtr="0" compatLnSpc="1"/>
              <a:lstStyle/>
              <a:p>
                <a:endParaRPr lang="zh-CN" altLang="en-US"/>
              </a:p>
            </p:txBody>
          </p:sp>
          <p:sp>
            <p:nvSpPr>
              <p:cNvPr id="1170" name="Freeform 615"/>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close/>
                  </a:path>
                </a:pathLst>
              </a:custGeom>
              <a:grpFill/>
              <a:ln>
                <a:noFill/>
              </a:ln>
            </p:spPr>
            <p:txBody>
              <a:bodyPr vert="horz" wrap="square" lIns="91440" tIns="45720" rIns="91440" bIns="45720" numCol="1" anchor="t" anchorCtr="0" compatLnSpc="1"/>
              <a:lstStyle/>
              <a:p>
                <a:endParaRPr lang="zh-CN" altLang="en-US"/>
              </a:p>
            </p:txBody>
          </p:sp>
          <p:sp>
            <p:nvSpPr>
              <p:cNvPr id="1171" name="Freeform 616"/>
              <p:cNvSpPr/>
              <p:nvPr/>
            </p:nvSpPr>
            <p:spPr bwMode="auto">
              <a:xfrm>
                <a:off x="4516" y="1506"/>
                <a:ext cx="94" cy="92"/>
              </a:xfrm>
              <a:custGeom>
                <a:avLst/>
                <a:gdLst>
                  <a:gd name="T0" fmla="*/ 94 w 94"/>
                  <a:gd name="T1" fmla="*/ 0 h 92"/>
                  <a:gd name="T2" fmla="*/ 0 w 94"/>
                  <a:gd name="T3" fmla="*/ 42 h 92"/>
                  <a:gd name="T4" fmla="*/ 0 w 94"/>
                  <a:gd name="T5" fmla="*/ 92 h 92"/>
                  <a:gd name="T6" fmla="*/ 94 w 94"/>
                  <a:gd name="T7" fmla="*/ 42 h 92"/>
                  <a:gd name="T8" fmla="*/ 94 w 94"/>
                  <a:gd name="T9" fmla="*/ 0 h 92"/>
                </a:gdLst>
                <a:ahLst/>
                <a:cxnLst>
                  <a:cxn ang="0">
                    <a:pos x="T0" y="T1"/>
                  </a:cxn>
                  <a:cxn ang="0">
                    <a:pos x="T2" y="T3"/>
                  </a:cxn>
                  <a:cxn ang="0">
                    <a:pos x="T4" y="T5"/>
                  </a:cxn>
                  <a:cxn ang="0">
                    <a:pos x="T6" y="T7"/>
                  </a:cxn>
                  <a:cxn ang="0">
                    <a:pos x="T8" y="T9"/>
                  </a:cxn>
                </a:cxnLst>
                <a:rect l="0" t="0" r="r" b="b"/>
                <a:pathLst>
                  <a:path w="94" h="92">
                    <a:moveTo>
                      <a:pt x="94" y="0"/>
                    </a:moveTo>
                    <a:lnTo>
                      <a:pt x="0" y="42"/>
                    </a:lnTo>
                    <a:lnTo>
                      <a:pt x="0" y="92"/>
                    </a:lnTo>
                    <a:lnTo>
                      <a:pt x="94" y="42"/>
                    </a:lnTo>
                    <a:lnTo>
                      <a:pt x="94" y="0"/>
                    </a:lnTo>
                  </a:path>
                </a:pathLst>
              </a:custGeom>
              <a:grpFill/>
              <a:ln>
                <a:noFill/>
              </a:ln>
            </p:spPr>
            <p:txBody>
              <a:bodyPr vert="horz" wrap="square" lIns="91440" tIns="45720" rIns="91440" bIns="45720" numCol="1" anchor="t" anchorCtr="0" compatLnSpc="1"/>
              <a:lstStyle/>
              <a:p>
                <a:endParaRPr lang="zh-CN" altLang="en-US"/>
              </a:p>
            </p:txBody>
          </p:sp>
          <p:sp>
            <p:nvSpPr>
              <p:cNvPr id="1172" name="Freeform 617"/>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73" name="Freeform 618"/>
              <p:cNvSpPr/>
              <p:nvPr/>
            </p:nvSpPr>
            <p:spPr bwMode="auto">
              <a:xfrm>
                <a:off x="4634" y="1464"/>
                <a:ext cx="76" cy="70"/>
              </a:xfrm>
              <a:custGeom>
                <a:avLst/>
                <a:gdLst>
                  <a:gd name="T0" fmla="*/ 76 w 76"/>
                  <a:gd name="T1" fmla="*/ 0 h 70"/>
                  <a:gd name="T2" fmla="*/ 0 w 76"/>
                  <a:gd name="T3" fmla="*/ 32 h 70"/>
                  <a:gd name="T4" fmla="*/ 0 w 76"/>
                  <a:gd name="T5" fmla="*/ 70 h 70"/>
                  <a:gd name="T6" fmla="*/ 0 w 76"/>
                  <a:gd name="T7" fmla="*/ 70 h 70"/>
                  <a:gd name="T8" fmla="*/ 76 w 76"/>
                  <a:gd name="T9" fmla="*/ 30 h 70"/>
                  <a:gd name="T10" fmla="*/ 76 w 76"/>
                  <a:gd name="T11" fmla="*/ 0 h 70"/>
                </a:gdLst>
                <a:ahLst/>
                <a:cxnLst>
                  <a:cxn ang="0">
                    <a:pos x="T0" y="T1"/>
                  </a:cxn>
                  <a:cxn ang="0">
                    <a:pos x="T2" y="T3"/>
                  </a:cxn>
                  <a:cxn ang="0">
                    <a:pos x="T4" y="T5"/>
                  </a:cxn>
                  <a:cxn ang="0">
                    <a:pos x="T6" y="T7"/>
                  </a:cxn>
                  <a:cxn ang="0">
                    <a:pos x="T8" y="T9"/>
                  </a:cxn>
                  <a:cxn ang="0">
                    <a:pos x="T10" y="T11"/>
                  </a:cxn>
                </a:cxnLst>
                <a:rect l="0" t="0" r="r" b="b"/>
                <a:pathLst>
                  <a:path w="76" h="70">
                    <a:moveTo>
                      <a:pt x="76" y="0"/>
                    </a:moveTo>
                    <a:lnTo>
                      <a:pt x="0" y="32"/>
                    </a:lnTo>
                    <a:lnTo>
                      <a:pt x="0" y="70"/>
                    </a:lnTo>
                    <a:lnTo>
                      <a:pt x="0" y="7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74" name="Freeform 619"/>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175" name="Freeform 620"/>
              <p:cNvSpPr/>
              <p:nvPr/>
            </p:nvSpPr>
            <p:spPr bwMode="auto">
              <a:xfrm>
                <a:off x="4734" y="1442"/>
                <a:ext cx="28" cy="40"/>
              </a:xfrm>
              <a:custGeom>
                <a:avLst/>
                <a:gdLst>
                  <a:gd name="T0" fmla="*/ 28 w 28"/>
                  <a:gd name="T1" fmla="*/ 0 h 40"/>
                  <a:gd name="T2" fmla="*/ 28 w 28"/>
                  <a:gd name="T3" fmla="*/ 0 h 40"/>
                  <a:gd name="T4" fmla="*/ 0 w 28"/>
                  <a:gd name="T5" fmla="*/ 12 h 40"/>
                  <a:gd name="T6" fmla="*/ 0 w 28"/>
                  <a:gd name="T7" fmla="*/ 40 h 40"/>
                  <a:gd name="T8" fmla="*/ 28 w 28"/>
                  <a:gd name="T9" fmla="*/ 24 h 40"/>
                  <a:gd name="T10" fmla="*/ 28 w 28"/>
                  <a:gd name="T11" fmla="*/ 0 h 40"/>
                </a:gdLst>
                <a:ahLst/>
                <a:cxnLst>
                  <a:cxn ang="0">
                    <a:pos x="T0" y="T1"/>
                  </a:cxn>
                  <a:cxn ang="0">
                    <a:pos x="T2" y="T3"/>
                  </a:cxn>
                  <a:cxn ang="0">
                    <a:pos x="T4" y="T5"/>
                  </a:cxn>
                  <a:cxn ang="0">
                    <a:pos x="T6" y="T7"/>
                  </a:cxn>
                  <a:cxn ang="0">
                    <a:pos x="T8" y="T9"/>
                  </a:cxn>
                  <a:cxn ang="0">
                    <a:pos x="T10" y="T11"/>
                  </a:cxn>
                </a:cxnLst>
                <a:rect l="0" t="0" r="r" b="b"/>
                <a:pathLst>
                  <a:path w="28" h="40">
                    <a:moveTo>
                      <a:pt x="28" y="0"/>
                    </a:moveTo>
                    <a:lnTo>
                      <a:pt x="28" y="0"/>
                    </a:lnTo>
                    <a:lnTo>
                      <a:pt x="0" y="12"/>
                    </a:lnTo>
                    <a:lnTo>
                      <a:pt x="0" y="40"/>
                    </a:lnTo>
                    <a:lnTo>
                      <a:pt x="28" y="24"/>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176" name="Freeform 621"/>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177" name="Freeform 622"/>
              <p:cNvSpPr/>
              <p:nvPr/>
            </p:nvSpPr>
            <p:spPr bwMode="auto">
              <a:xfrm>
                <a:off x="4516" y="1616"/>
                <a:ext cx="40" cy="72"/>
              </a:xfrm>
              <a:custGeom>
                <a:avLst/>
                <a:gdLst>
                  <a:gd name="T0" fmla="*/ 40 w 40"/>
                  <a:gd name="T1" fmla="*/ 0 h 72"/>
                  <a:gd name="T2" fmla="*/ 40 w 40"/>
                  <a:gd name="T3" fmla="*/ 0 h 72"/>
                  <a:gd name="T4" fmla="*/ 0 w 40"/>
                  <a:gd name="T5" fmla="*/ 22 h 72"/>
                  <a:gd name="T6" fmla="*/ 0 w 40"/>
                  <a:gd name="T7" fmla="*/ 72 h 72"/>
                  <a:gd name="T8" fmla="*/ 40 w 40"/>
                  <a:gd name="T9" fmla="*/ 46 h 72"/>
                  <a:gd name="T10" fmla="*/ 40 w 40"/>
                  <a:gd name="T11" fmla="*/ 0 h 72"/>
                </a:gdLst>
                <a:ahLst/>
                <a:cxnLst>
                  <a:cxn ang="0">
                    <a:pos x="T0" y="T1"/>
                  </a:cxn>
                  <a:cxn ang="0">
                    <a:pos x="T2" y="T3"/>
                  </a:cxn>
                  <a:cxn ang="0">
                    <a:pos x="T4" y="T5"/>
                  </a:cxn>
                  <a:cxn ang="0">
                    <a:pos x="T6" y="T7"/>
                  </a:cxn>
                  <a:cxn ang="0">
                    <a:pos x="T8" y="T9"/>
                  </a:cxn>
                  <a:cxn ang="0">
                    <a:pos x="T10" y="T11"/>
                  </a:cxn>
                </a:cxnLst>
                <a:rect l="0" t="0" r="r" b="b"/>
                <a:pathLst>
                  <a:path w="40" h="72">
                    <a:moveTo>
                      <a:pt x="40" y="0"/>
                    </a:moveTo>
                    <a:lnTo>
                      <a:pt x="40" y="0"/>
                    </a:lnTo>
                    <a:lnTo>
                      <a:pt x="0" y="22"/>
                    </a:lnTo>
                    <a:lnTo>
                      <a:pt x="0" y="72"/>
                    </a:lnTo>
                    <a:lnTo>
                      <a:pt x="40" y="46"/>
                    </a:lnTo>
                    <a:lnTo>
                      <a:pt x="40" y="0"/>
                    </a:lnTo>
                  </a:path>
                </a:pathLst>
              </a:custGeom>
              <a:grpFill/>
              <a:ln>
                <a:noFill/>
              </a:ln>
            </p:spPr>
            <p:txBody>
              <a:bodyPr vert="horz" wrap="square" lIns="91440" tIns="45720" rIns="91440" bIns="45720" numCol="1" anchor="t" anchorCtr="0" compatLnSpc="1"/>
              <a:lstStyle/>
              <a:p>
                <a:endParaRPr lang="zh-CN" altLang="en-US"/>
              </a:p>
            </p:txBody>
          </p:sp>
          <p:sp>
            <p:nvSpPr>
              <p:cNvPr id="1178" name="Freeform 623"/>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179" name="Freeform 624"/>
              <p:cNvSpPr/>
              <p:nvPr/>
            </p:nvSpPr>
            <p:spPr bwMode="auto">
              <a:xfrm>
                <a:off x="4612" y="1574"/>
                <a:ext cx="22" cy="52"/>
              </a:xfrm>
              <a:custGeom>
                <a:avLst/>
                <a:gdLst>
                  <a:gd name="T0" fmla="*/ 22 w 22"/>
                  <a:gd name="T1" fmla="*/ 0 h 52"/>
                  <a:gd name="T2" fmla="*/ 22 w 22"/>
                  <a:gd name="T3" fmla="*/ 0 h 52"/>
                  <a:gd name="T4" fmla="*/ 0 w 22"/>
                  <a:gd name="T5" fmla="*/ 12 h 52"/>
                  <a:gd name="T6" fmla="*/ 0 w 22"/>
                  <a:gd name="T7" fmla="*/ 52 h 52"/>
                  <a:gd name="T8" fmla="*/ 22 w 22"/>
                  <a:gd name="T9" fmla="*/ 38 h 52"/>
                  <a:gd name="T10" fmla="*/ 22 w 22"/>
                  <a:gd name="T11" fmla="*/ 0 h 52"/>
                </a:gdLst>
                <a:ahLst/>
                <a:cxnLst>
                  <a:cxn ang="0">
                    <a:pos x="T0" y="T1"/>
                  </a:cxn>
                  <a:cxn ang="0">
                    <a:pos x="T2" y="T3"/>
                  </a:cxn>
                  <a:cxn ang="0">
                    <a:pos x="T4" y="T5"/>
                  </a:cxn>
                  <a:cxn ang="0">
                    <a:pos x="T6" y="T7"/>
                  </a:cxn>
                  <a:cxn ang="0">
                    <a:pos x="T8" y="T9"/>
                  </a:cxn>
                  <a:cxn ang="0">
                    <a:pos x="T10" y="T11"/>
                  </a:cxn>
                </a:cxnLst>
                <a:rect l="0" t="0" r="r" b="b"/>
                <a:pathLst>
                  <a:path w="22" h="52">
                    <a:moveTo>
                      <a:pt x="22" y="0"/>
                    </a:moveTo>
                    <a:lnTo>
                      <a:pt x="22" y="0"/>
                    </a:lnTo>
                    <a:lnTo>
                      <a:pt x="0" y="12"/>
                    </a:lnTo>
                    <a:lnTo>
                      <a:pt x="0" y="52"/>
                    </a:lnTo>
                    <a:lnTo>
                      <a:pt x="22" y="38"/>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180" name="Freeform 625"/>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81" name="Freeform 626"/>
              <p:cNvSpPr/>
              <p:nvPr/>
            </p:nvSpPr>
            <p:spPr bwMode="auto">
              <a:xfrm>
                <a:off x="4658" y="1542"/>
                <a:ext cx="36" cy="56"/>
              </a:xfrm>
              <a:custGeom>
                <a:avLst/>
                <a:gdLst>
                  <a:gd name="T0" fmla="*/ 36 w 36"/>
                  <a:gd name="T1" fmla="*/ 0 h 56"/>
                  <a:gd name="T2" fmla="*/ 36 w 36"/>
                  <a:gd name="T3" fmla="*/ 0 h 56"/>
                  <a:gd name="T4" fmla="*/ 0 w 36"/>
                  <a:gd name="T5" fmla="*/ 20 h 56"/>
                  <a:gd name="T6" fmla="*/ 0 w 36"/>
                  <a:gd name="T7" fmla="*/ 56 h 56"/>
                  <a:gd name="T8" fmla="*/ 36 w 36"/>
                  <a:gd name="T9" fmla="*/ 32 h 56"/>
                  <a:gd name="T10" fmla="*/ 36 w 36"/>
                  <a:gd name="T11" fmla="*/ 0 h 56"/>
                </a:gdLst>
                <a:ahLst/>
                <a:cxnLst>
                  <a:cxn ang="0">
                    <a:pos x="T0" y="T1"/>
                  </a:cxn>
                  <a:cxn ang="0">
                    <a:pos x="T2" y="T3"/>
                  </a:cxn>
                  <a:cxn ang="0">
                    <a:pos x="T4" y="T5"/>
                  </a:cxn>
                  <a:cxn ang="0">
                    <a:pos x="T6" y="T7"/>
                  </a:cxn>
                  <a:cxn ang="0">
                    <a:pos x="T8" y="T9"/>
                  </a:cxn>
                  <a:cxn ang="0">
                    <a:pos x="T10" y="T11"/>
                  </a:cxn>
                </a:cxnLst>
                <a:rect l="0" t="0" r="r" b="b"/>
                <a:pathLst>
                  <a:path w="36" h="56">
                    <a:moveTo>
                      <a:pt x="36" y="0"/>
                    </a:moveTo>
                    <a:lnTo>
                      <a:pt x="36" y="0"/>
                    </a:lnTo>
                    <a:lnTo>
                      <a:pt x="0" y="20"/>
                    </a:lnTo>
                    <a:lnTo>
                      <a:pt x="0" y="56"/>
                    </a:lnTo>
                    <a:lnTo>
                      <a:pt x="36" y="3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82" name="Freeform 627"/>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183" name="Freeform 628"/>
              <p:cNvSpPr/>
              <p:nvPr/>
            </p:nvSpPr>
            <p:spPr bwMode="auto">
              <a:xfrm>
                <a:off x="4718" y="1506"/>
                <a:ext cx="44" cy="52"/>
              </a:xfrm>
              <a:custGeom>
                <a:avLst/>
                <a:gdLst>
                  <a:gd name="T0" fmla="*/ 44 w 44"/>
                  <a:gd name="T1" fmla="*/ 0 h 52"/>
                  <a:gd name="T2" fmla="*/ 0 w 44"/>
                  <a:gd name="T3" fmla="*/ 24 h 52"/>
                  <a:gd name="T4" fmla="*/ 0 w 44"/>
                  <a:gd name="T5" fmla="*/ 52 h 52"/>
                  <a:gd name="T6" fmla="*/ 44 w 44"/>
                  <a:gd name="T7" fmla="*/ 26 h 52"/>
                  <a:gd name="T8" fmla="*/ 44 w 44"/>
                  <a:gd name="T9" fmla="*/ 0 h 52"/>
                </a:gdLst>
                <a:ahLst/>
                <a:cxnLst>
                  <a:cxn ang="0">
                    <a:pos x="T0" y="T1"/>
                  </a:cxn>
                  <a:cxn ang="0">
                    <a:pos x="T2" y="T3"/>
                  </a:cxn>
                  <a:cxn ang="0">
                    <a:pos x="T4" y="T5"/>
                  </a:cxn>
                  <a:cxn ang="0">
                    <a:pos x="T6" y="T7"/>
                  </a:cxn>
                  <a:cxn ang="0">
                    <a:pos x="T8" y="T9"/>
                  </a:cxn>
                </a:cxnLst>
                <a:rect l="0" t="0" r="r" b="b"/>
                <a:pathLst>
                  <a:path w="44" h="52">
                    <a:moveTo>
                      <a:pt x="44" y="0"/>
                    </a:moveTo>
                    <a:lnTo>
                      <a:pt x="0" y="24"/>
                    </a:lnTo>
                    <a:lnTo>
                      <a:pt x="0" y="52"/>
                    </a:lnTo>
                    <a:lnTo>
                      <a:pt x="44" y="26"/>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184" name="Freeform 629"/>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185" name="Freeform 630"/>
              <p:cNvSpPr/>
              <p:nvPr/>
            </p:nvSpPr>
            <p:spPr bwMode="auto">
              <a:xfrm>
                <a:off x="4516" y="1682"/>
                <a:ext cx="64" cy="86"/>
              </a:xfrm>
              <a:custGeom>
                <a:avLst/>
                <a:gdLst>
                  <a:gd name="T0" fmla="*/ 64 w 64"/>
                  <a:gd name="T1" fmla="*/ 0 h 86"/>
                  <a:gd name="T2" fmla="*/ 64 w 64"/>
                  <a:gd name="T3" fmla="*/ 0 h 86"/>
                  <a:gd name="T4" fmla="*/ 0 w 64"/>
                  <a:gd name="T5" fmla="*/ 36 h 86"/>
                  <a:gd name="T6" fmla="*/ 0 w 64"/>
                  <a:gd name="T7" fmla="*/ 86 h 86"/>
                  <a:gd name="T8" fmla="*/ 64 w 64"/>
                  <a:gd name="T9" fmla="*/ 42 h 86"/>
                  <a:gd name="T10" fmla="*/ 64 w 64"/>
                  <a:gd name="T11" fmla="*/ 0 h 86"/>
                </a:gdLst>
                <a:ahLst/>
                <a:cxnLst>
                  <a:cxn ang="0">
                    <a:pos x="T0" y="T1"/>
                  </a:cxn>
                  <a:cxn ang="0">
                    <a:pos x="T2" y="T3"/>
                  </a:cxn>
                  <a:cxn ang="0">
                    <a:pos x="T4" y="T5"/>
                  </a:cxn>
                  <a:cxn ang="0">
                    <a:pos x="T6" y="T7"/>
                  </a:cxn>
                  <a:cxn ang="0">
                    <a:pos x="T8" y="T9"/>
                  </a:cxn>
                  <a:cxn ang="0">
                    <a:pos x="T10" y="T11"/>
                  </a:cxn>
                </a:cxnLst>
                <a:rect l="0" t="0" r="r" b="b"/>
                <a:pathLst>
                  <a:path w="64" h="86">
                    <a:moveTo>
                      <a:pt x="64" y="0"/>
                    </a:moveTo>
                    <a:lnTo>
                      <a:pt x="64" y="0"/>
                    </a:lnTo>
                    <a:lnTo>
                      <a:pt x="0" y="36"/>
                    </a:lnTo>
                    <a:lnTo>
                      <a:pt x="0" y="86"/>
                    </a:lnTo>
                    <a:lnTo>
                      <a:pt x="64" y="42"/>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186" name="Freeform 631"/>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187" name="Freeform 632"/>
              <p:cNvSpPr/>
              <p:nvPr/>
            </p:nvSpPr>
            <p:spPr bwMode="auto">
              <a:xfrm>
                <a:off x="4604" y="1636"/>
                <a:ext cx="54" cy="72"/>
              </a:xfrm>
              <a:custGeom>
                <a:avLst/>
                <a:gdLst>
                  <a:gd name="T0" fmla="*/ 54 w 54"/>
                  <a:gd name="T1" fmla="*/ 0 h 72"/>
                  <a:gd name="T2" fmla="*/ 0 w 54"/>
                  <a:gd name="T3" fmla="*/ 32 h 72"/>
                  <a:gd name="T4" fmla="*/ 0 w 54"/>
                  <a:gd name="T5" fmla="*/ 72 h 72"/>
                  <a:gd name="T6" fmla="*/ 54 w 54"/>
                  <a:gd name="T7" fmla="*/ 34 h 72"/>
                  <a:gd name="T8" fmla="*/ 54 w 54"/>
                  <a:gd name="T9" fmla="*/ 0 h 72"/>
                </a:gdLst>
                <a:ahLst/>
                <a:cxnLst>
                  <a:cxn ang="0">
                    <a:pos x="T0" y="T1"/>
                  </a:cxn>
                  <a:cxn ang="0">
                    <a:pos x="T2" y="T3"/>
                  </a:cxn>
                  <a:cxn ang="0">
                    <a:pos x="T4" y="T5"/>
                  </a:cxn>
                  <a:cxn ang="0">
                    <a:pos x="T6" y="T7"/>
                  </a:cxn>
                  <a:cxn ang="0">
                    <a:pos x="T8" y="T9"/>
                  </a:cxn>
                </a:cxnLst>
                <a:rect l="0" t="0" r="r" b="b"/>
                <a:pathLst>
                  <a:path w="54" h="72">
                    <a:moveTo>
                      <a:pt x="54" y="0"/>
                    </a:moveTo>
                    <a:lnTo>
                      <a:pt x="0" y="32"/>
                    </a:lnTo>
                    <a:lnTo>
                      <a:pt x="0" y="72"/>
                    </a:lnTo>
                    <a:lnTo>
                      <a:pt x="54" y="34"/>
                    </a:lnTo>
                    <a:lnTo>
                      <a:pt x="54" y="0"/>
                    </a:lnTo>
                  </a:path>
                </a:pathLst>
              </a:custGeom>
              <a:grpFill/>
              <a:ln>
                <a:noFill/>
              </a:ln>
            </p:spPr>
            <p:txBody>
              <a:bodyPr vert="horz" wrap="square" lIns="91440" tIns="45720" rIns="91440" bIns="45720" numCol="1" anchor="t" anchorCtr="0" compatLnSpc="1"/>
              <a:lstStyle/>
              <a:p>
                <a:endParaRPr lang="zh-CN" altLang="en-US"/>
              </a:p>
            </p:txBody>
          </p:sp>
          <p:sp>
            <p:nvSpPr>
              <p:cNvPr id="1188" name="Freeform 633"/>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close/>
                  </a:path>
                </a:pathLst>
              </a:custGeom>
              <a:grpFill/>
              <a:ln>
                <a:noFill/>
              </a:ln>
            </p:spPr>
            <p:txBody>
              <a:bodyPr vert="horz" wrap="square" lIns="91440" tIns="45720" rIns="91440" bIns="45720" numCol="1" anchor="t" anchorCtr="0" compatLnSpc="1"/>
              <a:lstStyle/>
              <a:p>
                <a:endParaRPr lang="zh-CN" altLang="en-US"/>
              </a:p>
            </p:txBody>
          </p:sp>
          <p:sp>
            <p:nvSpPr>
              <p:cNvPr id="1189" name="Freeform 634"/>
              <p:cNvSpPr/>
              <p:nvPr/>
            </p:nvSpPr>
            <p:spPr bwMode="auto">
              <a:xfrm>
                <a:off x="4682" y="1576"/>
                <a:ext cx="80" cy="78"/>
              </a:xfrm>
              <a:custGeom>
                <a:avLst/>
                <a:gdLst>
                  <a:gd name="T0" fmla="*/ 80 w 80"/>
                  <a:gd name="T1" fmla="*/ 0 h 78"/>
                  <a:gd name="T2" fmla="*/ 80 w 80"/>
                  <a:gd name="T3" fmla="*/ 0 h 78"/>
                  <a:gd name="T4" fmla="*/ 0 w 80"/>
                  <a:gd name="T5" fmla="*/ 46 h 78"/>
                  <a:gd name="T6" fmla="*/ 0 w 80"/>
                  <a:gd name="T7" fmla="*/ 78 h 78"/>
                  <a:gd name="T8" fmla="*/ 0 w 80"/>
                  <a:gd name="T9" fmla="*/ 78 h 78"/>
                  <a:gd name="T10" fmla="*/ 80 w 80"/>
                  <a:gd name="T11" fmla="*/ 24 h 78"/>
                  <a:gd name="T12" fmla="*/ 80 w 80"/>
                  <a:gd name="T13" fmla="*/ 0 h 78"/>
                </a:gdLst>
                <a:ahLst/>
                <a:cxnLst>
                  <a:cxn ang="0">
                    <a:pos x="T0" y="T1"/>
                  </a:cxn>
                  <a:cxn ang="0">
                    <a:pos x="T2" y="T3"/>
                  </a:cxn>
                  <a:cxn ang="0">
                    <a:pos x="T4" y="T5"/>
                  </a:cxn>
                  <a:cxn ang="0">
                    <a:pos x="T6" y="T7"/>
                  </a:cxn>
                  <a:cxn ang="0">
                    <a:pos x="T8" y="T9"/>
                  </a:cxn>
                  <a:cxn ang="0">
                    <a:pos x="T10" y="T11"/>
                  </a:cxn>
                  <a:cxn ang="0">
                    <a:pos x="T12" y="T13"/>
                  </a:cxn>
                </a:cxnLst>
                <a:rect l="0" t="0" r="r" b="b"/>
                <a:pathLst>
                  <a:path w="80" h="78">
                    <a:moveTo>
                      <a:pt x="80" y="0"/>
                    </a:moveTo>
                    <a:lnTo>
                      <a:pt x="80" y="0"/>
                    </a:lnTo>
                    <a:lnTo>
                      <a:pt x="0" y="46"/>
                    </a:lnTo>
                    <a:lnTo>
                      <a:pt x="0" y="78"/>
                    </a:lnTo>
                    <a:lnTo>
                      <a:pt x="0" y="78"/>
                    </a:lnTo>
                    <a:lnTo>
                      <a:pt x="80" y="24"/>
                    </a:lnTo>
                    <a:lnTo>
                      <a:pt x="80" y="0"/>
                    </a:lnTo>
                  </a:path>
                </a:pathLst>
              </a:custGeom>
              <a:grpFill/>
              <a:ln>
                <a:noFill/>
              </a:ln>
            </p:spPr>
            <p:txBody>
              <a:bodyPr vert="horz" wrap="square" lIns="91440" tIns="45720" rIns="91440" bIns="45720" numCol="1" anchor="t" anchorCtr="0" compatLnSpc="1"/>
              <a:lstStyle/>
              <a:p>
                <a:endParaRPr lang="zh-CN" altLang="en-US"/>
              </a:p>
            </p:txBody>
          </p:sp>
          <p:sp>
            <p:nvSpPr>
              <p:cNvPr id="1190" name="Freeform 635"/>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191" name="Freeform 636"/>
              <p:cNvSpPr/>
              <p:nvPr/>
            </p:nvSpPr>
            <p:spPr bwMode="auto">
              <a:xfrm>
                <a:off x="4516" y="1776"/>
                <a:ext cx="36" cy="74"/>
              </a:xfrm>
              <a:custGeom>
                <a:avLst/>
                <a:gdLst>
                  <a:gd name="T0" fmla="*/ 36 w 36"/>
                  <a:gd name="T1" fmla="*/ 0 h 74"/>
                  <a:gd name="T2" fmla="*/ 36 w 36"/>
                  <a:gd name="T3" fmla="*/ 0 h 74"/>
                  <a:gd name="T4" fmla="*/ 0 w 36"/>
                  <a:gd name="T5" fmla="*/ 24 h 74"/>
                  <a:gd name="T6" fmla="*/ 0 w 36"/>
                  <a:gd name="T7" fmla="*/ 74 h 74"/>
                  <a:gd name="T8" fmla="*/ 36 w 36"/>
                  <a:gd name="T9" fmla="*/ 46 h 74"/>
                  <a:gd name="T10" fmla="*/ 36 w 36"/>
                  <a:gd name="T11" fmla="*/ 0 h 74"/>
                </a:gdLst>
                <a:ahLst/>
                <a:cxnLst>
                  <a:cxn ang="0">
                    <a:pos x="T0" y="T1"/>
                  </a:cxn>
                  <a:cxn ang="0">
                    <a:pos x="T2" y="T3"/>
                  </a:cxn>
                  <a:cxn ang="0">
                    <a:pos x="T4" y="T5"/>
                  </a:cxn>
                  <a:cxn ang="0">
                    <a:pos x="T6" y="T7"/>
                  </a:cxn>
                  <a:cxn ang="0">
                    <a:pos x="T8" y="T9"/>
                  </a:cxn>
                  <a:cxn ang="0">
                    <a:pos x="T10" y="T11"/>
                  </a:cxn>
                </a:cxnLst>
                <a:rect l="0" t="0" r="r" b="b"/>
                <a:pathLst>
                  <a:path w="36" h="74">
                    <a:moveTo>
                      <a:pt x="36" y="0"/>
                    </a:moveTo>
                    <a:lnTo>
                      <a:pt x="36" y="0"/>
                    </a:lnTo>
                    <a:lnTo>
                      <a:pt x="0" y="24"/>
                    </a:lnTo>
                    <a:lnTo>
                      <a:pt x="0" y="74"/>
                    </a:lnTo>
                    <a:lnTo>
                      <a:pt x="36" y="46"/>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192" name="Freeform 637"/>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193" name="Freeform 638"/>
              <p:cNvSpPr/>
              <p:nvPr/>
            </p:nvSpPr>
            <p:spPr bwMode="auto">
              <a:xfrm>
                <a:off x="4630" y="1674"/>
                <a:ext cx="76" cy="90"/>
              </a:xfrm>
              <a:custGeom>
                <a:avLst/>
                <a:gdLst>
                  <a:gd name="T0" fmla="*/ 76 w 76"/>
                  <a:gd name="T1" fmla="*/ 0 h 90"/>
                  <a:gd name="T2" fmla="*/ 0 w 76"/>
                  <a:gd name="T3" fmla="*/ 50 h 90"/>
                  <a:gd name="T4" fmla="*/ 0 w 76"/>
                  <a:gd name="T5" fmla="*/ 90 h 90"/>
                  <a:gd name="T6" fmla="*/ 0 w 76"/>
                  <a:gd name="T7" fmla="*/ 90 h 90"/>
                  <a:gd name="T8" fmla="*/ 76 w 76"/>
                  <a:gd name="T9" fmla="*/ 30 h 90"/>
                  <a:gd name="T10" fmla="*/ 76 w 76"/>
                  <a:gd name="T11" fmla="*/ 0 h 90"/>
                </a:gdLst>
                <a:ahLst/>
                <a:cxnLst>
                  <a:cxn ang="0">
                    <a:pos x="T0" y="T1"/>
                  </a:cxn>
                  <a:cxn ang="0">
                    <a:pos x="T2" y="T3"/>
                  </a:cxn>
                  <a:cxn ang="0">
                    <a:pos x="T4" y="T5"/>
                  </a:cxn>
                  <a:cxn ang="0">
                    <a:pos x="T6" y="T7"/>
                  </a:cxn>
                  <a:cxn ang="0">
                    <a:pos x="T8" y="T9"/>
                  </a:cxn>
                  <a:cxn ang="0">
                    <a:pos x="T10" y="T11"/>
                  </a:cxn>
                </a:cxnLst>
                <a:rect l="0" t="0" r="r" b="b"/>
                <a:pathLst>
                  <a:path w="76" h="90">
                    <a:moveTo>
                      <a:pt x="76" y="0"/>
                    </a:moveTo>
                    <a:lnTo>
                      <a:pt x="0" y="50"/>
                    </a:lnTo>
                    <a:lnTo>
                      <a:pt x="0" y="90"/>
                    </a:lnTo>
                    <a:lnTo>
                      <a:pt x="0" y="90"/>
                    </a:lnTo>
                    <a:lnTo>
                      <a:pt x="76" y="30"/>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194" name="Freeform 639"/>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close/>
                  </a:path>
                </a:pathLst>
              </a:custGeom>
              <a:grpFill/>
              <a:ln>
                <a:noFill/>
              </a:ln>
            </p:spPr>
            <p:txBody>
              <a:bodyPr vert="horz" wrap="square" lIns="91440" tIns="45720" rIns="91440" bIns="45720" numCol="1" anchor="t" anchorCtr="0" compatLnSpc="1"/>
              <a:lstStyle/>
              <a:p>
                <a:endParaRPr lang="zh-CN" altLang="en-US"/>
              </a:p>
            </p:txBody>
          </p:sp>
          <p:sp>
            <p:nvSpPr>
              <p:cNvPr id="1195" name="Freeform 640"/>
              <p:cNvSpPr/>
              <p:nvPr/>
            </p:nvSpPr>
            <p:spPr bwMode="auto">
              <a:xfrm>
                <a:off x="4730" y="1638"/>
                <a:ext cx="32" cy="48"/>
              </a:xfrm>
              <a:custGeom>
                <a:avLst/>
                <a:gdLst>
                  <a:gd name="T0" fmla="*/ 32 w 32"/>
                  <a:gd name="T1" fmla="*/ 0 h 48"/>
                  <a:gd name="T2" fmla="*/ 32 w 32"/>
                  <a:gd name="T3" fmla="*/ 0 h 48"/>
                  <a:gd name="T4" fmla="*/ 0 w 32"/>
                  <a:gd name="T5" fmla="*/ 20 h 48"/>
                  <a:gd name="T6" fmla="*/ 0 w 32"/>
                  <a:gd name="T7" fmla="*/ 48 h 48"/>
                  <a:gd name="T8" fmla="*/ 32 w 32"/>
                  <a:gd name="T9" fmla="*/ 24 h 48"/>
                  <a:gd name="T10" fmla="*/ 32 w 32"/>
                  <a:gd name="T11" fmla="*/ 0 h 48"/>
                </a:gdLst>
                <a:ahLst/>
                <a:cxnLst>
                  <a:cxn ang="0">
                    <a:pos x="T0" y="T1"/>
                  </a:cxn>
                  <a:cxn ang="0">
                    <a:pos x="T2" y="T3"/>
                  </a:cxn>
                  <a:cxn ang="0">
                    <a:pos x="T4" y="T5"/>
                  </a:cxn>
                  <a:cxn ang="0">
                    <a:pos x="T6" y="T7"/>
                  </a:cxn>
                  <a:cxn ang="0">
                    <a:pos x="T8" y="T9"/>
                  </a:cxn>
                  <a:cxn ang="0">
                    <a:pos x="T10" y="T11"/>
                  </a:cxn>
                </a:cxnLst>
                <a:rect l="0" t="0" r="r" b="b"/>
                <a:pathLst>
                  <a:path w="32" h="48">
                    <a:moveTo>
                      <a:pt x="32" y="0"/>
                    </a:moveTo>
                    <a:lnTo>
                      <a:pt x="32" y="0"/>
                    </a:lnTo>
                    <a:lnTo>
                      <a:pt x="0" y="20"/>
                    </a:lnTo>
                    <a:lnTo>
                      <a:pt x="0" y="48"/>
                    </a:lnTo>
                    <a:lnTo>
                      <a:pt x="32" y="24"/>
                    </a:lnTo>
                    <a:lnTo>
                      <a:pt x="32" y="0"/>
                    </a:lnTo>
                  </a:path>
                </a:pathLst>
              </a:custGeom>
              <a:grpFill/>
              <a:ln>
                <a:noFill/>
              </a:ln>
            </p:spPr>
            <p:txBody>
              <a:bodyPr vert="horz" wrap="square" lIns="91440" tIns="45720" rIns="91440" bIns="45720" numCol="1" anchor="t" anchorCtr="0" compatLnSpc="1"/>
              <a:lstStyle/>
              <a:p>
                <a:endParaRPr lang="zh-CN" altLang="en-US"/>
              </a:p>
            </p:txBody>
          </p:sp>
          <p:sp>
            <p:nvSpPr>
              <p:cNvPr id="1196" name="Freeform 641"/>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197" name="Freeform 642"/>
              <p:cNvSpPr/>
              <p:nvPr/>
            </p:nvSpPr>
            <p:spPr bwMode="auto">
              <a:xfrm>
                <a:off x="4516" y="1814"/>
                <a:ext cx="92" cy="114"/>
              </a:xfrm>
              <a:custGeom>
                <a:avLst/>
                <a:gdLst>
                  <a:gd name="T0" fmla="*/ 92 w 92"/>
                  <a:gd name="T1" fmla="*/ 0 h 114"/>
                  <a:gd name="T2" fmla="*/ 92 w 92"/>
                  <a:gd name="T3" fmla="*/ 0 h 114"/>
                  <a:gd name="T4" fmla="*/ 0 w 92"/>
                  <a:gd name="T5" fmla="*/ 64 h 114"/>
                  <a:gd name="T6" fmla="*/ 0 w 92"/>
                  <a:gd name="T7" fmla="*/ 114 h 114"/>
                  <a:gd name="T8" fmla="*/ 92 w 92"/>
                  <a:gd name="T9" fmla="*/ 40 h 114"/>
                  <a:gd name="T10" fmla="*/ 92 w 92"/>
                  <a:gd name="T11" fmla="*/ 0 h 114"/>
                </a:gdLst>
                <a:ahLst/>
                <a:cxnLst>
                  <a:cxn ang="0">
                    <a:pos x="T0" y="T1"/>
                  </a:cxn>
                  <a:cxn ang="0">
                    <a:pos x="T2" y="T3"/>
                  </a:cxn>
                  <a:cxn ang="0">
                    <a:pos x="T4" y="T5"/>
                  </a:cxn>
                  <a:cxn ang="0">
                    <a:pos x="T6" y="T7"/>
                  </a:cxn>
                  <a:cxn ang="0">
                    <a:pos x="T8" y="T9"/>
                  </a:cxn>
                  <a:cxn ang="0">
                    <a:pos x="T10" y="T11"/>
                  </a:cxn>
                </a:cxnLst>
                <a:rect l="0" t="0" r="r" b="b"/>
                <a:pathLst>
                  <a:path w="92" h="114">
                    <a:moveTo>
                      <a:pt x="92" y="0"/>
                    </a:moveTo>
                    <a:lnTo>
                      <a:pt x="92" y="0"/>
                    </a:lnTo>
                    <a:lnTo>
                      <a:pt x="0" y="64"/>
                    </a:lnTo>
                    <a:lnTo>
                      <a:pt x="0" y="114"/>
                    </a:lnTo>
                    <a:lnTo>
                      <a:pt x="92" y="40"/>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198" name="Freeform 643"/>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199" name="Freeform 644"/>
              <p:cNvSpPr/>
              <p:nvPr/>
            </p:nvSpPr>
            <p:spPr bwMode="auto">
              <a:xfrm>
                <a:off x="4632" y="1776"/>
                <a:ext cx="30" cy="58"/>
              </a:xfrm>
              <a:custGeom>
                <a:avLst/>
                <a:gdLst>
                  <a:gd name="T0" fmla="*/ 30 w 30"/>
                  <a:gd name="T1" fmla="*/ 0 h 58"/>
                  <a:gd name="T2" fmla="*/ 30 w 30"/>
                  <a:gd name="T3" fmla="*/ 0 h 58"/>
                  <a:gd name="T4" fmla="*/ 0 w 30"/>
                  <a:gd name="T5" fmla="*/ 20 h 58"/>
                  <a:gd name="T6" fmla="*/ 0 w 30"/>
                  <a:gd name="T7" fmla="*/ 58 h 58"/>
                  <a:gd name="T8" fmla="*/ 0 w 30"/>
                  <a:gd name="T9" fmla="*/ 58 h 58"/>
                  <a:gd name="T10" fmla="*/ 30 w 30"/>
                  <a:gd name="T11" fmla="*/ 34 h 58"/>
                  <a:gd name="T12" fmla="*/ 30 w 3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0" h="58">
                    <a:moveTo>
                      <a:pt x="30" y="0"/>
                    </a:moveTo>
                    <a:lnTo>
                      <a:pt x="30" y="0"/>
                    </a:lnTo>
                    <a:lnTo>
                      <a:pt x="0" y="20"/>
                    </a:lnTo>
                    <a:lnTo>
                      <a:pt x="0" y="58"/>
                    </a:lnTo>
                    <a:lnTo>
                      <a:pt x="0" y="58"/>
                    </a:lnTo>
                    <a:lnTo>
                      <a:pt x="30" y="34"/>
                    </a:lnTo>
                    <a:lnTo>
                      <a:pt x="30" y="0"/>
                    </a:lnTo>
                  </a:path>
                </a:pathLst>
              </a:custGeom>
              <a:grpFill/>
              <a:ln>
                <a:noFill/>
              </a:ln>
            </p:spPr>
            <p:txBody>
              <a:bodyPr vert="horz" wrap="square" lIns="91440" tIns="45720" rIns="91440" bIns="45720" numCol="1" anchor="t" anchorCtr="0" compatLnSpc="1"/>
              <a:lstStyle/>
              <a:p>
                <a:endParaRPr lang="zh-CN" altLang="en-US"/>
              </a:p>
            </p:txBody>
          </p:sp>
          <p:sp>
            <p:nvSpPr>
              <p:cNvPr id="1200" name="Freeform 645"/>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close/>
                  </a:path>
                </a:pathLst>
              </a:custGeom>
              <a:grpFill/>
              <a:ln>
                <a:noFill/>
              </a:ln>
            </p:spPr>
            <p:txBody>
              <a:bodyPr vert="horz" wrap="square" lIns="91440" tIns="45720" rIns="91440" bIns="45720" numCol="1" anchor="t" anchorCtr="0" compatLnSpc="1"/>
              <a:lstStyle/>
              <a:p>
                <a:endParaRPr lang="zh-CN" altLang="en-US"/>
              </a:p>
            </p:txBody>
          </p:sp>
          <p:sp>
            <p:nvSpPr>
              <p:cNvPr id="1201" name="Freeform 646"/>
              <p:cNvSpPr/>
              <p:nvPr/>
            </p:nvSpPr>
            <p:spPr bwMode="auto">
              <a:xfrm>
                <a:off x="4686" y="1704"/>
                <a:ext cx="76" cy="86"/>
              </a:xfrm>
              <a:custGeom>
                <a:avLst/>
                <a:gdLst>
                  <a:gd name="T0" fmla="*/ 76 w 76"/>
                  <a:gd name="T1" fmla="*/ 0 h 86"/>
                  <a:gd name="T2" fmla="*/ 76 w 76"/>
                  <a:gd name="T3" fmla="*/ 0 h 86"/>
                  <a:gd name="T4" fmla="*/ 0 w 76"/>
                  <a:gd name="T5" fmla="*/ 54 h 86"/>
                  <a:gd name="T6" fmla="*/ 0 w 76"/>
                  <a:gd name="T7" fmla="*/ 86 h 86"/>
                  <a:gd name="T8" fmla="*/ 76 w 76"/>
                  <a:gd name="T9" fmla="*/ 26 h 86"/>
                  <a:gd name="T10" fmla="*/ 76 w 76"/>
                  <a:gd name="T11" fmla="*/ 0 h 86"/>
                </a:gdLst>
                <a:ahLst/>
                <a:cxnLst>
                  <a:cxn ang="0">
                    <a:pos x="T0" y="T1"/>
                  </a:cxn>
                  <a:cxn ang="0">
                    <a:pos x="T2" y="T3"/>
                  </a:cxn>
                  <a:cxn ang="0">
                    <a:pos x="T4" y="T5"/>
                  </a:cxn>
                  <a:cxn ang="0">
                    <a:pos x="T6" y="T7"/>
                  </a:cxn>
                  <a:cxn ang="0">
                    <a:pos x="T8" y="T9"/>
                  </a:cxn>
                  <a:cxn ang="0">
                    <a:pos x="T10" y="T11"/>
                  </a:cxn>
                </a:cxnLst>
                <a:rect l="0" t="0" r="r" b="b"/>
                <a:pathLst>
                  <a:path w="76" h="86">
                    <a:moveTo>
                      <a:pt x="76" y="0"/>
                    </a:moveTo>
                    <a:lnTo>
                      <a:pt x="76" y="0"/>
                    </a:lnTo>
                    <a:lnTo>
                      <a:pt x="0" y="54"/>
                    </a:lnTo>
                    <a:lnTo>
                      <a:pt x="0" y="86"/>
                    </a:lnTo>
                    <a:lnTo>
                      <a:pt x="76" y="26"/>
                    </a:lnTo>
                    <a:lnTo>
                      <a:pt x="76" y="0"/>
                    </a:lnTo>
                  </a:path>
                </a:pathLst>
              </a:custGeom>
              <a:grpFill/>
              <a:ln>
                <a:noFill/>
              </a:ln>
            </p:spPr>
            <p:txBody>
              <a:bodyPr vert="horz" wrap="square" lIns="91440" tIns="45720" rIns="91440" bIns="45720" numCol="1" anchor="t" anchorCtr="0" compatLnSpc="1"/>
              <a:lstStyle/>
              <a:p>
                <a:endParaRPr lang="zh-CN" altLang="en-US"/>
              </a:p>
            </p:txBody>
          </p:sp>
          <p:sp>
            <p:nvSpPr>
              <p:cNvPr id="1202" name="Freeform 647"/>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203" name="Freeform 648"/>
              <p:cNvSpPr/>
              <p:nvPr/>
            </p:nvSpPr>
            <p:spPr bwMode="auto">
              <a:xfrm>
                <a:off x="4516" y="1918"/>
                <a:ext cx="52" cy="91"/>
              </a:xfrm>
              <a:custGeom>
                <a:avLst/>
                <a:gdLst>
                  <a:gd name="T0" fmla="*/ 52 w 52"/>
                  <a:gd name="T1" fmla="*/ 0 h 91"/>
                  <a:gd name="T2" fmla="*/ 52 w 52"/>
                  <a:gd name="T3" fmla="*/ 0 h 91"/>
                  <a:gd name="T4" fmla="*/ 0 w 52"/>
                  <a:gd name="T5" fmla="*/ 40 h 91"/>
                  <a:gd name="T6" fmla="*/ 0 w 52"/>
                  <a:gd name="T7" fmla="*/ 91 h 91"/>
                  <a:gd name="T8" fmla="*/ 52 w 52"/>
                  <a:gd name="T9" fmla="*/ 47 h 91"/>
                  <a:gd name="T10" fmla="*/ 52 w 52"/>
                  <a:gd name="T11" fmla="*/ 0 h 91"/>
                </a:gdLst>
                <a:ahLst/>
                <a:cxnLst>
                  <a:cxn ang="0">
                    <a:pos x="T0" y="T1"/>
                  </a:cxn>
                  <a:cxn ang="0">
                    <a:pos x="T2" y="T3"/>
                  </a:cxn>
                  <a:cxn ang="0">
                    <a:pos x="T4" y="T5"/>
                  </a:cxn>
                  <a:cxn ang="0">
                    <a:pos x="T6" y="T7"/>
                  </a:cxn>
                  <a:cxn ang="0">
                    <a:pos x="T8" y="T9"/>
                  </a:cxn>
                  <a:cxn ang="0">
                    <a:pos x="T10" y="T11"/>
                  </a:cxn>
                </a:cxnLst>
                <a:rect l="0" t="0" r="r" b="b"/>
                <a:pathLst>
                  <a:path w="52" h="91">
                    <a:moveTo>
                      <a:pt x="52" y="0"/>
                    </a:moveTo>
                    <a:lnTo>
                      <a:pt x="52" y="0"/>
                    </a:lnTo>
                    <a:lnTo>
                      <a:pt x="0" y="40"/>
                    </a:lnTo>
                    <a:lnTo>
                      <a:pt x="0" y="91"/>
                    </a:lnTo>
                    <a:lnTo>
                      <a:pt x="52" y="47"/>
                    </a:lnTo>
                    <a:lnTo>
                      <a:pt x="52" y="0"/>
                    </a:lnTo>
                  </a:path>
                </a:pathLst>
              </a:custGeom>
              <a:grpFill/>
              <a:ln>
                <a:noFill/>
              </a:ln>
            </p:spPr>
            <p:txBody>
              <a:bodyPr vert="horz" wrap="square" lIns="91440" tIns="45720" rIns="91440" bIns="45720" numCol="1" anchor="t" anchorCtr="0" compatLnSpc="1"/>
              <a:lstStyle/>
              <a:p>
                <a:endParaRPr lang="zh-CN" altLang="en-US"/>
              </a:p>
            </p:txBody>
          </p:sp>
          <p:sp>
            <p:nvSpPr>
              <p:cNvPr id="1204" name="Freeform 649"/>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close/>
                  </a:path>
                </a:pathLst>
              </a:custGeom>
              <a:grpFill/>
              <a:ln>
                <a:noFill/>
              </a:ln>
            </p:spPr>
            <p:txBody>
              <a:bodyPr vert="horz" wrap="square" lIns="91440" tIns="45720" rIns="91440" bIns="45720" numCol="1" anchor="t" anchorCtr="0" compatLnSpc="1"/>
              <a:lstStyle/>
              <a:p>
                <a:endParaRPr lang="zh-CN" altLang="en-US"/>
              </a:p>
            </p:txBody>
          </p:sp>
          <p:sp>
            <p:nvSpPr>
              <p:cNvPr id="1205" name="Freeform 650"/>
              <p:cNvSpPr/>
              <p:nvPr/>
            </p:nvSpPr>
            <p:spPr bwMode="auto">
              <a:xfrm>
                <a:off x="4592" y="1830"/>
                <a:ext cx="90" cy="112"/>
              </a:xfrm>
              <a:custGeom>
                <a:avLst/>
                <a:gdLst>
                  <a:gd name="T0" fmla="*/ 90 w 90"/>
                  <a:gd name="T1" fmla="*/ 0 h 112"/>
                  <a:gd name="T2" fmla="*/ 0 w 90"/>
                  <a:gd name="T3" fmla="*/ 70 h 112"/>
                  <a:gd name="T4" fmla="*/ 0 w 90"/>
                  <a:gd name="T5" fmla="*/ 112 h 112"/>
                  <a:gd name="T6" fmla="*/ 0 w 90"/>
                  <a:gd name="T7" fmla="*/ 112 h 112"/>
                  <a:gd name="T8" fmla="*/ 90 w 90"/>
                  <a:gd name="T9" fmla="*/ 32 h 112"/>
                  <a:gd name="T10" fmla="*/ 90 w 90"/>
                  <a:gd name="T11" fmla="*/ 0 h 112"/>
                </a:gdLst>
                <a:ahLst/>
                <a:cxnLst>
                  <a:cxn ang="0">
                    <a:pos x="T0" y="T1"/>
                  </a:cxn>
                  <a:cxn ang="0">
                    <a:pos x="T2" y="T3"/>
                  </a:cxn>
                  <a:cxn ang="0">
                    <a:pos x="T4" y="T5"/>
                  </a:cxn>
                  <a:cxn ang="0">
                    <a:pos x="T6" y="T7"/>
                  </a:cxn>
                  <a:cxn ang="0">
                    <a:pos x="T8" y="T9"/>
                  </a:cxn>
                  <a:cxn ang="0">
                    <a:pos x="T10" y="T11"/>
                  </a:cxn>
                </a:cxnLst>
                <a:rect l="0" t="0" r="r" b="b"/>
                <a:pathLst>
                  <a:path w="90" h="112">
                    <a:moveTo>
                      <a:pt x="90" y="0"/>
                    </a:moveTo>
                    <a:lnTo>
                      <a:pt x="0" y="70"/>
                    </a:lnTo>
                    <a:lnTo>
                      <a:pt x="0" y="112"/>
                    </a:lnTo>
                    <a:lnTo>
                      <a:pt x="0" y="112"/>
                    </a:lnTo>
                    <a:lnTo>
                      <a:pt x="90" y="32"/>
                    </a:lnTo>
                    <a:lnTo>
                      <a:pt x="90" y="0"/>
                    </a:lnTo>
                  </a:path>
                </a:pathLst>
              </a:custGeom>
              <a:grpFill/>
              <a:ln>
                <a:noFill/>
              </a:ln>
            </p:spPr>
            <p:txBody>
              <a:bodyPr vert="horz" wrap="square" lIns="91440" tIns="45720" rIns="91440" bIns="45720" numCol="1" anchor="t" anchorCtr="0" compatLnSpc="1"/>
              <a:lstStyle/>
              <a:p>
                <a:endParaRPr lang="zh-CN" altLang="en-US"/>
              </a:p>
            </p:txBody>
          </p:sp>
          <p:sp>
            <p:nvSpPr>
              <p:cNvPr id="1206" name="Freeform 651"/>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1207" name="Freeform 652"/>
              <p:cNvSpPr/>
              <p:nvPr/>
            </p:nvSpPr>
            <p:spPr bwMode="auto">
              <a:xfrm>
                <a:off x="4736" y="1768"/>
                <a:ext cx="26" cy="48"/>
              </a:xfrm>
              <a:custGeom>
                <a:avLst/>
                <a:gdLst>
                  <a:gd name="T0" fmla="*/ 26 w 26"/>
                  <a:gd name="T1" fmla="*/ 0 h 48"/>
                  <a:gd name="T2" fmla="*/ 26 w 26"/>
                  <a:gd name="T3" fmla="*/ 0 h 48"/>
                  <a:gd name="T4" fmla="*/ 0 w 26"/>
                  <a:gd name="T5" fmla="*/ 20 h 48"/>
                  <a:gd name="T6" fmla="*/ 0 w 26"/>
                  <a:gd name="T7" fmla="*/ 48 h 48"/>
                  <a:gd name="T8" fmla="*/ 0 w 26"/>
                  <a:gd name="T9" fmla="*/ 48 h 48"/>
                  <a:gd name="T10" fmla="*/ 26 w 26"/>
                  <a:gd name="T11" fmla="*/ 24 h 48"/>
                  <a:gd name="T12" fmla="*/ 26 w 26"/>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6" h="48">
                    <a:moveTo>
                      <a:pt x="26" y="0"/>
                    </a:moveTo>
                    <a:lnTo>
                      <a:pt x="26" y="0"/>
                    </a:lnTo>
                    <a:lnTo>
                      <a:pt x="0" y="20"/>
                    </a:lnTo>
                    <a:lnTo>
                      <a:pt x="0" y="48"/>
                    </a:lnTo>
                    <a:lnTo>
                      <a:pt x="0" y="48"/>
                    </a:lnTo>
                    <a:lnTo>
                      <a:pt x="26" y="24"/>
                    </a:lnTo>
                    <a:lnTo>
                      <a:pt x="26" y="0"/>
                    </a:lnTo>
                  </a:path>
                </a:pathLst>
              </a:custGeom>
              <a:grpFill/>
              <a:ln>
                <a:noFill/>
              </a:ln>
            </p:spPr>
            <p:txBody>
              <a:bodyPr vert="horz" wrap="square" lIns="91440" tIns="45720" rIns="91440" bIns="45720" numCol="1" anchor="t" anchorCtr="0" compatLnSpc="1"/>
              <a:lstStyle/>
              <a:p>
                <a:endParaRPr lang="zh-CN" altLang="en-US"/>
              </a:p>
            </p:txBody>
          </p:sp>
          <p:sp>
            <p:nvSpPr>
              <p:cNvPr id="1208" name="Freeform 653"/>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209" name="Freeform 654"/>
              <p:cNvSpPr/>
              <p:nvPr/>
            </p:nvSpPr>
            <p:spPr bwMode="auto">
              <a:xfrm>
                <a:off x="4516" y="2017"/>
                <a:ext cx="28" cy="72"/>
              </a:xfrm>
              <a:custGeom>
                <a:avLst/>
                <a:gdLst>
                  <a:gd name="T0" fmla="*/ 28 w 28"/>
                  <a:gd name="T1" fmla="*/ 0 h 72"/>
                  <a:gd name="T2" fmla="*/ 28 w 28"/>
                  <a:gd name="T3" fmla="*/ 0 h 72"/>
                  <a:gd name="T4" fmla="*/ 0 w 28"/>
                  <a:gd name="T5" fmla="*/ 22 h 72"/>
                  <a:gd name="T6" fmla="*/ 0 w 28"/>
                  <a:gd name="T7" fmla="*/ 72 h 72"/>
                  <a:gd name="T8" fmla="*/ 28 w 28"/>
                  <a:gd name="T9" fmla="*/ 46 h 72"/>
                  <a:gd name="T10" fmla="*/ 28 w 28"/>
                  <a:gd name="T11" fmla="*/ 0 h 72"/>
                </a:gdLst>
                <a:ahLst/>
                <a:cxnLst>
                  <a:cxn ang="0">
                    <a:pos x="T0" y="T1"/>
                  </a:cxn>
                  <a:cxn ang="0">
                    <a:pos x="T2" y="T3"/>
                  </a:cxn>
                  <a:cxn ang="0">
                    <a:pos x="T4" y="T5"/>
                  </a:cxn>
                  <a:cxn ang="0">
                    <a:pos x="T6" y="T7"/>
                  </a:cxn>
                  <a:cxn ang="0">
                    <a:pos x="T8" y="T9"/>
                  </a:cxn>
                  <a:cxn ang="0">
                    <a:pos x="T10" y="T11"/>
                  </a:cxn>
                </a:cxnLst>
                <a:rect l="0" t="0" r="r" b="b"/>
                <a:pathLst>
                  <a:path w="28" h="72">
                    <a:moveTo>
                      <a:pt x="28" y="0"/>
                    </a:moveTo>
                    <a:lnTo>
                      <a:pt x="28" y="0"/>
                    </a:lnTo>
                    <a:lnTo>
                      <a:pt x="0" y="22"/>
                    </a:lnTo>
                    <a:lnTo>
                      <a:pt x="0" y="72"/>
                    </a:lnTo>
                    <a:lnTo>
                      <a:pt x="28" y="46"/>
                    </a:lnTo>
                    <a:lnTo>
                      <a:pt x="28" y="0"/>
                    </a:lnTo>
                  </a:path>
                </a:pathLst>
              </a:custGeom>
              <a:grpFill/>
              <a:ln>
                <a:noFill/>
              </a:ln>
            </p:spPr>
            <p:txBody>
              <a:bodyPr vert="horz" wrap="square" lIns="91440" tIns="45720" rIns="91440" bIns="45720" numCol="1" anchor="t" anchorCtr="0" compatLnSpc="1"/>
              <a:lstStyle/>
              <a:p>
                <a:endParaRPr lang="zh-CN" altLang="en-US"/>
              </a:p>
            </p:txBody>
          </p:sp>
          <p:sp>
            <p:nvSpPr>
              <p:cNvPr id="1210" name="Freeform 655"/>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211" name="Freeform 656"/>
              <p:cNvSpPr/>
              <p:nvPr/>
            </p:nvSpPr>
            <p:spPr bwMode="auto">
              <a:xfrm>
                <a:off x="4568" y="1922"/>
                <a:ext cx="86" cy="119"/>
              </a:xfrm>
              <a:custGeom>
                <a:avLst/>
                <a:gdLst>
                  <a:gd name="T0" fmla="*/ 86 w 86"/>
                  <a:gd name="T1" fmla="*/ 0 h 119"/>
                  <a:gd name="T2" fmla="*/ 86 w 86"/>
                  <a:gd name="T3" fmla="*/ 0 h 119"/>
                  <a:gd name="T4" fmla="*/ 0 w 86"/>
                  <a:gd name="T5" fmla="*/ 75 h 119"/>
                  <a:gd name="T6" fmla="*/ 0 w 86"/>
                  <a:gd name="T7" fmla="*/ 119 h 119"/>
                  <a:gd name="T8" fmla="*/ 86 w 86"/>
                  <a:gd name="T9" fmla="*/ 36 h 119"/>
                  <a:gd name="T10" fmla="*/ 86 w 86"/>
                  <a:gd name="T11" fmla="*/ 0 h 119"/>
                </a:gdLst>
                <a:ahLst/>
                <a:cxnLst>
                  <a:cxn ang="0">
                    <a:pos x="T0" y="T1"/>
                  </a:cxn>
                  <a:cxn ang="0">
                    <a:pos x="T2" y="T3"/>
                  </a:cxn>
                  <a:cxn ang="0">
                    <a:pos x="T4" y="T5"/>
                  </a:cxn>
                  <a:cxn ang="0">
                    <a:pos x="T6" y="T7"/>
                  </a:cxn>
                  <a:cxn ang="0">
                    <a:pos x="T8" y="T9"/>
                  </a:cxn>
                  <a:cxn ang="0">
                    <a:pos x="T10" y="T11"/>
                  </a:cxn>
                </a:cxnLst>
                <a:rect l="0" t="0" r="r" b="b"/>
                <a:pathLst>
                  <a:path w="86" h="119">
                    <a:moveTo>
                      <a:pt x="86" y="0"/>
                    </a:moveTo>
                    <a:lnTo>
                      <a:pt x="86" y="0"/>
                    </a:lnTo>
                    <a:lnTo>
                      <a:pt x="0" y="75"/>
                    </a:lnTo>
                    <a:lnTo>
                      <a:pt x="0" y="119"/>
                    </a:lnTo>
                    <a:lnTo>
                      <a:pt x="86" y="36"/>
                    </a:lnTo>
                    <a:lnTo>
                      <a:pt x="86" y="0"/>
                    </a:lnTo>
                  </a:path>
                </a:pathLst>
              </a:custGeom>
              <a:grpFill/>
              <a:ln>
                <a:noFill/>
              </a:ln>
            </p:spPr>
            <p:txBody>
              <a:bodyPr vert="horz" wrap="square" lIns="91440" tIns="45720" rIns="91440" bIns="45720" numCol="1" anchor="t" anchorCtr="0" compatLnSpc="1"/>
              <a:lstStyle/>
              <a:p>
                <a:endParaRPr lang="zh-CN" altLang="en-US"/>
              </a:p>
            </p:txBody>
          </p:sp>
          <p:sp>
            <p:nvSpPr>
              <p:cNvPr id="1212" name="Freeform 657"/>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13" name="Freeform 658"/>
              <p:cNvSpPr/>
              <p:nvPr/>
            </p:nvSpPr>
            <p:spPr bwMode="auto">
              <a:xfrm>
                <a:off x="4678" y="1832"/>
                <a:ext cx="84" cy="104"/>
              </a:xfrm>
              <a:custGeom>
                <a:avLst/>
                <a:gdLst>
                  <a:gd name="T0" fmla="*/ 84 w 84"/>
                  <a:gd name="T1" fmla="*/ 0 h 104"/>
                  <a:gd name="T2" fmla="*/ 84 w 84"/>
                  <a:gd name="T3" fmla="*/ 0 h 104"/>
                  <a:gd name="T4" fmla="*/ 0 w 84"/>
                  <a:gd name="T5" fmla="*/ 70 h 104"/>
                  <a:gd name="T6" fmla="*/ 0 w 84"/>
                  <a:gd name="T7" fmla="*/ 104 h 104"/>
                  <a:gd name="T8" fmla="*/ 84 w 84"/>
                  <a:gd name="T9" fmla="*/ 26 h 104"/>
                  <a:gd name="T10" fmla="*/ 84 w 84"/>
                  <a:gd name="T11" fmla="*/ 0 h 104"/>
                </a:gdLst>
                <a:ahLst/>
                <a:cxnLst>
                  <a:cxn ang="0">
                    <a:pos x="T0" y="T1"/>
                  </a:cxn>
                  <a:cxn ang="0">
                    <a:pos x="T2" y="T3"/>
                  </a:cxn>
                  <a:cxn ang="0">
                    <a:pos x="T4" y="T5"/>
                  </a:cxn>
                  <a:cxn ang="0">
                    <a:pos x="T6" y="T7"/>
                  </a:cxn>
                  <a:cxn ang="0">
                    <a:pos x="T8" y="T9"/>
                  </a:cxn>
                  <a:cxn ang="0">
                    <a:pos x="T10" y="T11"/>
                  </a:cxn>
                </a:cxnLst>
                <a:rect l="0" t="0" r="r" b="b"/>
                <a:pathLst>
                  <a:path w="84" h="104">
                    <a:moveTo>
                      <a:pt x="84" y="0"/>
                    </a:moveTo>
                    <a:lnTo>
                      <a:pt x="84" y="0"/>
                    </a:lnTo>
                    <a:lnTo>
                      <a:pt x="0" y="70"/>
                    </a:lnTo>
                    <a:lnTo>
                      <a:pt x="0" y="104"/>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14" name="Freeform 659"/>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close/>
                  </a:path>
                </a:pathLst>
              </a:custGeom>
              <a:grpFill/>
              <a:ln>
                <a:noFill/>
              </a:ln>
            </p:spPr>
            <p:txBody>
              <a:bodyPr vert="horz" wrap="square" lIns="91440" tIns="45720" rIns="91440" bIns="45720" numCol="1" anchor="t" anchorCtr="0" compatLnSpc="1"/>
              <a:lstStyle/>
              <a:p>
                <a:endParaRPr lang="zh-CN" altLang="en-US"/>
              </a:p>
            </p:txBody>
          </p:sp>
          <p:sp>
            <p:nvSpPr>
              <p:cNvPr id="1215" name="Freeform 660"/>
              <p:cNvSpPr/>
              <p:nvPr/>
            </p:nvSpPr>
            <p:spPr bwMode="auto">
              <a:xfrm>
                <a:off x="4516" y="2069"/>
                <a:ext cx="60" cy="104"/>
              </a:xfrm>
              <a:custGeom>
                <a:avLst/>
                <a:gdLst>
                  <a:gd name="T0" fmla="*/ 60 w 60"/>
                  <a:gd name="T1" fmla="*/ 0 h 104"/>
                  <a:gd name="T2" fmla="*/ 60 w 60"/>
                  <a:gd name="T3" fmla="*/ 0 h 104"/>
                  <a:gd name="T4" fmla="*/ 0 w 60"/>
                  <a:gd name="T5" fmla="*/ 54 h 104"/>
                  <a:gd name="T6" fmla="*/ 0 w 60"/>
                  <a:gd name="T7" fmla="*/ 104 h 104"/>
                  <a:gd name="T8" fmla="*/ 60 w 60"/>
                  <a:gd name="T9" fmla="*/ 44 h 104"/>
                  <a:gd name="T10" fmla="*/ 60 w 60"/>
                  <a:gd name="T11" fmla="*/ 0 h 104"/>
                </a:gdLst>
                <a:ahLst/>
                <a:cxnLst>
                  <a:cxn ang="0">
                    <a:pos x="T0" y="T1"/>
                  </a:cxn>
                  <a:cxn ang="0">
                    <a:pos x="T2" y="T3"/>
                  </a:cxn>
                  <a:cxn ang="0">
                    <a:pos x="T4" y="T5"/>
                  </a:cxn>
                  <a:cxn ang="0">
                    <a:pos x="T6" y="T7"/>
                  </a:cxn>
                  <a:cxn ang="0">
                    <a:pos x="T8" y="T9"/>
                  </a:cxn>
                  <a:cxn ang="0">
                    <a:pos x="T10" y="T11"/>
                  </a:cxn>
                </a:cxnLst>
                <a:rect l="0" t="0" r="r" b="b"/>
                <a:pathLst>
                  <a:path w="60" h="104">
                    <a:moveTo>
                      <a:pt x="60" y="0"/>
                    </a:moveTo>
                    <a:lnTo>
                      <a:pt x="60" y="0"/>
                    </a:lnTo>
                    <a:lnTo>
                      <a:pt x="0" y="54"/>
                    </a:lnTo>
                    <a:lnTo>
                      <a:pt x="0" y="104"/>
                    </a:lnTo>
                    <a:lnTo>
                      <a:pt x="60" y="44"/>
                    </a:lnTo>
                    <a:lnTo>
                      <a:pt x="60" y="0"/>
                    </a:lnTo>
                  </a:path>
                </a:pathLst>
              </a:custGeom>
              <a:grpFill/>
              <a:ln>
                <a:noFill/>
              </a:ln>
            </p:spPr>
            <p:txBody>
              <a:bodyPr vert="horz" wrap="square" lIns="91440" tIns="45720" rIns="91440" bIns="45720" numCol="1" anchor="t" anchorCtr="0" compatLnSpc="1"/>
              <a:lstStyle/>
              <a:p>
                <a:endParaRPr lang="zh-CN" altLang="en-US"/>
              </a:p>
            </p:txBody>
          </p:sp>
          <p:sp>
            <p:nvSpPr>
              <p:cNvPr id="1216" name="Freeform 661"/>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close/>
                  </a:path>
                </a:pathLst>
              </a:custGeom>
              <a:grpFill/>
              <a:ln>
                <a:noFill/>
              </a:ln>
            </p:spPr>
            <p:txBody>
              <a:bodyPr vert="horz" wrap="square" lIns="91440" tIns="45720" rIns="91440" bIns="45720" numCol="1" anchor="t" anchorCtr="0" compatLnSpc="1"/>
              <a:lstStyle/>
              <a:p>
                <a:endParaRPr lang="zh-CN" altLang="en-US"/>
              </a:p>
            </p:txBody>
          </p:sp>
          <p:sp>
            <p:nvSpPr>
              <p:cNvPr id="1217" name="Freeform 662"/>
              <p:cNvSpPr/>
              <p:nvPr/>
            </p:nvSpPr>
            <p:spPr bwMode="auto">
              <a:xfrm>
                <a:off x="4600" y="2025"/>
                <a:ext cx="24" cy="64"/>
              </a:xfrm>
              <a:custGeom>
                <a:avLst/>
                <a:gdLst>
                  <a:gd name="T0" fmla="*/ 24 w 24"/>
                  <a:gd name="T1" fmla="*/ 0 h 64"/>
                  <a:gd name="T2" fmla="*/ 0 w 24"/>
                  <a:gd name="T3" fmla="*/ 22 h 64"/>
                  <a:gd name="T4" fmla="*/ 0 w 24"/>
                  <a:gd name="T5" fmla="*/ 64 h 64"/>
                  <a:gd name="T6" fmla="*/ 24 w 24"/>
                  <a:gd name="T7" fmla="*/ 40 h 64"/>
                  <a:gd name="T8" fmla="*/ 24 w 24"/>
                  <a:gd name="T9" fmla="*/ 0 h 64"/>
                </a:gdLst>
                <a:ahLst/>
                <a:cxnLst>
                  <a:cxn ang="0">
                    <a:pos x="T0" y="T1"/>
                  </a:cxn>
                  <a:cxn ang="0">
                    <a:pos x="T2" y="T3"/>
                  </a:cxn>
                  <a:cxn ang="0">
                    <a:pos x="T4" y="T5"/>
                  </a:cxn>
                  <a:cxn ang="0">
                    <a:pos x="T6" y="T7"/>
                  </a:cxn>
                  <a:cxn ang="0">
                    <a:pos x="T8" y="T9"/>
                  </a:cxn>
                </a:cxnLst>
                <a:rect l="0" t="0" r="r" b="b"/>
                <a:pathLst>
                  <a:path w="24" h="64">
                    <a:moveTo>
                      <a:pt x="24" y="0"/>
                    </a:moveTo>
                    <a:lnTo>
                      <a:pt x="0" y="22"/>
                    </a:lnTo>
                    <a:lnTo>
                      <a:pt x="0" y="64"/>
                    </a:lnTo>
                    <a:lnTo>
                      <a:pt x="24" y="40"/>
                    </a:lnTo>
                    <a:lnTo>
                      <a:pt x="24" y="0"/>
                    </a:lnTo>
                  </a:path>
                </a:pathLst>
              </a:custGeom>
              <a:grpFill/>
              <a:ln>
                <a:noFill/>
              </a:ln>
            </p:spPr>
            <p:txBody>
              <a:bodyPr vert="horz" wrap="square" lIns="91440" tIns="45720" rIns="91440" bIns="45720" numCol="1" anchor="t" anchorCtr="0" compatLnSpc="1"/>
              <a:lstStyle/>
              <a:p>
                <a:endParaRPr lang="zh-CN" altLang="en-US"/>
              </a:p>
            </p:txBody>
          </p:sp>
          <p:sp>
            <p:nvSpPr>
              <p:cNvPr id="1218" name="Freeform 663"/>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close/>
                  </a:path>
                </a:pathLst>
              </a:custGeom>
              <a:grpFill/>
              <a:ln>
                <a:noFill/>
              </a:ln>
            </p:spPr>
            <p:txBody>
              <a:bodyPr vert="horz" wrap="square" lIns="91440" tIns="45720" rIns="91440" bIns="45720" numCol="1" anchor="t" anchorCtr="0" compatLnSpc="1"/>
              <a:lstStyle/>
              <a:p>
                <a:endParaRPr lang="zh-CN" altLang="en-US"/>
              </a:p>
            </p:txBody>
          </p:sp>
          <p:sp>
            <p:nvSpPr>
              <p:cNvPr id="1219" name="Freeform 664"/>
              <p:cNvSpPr/>
              <p:nvPr/>
            </p:nvSpPr>
            <p:spPr bwMode="auto">
              <a:xfrm>
                <a:off x="4648" y="1960"/>
                <a:ext cx="46" cy="81"/>
              </a:xfrm>
              <a:custGeom>
                <a:avLst/>
                <a:gdLst>
                  <a:gd name="T0" fmla="*/ 46 w 46"/>
                  <a:gd name="T1" fmla="*/ 0 h 81"/>
                  <a:gd name="T2" fmla="*/ 0 w 46"/>
                  <a:gd name="T3" fmla="*/ 43 h 81"/>
                  <a:gd name="T4" fmla="*/ 0 w 46"/>
                  <a:gd name="T5" fmla="*/ 81 h 81"/>
                  <a:gd name="T6" fmla="*/ 46 w 46"/>
                  <a:gd name="T7" fmla="*/ 33 h 81"/>
                  <a:gd name="T8" fmla="*/ 46 w 46"/>
                  <a:gd name="T9" fmla="*/ 0 h 81"/>
                </a:gdLst>
                <a:ahLst/>
                <a:cxnLst>
                  <a:cxn ang="0">
                    <a:pos x="T0" y="T1"/>
                  </a:cxn>
                  <a:cxn ang="0">
                    <a:pos x="T2" y="T3"/>
                  </a:cxn>
                  <a:cxn ang="0">
                    <a:pos x="T4" y="T5"/>
                  </a:cxn>
                  <a:cxn ang="0">
                    <a:pos x="T6" y="T7"/>
                  </a:cxn>
                  <a:cxn ang="0">
                    <a:pos x="T8" y="T9"/>
                  </a:cxn>
                </a:cxnLst>
                <a:rect l="0" t="0" r="r" b="b"/>
                <a:pathLst>
                  <a:path w="46" h="81">
                    <a:moveTo>
                      <a:pt x="46" y="0"/>
                    </a:moveTo>
                    <a:lnTo>
                      <a:pt x="0" y="43"/>
                    </a:lnTo>
                    <a:lnTo>
                      <a:pt x="0" y="81"/>
                    </a:lnTo>
                    <a:lnTo>
                      <a:pt x="46" y="33"/>
                    </a:lnTo>
                    <a:lnTo>
                      <a:pt x="46" y="0"/>
                    </a:lnTo>
                  </a:path>
                </a:pathLst>
              </a:custGeom>
              <a:grpFill/>
              <a:ln>
                <a:noFill/>
              </a:ln>
            </p:spPr>
            <p:txBody>
              <a:bodyPr vert="horz" wrap="square" lIns="91440" tIns="45720" rIns="91440" bIns="45720" numCol="1" anchor="t" anchorCtr="0" compatLnSpc="1"/>
              <a:lstStyle/>
              <a:p>
                <a:endParaRPr lang="zh-CN" altLang="en-US"/>
              </a:p>
            </p:txBody>
          </p:sp>
          <p:sp>
            <p:nvSpPr>
              <p:cNvPr id="1220" name="Freeform 665"/>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close/>
                  </a:path>
                </a:pathLst>
              </a:custGeom>
              <a:grpFill/>
              <a:ln>
                <a:noFill/>
              </a:ln>
            </p:spPr>
            <p:txBody>
              <a:bodyPr vert="horz" wrap="square" lIns="91440" tIns="45720" rIns="91440" bIns="45720" numCol="1" anchor="t" anchorCtr="0" compatLnSpc="1"/>
              <a:lstStyle/>
              <a:p>
                <a:endParaRPr lang="zh-CN" altLang="en-US"/>
              </a:p>
            </p:txBody>
          </p:sp>
          <p:sp>
            <p:nvSpPr>
              <p:cNvPr id="1221" name="Freeform 666"/>
              <p:cNvSpPr/>
              <p:nvPr/>
            </p:nvSpPr>
            <p:spPr bwMode="auto">
              <a:xfrm>
                <a:off x="4740" y="1900"/>
                <a:ext cx="22" cy="46"/>
              </a:xfrm>
              <a:custGeom>
                <a:avLst/>
                <a:gdLst>
                  <a:gd name="T0" fmla="*/ 22 w 22"/>
                  <a:gd name="T1" fmla="*/ 0 h 46"/>
                  <a:gd name="T2" fmla="*/ 22 w 22"/>
                  <a:gd name="T3" fmla="*/ 0 h 46"/>
                  <a:gd name="T4" fmla="*/ 0 w 22"/>
                  <a:gd name="T5" fmla="*/ 20 h 46"/>
                  <a:gd name="T6" fmla="*/ 0 w 22"/>
                  <a:gd name="T7" fmla="*/ 46 h 46"/>
                  <a:gd name="T8" fmla="*/ 22 w 22"/>
                  <a:gd name="T9" fmla="*/ 26 h 46"/>
                  <a:gd name="T10" fmla="*/ 22 w 22"/>
                  <a:gd name="T11" fmla="*/ 0 h 46"/>
                </a:gdLst>
                <a:ahLst/>
                <a:cxnLst>
                  <a:cxn ang="0">
                    <a:pos x="T0" y="T1"/>
                  </a:cxn>
                  <a:cxn ang="0">
                    <a:pos x="T2" y="T3"/>
                  </a:cxn>
                  <a:cxn ang="0">
                    <a:pos x="T4" y="T5"/>
                  </a:cxn>
                  <a:cxn ang="0">
                    <a:pos x="T6" y="T7"/>
                  </a:cxn>
                  <a:cxn ang="0">
                    <a:pos x="T8" y="T9"/>
                  </a:cxn>
                  <a:cxn ang="0">
                    <a:pos x="T10" y="T11"/>
                  </a:cxn>
                </a:cxnLst>
                <a:rect l="0" t="0" r="r" b="b"/>
                <a:pathLst>
                  <a:path w="22" h="46">
                    <a:moveTo>
                      <a:pt x="22" y="0"/>
                    </a:moveTo>
                    <a:lnTo>
                      <a:pt x="22" y="0"/>
                    </a:lnTo>
                    <a:lnTo>
                      <a:pt x="0" y="20"/>
                    </a:lnTo>
                    <a:lnTo>
                      <a:pt x="0" y="46"/>
                    </a:lnTo>
                    <a:lnTo>
                      <a:pt x="22" y="26"/>
                    </a:lnTo>
                    <a:lnTo>
                      <a:pt x="22" y="0"/>
                    </a:lnTo>
                  </a:path>
                </a:pathLst>
              </a:custGeom>
              <a:grpFill/>
              <a:ln>
                <a:noFill/>
              </a:ln>
            </p:spPr>
            <p:txBody>
              <a:bodyPr vert="horz" wrap="square" lIns="91440" tIns="45720" rIns="91440" bIns="45720" numCol="1" anchor="t" anchorCtr="0" compatLnSpc="1"/>
              <a:lstStyle/>
              <a:p>
                <a:endParaRPr lang="zh-CN" altLang="en-US"/>
              </a:p>
            </p:txBody>
          </p:sp>
          <p:sp>
            <p:nvSpPr>
              <p:cNvPr id="1222" name="Freeform 667"/>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3" name="Freeform 668"/>
              <p:cNvSpPr/>
              <p:nvPr/>
            </p:nvSpPr>
            <p:spPr bwMode="auto">
              <a:xfrm>
                <a:off x="4582" y="2047"/>
                <a:ext cx="92" cy="132"/>
              </a:xfrm>
              <a:custGeom>
                <a:avLst/>
                <a:gdLst>
                  <a:gd name="T0" fmla="*/ 92 w 92"/>
                  <a:gd name="T1" fmla="*/ 0 h 132"/>
                  <a:gd name="T2" fmla="*/ 92 w 92"/>
                  <a:gd name="T3" fmla="*/ 0 h 132"/>
                  <a:gd name="T4" fmla="*/ 0 w 92"/>
                  <a:gd name="T5" fmla="*/ 90 h 132"/>
                  <a:gd name="T6" fmla="*/ 0 w 92"/>
                  <a:gd name="T7" fmla="*/ 132 h 132"/>
                  <a:gd name="T8" fmla="*/ 92 w 92"/>
                  <a:gd name="T9" fmla="*/ 34 h 132"/>
                  <a:gd name="T10" fmla="*/ 92 w 92"/>
                  <a:gd name="T11" fmla="*/ 0 h 132"/>
                </a:gdLst>
                <a:ahLst/>
                <a:cxnLst>
                  <a:cxn ang="0">
                    <a:pos x="T0" y="T1"/>
                  </a:cxn>
                  <a:cxn ang="0">
                    <a:pos x="T2" y="T3"/>
                  </a:cxn>
                  <a:cxn ang="0">
                    <a:pos x="T4" y="T5"/>
                  </a:cxn>
                  <a:cxn ang="0">
                    <a:pos x="T6" y="T7"/>
                  </a:cxn>
                  <a:cxn ang="0">
                    <a:pos x="T8" y="T9"/>
                  </a:cxn>
                  <a:cxn ang="0">
                    <a:pos x="T10" y="T11"/>
                  </a:cxn>
                </a:cxnLst>
                <a:rect l="0" t="0" r="r" b="b"/>
                <a:pathLst>
                  <a:path w="92" h="132">
                    <a:moveTo>
                      <a:pt x="92" y="0"/>
                    </a:moveTo>
                    <a:lnTo>
                      <a:pt x="92" y="0"/>
                    </a:lnTo>
                    <a:lnTo>
                      <a:pt x="0" y="90"/>
                    </a:lnTo>
                    <a:lnTo>
                      <a:pt x="0" y="132"/>
                    </a:lnTo>
                    <a:lnTo>
                      <a:pt x="92" y="34"/>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4" name="Freeform 669"/>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225" name="Freeform 670"/>
              <p:cNvSpPr/>
              <p:nvPr/>
            </p:nvSpPr>
            <p:spPr bwMode="auto">
              <a:xfrm>
                <a:off x="4698" y="1962"/>
                <a:ext cx="64" cy="93"/>
              </a:xfrm>
              <a:custGeom>
                <a:avLst/>
                <a:gdLst>
                  <a:gd name="T0" fmla="*/ 64 w 64"/>
                  <a:gd name="T1" fmla="*/ 0 h 93"/>
                  <a:gd name="T2" fmla="*/ 64 w 64"/>
                  <a:gd name="T3" fmla="*/ 0 h 93"/>
                  <a:gd name="T4" fmla="*/ 0 w 64"/>
                  <a:gd name="T5" fmla="*/ 61 h 93"/>
                  <a:gd name="T6" fmla="*/ 0 w 64"/>
                  <a:gd name="T7" fmla="*/ 93 h 93"/>
                  <a:gd name="T8" fmla="*/ 0 w 64"/>
                  <a:gd name="T9" fmla="*/ 93 h 93"/>
                  <a:gd name="T10" fmla="*/ 64 w 64"/>
                  <a:gd name="T11" fmla="*/ 25 h 93"/>
                  <a:gd name="T12" fmla="*/ 64 w 6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4" h="93">
                    <a:moveTo>
                      <a:pt x="64" y="0"/>
                    </a:moveTo>
                    <a:lnTo>
                      <a:pt x="64" y="0"/>
                    </a:lnTo>
                    <a:lnTo>
                      <a:pt x="0" y="61"/>
                    </a:lnTo>
                    <a:lnTo>
                      <a:pt x="0" y="93"/>
                    </a:lnTo>
                    <a:lnTo>
                      <a:pt x="0" y="93"/>
                    </a:lnTo>
                    <a:lnTo>
                      <a:pt x="64" y="25"/>
                    </a:lnTo>
                    <a:lnTo>
                      <a:pt x="64" y="0"/>
                    </a:lnTo>
                  </a:path>
                </a:pathLst>
              </a:custGeom>
              <a:grpFill/>
              <a:ln>
                <a:noFill/>
              </a:ln>
            </p:spPr>
            <p:txBody>
              <a:bodyPr vert="horz" wrap="square" lIns="91440" tIns="45720" rIns="91440" bIns="45720" numCol="1" anchor="t" anchorCtr="0" compatLnSpc="1"/>
              <a:lstStyle/>
              <a:p>
                <a:endParaRPr lang="zh-CN" altLang="en-US"/>
              </a:p>
            </p:txBody>
          </p:sp>
          <p:sp>
            <p:nvSpPr>
              <p:cNvPr id="1226" name="Freeform 671"/>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close/>
                  </a:path>
                </a:pathLst>
              </a:custGeom>
              <a:grpFill/>
              <a:ln>
                <a:noFill/>
              </a:ln>
            </p:spPr>
            <p:txBody>
              <a:bodyPr vert="horz" wrap="square" lIns="91440" tIns="45720" rIns="91440" bIns="45720" numCol="1" anchor="t" anchorCtr="0" compatLnSpc="1"/>
              <a:lstStyle/>
              <a:p>
                <a:endParaRPr lang="zh-CN" altLang="en-US"/>
              </a:p>
            </p:txBody>
          </p:sp>
          <p:sp>
            <p:nvSpPr>
              <p:cNvPr id="1227" name="Freeform 672"/>
              <p:cNvSpPr/>
              <p:nvPr/>
            </p:nvSpPr>
            <p:spPr bwMode="auto">
              <a:xfrm>
                <a:off x="4558" y="2143"/>
                <a:ext cx="92" cy="138"/>
              </a:xfrm>
              <a:custGeom>
                <a:avLst/>
                <a:gdLst>
                  <a:gd name="T0" fmla="*/ 92 w 92"/>
                  <a:gd name="T1" fmla="*/ 0 h 138"/>
                  <a:gd name="T2" fmla="*/ 92 w 92"/>
                  <a:gd name="T3" fmla="*/ 0 h 138"/>
                  <a:gd name="T4" fmla="*/ 0 w 92"/>
                  <a:gd name="T5" fmla="*/ 94 h 138"/>
                  <a:gd name="T6" fmla="*/ 0 w 92"/>
                  <a:gd name="T7" fmla="*/ 138 h 138"/>
                  <a:gd name="T8" fmla="*/ 92 w 92"/>
                  <a:gd name="T9" fmla="*/ 36 h 138"/>
                  <a:gd name="T10" fmla="*/ 92 w 92"/>
                  <a:gd name="T11" fmla="*/ 0 h 138"/>
                </a:gdLst>
                <a:ahLst/>
                <a:cxnLst>
                  <a:cxn ang="0">
                    <a:pos x="T0" y="T1"/>
                  </a:cxn>
                  <a:cxn ang="0">
                    <a:pos x="T2" y="T3"/>
                  </a:cxn>
                  <a:cxn ang="0">
                    <a:pos x="T4" y="T5"/>
                  </a:cxn>
                  <a:cxn ang="0">
                    <a:pos x="T6" y="T7"/>
                  </a:cxn>
                  <a:cxn ang="0">
                    <a:pos x="T8" y="T9"/>
                  </a:cxn>
                  <a:cxn ang="0">
                    <a:pos x="T10" y="T11"/>
                  </a:cxn>
                </a:cxnLst>
                <a:rect l="0" t="0" r="r" b="b"/>
                <a:pathLst>
                  <a:path w="92" h="138">
                    <a:moveTo>
                      <a:pt x="92" y="0"/>
                    </a:moveTo>
                    <a:lnTo>
                      <a:pt x="92" y="0"/>
                    </a:lnTo>
                    <a:lnTo>
                      <a:pt x="0" y="94"/>
                    </a:lnTo>
                    <a:lnTo>
                      <a:pt x="0" y="138"/>
                    </a:lnTo>
                    <a:lnTo>
                      <a:pt x="92" y="36"/>
                    </a:lnTo>
                    <a:lnTo>
                      <a:pt x="92" y="0"/>
                    </a:lnTo>
                  </a:path>
                </a:pathLst>
              </a:custGeom>
              <a:grpFill/>
              <a:ln>
                <a:noFill/>
              </a:ln>
            </p:spPr>
            <p:txBody>
              <a:bodyPr vert="horz" wrap="square" lIns="91440" tIns="45720" rIns="91440" bIns="45720" numCol="1" anchor="t" anchorCtr="0" compatLnSpc="1"/>
              <a:lstStyle/>
              <a:p>
                <a:endParaRPr lang="zh-CN" altLang="en-US"/>
              </a:p>
            </p:txBody>
          </p:sp>
          <p:sp>
            <p:nvSpPr>
              <p:cNvPr id="1228" name="Freeform 673"/>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close/>
                  </a:path>
                </a:pathLst>
              </a:custGeom>
              <a:grpFill/>
              <a:ln>
                <a:noFill/>
              </a:ln>
            </p:spPr>
            <p:txBody>
              <a:bodyPr vert="horz" wrap="square" lIns="91440" tIns="45720" rIns="91440" bIns="45720" numCol="1" anchor="t" anchorCtr="0" compatLnSpc="1"/>
              <a:lstStyle/>
              <a:p>
                <a:endParaRPr lang="zh-CN" altLang="en-US"/>
              </a:p>
            </p:txBody>
          </p:sp>
          <p:sp>
            <p:nvSpPr>
              <p:cNvPr id="1229" name="Freeform 674"/>
              <p:cNvSpPr/>
              <p:nvPr/>
            </p:nvSpPr>
            <p:spPr bwMode="auto">
              <a:xfrm>
                <a:off x="4674" y="2073"/>
                <a:ext cx="44" cy="80"/>
              </a:xfrm>
              <a:custGeom>
                <a:avLst/>
                <a:gdLst>
                  <a:gd name="T0" fmla="*/ 44 w 44"/>
                  <a:gd name="T1" fmla="*/ 0 h 80"/>
                  <a:gd name="T2" fmla="*/ 0 w 44"/>
                  <a:gd name="T3" fmla="*/ 46 h 80"/>
                  <a:gd name="T4" fmla="*/ 0 w 44"/>
                  <a:gd name="T5" fmla="*/ 80 h 80"/>
                  <a:gd name="T6" fmla="*/ 44 w 44"/>
                  <a:gd name="T7" fmla="*/ 30 h 80"/>
                  <a:gd name="T8" fmla="*/ 44 w 44"/>
                  <a:gd name="T9" fmla="*/ 0 h 80"/>
                </a:gdLst>
                <a:ahLst/>
                <a:cxnLst>
                  <a:cxn ang="0">
                    <a:pos x="T0" y="T1"/>
                  </a:cxn>
                  <a:cxn ang="0">
                    <a:pos x="T2" y="T3"/>
                  </a:cxn>
                  <a:cxn ang="0">
                    <a:pos x="T4" y="T5"/>
                  </a:cxn>
                  <a:cxn ang="0">
                    <a:pos x="T6" y="T7"/>
                  </a:cxn>
                  <a:cxn ang="0">
                    <a:pos x="T8" y="T9"/>
                  </a:cxn>
                </a:cxnLst>
                <a:rect l="0" t="0" r="r" b="b"/>
                <a:pathLst>
                  <a:path w="44" h="80">
                    <a:moveTo>
                      <a:pt x="44" y="0"/>
                    </a:moveTo>
                    <a:lnTo>
                      <a:pt x="0" y="46"/>
                    </a:lnTo>
                    <a:lnTo>
                      <a:pt x="0" y="80"/>
                    </a:lnTo>
                    <a:lnTo>
                      <a:pt x="44" y="30"/>
                    </a:lnTo>
                    <a:lnTo>
                      <a:pt x="44" y="0"/>
                    </a:lnTo>
                  </a:path>
                </a:pathLst>
              </a:custGeom>
              <a:grpFill/>
              <a:ln>
                <a:noFill/>
              </a:ln>
            </p:spPr>
            <p:txBody>
              <a:bodyPr vert="horz" wrap="square" lIns="91440" tIns="45720" rIns="91440" bIns="45720" numCol="1" anchor="t" anchorCtr="0" compatLnSpc="1"/>
              <a:lstStyle/>
              <a:p>
                <a:endParaRPr lang="zh-CN" altLang="en-US"/>
              </a:p>
            </p:txBody>
          </p:sp>
          <p:sp>
            <p:nvSpPr>
              <p:cNvPr id="1230" name="Freeform 675"/>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close/>
                  </a:path>
                </a:pathLst>
              </a:custGeom>
              <a:grpFill/>
              <a:ln>
                <a:noFill/>
              </a:ln>
            </p:spPr>
            <p:txBody>
              <a:bodyPr vert="horz" wrap="square" lIns="91440" tIns="45720" rIns="91440" bIns="45720" numCol="1" anchor="t" anchorCtr="0" compatLnSpc="1"/>
              <a:lstStyle/>
              <a:p>
                <a:endParaRPr lang="zh-CN" altLang="en-US"/>
              </a:p>
            </p:txBody>
          </p:sp>
          <p:sp>
            <p:nvSpPr>
              <p:cNvPr id="1231" name="Freeform 676"/>
              <p:cNvSpPr/>
              <p:nvPr/>
            </p:nvSpPr>
            <p:spPr bwMode="auto">
              <a:xfrm>
                <a:off x="4754" y="2029"/>
                <a:ext cx="8" cy="34"/>
              </a:xfrm>
              <a:custGeom>
                <a:avLst/>
                <a:gdLst>
                  <a:gd name="T0" fmla="*/ 8 w 8"/>
                  <a:gd name="T1" fmla="*/ 0 h 34"/>
                  <a:gd name="T2" fmla="*/ 8 w 8"/>
                  <a:gd name="T3" fmla="*/ 0 h 34"/>
                  <a:gd name="T4" fmla="*/ 0 w 8"/>
                  <a:gd name="T5" fmla="*/ 8 h 34"/>
                  <a:gd name="T6" fmla="*/ 0 w 8"/>
                  <a:gd name="T7" fmla="*/ 34 h 34"/>
                  <a:gd name="T8" fmla="*/ 8 w 8"/>
                  <a:gd name="T9" fmla="*/ 26 h 34"/>
                  <a:gd name="T10" fmla="*/ 8 w 8"/>
                  <a:gd name="T11" fmla="*/ 0 h 34"/>
                </a:gdLst>
                <a:ahLst/>
                <a:cxnLst>
                  <a:cxn ang="0">
                    <a:pos x="T0" y="T1"/>
                  </a:cxn>
                  <a:cxn ang="0">
                    <a:pos x="T2" y="T3"/>
                  </a:cxn>
                  <a:cxn ang="0">
                    <a:pos x="T4" y="T5"/>
                  </a:cxn>
                  <a:cxn ang="0">
                    <a:pos x="T6" y="T7"/>
                  </a:cxn>
                  <a:cxn ang="0">
                    <a:pos x="T8" y="T9"/>
                  </a:cxn>
                  <a:cxn ang="0">
                    <a:pos x="T10" y="T11"/>
                  </a:cxn>
                </a:cxnLst>
                <a:rect l="0" t="0" r="r" b="b"/>
                <a:pathLst>
                  <a:path w="8" h="34">
                    <a:moveTo>
                      <a:pt x="8" y="0"/>
                    </a:moveTo>
                    <a:lnTo>
                      <a:pt x="8" y="0"/>
                    </a:lnTo>
                    <a:lnTo>
                      <a:pt x="0" y="8"/>
                    </a:lnTo>
                    <a:lnTo>
                      <a:pt x="0" y="34"/>
                    </a:lnTo>
                    <a:lnTo>
                      <a:pt x="8" y="26"/>
                    </a:lnTo>
                    <a:lnTo>
                      <a:pt x="8" y="0"/>
                    </a:lnTo>
                  </a:path>
                </a:pathLst>
              </a:custGeom>
              <a:grpFill/>
              <a:ln>
                <a:noFill/>
              </a:ln>
            </p:spPr>
            <p:txBody>
              <a:bodyPr vert="horz" wrap="square" lIns="91440" tIns="45720" rIns="91440" bIns="45720" numCol="1" anchor="t" anchorCtr="0" compatLnSpc="1"/>
              <a:lstStyle/>
              <a:p>
                <a:endParaRPr lang="zh-CN" altLang="en-US"/>
              </a:p>
            </p:txBody>
          </p:sp>
          <p:sp>
            <p:nvSpPr>
              <p:cNvPr id="1232" name="Freeform 677"/>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233" name="Freeform 678"/>
              <p:cNvSpPr/>
              <p:nvPr/>
            </p:nvSpPr>
            <p:spPr bwMode="auto">
              <a:xfrm>
                <a:off x="4564" y="2267"/>
                <a:ext cx="36" cy="84"/>
              </a:xfrm>
              <a:custGeom>
                <a:avLst/>
                <a:gdLst>
                  <a:gd name="T0" fmla="*/ 36 w 36"/>
                  <a:gd name="T1" fmla="*/ 0 h 84"/>
                  <a:gd name="T2" fmla="*/ 36 w 36"/>
                  <a:gd name="T3" fmla="*/ 0 h 84"/>
                  <a:gd name="T4" fmla="*/ 0 w 36"/>
                  <a:gd name="T5" fmla="*/ 40 h 84"/>
                  <a:gd name="T6" fmla="*/ 0 w 36"/>
                  <a:gd name="T7" fmla="*/ 84 h 84"/>
                  <a:gd name="T8" fmla="*/ 0 w 36"/>
                  <a:gd name="T9" fmla="*/ 84 h 84"/>
                  <a:gd name="T10" fmla="*/ 36 w 36"/>
                  <a:gd name="T11" fmla="*/ 42 h 84"/>
                  <a:gd name="T12" fmla="*/ 36 w 36"/>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36" h="84">
                    <a:moveTo>
                      <a:pt x="36" y="0"/>
                    </a:moveTo>
                    <a:lnTo>
                      <a:pt x="36" y="0"/>
                    </a:lnTo>
                    <a:lnTo>
                      <a:pt x="0" y="40"/>
                    </a:lnTo>
                    <a:lnTo>
                      <a:pt x="0" y="84"/>
                    </a:lnTo>
                    <a:lnTo>
                      <a:pt x="0" y="84"/>
                    </a:lnTo>
                    <a:lnTo>
                      <a:pt x="36" y="42"/>
                    </a:lnTo>
                    <a:lnTo>
                      <a:pt x="36" y="0"/>
                    </a:lnTo>
                  </a:path>
                </a:pathLst>
              </a:custGeom>
              <a:grpFill/>
              <a:ln>
                <a:noFill/>
              </a:ln>
            </p:spPr>
            <p:txBody>
              <a:bodyPr vert="horz" wrap="square" lIns="91440" tIns="45720" rIns="91440" bIns="45720" numCol="1" anchor="t" anchorCtr="0" compatLnSpc="1"/>
              <a:lstStyle/>
              <a:p>
                <a:endParaRPr lang="zh-CN" altLang="en-US"/>
              </a:p>
            </p:txBody>
          </p:sp>
          <p:sp>
            <p:nvSpPr>
              <p:cNvPr id="1234" name="Freeform 679"/>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close/>
                  </a:path>
                </a:pathLst>
              </a:custGeom>
              <a:grpFill/>
              <a:ln>
                <a:noFill/>
              </a:ln>
            </p:spPr>
            <p:txBody>
              <a:bodyPr vert="horz" wrap="square" lIns="91440" tIns="45720" rIns="91440" bIns="45720" numCol="1" anchor="t" anchorCtr="0" compatLnSpc="1"/>
              <a:lstStyle/>
              <a:p>
                <a:endParaRPr lang="zh-CN" altLang="en-US"/>
              </a:p>
            </p:txBody>
          </p:sp>
          <p:sp>
            <p:nvSpPr>
              <p:cNvPr id="1235" name="Freeform 680"/>
              <p:cNvSpPr/>
              <p:nvPr/>
            </p:nvSpPr>
            <p:spPr bwMode="auto">
              <a:xfrm>
                <a:off x="4624" y="2093"/>
                <a:ext cx="138" cy="188"/>
              </a:xfrm>
              <a:custGeom>
                <a:avLst/>
                <a:gdLst>
                  <a:gd name="T0" fmla="*/ 138 w 138"/>
                  <a:gd name="T1" fmla="*/ 0 h 188"/>
                  <a:gd name="T2" fmla="*/ 138 w 138"/>
                  <a:gd name="T3" fmla="*/ 0 h 188"/>
                  <a:gd name="T4" fmla="*/ 0 w 138"/>
                  <a:gd name="T5" fmla="*/ 148 h 188"/>
                  <a:gd name="T6" fmla="*/ 0 w 138"/>
                  <a:gd name="T7" fmla="*/ 188 h 188"/>
                  <a:gd name="T8" fmla="*/ 138 w 138"/>
                  <a:gd name="T9" fmla="*/ 24 h 188"/>
                  <a:gd name="T10" fmla="*/ 138 w 138"/>
                  <a:gd name="T11" fmla="*/ 0 h 188"/>
                </a:gdLst>
                <a:ahLst/>
                <a:cxnLst>
                  <a:cxn ang="0">
                    <a:pos x="T0" y="T1"/>
                  </a:cxn>
                  <a:cxn ang="0">
                    <a:pos x="T2" y="T3"/>
                  </a:cxn>
                  <a:cxn ang="0">
                    <a:pos x="T4" y="T5"/>
                  </a:cxn>
                  <a:cxn ang="0">
                    <a:pos x="T6" y="T7"/>
                  </a:cxn>
                  <a:cxn ang="0">
                    <a:pos x="T8" y="T9"/>
                  </a:cxn>
                  <a:cxn ang="0">
                    <a:pos x="T10" y="T11"/>
                  </a:cxn>
                </a:cxnLst>
                <a:rect l="0" t="0" r="r" b="b"/>
                <a:pathLst>
                  <a:path w="138" h="188">
                    <a:moveTo>
                      <a:pt x="138" y="0"/>
                    </a:moveTo>
                    <a:lnTo>
                      <a:pt x="138" y="0"/>
                    </a:lnTo>
                    <a:lnTo>
                      <a:pt x="0" y="148"/>
                    </a:lnTo>
                    <a:lnTo>
                      <a:pt x="0" y="188"/>
                    </a:lnTo>
                    <a:lnTo>
                      <a:pt x="138" y="24"/>
                    </a:lnTo>
                    <a:lnTo>
                      <a:pt x="138" y="0"/>
                    </a:lnTo>
                  </a:path>
                </a:pathLst>
              </a:custGeom>
              <a:grpFill/>
              <a:ln>
                <a:noFill/>
              </a:ln>
            </p:spPr>
            <p:txBody>
              <a:bodyPr vert="horz" wrap="square" lIns="91440" tIns="45720" rIns="91440" bIns="45720" numCol="1" anchor="t" anchorCtr="0" compatLnSpc="1"/>
              <a:lstStyle/>
              <a:p>
                <a:endParaRPr lang="zh-CN" altLang="en-US"/>
              </a:p>
            </p:txBody>
          </p:sp>
          <p:sp>
            <p:nvSpPr>
              <p:cNvPr id="1236" name="Freeform 681"/>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close/>
                  </a:path>
                </a:pathLst>
              </a:custGeom>
              <a:grpFill/>
              <a:ln>
                <a:noFill/>
              </a:ln>
            </p:spPr>
            <p:txBody>
              <a:bodyPr vert="horz" wrap="square" lIns="91440" tIns="45720" rIns="91440" bIns="45720" numCol="1" anchor="t" anchorCtr="0" compatLnSpc="1"/>
              <a:lstStyle/>
              <a:p>
                <a:endParaRPr lang="zh-CN" altLang="en-US"/>
              </a:p>
            </p:txBody>
          </p:sp>
          <p:sp>
            <p:nvSpPr>
              <p:cNvPr id="1237" name="Freeform 682"/>
              <p:cNvSpPr/>
              <p:nvPr/>
            </p:nvSpPr>
            <p:spPr bwMode="auto">
              <a:xfrm>
                <a:off x="4678" y="2159"/>
                <a:ext cx="84" cy="128"/>
              </a:xfrm>
              <a:custGeom>
                <a:avLst/>
                <a:gdLst>
                  <a:gd name="T0" fmla="*/ 84 w 84"/>
                  <a:gd name="T1" fmla="*/ 0 h 128"/>
                  <a:gd name="T2" fmla="*/ 84 w 84"/>
                  <a:gd name="T3" fmla="*/ 0 h 128"/>
                  <a:gd name="T4" fmla="*/ 0 w 84"/>
                  <a:gd name="T5" fmla="*/ 94 h 128"/>
                  <a:gd name="T6" fmla="*/ 0 w 84"/>
                  <a:gd name="T7" fmla="*/ 128 h 128"/>
                  <a:gd name="T8" fmla="*/ 84 w 84"/>
                  <a:gd name="T9" fmla="*/ 26 h 128"/>
                  <a:gd name="T10" fmla="*/ 84 w 84"/>
                  <a:gd name="T11" fmla="*/ 0 h 128"/>
                </a:gdLst>
                <a:ahLst/>
                <a:cxnLst>
                  <a:cxn ang="0">
                    <a:pos x="T0" y="T1"/>
                  </a:cxn>
                  <a:cxn ang="0">
                    <a:pos x="T2" y="T3"/>
                  </a:cxn>
                  <a:cxn ang="0">
                    <a:pos x="T4" y="T5"/>
                  </a:cxn>
                  <a:cxn ang="0">
                    <a:pos x="T6" y="T7"/>
                  </a:cxn>
                  <a:cxn ang="0">
                    <a:pos x="T8" y="T9"/>
                  </a:cxn>
                  <a:cxn ang="0">
                    <a:pos x="T10" y="T11"/>
                  </a:cxn>
                </a:cxnLst>
                <a:rect l="0" t="0" r="r" b="b"/>
                <a:pathLst>
                  <a:path w="84" h="128">
                    <a:moveTo>
                      <a:pt x="84" y="0"/>
                    </a:moveTo>
                    <a:lnTo>
                      <a:pt x="84" y="0"/>
                    </a:lnTo>
                    <a:lnTo>
                      <a:pt x="0" y="94"/>
                    </a:lnTo>
                    <a:lnTo>
                      <a:pt x="0" y="128"/>
                    </a:lnTo>
                    <a:lnTo>
                      <a:pt x="84" y="26"/>
                    </a:lnTo>
                    <a:lnTo>
                      <a:pt x="84" y="0"/>
                    </a:lnTo>
                  </a:path>
                </a:pathLst>
              </a:custGeom>
              <a:grpFill/>
              <a:ln>
                <a:noFill/>
              </a:ln>
            </p:spPr>
            <p:txBody>
              <a:bodyPr vert="horz" wrap="square" lIns="91440" tIns="45720" rIns="91440" bIns="45720" numCol="1" anchor="t" anchorCtr="0" compatLnSpc="1"/>
              <a:lstStyle/>
              <a:p>
                <a:endParaRPr lang="zh-CN" altLang="en-US"/>
              </a:p>
            </p:txBody>
          </p:sp>
          <p:sp>
            <p:nvSpPr>
              <p:cNvPr id="1238" name="Rectangle 683"/>
              <p:cNvSpPr>
                <a:spLocks noChangeArrowheads="1"/>
              </p:cNvSpPr>
              <p:nvPr/>
            </p:nvSpPr>
            <p:spPr bwMode="auto">
              <a:xfrm>
                <a:off x="4682" y="1332"/>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239" name="Freeform 684"/>
              <p:cNvSpPr/>
              <p:nvPr/>
            </p:nvSpPr>
            <p:spPr bwMode="auto">
              <a:xfrm>
                <a:off x="4682" y="1332"/>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0" name="Freeform 685"/>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241" name="Freeform 686"/>
              <p:cNvSpPr/>
              <p:nvPr/>
            </p:nvSpPr>
            <p:spPr bwMode="auto">
              <a:xfrm>
                <a:off x="4682" y="133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path>
                </a:pathLst>
              </a:custGeom>
              <a:grpFill/>
              <a:ln>
                <a:noFill/>
              </a:ln>
            </p:spPr>
            <p:txBody>
              <a:bodyPr vert="horz" wrap="square" lIns="91440" tIns="45720" rIns="91440" bIns="45720" numCol="1" anchor="t" anchorCtr="0" compatLnSpc="1"/>
              <a:lstStyle/>
              <a:p>
                <a:endParaRPr lang="zh-CN" altLang="en-US"/>
              </a:p>
            </p:txBody>
          </p:sp>
          <p:sp>
            <p:nvSpPr>
              <p:cNvPr id="1242" name="Rectangle 687"/>
              <p:cNvSpPr>
                <a:spLocks noChangeArrowheads="1"/>
              </p:cNvSpPr>
              <p:nvPr/>
            </p:nvSpPr>
            <p:spPr bwMode="auto">
              <a:xfrm>
                <a:off x="555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3" name="Rectangle 688"/>
              <p:cNvSpPr>
                <a:spLocks noChangeArrowheads="1"/>
              </p:cNvSpPr>
              <p:nvPr/>
            </p:nvSpPr>
            <p:spPr bwMode="auto">
              <a:xfrm>
                <a:off x="55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4" name="Rectangle 689"/>
              <p:cNvSpPr>
                <a:spLocks noChangeArrowheads="1"/>
              </p:cNvSpPr>
              <p:nvPr/>
            </p:nvSpPr>
            <p:spPr bwMode="auto">
              <a:xfrm>
                <a:off x="55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5" name="Rectangle 690"/>
              <p:cNvSpPr>
                <a:spLocks noChangeArrowheads="1"/>
              </p:cNvSpPr>
              <p:nvPr/>
            </p:nvSpPr>
            <p:spPr bwMode="auto">
              <a:xfrm>
                <a:off x="555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6" name="Rectangle 691"/>
              <p:cNvSpPr>
                <a:spLocks noChangeArrowheads="1"/>
              </p:cNvSpPr>
              <p:nvPr/>
            </p:nvSpPr>
            <p:spPr bwMode="auto">
              <a:xfrm>
                <a:off x="5570" y="17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47" name="Rectangle 692"/>
              <p:cNvSpPr>
                <a:spLocks noChangeArrowheads="1"/>
              </p:cNvSpPr>
              <p:nvPr/>
            </p:nvSpPr>
            <p:spPr bwMode="auto">
              <a:xfrm>
                <a:off x="5550" y="1768"/>
                <a:ext cx="20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8" name="Rectangle 693"/>
              <p:cNvSpPr>
                <a:spLocks noChangeArrowheads="1"/>
              </p:cNvSpPr>
              <p:nvPr/>
            </p:nvSpPr>
            <p:spPr bwMode="auto">
              <a:xfrm>
                <a:off x="555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49" name="Rectangle 694"/>
              <p:cNvSpPr>
                <a:spLocks noChangeArrowheads="1"/>
              </p:cNvSpPr>
              <p:nvPr/>
            </p:nvSpPr>
            <p:spPr bwMode="auto">
              <a:xfrm>
                <a:off x="5570" y="1824"/>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0" name="Rectangle 695"/>
              <p:cNvSpPr>
                <a:spLocks noChangeArrowheads="1"/>
              </p:cNvSpPr>
              <p:nvPr/>
            </p:nvSpPr>
            <p:spPr bwMode="auto">
              <a:xfrm>
                <a:off x="5614" y="1824"/>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251" name="Rectangle 696"/>
              <p:cNvSpPr>
                <a:spLocks noChangeArrowheads="1"/>
              </p:cNvSpPr>
              <p:nvPr/>
            </p:nvSpPr>
            <p:spPr bwMode="auto">
              <a:xfrm>
                <a:off x="5550"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2" name="Rectangle 697"/>
              <p:cNvSpPr>
                <a:spLocks noChangeArrowheads="1"/>
              </p:cNvSpPr>
              <p:nvPr/>
            </p:nvSpPr>
            <p:spPr bwMode="auto">
              <a:xfrm>
                <a:off x="5592" y="1936"/>
                <a:ext cx="100" cy="33"/>
              </a:xfrm>
              <a:prstGeom prst="rect">
                <a:avLst/>
              </a:prstGeom>
              <a:grpFill/>
              <a:ln>
                <a:noFill/>
              </a:ln>
            </p:spPr>
            <p:txBody>
              <a:bodyPr vert="horz" wrap="square" lIns="91440" tIns="45720" rIns="91440" bIns="45720" numCol="1" anchor="t" anchorCtr="0" compatLnSpc="1"/>
              <a:lstStyle/>
              <a:p>
                <a:endParaRPr lang="zh-CN" altLang="en-US"/>
              </a:p>
            </p:txBody>
          </p:sp>
          <p:sp>
            <p:nvSpPr>
              <p:cNvPr id="1253" name="Rectangle 698"/>
              <p:cNvSpPr>
                <a:spLocks noChangeArrowheads="1"/>
              </p:cNvSpPr>
              <p:nvPr/>
            </p:nvSpPr>
            <p:spPr bwMode="auto">
              <a:xfrm>
                <a:off x="5656" y="1993"/>
                <a:ext cx="3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4" name="Rectangle 699"/>
              <p:cNvSpPr>
                <a:spLocks noChangeArrowheads="1"/>
              </p:cNvSpPr>
              <p:nvPr/>
            </p:nvSpPr>
            <p:spPr bwMode="auto">
              <a:xfrm>
                <a:off x="5550"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5" name="Rectangle 700"/>
              <p:cNvSpPr>
                <a:spLocks noChangeArrowheads="1"/>
              </p:cNvSpPr>
              <p:nvPr/>
            </p:nvSpPr>
            <p:spPr bwMode="auto">
              <a:xfrm>
                <a:off x="5592" y="204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6" name="Rectangle 701"/>
              <p:cNvSpPr>
                <a:spLocks noChangeArrowheads="1"/>
              </p:cNvSpPr>
              <p:nvPr/>
            </p:nvSpPr>
            <p:spPr bwMode="auto">
              <a:xfrm>
                <a:off x="5570" y="21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7" name="Rectangle 702"/>
              <p:cNvSpPr>
                <a:spLocks noChangeArrowheads="1"/>
              </p:cNvSpPr>
              <p:nvPr/>
            </p:nvSpPr>
            <p:spPr bwMode="auto">
              <a:xfrm>
                <a:off x="5614" y="2161"/>
                <a:ext cx="20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8" name="Rectangle 703"/>
              <p:cNvSpPr>
                <a:spLocks noChangeArrowheads="1"/>
              </p:cNvSpPr>
              <p:nvPr/>
            </p:nvSpPr>
            <p:spPr bwMode="auto">
              <a:xfrm>
                <a:off x="5550" y="232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59" name="Rectangle 704"/>
              <p:cNvSpPr>
                <a:spLocks noChangeArrowheads="1"/>
              </p:cNvSpPr>
              <p:nvPr/>
            </p:nvSpPr>
            <p:spPr bwMode="auto">
              <a:xfrm>
                <a:off x="5592" y="2329"/>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0" name="Rectangle 705"/>
              <p:cNvSpPr>
                <a:spLocks noChangeArrowheads="1"/>
              </p:cNvSpPr>
              <p:nvPr/>
            </p:nvSpPr>
            <p:spPr bwMode="auto">
              <a:xfrm>
                <a:off x="5656" y="232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1" name="Rectangle 706"/>
              <p:cNvSpPr>
                <a:spLocks noChangeArrowheads="1"/>
              </p:cNvSpPr>
              <p:nvPr/>
            </p:nvSpPr>
            <p:spPr bwMode="auto">
              <a:xfrm>
                <a:off x="557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2" name="Rectangle 707"/>
              <p:cNvSpPr>
                <a:spLocks noChangeArrowheads="1"/>
              </p:cNvSpPr>
              <p:nvPr/>
            </p:nvSpPr>
            <p:spPr bwMode="auto">
              <a:xfrm>
                <a:off x="5570" y="244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3" name="Rectangle 708"/>
              <p:cNvSpPr>
                <a:spLocks noChangeArrowheads="1"/>
              </p:cNvSpPr>
              <p:nvPr/>
            </p:nvSpPr>
            <p:spPr bwMode="auto">
              <a:xfrm>
                <a:off x="5550"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4" name="Rectangle 709"/>
              <p:cNvSpPr>
                <a:spLocks noChangeArrowheads="1"/>
              </p:cNvSpPr>
              <p:nvPr/>
            </p:nvSpPr>
            <p:spPr bwMode="auto">
              <a:xfrm>
                <a:off x="5592" y="2499"/>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65" name="Rectangle 710"/>
              <p:cNvSpPr>
                <a:spLocks noChangeArrowheads="1"/>
              </p:cNvSpPr>
              <p:nvPr/>
            </p:nvSpPr>
            <p:spPr bwMode="auto">
              <a:xfrm>
                <a:off x="5550" y="2555"/>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66" name="Rectangle 711"/>
              <p:cNvSpPr>
                <a:spLocks noChangeArrowheads="1"/>
              </p:cNvSpPr>
              <p:nvPr/>
            </p:nvSpPr>
            <p:spPr bwMode="auto">
              <a:xfrm>
                <a:off x="559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7" name="Rectangle 712"/>
              <p:cNvSpPr>
                <a:spLocks noChangeArrowheads="1"/>
              </p:cNvSpPr>
              <p:nvPr/>
            </p:nvSpPr>
            <p:spPr bwMode="auto">
              <a:xfrm>
                <a:off x="5636"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8" name="Rectangle 713"/>
              <p:cNvSpPr>
                <a:spLocks noChangeArrowheads="1"/>
              </p:cNvSpPr>
              <p:nvPr/>
            </p:nvSpPr>
            <p:spPr bwMode="auto">
              <a:xfrm>
                <a:off x="565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69" name="Rectangle 714"/>
              <p:cNvSpPr>
                <a:spLocks noChangeArrowheads="1"/>
              </p:cNvSpPr>
              <p:nvPr/>
            </p:nvSpPr>
            <p:spPr bwMode="auto">
              <a:xfrm>
                <a:off x="5550" y="272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0" name="Rectangle 715"/>
              <p:cNvSpPr>
                <a:spLocks noChangeArrowheads="1"/>
              </p:cNvSpPr>
              <p:nvPr/>
            </p:nvSpPr>
            <p:spPr bwMode="auto">
              <a:xfrm>
                <a:off x="5592" y="2724"/>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1" name="Rectangle 716"/>
              <p:cNvSpPr>
                <a:spLocks noChangeArrowheads="1"/>
              </p:cNvSpPr>
              <p:nvPr/>
            </p:nvSpPr>
            <p:spPr bwMode="auto">
              <a:xfrm>
                <a:off x="557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2" name="Rectangle 717"/>
              <p:cNvSpPr>
                <a:spLocks noChangeArrowheads="1"/>
              </p:cNvSpPr>
              <p:nvPr/>
            </p:nvSpPr>
            <p:spPr bwMode="auto">
              <a:xfrm>
                <a:off x="5614" y="2780"/>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3" name="Rectangle 718"/>
              <p:cNvSpPr>
                <a:spLocks noChangeArrowheads="1"/>
              </p:cNvSpPr>
              <p:nvPr/>
            </p:nvSpPr>
            <p:spPr bwMode="auto">
              <a:xfrm>
                <a:off x="5550"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4" name="Rectangle 719"/>
              <p:cNvSpPr>
                <a:spLocks noChangeArrowheads="1"/>
              </p:cNvSpPr>
              <p:nvPr/>
            </p:nvSpPr>
            <p:spPr bwMode="auto">
              <a:xfrm>
                <a:off x="559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5" name="Rectangle 720"/>
              <p:cNvSpPr>
                <a:spLocks noChangeArrowheads="1"/>
              </p:cNvSpPr>
              <p:nvPr/>
            </p:nvSpPr>
            <p:spPr bwMode="auto">
              <a:xfrm>
                <a:off x="5744"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6" name="Rectangle 721"/>
              <p:cNvSpPr>
                <a:spLocks noChangeArrowheads="1"/>
              </p:cNvSpPr>
              <p:nvPr/>
            </p:nvSpPr>
            <p:spPr bwMode="auto">
              <a:xfrm>
                <a:off x="576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7" name="Rectangle 722"/>
              <p:cNvSpPr>
                <a:spLocks noChangeArrowheads="1"/>
              </p:cNvSpPr>
              <p:nvPr/>
            </p:nvSpPr>
            <p:spPr bwMode="auto">
              <a:xfrm>
                <a:off x="5786"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8" name="Rectangle 723"/>
              <p:cNvSpPr>
                <a:spLocks noChangeArrowheads="1"/>
              </p:cNvSpPr>
              <p:nvPr/>
            </p:nvSpPr>
            <p:spPr bwMode="auto">
              <a:xfrm>
                <a:off x="5680" y="17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79" name="Rectangle 724"/>
              <p:cNvSpPr>
                <a:spLocks noChangeArrowheads="1"/>
              </p:cNvSpPr>
              <p:nvPr/>
            </p:nvSpPr>
            <p:spPr bwMode="auto">
              <a:xfrm>
                <a:off x="5722" y="1710"/>
                <a:ext cx="2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0" name="Rectangle 725"/>
              <p:cNvSpPr>
                <a:spLocks noChangeArrowheads="1"/>
              </p:cNvSpPr>
              <p:nvPr/>
            </p:nvSpPr>
            <p:spPr bwMode="auto">
              <a:xfrm>
                <a:off x="5680"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1" name="Rectangle 726"/>
              <p:cNvSpPr>
                <a:spLocks noChangeArrowheads="1"/>
              </p:cNvSpPr>
              <p:nvPr/>
            </p:nvSpPr>
            <p:spPr bwMode="auto">
              <a:xfrm>
                <a:off x="5786" y="18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2" name="Rectangle 727"/>
              <p:cNvSpPr>
                <a:spLocks noChangeArrowheads="1"/>
              </p:cNvSpPr>
              <p:nvPr/>
            </p:nvSpPr>
            <p:spPr bwMode="auto">
              <a:xfrm>
                <a:off x="5700" y="199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3" name="Rectangle 728"/>
              <p:cNvSpPr>
                <a:spLocks noChangeArrowheads="1"/>
              </p:cNvSpPr>
              <p:nvPr/>
            </p:nvSpPr>
            <p:spPr bwMode="auto">
              <a:xfrm>
                <a:off x="5786"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4" name="Rectangle 729"/>
              <p:cNvSpPr>
                <a:spLocks noChangeArrowheads="1"/>
              </p:cNvSpPr>
              <p:nvPr/>
            </p:nvSpPr>
            <p:spPr bwMode="auto">
              <a:xfrm>
                <a:off x="5636" y="227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5" name="Rectangle 730"/>
              <p:cNvSpPr>
                <a:spLocks noChangeArrowheads="1"/>
              </p:cNvSpPr>
              <p:nvPr/>
            </p:nvSpPr>
            <p:spPr bwMode="auto">
              <a:xfrm>
                <a:off x="574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6" name="Rectangle 731"/>
              <p:cNvSpPr>
                <a:spLocks noChangeArrowheads="1"/>
              </p:cNvSpPr>
              <p:nvPr/>
            </p:nvSpPr>
            <p:spPr bwMode="auto">
              <a:xfrm>
                <a:off x="5786"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87" name="Rectangle 732"/>
              <p:cNvSpPr>
                <a:spLocks noChangeArrowheads="1"/>
              </p:cNvSpPr>
              <p:nvPr/>
            </p:nvSpPr>
            <p:spPr bwMode="auto">
              <a:xfrm>
                <a:off x="5656" y="2387"/>
                <a:ext cx="100"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8" name="Rectangle 733"/>
              <p:cNvSpPr>
                <a:spLocks noChangeArrowheads="1"/>
              </p:cNvSpPr>
              <p:nvPr/>
            </p:nvSpPr>
            <p:spPr bwMode="auto">
              <a:xfrm>
                <a:off x="5786"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289" name="Rectangle 734"/>
              <p:cNvSpPr>
                <a:spLocks noChangeArrowheads="1"/>
              </p:cNvSpPr>
              <p:nvPr/>
            </p:nvSpPr>
            <p:spPr bwMode="auto">
              <a:xfrm>
                <a:off x="5786"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290" name="Rectangle 735"/>
              <p:cNvSpPr>
                <a:spLocks noChangeArrowheads="1"/>
              </p:cNvSpPr>
              <p:nvPr/>
            </p:nvSpPr>
            <p:spPr bwMode="auto">
              <a:xfrm>
                <a:off x="5786" y="2611"/>
                <a:ext cx="14" cy="33"/>
              </a:xfrm>
              <a:prstGeom prst="rect">
                <a:avLst/>
              </a:prstGeom>
              <a:grpFill/>
              <a:ln>
                <a:noFill/>
              </a:ln>
            </p:spPr>
            <p:txBody>
              <a:bodyPr vert="horz" wrap="square" lIns="91440" tIns="45720" rIns="91440" bIns="45720" numCol="1" anchor="t" anchorCtr="0" compatLnSpc="1"/>
              <a:lstStyle/>
              <a:p>
                <a:endParaRPr lang="zh-CN" altLang="en-US"/>
              </a:p>
            </p:txBody>
          </p:sp>
          <p:sp>
            <p:nvSpPr>
              <p:cNvPr id="1291" name="Rectangle 736"/>
              <p:cNvSpPr>
                <a:spLocks noChangeArrowheads="1"/>
              </p:cNvSpPr>
              <p:nvPr/>
            </p:nvSpPr>
            <p:spPr bwMode="auto">
              <a:xfrm>
                <a:off x="5700" y="266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2" name="Rectangle 737"/>
              <p:cNvSpPr>
                <a:spLocks noChangeArrowheads="1"/>
              </p:cNvSpPr>
              <p:nvPr/>
            </p:nvSpPr>
            <p:spPr bwMode="auto">
              <a:xfrm>
                <a:off x="57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3" name="Rectangle 738"/>
              <p:cNvSpPr>
                <a:spLocks noChangeArrowheads="1"/>
              </p:cNvSpPr>
              <p:nvPr/>
            </p:nvSpPr>
            <p:spPr bwMode="auto">
              <a:xfrm>
                <a:off x="5786"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4" name="Rectangle 739"/>
              <p:cNvSpPr>
                <a:spLocks noChangeArrowheads="1"/>
              </p:cNvSpPr>
              <p:nvPr/>
            </p:nvSpPr>
            <p:spPr bwMode="auto">
              <a:xfrm>
                <a:off x="5700" y="278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5" name="Rectangle 740"/>
              <p:cNvSpPr>
                <a:spLocks noChangeArrowheads="1"/>
              </p:cNvSpPr>
              <p:nvPr/>
            </p:nvSpPr>
            <p:spPr bwMode="auto">
              <a:xfrm>
                <a:off x="559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6" name="Rectangle 741"/>
              <p:cNvSpPr>
                <a:spLocks noChangeArrowheads="1"/>
              </p:cNvSpPr>
              <p:nvPr/>
            </p:nvSpPr>
            <p:spPr bwMode="auto">
              <a:xfrm>
                <a:off x="5722"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7" name="Rectangle 742"/>
              <p:cNvSpPr>
                <a:spLocks noChangeArrowheads="1"/>
              </p:cNvSpPr>
              <p:nvPr/>
            </p:nvSpPr>
            <p:spPr bwMode="auto">
              <a:xfrm>
                <a:off x="5550"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8" name="Rectangle 743"/>
              <p:cNvSpPr>
                <a:spLocks noChangeArrowheads="1"/>
              </p:cNvSpPr>
              <p:nvPr/>
            </p:nvSpPr>
            <p:spPr bwMode="auto">
              <a:xfrm>
                <a:off x="563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299" name="Rectangle 744"/>
              <p:cNvSpPr>
                <a:spLocks noChangeArrowheads="1"/>
              </p:cNvSpPr>
              <p:nvPr/>
            </p:nvSpPr>
            <p:spPr bwMode="auto">
              <a:xfrm>
                <a:off x="5658"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0" name="Rectangle 745"/>
              <p:cNvSpPr>
                <a:spLocks noChangeArrowheads="1"/>
              </p:cNvSpPr>
              <p:nvPr/>
            </p:nvSpPr>
            <p:spPr bwMode="auto">
              <a:xfrm>
                <a:off x="5656"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1" name="Rectangle 746"/>
              <p:cNvSpPr>
                <a:spLocks noChangeArrowheads="1"/>
              </p:cNvSpPr>
              <p:nvPr/>
            </p:nvSpPr>
            <p:spPr bwMode="auto">
              <a:xfrm>
                <a:off x="5614"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2" name="Rectangle 747"/>
              <p:cNvSpPr>
                <a:spLocks noChangeArrowheads="1"/>
              </p:cNvSpPr>
              <p:nvPr/>
            </p:nvSpPr>
            <p:spPr bwMode="auto">
              <a:xfrm>
                <a:off x="555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3" name="Rectangle 748"/>
              <p:cNvSpPr>
                <a:spLocks noChangeArrowheads="1"/>
              </p:cNvSpPr>
              <p:nvPr/>
            </p:nvSpPr>
            <p:spPr bwMode="auto">
              <a:xfrm>
                <a:off x="559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4" name="Rectangle 749"/>
              <p:cNvSpPr>
                <a:spLocks noChangeArrowheads="1"/>
              </p:cNvSpPr>
              <p:nvPr/>
            </p:nvSpPr>
            <p:spPr bwMode="auto">
              <a:xfrm>
                <a:off x="5614"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5" name="Rectangle 750"/>
              <p:cNvSpPr>
                <a:spLocks noChangeArrowheads="1"/>
              </p:cNvSpPr>
              <p:nvPr/>
            </p:nvSpPr>
            <p:spPr bwMode="auto">
              <a:xfrm>
                <a:off x="5722"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6" name="Rectangle 751"/>
              <p:cNvSpPr>
                <a:spLocks noChangeArrowheads="1"/>
              </p:cNvSpPr>
              <p:nvPr/>
            </p:nvSpPr>
            <p:spPr bwMode="auto">
              <a:xfrm>
                <a:off x="5550"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7" name="Rectangle 752"/>
              <p:cNvSpPr>
                <a:spLocks noChangeArrowheads="1"/>
              </p:cNvSpPr>
              <p:nvPr/>
            </p:nvSpPr>
            <p:spPr bwMode="auto">
              <a:xfrm>
                <a:off x="5700" y="31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8" name="Rectangle 753"/>
              <p:cNvSpPr>
                <a:spLocks noChangeArrowheads="1"/>
              </p:cNvSpPr>
              <p:nvPr/>
            </p:nvSpPr>
            <p:spPr bwMode="auto">
              <a:xfrm>
                <a:off x="5614"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09" name="Rectangle 754"/>
              <p:cNvSpPr>
                <a:spLocks noChangeArrowheads="1"/>
              </p:cNvSpPr>
              <p:nvPr/>
            </p:nvSpPr>
            <p:spPr bwMode="auto">
              <a:xfrm>
                <a:off x="568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0" name="Rectangle 755"/>
              <p:cNvSpPr>
                <a:spLocks noChangeArrowheads="1"/>
              </p:cNvSpPr>
              <p:nvPr/>
            </p:nvSpPr>
            <p:spPr bwMode="auto">
              <a:xfrm>
                <a:off x="5550"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1" name="Rectangle 756"/>
              <p:cNvSpPr>
                <a:spLocks noChangeArrowheads="1"/>
              </p:cNvSpPr>
              <p:nvPr/>
            </p:nvSpPr>
            <p:spPr bwMode="auto">
              <a:xfrm>
                <a:off x="5656" y="3294"/>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312" name="Rectangle 757"/>
              <p:cNvSpPr>
                <a:spLocks noChangeArrowheads="1"/>
              </p:cNvSpPr>
              <p:nvPr/>
            </p:nvSpPr>
            <p:spPr bwMode="auto">
              <a:xfrm>
                <a:off x="5614"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3" name="Rectangle 758"/>
              <p:cNvSpPr>
                <a:spLocks noChangeArrowheads="1"/>
              </p:cNvSpPr>
              <p:nvPr/>
            </p:nvSpPr>
            <p:spPr bwMode="auto">
              <a:xfrm>
                <a:off x="5550"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4" name="Rectangle 759"/>
              <p:cNvSpPr>
                <a:spLocks noChangeArrowheads="1"/>
              </p:cNvSpPr>
              <p:nvPr/>
            </p:nvSpPr>
            <p:spPr bwMode="auto">
              <a:xfrm>
                <a:off x="565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5" name="Rectangle 760"/>
              <p:cNvSpPr>
                <a:spLocks noChangeArrowheads="1"/>
              </p:cNvSpPr>
              <p:nvPr/>
            </p:nvSpPr>
            <p:spPr bwMode="auto">
              <a:xfrm>
                <a:off x="5786"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6" name="Rectangle 761"/>
              <p:cNvSpPr>
                <a:spLocks noChangeArrowheads="1"/>
              </p:cNvSpPr>
              <p:nvPr/>
            </p:nvSpPr>
            <p:spPr bwMode="auto">
              <a:xfrm>
                <a:off x="5786" y="350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7" name="Rectangle 762"/>
              <p:cNvSpPr>
                <a:spLocks noChangeArrowheads="1"/>
              </p:cNvSpPr>
              <p:nvPr/>
            </p:nvSpPr>
            <p:spPr bwMode="auto">
              <a:xfrm>
                <a:off x="5550" y="356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18" name="Rectangle 763"/>
              <p:cNvSpPr>
                <a:spLocks noChangeArrowheads="1"/>
              </p:cNvSpPr>
              <p:nvPr/>
            </p:nvSpPr>
            <p:spPr bwMode="auto">
              <a:xfrm>
                <a:off x="565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19" name="Rectangle 764"/>
              <p:cNvSpPr>
                <a:spLocks noChangeArrowheads="1"/>
              </p:cNvSpPr>
              <p:nvPr/>
            </p:nvSpPr>
            <p:spPr bwMode="auto">
              <a:xfrm>
                <a:off x="5656" y="367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0" name="Rectangle 765"/>
              <p:cNvSpPr>
                <a:spLocks noChangeArrowheads="1"/>
              </p:cNvSpPr>
              <p:nvPr/>
            </p:nvSpPr>
            <p:spPr bwMode="auto">
              <a:xfrm>
                <a:off x="5786" y="362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1" name="Rectangle 766"/>
              <p:cNvSpPr>
                <a:spLocks noChangeArrowheads="1"/>
              </p:cNvSpPr>
              <p:nvPr/>
            </p:nvSpPr>
            <p:spPr bwMode="auto">
              <a:xfrm>
                <a:off x="578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2" name="Rectangle 767"/>
              <p:cNvSpPr>
                <a:spLocks noChangeArrowheads="1"/>
              </p:cNvSpPr>
              <p:nvPr/>
            </p:nvSpPr>
            <p:spPr bwMode="auto">
              <a:xfrm>
                <a:off x="580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3" name="Rectangle 768"/>
              <p:cNvSpPr>
                <a:spLocks noChangeArrowheads="1"/>
              </p:cNvSpPr>
              <p:nvPr/>
            </p:nvSpPr>
            <p:spPr bwMode="auto">
              <a:xfrm>
                <a:off x="5828"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4" name="Rectangle 769"/>
              <p:cNvSpPr>
                <a:spLocks noChangeArrowheads="1"/>
              </p:cNvSpPr>
              <p:nvPr/>
            </p:nvSpPr>
            <p:spPr bwMode="auto">
              <a:xfrm>
                <a:off x="587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5" name="Rectangle 770"/>
              <p:cNvSpPr>
                <a:spLocks noChangeArrowheads="1"/>
              </p:cNvSpPr>
              <p:nvPr/>
            </p:nvSpPr>
            <p:spPr bwMode="auto">
              <a:xfrm>
                <a:off x="589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6" name="Rectangle 771"/>
              <p:cNvSpPr>
                <a:spLocks noChangeArrowheads="1"/>
              </p:cNvSpPr>
              <p:nvPr/>
            </p:nvSpPr>
            <p:spPr bwMode="auto">
              <a:xfrm>
                <a:off x="589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7" name="Rectangle 772"/>
              <p:cNvSpPr>
                <a:spLocks noChangeArrowheads="1"/>
              </p:cNvSpPr>
              <p:nvPr/>
            </p:nvSpPr>
            <p:spPr bwMode="auto">
              <a:xfrm>
                <a:off x="5806" y="1880"/>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28" name="Rectangle 773"/>
              <p:cNvSpPr>
                <a:spLocks noChangeArrowheads="1"/>
              </p:cNvSpPr>
              <p:nvPr/>
            </p:nvSpPr>
            <p:spPr bwMode="auto">
              <a:xfrm>
                <a:off x="5784" y="2049"/>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29" name="Rectangle 774"/>
              <p:cNvSpPr>
                <a:spLocks noChangeArrowheads="1"/>
              </p:cNvSpPr>
              <p:nvPr/>
            </p:nvSpPr>
            <p:spPr bwMode="auto">
              <a:xfrm>
                <a:off x="5592" y="2105"/>
                <a:ext cx="22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0" name="Rectangle 775"/>
              <p:cNvSpPr>
                <a:spLocks noChangeArrowheads="1"/>
              </p:cNvSpPr>
              <p:nvPr/>
            </p:nvSpPr>
            <p:spPr bwMode="auto">
              <a:xfrm>
                <a:off x="5850" y="2105"/>
                <a:ext cx="7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1" name="Rectangle 776"/>
              <p:cNvSpPr>
                <a:spLocks noChangeArrowheads="1"/>
              </p:cNvSpPr>
              <p:nvPr/>
            </p:nvSpPr>
            <p:spPr bwMode="auto">
              <a:xfrm>
                <a:off x="5684" y="2217"/>
                <a:ext cx="220"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2" name="Rectangle 777"/>
              <p:cNvSpPr>
                <a:spLocks noChangeArrowheads="1"/>
              </p:cNvSpPr>
              <p:nvPr/>
            </p:nvSpPr>
            <p:spPr bwMode="auto">
              <a:xfrm>
                <a:off x="578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3" name="Rectangle 778"/>
              <p:cNvSpPr>
                <a:spLocks noChangeArrowheads="1"/>
              </p:cNvSpPr>
              <p:nvPr/>
            </p:nvSpPr>
            <p:spPr bwMode="auto">
              <a:xfrm>
                <a:off x="580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4" name="Rectangle 779"/>
              <p:cNvSpPr>
                <a:spLocks noChangeArrowheads="1"/>
              </p:cNvSpPr>
              <p:nvPr/>
            </p:nvSpPr>
            <p:spPr bwMode="auto">
              <a:xfrm>
                <a:off x="5806" y="2387"/>
                <a:ext cx="12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5" name="Rectangle 780"/>
              <p:cNvSpPr>
                <a:spLocks noChangeArrowheads="1"/>
              </p:cNvSpPr>
              <p:nvPr/>
            </p:nvSpPr>
            <p:spPr bwMode="auto">
              <a:xfrm>
                <a:off x="589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6" name="Rectangle 781"/>
              <p:cNvSpPr>
                <a:spLocks noChangeArrowheads="1"/>
              </p:cNvSpPr>
              <p:nvPr/>
            </p:nvSpPr>
            <p:spPr bwMode="auto">
              <a:xfrm>
                <a:off x="5784" y="2499"/>
                <a:ext cx="15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37" name="Rectangle 782"/>
              <p:cNvSpPr>
                <a:spLocks noChangeArrowheads="1"/>
              </p:cNvSpPr>
              <p:nvPr/>
            </p:nvSpPr>
            <p:spPr bwMode="auto">
              <a:xfrm>
                <a:off x="5784" y="2668"/>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8" name="Rectangle 783"/>
              <p:cNvSpPr>
                <a:spLocks noChangeArrowheads="1"/>
              </p:cNvSpPr>
              <p:nvPr/>
            </p:nvSpPr>
            <p:spPr bwMode="auto">
              <a:xfrm>
                <a:off x="589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39" name="Rectangle 784"/>
              <p:cNvSpPr>
                <a:spLocks noChangeArrowheads="1"/>
              </p:cNvSpPr>
              <p:nvPr/>
            </p:nvSpPr>
            <p:spPr bwMode="auto">
              <a:xfrm>
                <a:off x="580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0" name="Rectangle 785"/>
              <p:cNvSpPr>
                <a:spLocks noChangeArrowheads="1"/>
              </p:cNvSpPr>
              <p:nvPr/>
            </p:nvSpPr>
            <p:spPr bwMode="auto">
              <a:xfrm>
                <a:off x="5828" y="2780"/>
                <a:ext cx="76"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1" name="Rectangle 786"/>
              <p:cNvSpPr>
                <a:spLocks noChangeArrowheads="1"/>
              </p:cNvSpPr>
              <p:nvPr/>
            </p:nvSpPr>
            <p:spPr bwMode="auto">
              <a:xfrm>
                <a:off x="5914"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2" name="Rectangle 787"/>
              <p:cNvSpPr>
                <a:spLocks noChangeArrowheads="1"/>
              </p:cNvSpPr>
              <p:nvPr/>
            </p:nvSpPr>
            <p:spPr bwMode="auto">
              <a:xfrm>
                <a:off x="5936"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3" name="Rectangle 788"/>
              <p:cNvSpPr>
                <a:spLocks noChangeArrowheads="1"/>
              </p:cNvSpPr>
              <p:nvPr/>
            </p:nvSpPr>
            <p:spPr bwMode="auto">
              <a:xfrm>
                <a:off x="5980"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4" name="Rectangle 789"/>
              <p:cNvSpPr>
                <a:spLocks noChangeArrowheads="1"/>
              </p:cNvSpPr>
              <p:nvPr/>
            </p:nvSpPr>
            <p:spPr bwMode="auto">
              <a:xfrm>
                <a:off x="6000" y="16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5" name="Rectangle 790"/>
              <p:cNvSpPr>
                <a:spLocks noChangeArrowheads="1"/>
              </p:cNvSpPr>
              <p:nvPr/>
            </p:nvSpPr>
            <p:spPr bwMode="auto">
              <a:xfrm>
                <a:off x="6022" y="16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46" name="Rectangle 791"/>
              <p:cNvSpPr>
                <a:spLocks noChangeArrowheads="1"/>
              </p:cNvSpPr>
              <p:nvPr/>
            </p:nvSpPr>
            <p:spPr bwMode="auto">
              <a:xfrm>
                <a:off x="6022" y="1768"/>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7" name="Rectangle 792"/>
              <p:cNvSpPr>
                <a:spLocks noChangeArrowheads="1"/>
              </p:cNvSpPr>
              <p:nvPr/>
            </p:nvSpPr>
            <p:spPr bwMode="auto">
              <a:xfrm>
                <a:off x="5700" y="1824"/>
                <a:ext cx="228"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8" name="Rectangle 793"/>
              <p:cNvSpPr>
                <a:spLocks noChangeArrowheads="1"/>
              </p:cNvSpPr>
              <p:nvPr/>
            </p:nvSpPr>
            <p:spPr bwMode="auto">
              <a:xfrm>
                <a:off x="5942" y="1824"/>
                <a:ext cx="7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49" name="Rectangle 794"/>
              <p:cNvSpPr>
                <a:spLocks noChangeArrowheads="1"/>
              </p:cNvSpPr>
              <p:nvPr/>
            </p:nvSpPr>
            <p:spPr bwMode="auto">
              <a:xfrm>
                <a:off x="6022" y="1824"/>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0" name="Rectangle 795"/>
              <p:cNvSpPr>
                <a:spLocks noChangeArrowheads="1"/>
              </p:cNvSpPr>
              <p:nvPr/>
            </p:nvSpPr>
            <p:spPr bwMode="auto">
              <a:xfrm>
                <a:off x="6022" y="18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351" name="Rectangle 796"/>
              <p:cNvSpPr>
                <a:spLocks noChangeArrowheads="1"/>
              </p:cNvSpPr>
              <p:nvPr/>
            </p:nvSpPr>
            <p:spPr bwMode="auto">
              <a:xfrm>
                <a:off x="5700" y="1936"/>
                <a:ext cx="228"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2" name="Rectangle 797"/>
              <p:cNvSpPr>
                <a:spLocks noChangeArrowheads="1"/>
              </p:cNvSpPr>
              <p:nvPr/>
            </p:nvSpPr>
            <p:spPr bwMode="auto">
              <a:xfrm>
                <a:off x="5958" y="1936"/>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3" name="Rectangle 798"/>
              <p:cNvSpPr>
                <a:spLocks noChangeArrowheads="1"/>
              </p:cNvSpPr>
              <p:nvPr/>
            </p:nvSpPr>
            <p:spPr bwMode="auto">
              <a:xfrm>
                <a:off x="5978" y="1936"/>
                <a:ext cx="36" cy="33"/>
              </a:xfrm>
              <a:prstGeom prst="rect">
                <a:avLst/>
              </a:prstGeom>
              <a:grpFill/>
              <a:ln>
                <a:noFill/>
              </a:ln>
            </p:spPr>
            <p:txBody>
              <a:bodyPr vert="horz" wrap="square" lIns="91440" tIns="45720" rIns="91440" bIns="45720" numCol="1" anchor="t" anchorCtr="0" compatLnSpc="1"/>
              <a:lstStyle/>
              <a:p>
                <a:endParaRPr lang="zh-CN" altLang="en-US"/>
              </a:p>
            </p:txBody>
          </p:sp>
          <p:sp>
            <p:nvSpPr>
              <p:cNvPr id="1354" name="Rectangle 799"/>
              <p:cNvSpPr>
                <a:spLocks noChangeArrowheads="1"/>
              </p:cNvSpPr>
              <p:nvPr/>
            </p:nvSpPr>
            <p:spPr bwMode="auto">
              <a:xfrm>
                <a:off x="5914" y="2049"/>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5" name="Rectangle 800"/>
              <p:cNvSpPr>
                <a:spLocks noChangeArrowheads="1"/>
              </p:cNvSpPr>
              <p:nvPr/>
            </p:nvSpPr>
            <p:spPr bwMode="auto">
              <a:xfrm>
                <a:off x="5958"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6" name="Rectangle 801"/>
              <p:cNvSpPr>
                <a:spLocks noChangeArrowheads="1"/>
              </p:cNvSpPr>
              <p:nvPr/>
            </p:nvSpPr>
            <p:spPr bwMode="auto">
              <a:xfrm>
                <a:off x="6022" y="20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7" name="Rectangle 802"/>
              <p:cNvSpPr>
                <a:spLocks noChangeArrowheads="1"/>
              </p:cNvSpPr>
              <p:nvPr/>
            </p:nvSpPr>
            <p:spPr bwMode="auto">
              <a:xfrm>
                <a:off x="5936"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8" name="Rectangle 803"/>
              <p:cNvSpPr>
                <a:spLocks noChangeArrowheads="1"/>
              </p:cNvSpPr>
              <p:nvPr/>
            </p:nvSpPr>
            <p:spPr bwMode="auto">
              <a:xfrm>
                <a:off x="6000" y="21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59" name="Rectangle 804"/>
              <p:cNvSpPr>
                <a:spLocks noChangeArrowheads="1"/>
              </p:cNvSpPr>
              <p:nvPr/>
            </p:nvSpPr>
            <p:spPr bwMode="auto">
              <a:xfrm>
                <a:off x="6022" y="21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0" name="Rectangle 805"/>
              <p:cNvSpPr>
                <a:spLocks noChangeArrowheads="1"/>
              </p:cNvSpPr>
              <p:nvPr/>
            </p:nvSpPr>
            <p:spPr bwMode="auto">
              <a:xfrm>
                <a:off x="5980"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1" name="Rectangle 806"/>
              <p:cNvSpPr>
                <a:spLocks noChangeArrowheads="1"/>
              </p:cNvSpPr>
              <p:nvPr/>
            </p:nvSpPr>
            <p:spPr bwMode="auto">
              <a:xfrm>
                <a:off x="6022" y="21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2" name="Rectangle 807"/>
              <p:cNvSpPr>
                <a:spLocks noChangeArrowheads="1"/>
              </p:cNvSpPr>
              <p:nvPr/>
            </p:nvSpPr>
            <p:spPr bwMode="auto">
              <a:xfrm>
                <a:off x="5980" y="2217"/>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3" name="Rectangle 808"/>
              <p:cNvSpPr>
                <a:spLocks noChangeArrowheads="1"/>
              </p:cNvSpPr>
              <p:nvPr/>
            </p:nvSpPr>
            <p:spPr bwMode="auto">
              <a:xfrm>
                <a:off x="6022" y="22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4" name="Rectangle 809"/>
              <p:cNvSpPr>
                <a:spLocks noChangeArrowheads="1"/>
              </p:cNvSpPr>
              <p:nvPr/>
            </p:nvSpPr>
            <p:spPr bwMode="auto">
              <a:xfrm>
                <a:off x="5870" y="2273"/>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1365" name="Rectangle 810"/>
              <p:cNvSpPr>
                <a:spLocks noChangeArrowheads="1"/>
              </p:cNvSpPr>
              <p:nvPr/>
            </p:nvSpPr>
            <p:spPr bwMode="auto">
              <a:xfrm>
                <a:off x="5980" y="2273"/>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1" name="Group 1012"/>
            <p:cNvGrpSpPr/>
            <p:nvPr/>
          </p:nvGrpSpPr>
          <p:grpSpPr bwMode="auto">
            <a:xfrm>
              <a:off x="-3900818" y="-1035049"/>
              <a:ext cx="2209875" cy="4397375"/>
              <a:chOff x="4814" y="935"/>
              <a:chExt cx="1392" cy="2770"/>
            </a:xfrm>
            <a:grpFill/>
          </p:grpSpPr>
          <p:sp>
            <p:nvSpPr>
              <p:cNvPr id="966" name="Rectangle 812"/>
              <p:cNvSpPr>
                <a:spLocks noChangeArrowheads="1"/>
              </p:cNvSpPr>
              <p:nvPr/>
            </p:nvSpPr>
            <p:spPr bwMode="auto">
              <a:xfrm>
                <a:off x="6022"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7" name="Rectangle 813"/>
              <p:cNvSpPr>
                <a:spLocks noChangeArrowheads="1"/>
              </p:cNvSpPr>
              <p:nvPr/>
            </p:nvSpPr>
            <p:spPr bwMode="auto">
              <a:xfrm>
                <a:off x="6002" y="2329"/>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68" name="Rectangle 814"/>
              <p:cNvSpPr>
                <a:spLocks noChangeArrowheads="1"/>
              </p:cNvSpPr>
              <p:nvPr/>
            </p:nvSpPr>
            <p:spPr bwMode="auto">
              <a:xfrm>
                <a:off x="5936"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9" name="Rectangle 815"/>
              <p:cNvSpPr>
                <a:spLocks noChangeArrowheads="1"/>
              </p:cNvSpPr>
              <p:nvPr/>
            </p:nvSpPr>
            <p:spPr bwMode="auto">
              <a:xfrm>
                <a:off x="5980"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0" name="Rectangle 816"/>
              <p:cNvSpPr>
                <a:spLocks noChangeArrowheads="1"/>
              </p:cNvSpPr>
              <p:nvPr/>
            </p:nvSpPr>
            <p:spPr bwMode="auto">
              <a:xfrm>
                <a:off x="6000" y="238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71" name="Rectangle 817"/>
              <p:cNvSpPr>
                <a:spLocks noChangeArrowheads="1"/>
              </p:cNvSpPr>
              <p:nvPr/>
            </p:nvSpPr>
            <p:spPr bwMode="auto">
              <a:xfrm>
                <a:off x="6022" y="238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2" name="Rectangle 818"/>
              <p:cNvSpPr>
                <a:spLocks noChangeArrowheads="1"/>
              </p:cNvSpPr>
              <p:nvPr/>
            </p:nvSpPr>
            <p:spPr bwMode="auto">
              <a:xfrm>
                <a:off x="5936" y="2443"/>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73" name="Rectangle 819"/>
              <p:cNvSpPr>
                <a:spLocks noChangeArrowheads="1"/>
              </p:cNvSpPr>
              <p:nvPr/>
            </p:nvSpPr>
            <p:spPr bwMode="auto">
              <a:xfrm>
                <a:off x="6022" y="244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4" name="Rectangle 820"/>
              <p:cNvSpPr>
                <a:spLocks noChangeArrowheads="1"/>
              </p:cNvSpPr>
              <p:nvPr/>
            </p:nvSpPr>
            <p:spPr bwMode="auto">
              <a:xfrm>
                <a:off x="6022" y="2499"/>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75" name="Rectangle 821"/>
              <p:cNvSpPr>
                <a:spLocks noChangeArrowheads="1"/>
              </p:cNvSpPr>
              <p:nvPr/>
            </p:nvSpPr>
            <p:spPr bwMode="auto">
              <a:xfrm>
                <a:off x="5914" y="255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76" name="Rectangle 822"/>
              <p:cNvSpPr>
                <a:spLocks noChangeArrowheads="1"/>
              </p:cNvSpPr>
              <p:nvPr/>
            </p:nvSpPr>
            <p:spPr bwMode="auto">
              <a:xfrm>
                <a:off x="5980" y="255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7" name="Rectangle 823"/>
              <p:cNvSpPr>
                <a:spLocks noChangeArrowheads="1"/>
              </p:cNvSpPr>
              <p:nvPr/>
            </p:nvSpPr>
            <p:spPr bwMode="auto">
              <a:xfrm>
                <a:off x="6002" y="2555"/>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978" name="Rectangle 824"/>
              <p:cNvSpPr>
                <a:spLocks noChangeArrowheads="1"/>
              </p:cNvSpPr>
              <p:nvPr/>
            </p:nvSpPr>
            <p:spPr bwMode="auto">
              <a:xfrm>
                <a:off x="6022" y="2611"/>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979" name="Rectangle 825"/>
              <p:cNvSpPr>
                <a:spLocks noChangeArrowheads="1"/>
              </p:cNvSpPr>
              <p:nvPr/>
            </p:nvSpPr>
            <p:spPr bwMode="auto">
              <a:xfrm>
                <a:off x="5958"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0" name="Rectangle 826"/>
              <p:cNvSpPr>
                <a:spLocks noChangeArrowheads="1"/>
              </p:cNvSpPr>
              <p:nvPr/>
            </p:nvSpPr>
            <p:spPr bwMode="auto">
              <a:xfrm>
                <a:off x="6022" y="266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1" name="Rectangle 827"/>
              <p:cNvSpPr>
                <a:spLocks noChangeArrowheads="1"/>
              </p:cNvSpPr>
              <p:nvPr/>
            </p:nvSpPr>
            <p:spPr bwMode="auto">
              <a:xfrm>
                <a:off x="6000" y="272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2" name="Rectangle 828"/>
              <p:cNvSpPr>
                <a:spLocks noChangeArrowheads="1"/>
              </p:cNvSpPr>
              <p:nvPr/>
            </p:nvSpPr>
            <p:spPr bwMode="auto">
              <a:xfrm>
                <a:off x="5936"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3" name="Rectangle 829"/>
              <p:cNvSpPr>
                <a:spLocks noChangeArrowheads="1"/>
              </p:cNvSpPr>
              <p:nvPr/>
            </p:nvSpPr>
            <p:spPr bwMode="auto">
              <a:xfrm>
                <a:off x="5980"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4" name="Rectangle 830"/>
              <p:cNvSpPr>
                <a:spLocks noChangeArrowheads="1"/>
              </p:cNvSpPr>
              <p:nvPr/>
            </p:nvSpPr>
            <p:spPr bwMode="auto">
              <a:xfrm>
                <a:off x="6022" y="278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5" name="Rectangle 831"/>
              <p:cNvSpPr>
                <a:spLocks noChangeArrowheads="1"/>
              </p:cNvSpPr>
              <p:nvPr/>
            </p:nvSpPr>
            <p:spPr bwMode="auto">
              <a:xfrm>
                <a:off x="5914" y="283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6" name="Rectangle 832"/>
              <p:cNvSpPr>
                <a:spLocks noChangeArrowheads="1"/>
              </p:cNvSpPr>
              <p:nvPr/>
            </p:nvSpPr>
            <p:spPr bwMode="auto">
              <a:xfrm>
                <a:off x="6022" y="283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7" name="Rectangle 833"/>
              <p:cNvSpPr>
                <a:spLocks noChangeArrowheads="1"/>
              </p:cNvSpPr>
              <p:nvPr/>
            </p:nvSpPr>
            <p:spPr bwMode="auto">
              <a:xfrm>
                <a:off x="5914" y="289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88" name="Rectangle 834"/>
              <p:cNvSpPr>
                <a:spLocks noChangeArrowheads="1"/>
              </p:cNvSpPr>
              <p:nvPr/>
            </p:nvSpPr>
            <p:spPr bwMode="auto">
              <a:xfrm>
                <a:off x="5958" y="289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89" name="Rectangle 835"/>
              <p:cNvSpPr>
                <a:spLocks noChangeArrowheads="1"/>
              </p:cNvSpPr>
              <p:nvPr/>
            </p:nvSpPr>
            <p:spPr bwMode="auto">
              <a:xfrm>
                <a:off x="5656" y="2942"/>
                <a:ext cx="14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0" name="Rectangle 836"/>
              <p:cNvSpPr>
                <a:spLocks noChangeArrowheads="1"/>
              </p:cNvSpPr>
              <p:nvPr/>
            </p:nvSpPr>
            <p:spPr bwMode="auto">
              <a:xfrm>
                <a:off x="5806"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1" name="Rectangle 837"/>
              <p:cNvSpPr>
                <a:spLocks noChangeArrowheads="1"/>
              </p:cNvSpPr>
              <p:nvPr/>
            </p:nvSpPr>
            <p:spPr bwMode="auto">
              <a:xfrm>
                <a:off x="5870"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2" name="Rectangle 838"/>
              <p:cNvSpPr>
                <a:spLocks noChangeArrowheads="1"/>
              </p:cNvSpPr>
              <p:nvPr/>
            </p:nvSpPr>
            <p:spPr bwMode="auto">
              <a:xfrm>
                <a:off x="5914" y="29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3" name="Rectangle 839"/>
              <p:cNvSpPr>
                <a:spLocks noChangeArrowheads="1"/>
              </p:cNvSpPr>
              <p:nvPr/>
            </p:nvSpPr>
            <p:spPr bwMode="auto">
              <a:xfrm>
                <a:off x="6022" y="29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4" name="Rectangle 840"/>
              <p:cNvSpPr>
                <a:spLocks noChangeArrowheads="1"/>
              </p:cNvSpPr>
              <p:nvPr/>
            </p:nvSpPr>
            <p:spPr bwMode="auto">
              <a:xfrm>
                <a:off x="5850"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5" name="Rectangle 841"/>
              <p:cNvSpPr>
                <a:spLocks noChangeArrowheads="1"/>
              </p:cNvSpPr>
              <p:nvPr/>
            </p:nvSpPr>
            <p:spPr bwMode="auto">
              <a:xfrm>
                <a:off x="6000" y="299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96" name="Rectangle 842"/>
              <p:cNvSpPr>
                <a:spLocks noChangeArrowheads="1"/>
              </p:cNvSpPr>
              <p:nvPr/>
            </p:nvSpPr>
            <p:spPr bwMode="auto">
              <a:xfrm>
                <a:off x="6022" y="29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7" name="Rectangle 843"/>
              <p:cNvSpPr>
                <a:spLocks noChangeArrowheads="1"/>
              </p:cNvSpPr>
              <p:nvPr/>
            </p:nvSpPr>
            <p:spPr bwMode="auto">
              <a:xfrm>
                <a:off x="5936"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8" name="Rectangle 844"/>
              <p:cNvSpPr>
                <a:spLocks noChangeArrowheads="1"/>
              </p:cNvSpPr>
              <p:nvPr/>
            </p:nvSpPr>
            <p:spPr bwMode="auto">
              <a:xfrm>
                <a:off x="5980"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99" name="Rectangle 845"/>
              <p:cNvSpPr>
                <a:spLocks noChangeArrowheads="1"/>
              </p:cNvSpPr>
              <p:nvPr/>
            </p:nvSpPr>
            <p:spPr bwMode="auto">
              <a:xfrm>
                <a:off x="6022" y="30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0" name="Rectangle 846"/>
              <p:cNvSpPr>
                <a:spLocks noChangeArrowheads="1"/>
              </p:cNvSpPr>
              <p:nvPr/>
            </p:nvSpPr>
            <p:spPr bwMode="auto">
              <a:xfrm>
                <a:off x="585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1" name="Rectangle 847"/>
              <p:cNvSpPr>
                <a:spLocks noChangeArrowheads="1"/>
              </p:cNvSpPr>
              <p:nvPr/>
            </p:nvSpPr>
            <p:spPr bwMode="auto">
              <a:xfrm>
                <a:off x="5806"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2" name="Rectangle 848"/>
              <p:cNvSpPr>
                <a:spLocks noChangeArrowheads="1"/>
              </p:cNvSpPr>
              <p:nvPr/>
            </p:nvSpPr>
            <p:spPr bwMode="auto">
              <a:xfrm>
                <a:off x="5958"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3" name="Rectangle 849"/>
              <p:cNvSpPr>
                <a:spLocks noChangeArrowheads="1"/>
              </p:cNvSpPr>
              <p:nvPr/>
            </p:nvSpPr>
            <p:spPr bwMode="auto">
              <a:xfrm>
                <a:off x="5980" y="309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4" name="Rectangle 850"/>
              <p:cNvSpPr>
                <a:spLocks noChangeArrowheads="1"/>
              </p:cNvSpPr>
              <p:nvPr/>
            </p:nvSpPr>
            <p:spPr bwMode="auto">
              <a:xfrm>
                <a:off x="5936"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5" name="Rectangle 851"/>
              <p:cNvSpPr>
                <a:spLocks noChangeArrowheads="1"/>
              </p:cNvSpPr>
              <p:nvPr/>
            </p:nvSpPr>
            <p:spPr bwMode="auto">
              <a:xfrm>
                <a:off x="589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6" name="Rectangle 852"/>
              <p:cNvSpPr>
                <a:spLocks noChangeArrowheads="1"/>
              </p:cNvSpPr>
              <p:nvPr/>
            </p:nvSpPr>
            <p:spPr bwMode="auto">
              <a:xfrm>
                <a:off x="6022" y="31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7" name="Rectangle 853"/>
              <p:cNvSpPr>
                <a:spLocks noChangeArrowheads="1"/>
              </p:cNvSpPr>
              <p:nvPr/>
            </p:nvSpPr>
            <p:spPr bwMode="auto">
              <a:xfrm>
                <a:off x="5850"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8" name="Rectangle 854"/>
              <p:cNvSpPr>
                <a:spLocks noChangeArrowheads="1"/>
              </p:cNvSpPr>
              <p:nvPr/>
            </p:nvSpPr>
            <p:spPr bwMode="auto">
              <a:xfrm>
                <a:off x="6022" y="319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09" name="Rectangle 855"/>
              <p:cNvSpPr>
                <a:spLocks noChangeArrowheads="1"/>
              </p:cNvSpPr>
              <p:nvPr/>
            </p:nvSpPr>
            <p:spPr bwMode="auto">
              <a:xfrm>
                <a:off x="5936"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0" name="Rectangle 856"/>
              <p:cNvSpPr>
                <a:spLocks noChangeArrowheads="1"/>
              </p:cNvSpPr>
              <p:nvPr/>
            </p:nvSpPr>
            <p:spPr bwMode="auto">
              <a:xfrm>
                <a:off x="5828"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1" name="Rectangle 857"/>
              <p:cNvSpPr>
                <a:spLocks noChangeArrowheads="1"/>
              </p:cNvSpPr>
              <p:nvPr/>
            </p:nvSpPr>
            <p:spPr bwMode="auto">
              <a:xfrm>
                <a:off x="5892" y="32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2" name="Rectangle 858"/>
              <p:cNvSpPr>
                <a:spLocks noChangeArrowheads="1"/>
              </p:cNvSpPr>
              <p:nvPr/>
            </p:nvSpPr>
            <p:spPr bwMode="auto">
              <a:xfrm>
                <a:off x="589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3" name="Rectangle 859"/>
              <p:cNvSpPr>
                <a:spLocks noChangeArrowheads="1"/>
              </p:cNvSpPr>
              <p:nvPr/>
            </p:nvSpPr>
            <p:spPr bwMode="auto">
              <a:xfrm>
                <a:off x="6022" y="3294"/>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014" name="Rectangle 860"/>
              <p:cNvSpPr>
                <a:spLocks noChangeArrowheads="1"/>
              </p:cNvSpPr>
              <p:nvPr/>
            </p:nvSpPr>
            <p:spPr bwMode="auto">
              <a:xfrm>
                <a:off x="5936"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5" name="Rectangle 861"/>
              <p:cNvSpPr>
                <a:spLocks noChangeArrowheads="1"/>
              </p:cNvSpPr>
              <p:nvPr/>
            </p:nvSpPr>
            <p:spPr bwMode="auto">
              <a:xfrm>
                <a:off x="5850" y="334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16" name="Rectangle 862"/>
              <p:cNvSpPr>
                <a:spLocks noChangeArrowheads="1"/>
              </p:cNvSpPr>
              <p:nvPr/>
            </p:nvSpPr>
            <p:spPr bwMode="auto">
              <a:xfrm>
                <a:off x="5784" y="3393"/>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7" name="Rectangle 863"/>
              <p:cNvSpPr>
                <a:spLocks noChangeArrowheads="1"/>
              </p:cNvSpPr>
              <p:nvPr/>
            </p:nvSpPr>
            <p:spPr bwMode="auto">
              <a:xfrm>
                <a:off x="589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8" name="Rectangle 864"/>
              <p:cNvSpPr>
                <a:spLocks noChangeArrowheads="1"/>
              </p:cNvSpPr>
              <p:nvPr/>
            </p:nvSpPr>
            <p:spPr bwMode="auto">
              <a:xfrm>
                <a:off x="6022" y="3393"/>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19" name="Rectangle 865"/>
              <p:cNvSpPr>
                <a:spLocks noChangeArrowheads="1"/>
              </p:cNvSpPr>
              <p:nvPr/>
            </p:nvSpPr>
            <p:spPr bwMode="auto">
              <a:xfrm>
                <a:off x="6022" y="3449"/>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0" name="Rectangle 866"/>
              <p:cNvSpPr>
                <a:spLocks noChangeArrowheads="1"/>
              </p:cNvSpPr>
              <p:nvPr/>
            </p:nvSpPr>
            <p:spPr bwMode="auto">
              <a:xfrm>
                <a:off x="589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1" name="Rectangle 867"/>
              <p:cNvSpPr>
                <a:spLocks noChangeArrowheads="1"/>
              </p:cNvSpPr>
              <p:nvPr/>
            </p:nvSpPr>
            <p:spPr bwMode="auto">
              <a:xfrm>
                <a:off x="6022" y="350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2" name="Rectangle 868"/>
              <p:cNvSpPr>
                <a:spLocks noChangeArrowheads="1"/>
              </p:cNvSpPr>
              <p:nvPr/>
            </p:nvSpPr>
            <p:spPr bwMode="auto">
              <a:xfrm>
                <a:off x="5914" y="356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023" name="Rectangle 869"/>
              <p:cNvSpPr>
                <a:spLocks noChangeArrowheads="1"/>
              </p:cNvSpPr>
              <p:nvPr/>
            </p:nvSpPr>
            <p:spPr bwMode="auto">
              <a:xfrm>
                <a:off x="5892" y="367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4" name="Rectangle 870"/>
              <p:cNvSpPr>
                <a:spLocks noChangeArrowheads="1"/>
              </p:cNvSpPr>
              <p:nvPr/>
            </p:nvSpPr>
            <p:spPr bwMode="auto">
              <a:xfrm>
                <a:off x="6022" y="362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025" name="Freeform 871"/>
              <p:cNvSpPr/>
              <p:nvPr/>
            </p:nvSpPr>
            <p:spPr bwMode="auto">
              <a:xfrm>
                <a:off x="6052" y="1656"/>
                <a:ext cx="154" cy="351"/>
              </a:xfrm>
              <a:custGeom>
                <a:avLst/>
                <a:gdLst>
                  <a:gd name="T0" fmla="*/ 0 w 154"/>
                  <a:gd name="T1" fmla="*/ 0 h 351"/>
                  <a:gd name="T2" fmla="*/ 0 w 154"/>
                  <a:gd name="T3" fmla="*/ 32 h 351"/>
                  <a:gd name="T4" fmla="*/ 154 w 154"/>
                  <a:gd name="T5" fmla="*/ 351 h 351"/>
                  <a:gd name="T6" fmla="*/ 154 w 154"/>
                  <a:gd name="T7" fmla="*/ 335 h 351"/>
                  <a:gd name="T8" fmla="*/ 0 w 154"/>
                  <a:gd name="T9" fmla="*/ 0 h 351"/>
                </a:gdLst>
                <a:ahLst/>
                <a:cxnLst>
                  <a:cxn ang="0">
                    <a:pos x="T0" y="T1"/>
                  </a:cxn>
                  <a:cxn ang="0">
                    <a:pos x="T2" y="T3"/>
                  </a:cxn>
                  <a:cxn ang="0">
                    <a:pos x="T4" y="T5"/>
                  </a:cxn>
                  <a:cxn ang="0">
                    <a:pos x="T6" y="T7"/>
                  </a:cxn>
                  <a:cxn ang="0">
                    <a:pos x="T8" y="T9"/>
                  </a:cxn>
                </a:cxnLst>
                <a:rect l="0" t="0" r="r" b="b"/>
                <a:pathLst>
                  <a:path w="154" h="351">
                    <a:moveTo>
                      <a:pt x="0" y="0"/>
                    </a:moveTo>
                    <a:lnTo>
                      <a:pt x="0" y="32"/>
                    </a:lnTo>
                    <a:lnTo>
                      <a:pt x="154" y="351"/>
                    </a:lnTo>
                    <a:lnTo>
                      <a:pt x="154" y="335"/>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6" name="Freeform 872"/>
              <p:cNvSpPr/>
              <p:nvPr/>
            </p:nvSpPr>
            <p:spPr bwMode="auto">
              <a:xfrm>
                <a:off x="6052" y="1712"/>
                <a:ext cx="54" cy="136"/>
              </a:xfrm>
              <a:custGeom>
                <a:avLst/>
                <a:gdLst>
                  <a:gd name="T0" fmla="*/ 0 w 54"/>
                  <a:gd name="T1" fmla="*/ 0 h 136"/>
                  <a:gd name="T2" fmla="*/ 54 w 54"/>
                  <a:gd name="T3" fmla="*/ 110 h 136"/>
                  <a:gd name="T4" fmla="*/ 54 w 54"/>
                  <a:gd name="T5" fmla="*/ 136 h 136"/>
                  <a:gd name="T6" fmla="*/ 0 w 54"/>
                  <a:gd name="T7" fmla="*/ 32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27" name="Freeform 873"/>
              <p:cNvSpPr/>
              <p:nvPr/>
            </p:nvSpPr>
            <p:spPr bwMode="auto">
              <a:xfrm>
                <a:off x="6122" y="1854"/>
                <a:ext cx="48" cy="119"/>
              </a:xfrm>
              <a:custGeom>
                <a:avLst/>
                <a:gdLst>
                  <a:gd name="T0" fmla="*/ 48 w 48"/>
                  <a:gd name="T1" fmla="*/ 100 h 119"/>
                  <a:gd name="T2" fmla="*/ 48 w 48"/>
                  <a:gd name="T3" fmla="*/ 119 h 119"/>
                  <a:gd name="T4" fmla="*/ 0 w 48"/>
                  <a:gd name="T5" fmla="*/ 24 h 119"/>
                  <a:gd name="T6" fmla="*/ 0 w 48"/>
                  <a:gd name="T7" fmla="*/ 0 h 119"/>
                  <a:gd name="T8" fmla="*/ 48 w 48"/>
                  <a:gd name="T9" fmla="*/ 100 h 119"/>
                </a:gdLst>
                <a:ahLst/>
                <a:cxnLst>
                  <a:cxn ang="0">
                    <a:pos x="T0" y="T1"/>
                  </a:cxn>
                  <a:cxn ang="0">
                    <a:pos x="T2" y="T3"/>
                  </a:cxn>
                  <a:cxn ang="0">
                    <a:pos x="T4" y="T5"/>
                  </a:cxn>
                  <a:cxn ang="0">
                    <a:pos x="T6" y="T7"/>
                  </a:cxn>
                  <a:cxn ang="0">
                    <a:pos x="T8" y="T9"/>
                  </a:cxn>
                </a:cxnLst>
                <a:rect l="0" t="0" r="r" b="b"/>
                <a:pathLst>
                  <a:path w="48" h="119">
                    <a:moveTo>
                      <a:pt x="48" y="100"/>
                    </a:moveTo>
                    <a:lnTo>
                      <a:pt x="48" y="119"/>
                    </a:lnTo>
                    <a:lnTo>
                      <a:pt x="0" y="24"/>
                    </a:lnTo>
                    <a:lnTo>
                      <a:pt x="0" y="0"/>
                    </a:lnTo>
                    <a:lnTo>
                      <a:pt x="48" y="100"/>
                    </a:lnTo>
                    <a:close/>
                  </a:path>
                </a:pathLst>
              </a:custGeom>
              <a:grpFill/>
              <a:ln>
                <a:noFill/>
              </a:ln>
            </p:spPr>
            <p:txBody>
              <a:bodyPr vert="horz" wrap="square" lIns="91440" tIns="45720" rIns="91440" bIns="45720" numCol="1" anchor="t" anchorCtr="0" compatLnSpc="1"/>
              <a:lstStyle/>
              <a:p>
                <a:endParaRPr lang="zh-CN" altLang="en-US"/>
              </a:p>
            </p:txBody>
          </p:sp>
          <p:sp>
            <p:nvSpPr>
              <p:cNvPr id="1028" name="Freeform 874"/>
              <p:cNvSpPr/>
              <p:nvPr/>
            </p:nvSpPr>
            <p:spPr bwMode="auto">
              <a:xfrm>
                <a:off x="6186" y="1985"/>
                <a:ext cx="20" cy="56"/>
              </a:xfrm>
              <a:custGeom>
                <a:avLst/>
                <a:gdLst>
                  <a:gd name="T0" fmla="*/ 20 w 20"/>
                  <a:gd name="T1" fmla="*/ 40 h 56"/>
                  <a:gd name="T2" fmla="*/ 20 w 20"/>
                  <a:gd name="T3" fmla="*/ 56 h 56"/>
                  <a:gd name="T4" fmla="*/ 0 w 20"/>
                  <a:gd name="T5" fmla="*/ 18 h 56"/>
                  <a:gd name="T6" fmla="*/ 0 w 20"/>
                  <a:gd name="T7" fmla="*/ 0 h 56"/>
                  <a:gd name="T8" fmla="*/ 20 w 20"/>
                  <a:gd name="T9" fmla="*/ 40 h 56"/>
                </a:gdLst>
                <a:ahLst/>
                <a:cxnLst>
                  <a:cxn ang="0">
                    <a:pos x="T0" y="T1"/>
                  </a:cxn>
                  <a:cxn ang="0">
                    <a:pos x="T2" y="T3"/>
                  </a:cxn>
                  <a:cxn ang="0">
                    <a:pos x="T4" y="T5"/>
                  </a:cxn>
                  <a:cxn ang="0">
                    <a:pos x="T6" y="T7"/>
                  </a:cxn>
                  <a:cxn ang="0">
                    <a:pos x="T8" y="T9"/>
                  </a:cxn>
                </a:cxnLst>
                <a:rect l="0" t="0" r="r" b="b"/>
                <a:pathLst>
                  <a:path w="20" h="56">
                    <a:moveTo>
                      <a:pt x="20" y="40"/>
                    </a:moveTo>
                    <a:lnTo>
                      <a:pt x="20" y="56"/>
                    </a:lnTo>
                    <a:lnTo>
                      <a:pt x="0" y="18"/>
                    </a:lnTo>
                    <a:lnTo>
                      <a:pt x="0" y="0"/>
                    </a:lnTo>
                    <a:lnTo>
                      <a:pt x="20" y="40"/>
                    </a:lnTo>
                    <a:close/>
                  </a:path>
                </a:pathLst>
              </a:custGeom>
              <a:grpFill/>
              <a:ln>
                <a:noFill/>
              </a:ln>
            </p:spPr>
            <p:txBody>
              <a:bodyPr vert="horz" wrap="square" lIns="91440" tIns="45720" rIns="91440" bIns="45720" numCol="1" anchor="t" anchorCtr="0" compatLnSpc="1"/>
              <a:lstStyle/>
              <a:p>
                <a:endParaRPr lang="zh-CN" altLang="en-US"/>
              </a:p>
            </p:txBody>
          </p:sp>
          <p:sp>
            <p:nvSpPr>
              <p:cNvPr id="1029" name="Freeform 875"/>
              <p:cNvSpPr/>
              <p:nvPr/>
            </p:nvSpPr>
            <p:spPr bwMode="auto">
              <a:xfrm>
                <a:off x="6052" y="1768"/>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0" name="Freeform 876"/>
              <p:cNvSpPr/>
              <p:nvPr/>
            </p:nvSpPr>
            <p:spPr bwMode="auto">
              <a:xfrm>
                <a:off x="6052" y="1824"/>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1" name="Freeform 877"/>
              <p:cNvSpPr/>
              <p:nvPr/>
            </p:nvSpPr>
            <p:spPr bwMode="auto">
              <a:xfrm>
                <a:off x="6084" y="1882"/>
                <a:ext cx="34" cy="85"/>
              </a:xfrm>
              <a:custGeom>
                <a:avLst/>
                <a:gdLst>
                  <a:gd name="T0" fmla="*/ 34 w 34"/>
                  <a:gd name="T1" fmla="*/ 60 h 85"/>
                  <a:gd name="T2" fmla="*/ 34 w 34"/>
                  <a:gd name="T3" fmla="*/ 85 h 85"/>
                  <a:gd name="T4" fmla="*/ 0 w 34"/>
                  <a:gd name="T5" fmla="*/ 28 h 85"/>
                  <a:gd name="T6" fmla="*/ 0 w 34"/>
                  <a:gd name="T7" fmla="*/ 0 h 85"/>
                  <a:gd name="T8" fmla="*/ 34 w 34"/>
                  <a:gd name="T9" fmla="*/ 60 h 85"/>
                </a:gdLst>
                <a:ahLst/>
                <a:cxnLst>
                  <a:cxn ang="0">
                    <a:pos x="T0" y="T1"/>
                  </a:cxn>
                  <a:cxn ang="0">
                    <a:pos x="T2" y="T3"/>
                  </a:cxn>
                  <a:cxn ang="0">
                    <a:pos x="T4" y="T5"/>
                  </a:cxn>
                  <a:cxn ang="0">
                    <a:pos x="T6" y="T7"/>
                  </a:cxn>
                  <a:cxn ang="0">
                    <a:pos x="T8" y="T9"/>
                  </a:cxn>
                </a:cxnLst>
                <a:rect l="0" t="0" r="r" b="b"/>
                <a:pathLst>
                  <a:path w="34" h="85">
                    <a:moveTo>
                      <a:pt x="34" y="60"/>
                    </a:moveTo>
                    <a:lnTo>
                      <a:pt x="34" y="85"/>
                    </a:lnTo>
                    <a:lnTo>
                      <a:pt x="0" y="28"/>
                    </a:lnTo>
                    <a:lnTo>
                      <a:pt x="0" y="0"/>
                    </a:lnTo>
                    <a:lnTo>
                      <a:pt x="34" y="60"/>
                    </a:lnTo>
                    <a:close/>
                  </a:path>
                </a:pathLst>
              </a:custGeom>
              <a:grpFill/>
              <a:ln>
                <a:noFill/>
              </a:ln>
            </p:spPr>
            <p:txBody>
              <a:bodyPr vert="horz" wrap="square" lIns="91440" tIns="45720" rIns="91440" bIns="45720" numCol="1" anchor="t" anchorCtr="0" compatLnSpc="1"/>
              <a:lstStyle/>
              <a:p>
                <a:endParaRPr lang="zh-CN" altLang="en-US"/>
              </a:p>
            </p:txBody>
          </p:sp>
          <p:sp>
            <p:nvSpPr>
              <p:cNvPr id="1032" name="Freeform 878"/>
              <p:cNvSpPr/>
              <p:nvPr/>
            </p:nvSpPr>
            <p:spPr bwMode="auto">
              <a:xfrm>
                <a:off x="6172" y="2039"/>
                <a:ext cx="10" cy="36"/>
              </a:xfrm>
              <a:custGeom>
                <a:avLst/>
                <a:gdLst>
                  <a:gd name="T0" fmla="*/ 0 w 10"/>
                  <a:gd name="T1" fmla="*/ 0 h 36"/>
                  <a:gd name="T2" fmla="*/ 10 w 10"/>
                  <a:gd name="T3" fmla="*/ 18 h 36"/>
                  <a:gd name="T4" fmla="*/ 10 w 10"/>
                  <a:gd name="T5" fmla="*/ 36 h 36"/>
                  <a:gd name="T6" fmla="*/ 0 w 10"/>
                  <a:gd name="T7" fmla="*/ 18 h 36"/>
                  <a:gd name="T8" fmla="*/ 0 w 10"/>
                  <a:gd name="T9" fmla="*/ 0 h 36"/>
                </a:gdLst>
                <a:ahLst/>
                <a:cxnLst>
                  <a:cxn ang="0">
                    <a:pos x="T0" y="T1"/>
                  </a:cxn>
                  <a:cxn ang="0">
                    <a:pos x="T2" y="T3"/>
                  </a:cxn>
                  <a:cxn ang="0">
                    <a:pos x="T4" y="T5"/>
                  </a:cxn>
                  <a:cxn ang="0">
                    <a:pos x="T6" y="T7"/>
                  </a:cxn>
                  <a:cxn ang="0">
                    <a:pos x="T8" y="T9"/>
                  </a:cxn>
                </a:cxnLst>
                <a:rect l="0" t="0" r="r" b="b"/>
                <a:pathLst>
                  <a:path w="10" h="36">
                    <a:moveTo>
                      <a:pt x="0" y="0"/>
                    </a:moveTo>
                    <a:lnTo>
                      <a:pt x="10" y="18"/>
                    </a:lnTo>
                    <a:lnTo>
                      <a:pt x="10" y="36"/>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3" name="Freeform 879"/>
              <p:cNvSpPr/>
              <p:nvPr/>
            </p:nvSpPr>
            <p:spPr bwMode="auto">
              <a:xfrm>
                <a:off x="6198" y="2083"/>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1034" name="Freeform 880"/>
              <p:cNvSpPr/>
              <p:nvPr/>
            </p:nvSpPr>
            <p:spPr bwMode="auto">
              <a:xfrm>
                <a:off x="6052" y="1880"/>
                <a:ext cx="34" cy="87"/>
              </a:xfrm>
              <a:custGeom>
                <a:avLst/>
                <a:gdLst>
                  <a:gd name="T0" fmla="*/ 34 w 34"/>
                  <a:gd name="T1" fmla="*/ 58 h 87"/>
                  <a:gd name="T2" fmla="*/ 34 w 34"/>
                  <a:gd name="T3" fmla="*/ 87 h 87"/>
                  <a:gd name="T4" fmla="*/ 0 w 34"/>
                  <a:gd name="T5" fmla="*/ 32 h 87"/>
                  <a:gd name="T6" fmla="*/ 0 w 34"/>
                  <a:gd name="T7" fmla="*/ 0 h 87"/>
                  <a:gd name="T8" fmla="*/ 34 w 34"/>
                  <a:gd name="T9" fmla="*/ 58 h 87"/>
                </a:gdLst>
                <a:ahLst/>
                <a:cxnLst>
                  <a:cxn ang="0">
                    <a:pos x="T0" y="T1"/>
                  </a:cxn>
                  <a:cxn ang="0">
                    <a:pos x="T2" y="T3"/>
                  </a:cxn>
                  <a:cxn ang="0">
                    <a:pos x="T4" y="T5"/>
                  </a:cxn>
                  <a:cxn ang="0">
                    <a:pos x="T6" y="T7"/>
                  </a:cxn>
                  <a:cxn ang="0">
                    <a:pos x="T8" y="T9"/>
                  </a:cxn>
                </a:cxnLst>
                <a:rect l="0" t="0" r="r" b="b"/>
                <a:pathLst>
                  <a:path w="34" h="87">
                    <a:moveTo>
                      <a:pt x="34" y="58"/>
                    </a:moveTo>
                    <a:lnTo>
                      <a:pt x="34" y="87"/>
                    </a:lnTo>
                    <a:lnTo>
                      <a:pt x="0" y="32"/>
                    </a:lnTo>
                    <a:lnTo>
                      <a:pt x="0" y="0"/>
                    </a:lnTo>
                    <a:lnTo>
                      <a:pt x="34" y="58"/>
                    </a:lnTo>
                    <a:close/>
                  </a:path>
                </a:pathLst>
              </a:custGeom>
              <a:grpFill/>
              <a:ln>
                <a:noFill/>
              </a:ln>
            </p:spPr>
            <p:txBody>
              <a:bodyPr vert="horz" wrap="square" lIns="91440" tIns="45720" rIns="91440" bIns="45720" numCol="1" anchor="t" anchorCtr="0" compatLnSpc="1"/>
              <a:lstStyle/>
              <a:p>
                <a:endParaRPr lang="zh-CN" altLang="en-US"/>
              </a:p>
            </p:txBody>
          </p:sp>
          <p:sp>
            <p:nvSpPr>
              <p:cNvPr id="1035" name="Freeform 881"/>
              <p:cNvSpPr/>
              <p:nvPr/>
            </p:nvSpPr>
            <p:spPr bwMode="auto">
              <a:xfrm>
                <a:off x="6052" y="1940"/>
                <a:ext cx="58" cy="115"/>
              </a:xfrm>
              <a:custGeom>
                <a:avLst/>
                <a:gdLst>
                  <a:gd name="T0" fmla="*/ 58 w 58"/>
                  <a:gd name="T1" fmla="*/ 89 h 115"/>
                  <a:gd name="T2" fmla="*/ 58 w 58"/>
                  <a:gd name="T3" fmla="*/ 115 h 115"/>
                  <a:gd name="T4" fmla="*/ 0 w 58"/>
                  <a:gd name="T5" fmla="*/ 33 h 115"/>
                  <a:gd name="T6" fmla="*/ 0 w 58"/>
                  <a:gd name="T7" fmla="*/ 0 h 115"/>
                  <a:gd name="T8" fmla="*/ 58 w 58"/>
                  <a:gd name="T9" fmla="*/ 89 h 115"/>
                </a:gdLst>
                <a:ahLst/>
                <a:cxnLst>
                  <a:cxn ang="0">
                    <a:pos x="T0" y="T1"/>
                  </a:cxn>
                  <a:cxn ang="0">
                    <a:pos x="T2" y="T3"/>
                  </a:cxn>
                  <a:cxn ang="0">
                    <a:pos x="T4" y="T5"/>
                  </a:cxn>
                  <a:cxn ang="0">
                    <a:pos x="T6" y="T7"/>
                  </a:cxn>
                  <a:cxn ang="0">
                    <a:pos x="T8" y="T9"/>
                  </a:cxn>
                </a:cxnLst>
                <a:rect l="0" t="0" r="r" b="b"/>
                <a:pathLst>
                  <a:path w="58" h="115">
                    <a:moveTo>
                      <a:pt x="58" y="89"/>
                    </a:moveTo>
                    <a:lnTo>
                      <a:pt x="58" y="115"/>
                    </a:lnTo>
                    <a:lnTo>
                      <a:pt x="0" y="33"/>
                    </a:lnTo>
                    <a:lnTo>
                      <a:pt x="0" y="0"/>
                    </a:lnTo>
                    <a:lnTo>
                      <a:pt x="58" y="89"/>
                    </a:lnTo>
                    <a:close/>
                  </a:path>
                </a:pathLst>
              </a:custGeom>
              <a:grpFill/>
              <a:ln>
                <a:noFill/>
              </a:ln>
            </p:spPr>
            <p:txBody>
              <a:bodyPr vert="horz" wrap="square" lIns="91440" tIns="45720" rIns="91440" bIns="45720" numCol="1" anchor="t" anchorCtr="0" compatLnSpc="1"/>
              <a:lstStyle/>
              <a:p>
                <a:endParaRPr lang="zh-CN" altLang="en-US"/>
              </a:p>
            </p:txBody>
          </p:sp>
          <p:sp>
            <p:nvSpPr>
              <p:cNvPr id="1036" name="Freeform 882"/>
              <p:cNvSpPr/>
              <p:nvPr/>
            </p:nvSpPr>
            <p:spPr bwMode="auto">
              <a:xfrm>
                <a:off x="6170" y="2117"/>
                <a:ext cx="36" cy="70"/>
              </a:xfrm>
              <a:custGeom>
                <a:avLst/>
                <a:gdLst>
                  <a:gd name="T0" fmla="*/ 36 w 36"/>
                  <a:gd name="T1" fmla="*/ 56 h 70"/>
                  <a:gd name="T2" fmla="*/ 36 w 36"/>
                  <a:gd name="T3" fmla="*/ 70 h 70"/>
                  <a:gd name="T4" fmla="*/ 0 w 36"/>
                  <a:gd name="T5" fmla="*/ 20 h 70"/>
                  <a:gd name="T6" fmla="*/ 0 w 36"/>
                  <a:gd name="T7" fmla="*/ 0 h 70"/>
                  <a:gd name="T8" fmla="*/ 36 w 36"/>
                  <a:gd name="T9" fmla="*/ 56 h 70"/>
                </a:gdLst>
                <a:ahLst/>
                <a:cxnLst>
                  <a:cxn ang="0">
                    <a:pos x="T0" y="T1"/>
                  </a:cxn>
                  <a:cxn ang="0">
                    <a:pos x="T2" y="T3"/>
                  </a:cxn>
                  <a:cxn ang="0">
                    <a:pos x="T4" y="T5"/>
                  </a:cxn>
                  <a:cxn ang="0">
                    <a:pos x="T6" y="T7"/>
                  </a:cxn>
                  <a:cxn ang="0">
                    <a:pos x="T8" y="T9"/>
                  </a:cxn>
                </a:cxnLst>
                <a:rect l="0" t="0" r="r" b="b"/>
                <a:pathLst>
                  <a:path w="36" h="70">
                    <a:moveTo>
                      <a:pt x="36" y="56"/>
                    </a:moveTo>
                    <a:lnTo>
                      <a:pt x="36" y="70"/>
                    </a:lnTo>
                    <a:lnTo>
                      <a:pt x="0" y="20"/>
                    </a:lnTo>
                    <a:lnTo>
                      <a:pt x="0" y="0"/>
                    </a:lnTo>
                    <a:lnTo>
                      <a:pt x="36" y="56"/>
                    </a:lnTo>
                    <a:close/>
                  </a:path>
                </a:pathLst>
              </a:custGeom>
              <a:grpFill/>
              <a:ln>
                <a:noFill/>
              </a:ln>
            </p:spPr>
            <p:txBody>
              <a:bodyPr vert="horz" wrap="square" lIns="91440" tIns="45720" rIns="91440" bIns="45720" numCol="1" anchor="t" anchorCtr="0" compatLnSpc="1"/>
              <a:lstStyle/>
              <a:p>
                <a:endParaRPr lang="zh-CN" altLang="en-US"/>
              </a:p>
            </p:txBody>
          </p:sp>
          <p:sp>
            <p:nvSpPr>
              <p:cNvPr id="1037" name="Freeform 883"/>
              <p:cNvSpPr/>
              <p:nvPr/>
            </p:nvSpPr>
            <p:spPr bwMode="auto">
              <a:xfrm>
                <a:off x="6052" y="1993"/>
                <a:ext cx="16" cy="54"/>
              </a:xfrm>
              <a:custGeom>
                <a:avLst/>
                <a:gdLst>
                  <a:gd name="T0" fmla="*/ 0 w 16"/>
                  <a:gd name="T1" fmla="*/ 0 h 54"/>
                  <a:gd name="T2" fmla="*/ 16 w 16"/>
                  <a:gd name="T3" fmla="*/ 24 h 54"/>
                  <a:gd name="T4" fmla="*/ 16 w 16"/>
                  <a:gd name="T5" fmla="*/ 54 h 54"/>
                  <a:gd name="T6" fmla="*/ 0 w 16"/>
                  <a:gd name="T7" fmla="*/ 32 h 54"/>
                  <a:gd name="T8" fmla="*/ 0 w 16"/>
                  <a:gd name="T9" fmla="*/ 0 h 54"/>
                </a:gdLst>
                <a:ahLst/>
                <a:cxnLst>
                  <a:cxn ang="0">
                    <a:pos x="T0" y="T1"/>
                  </a:cxn>
                  <a:cxn ang="0">
                    <a:pos x="T2" y="T3"/>
                  </a:cxn>
                  <a:cxn ang="0">
                    <a:pos x="T4" y="T5"/>
                  </a:cxn>
                  <a:cxn ang="0">
                    <a:pos x="T6" y="T7"/>
                  </a:cxn>
                  <a:cxn ang="0">
                    <a:pos x="T8" y="T9"/>
                  </a:cxn>
                </a:cxnLst>
                <a:rect l="0" t="0" r="r" b="b"/>
                <a:pathLst>
                  <a:path w="16" h="54">
                    <a:moveTo>
                      <a:pt x="0" y="0"/>
                    </a:moveTo>
                    <a:lnTo>
                      <a:pt x="16" y="24"/>
                    </a:lnTo>
                    <a:lnTo>
                      <a:pt x="16" y="5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38" name="Freeform 884"/>
              <p:cNvSpPr/>
              <p:nvPr/>
            </p:nvSpPr>
            <p:spPr bwMode="auto">
              <a:xfrm>
                <a:off x="6084" y="2039"/>
                <a:ext cx="56" cy="102"/>
              </a:xfrm>
              <a:custGeom>
                <a:avLst/>
                <a:gdLst>
                  <a:gd name="T0" fmla="*/ 56 w 56"/>
                  <a:gd name="T1" fmla="*/ 78 h 102"/>
                  <a:gd name="T2" fmla="*/ 56 w 56"/>
                  <a:gd name="T3" fmla="*/ 102 h 102"/>
                  <a:gd name="T4" fmla="*/ 0 w 56"/>
                  <a:gd name="T5" fmla="*/ 28 h 102"/>
                  <a:gd name="T6" fmla="*/ 0 w 56"/>
                  <a:gd name="T7" fmla="*/ 0 h 102"/>
                  <a:gd name="T8" fmla="*/ 56 w 56"/>
                  <a:gd name="T9" fmla="*/ 78 h 102"/>
                </a:gdLst>
                <a:ahLst/>
                <a:cxnLst>
                  <a:cxn ang="0">
                    <a:pos x="T0" y="T1"/>
                  </a:cxn>
                  <a:cxn ang="0">
                    <a:pos x="T2" y="T3"/>
                  </a:cxn>
                  <a:cxn ang="0">
                    <a:pos x="T4" y="T5"/>
                  </a:cxn>
                  <a:cxn ang="0">
                    <a:pos x="T6" y="T7"/>
                  </a:cxn>
                  <a:cxn ang="0">
                    <a:pos x="T8" y="T9"/>
                  </a:cxn>
                </a:cxnLst>
                <a:rect l="0" t="0" r="r" b="b"/>
                <a:pathLst>
                  <a:path w="56" h="102">
                    <a:moveTo>
                      <a:pt x="56" y="78"/>
                    </a:moveTo>
                    <a:lnTo>
                      <a:pt x="56" y="102"/>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1039" name="Freeform 885"/>
              <p:cNvSpPr/>
              <p:nvPr/>
            </p:nvSpPr>
            <p:spPr bwMode="auto">
              <a:xfrm>
                <a:off x="6156" y="2139"/>
                <a:ext cx="10" cy="34"/>
              </a:xfrm>
              <a:custGeom>
                <a:avLst/>
                <a:gdLst>
                  <a:gd name="T0" fmla="*/ 0 w 10"/>
                  <a:gd name="T1" fmla="*/ 0 h 34"/>
                  <a:gd name="T2" fmla="*/ 10 w 10"/>
                  <a:gd name="T3" fmla="*/ 14 h 34"/>
                  <a:gd name="T4" fmla="*/ 10 w 10"/>
                  <a:gd name="T5" fmla="*/ 34 h 34"/>
                  <a:gd name="T6" fmla="*/ 0 w 10"/>
                  <a:gd name="T7" fmla="*/ 20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4"/>
                    </a:lnTo>
                    <a:lnTo>
                      <a:pt x="10" y="34"/>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0" name="Freeform 886"/>
              <p:cNvSpPr/>
              <p:nvPr/>
            </p:nvSpPr>
            <p:spPr bwMode="auto">
              <a:xfrm>
                <a:off x="6180" y="2173"/>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1041" name="Freeform 887"/>
              <p:cNvSpPr/>
              <p:nvPr/>
            </p:nvSpPr>
            <p:spPr bwMode="auto">
              <a:xfrm>
                <a:off x="6052" y="2051"/>
                <a:ext cx="48" cy="86"/>
              </a:xfrm>
              <a:custGeom>
                <a:avLst/>
                <a:gdLst>
                  <a:gd name="T0" fmla="*/ 0 w 48"/>
                  <a:gd name="T1" fmla="*/ 0 h 86"/>
                  <a:gd name="T2" fmla="*/ 48 w 48"/>
                  <a:gd name="T3" fmla="*/ 60 h 86"/>
                  <a:gd name="T4" fmla="*/ 48 w 48"/>
                  <a:gd name="T5" fmla="*/ 86 h 86"/>
                  <a:gd name="T6" fmla="*/ 0 w 48"/>
                  <a:gd name="T7" fmla="*/ 30 h 86"/>
                  <a:gd name="T8" fmla="*/ 0 w 48"/>
                  <a:gd name="T9" fmla="*/ 0 h 86"/>
                </a:gdLst>
                <a:ahLst/>
                <a:cxnLst>
                  <a:cxn ang="0">
                    <a:pos x="T0" y="T1"/>
                  </a:cxn>
                  <a:cxn ang="0">
                    <a:pos x="T2" y="T3"/>
                  </a:cxn>
                  <a:cxn ang="0">
                    <a:pos x="T4" y="T5"/>
                  </a:cxn>
                  <a:cxn ang="0">
                    <a:pos x="T6" y="T7"/>
                  </a:cxn>
                  <a:cxn ang="0">
                    <a:pos x="T8" y="T9"/>
                  </a:cxn>
                </a:cxnLst>
                <a:rect l="0" t="0" r="r" b="b"/>
                <a:pathLst>
                  <a:path w="48" h="86">
                    <a:moveTo>
                      <a:pt x="0" y="0"/>
                    </a:moveTo>
                    <a:lnTo>
                      <a:pt x="48" y="60"/>
                    </a:lnTo>
                    <a:lnTo>
                      <a:pt x="48" y="8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2" name="Freeform 888"/>
              <p:cNvSpPr/>
              <p:nvPr/>
            </p:nvSpPr>
            <p:spPr bwMode="auto">
              <a:xfrm>
                <a:off x="6116" y="2131"/>
                <a:ext cx="10" cy="38"/>
              </a:xfrm>
              <a:custGeom>
                <a:avLst/>
                <a:gdLst>
                  <a:gd name="T0" fmla="*/ 10 w 10"/>
                  <a:gd name="T1" fmla="*/ 38 h 38"/>
                  <a:gd name="T2" fmla="*/ 0 w 10"/>
                  <a:gd name="T3" fmla="*/ 24 h 38"/>
                  <a:gd name="T4" fmla="*/ 0 w 10"/>
                  <a:gd name="T5" fmla="*/ 0 h 38"/>
                  <a:gd name="T6" fmla="*/ 10 w 10"/>
                  <a:gd name="T7" fmla="*/ 14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4"/>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1043" name="Freeform 889"/>
              <p:cNvSpPr/>
              <p:nvPr/>
            </p:nvSpPr>
            <p:spPr bwMode="auto">
              <a:xfrm>
                <a:off x="6140" y="2163"/>
                <a:ext cx="32" cy="60"/>
              </a:xfrm>
              <a:custGeom>
                <a:avLst/>
                <a:gdLst>
                  <a:gd name="T0" fmla="*/ 32 w 32"/>
                  <a:gd name="T1" fmla="*/ 40 h 60"/>
                  <a:gd name="T2" fmla="*/ 32 w 32"/>
                  <a:gd name="T3" fmla="*/ 60 h 60"/>
                  <a:gd name="T4" fmla="*/ 0 w 32"/>
                  <a:gd name="T5" fmla="*/ 22 h 60"/>
                  <a:gd name="T6" fmla="*/ 0 w 32"/>
                  <a:gd name="T7" fmla="*/ 0 h 60"/>
                  <a:gd name="T8" fmla="*/ 32 w 32"/>
                  <a:gd name="T9" fmla="*/ 40 h 60"/>
                </a:gdLst>
                <a:ahLst/>
                <a:cxnLst>
                  <a:cxn ang="0">
                    <a:pos x="T0" y="T1"/>
                  </a:cxn>
                  <a:cxn ang="0">
                    <a:pos x="T2" y="T3"/>
                  </a:cxn>
                  <a:cxn ang="0">
                    <a:pos x="T4" y="T5"/>
                  </a:cxn>
                  <a:cxn ang="0">
                    <a:pos x="T6" y="T7"/>
                  </a:cxn>
                  <a:cxn ang="0">
                    <a:pos x="T8" y="T9"/>
                  </a:cxn>
                </a:cxnLst>
                <a:rect l="0" t="0" r="r" b="b"/>
                <a:pathLst>
                  <a:path w="32" h="60">
                    <a:moveTo>
                      <a:pt x="32" y="40"/>
                    </a:moveTo>
                    <a:lnTo>
                      <a:pt x="32" y="60"/>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1044" name="Freeform 890"/>
              <p:cNvSpPr/>
              <p:nvPr/>
            </p:nvSpPr>
            <p:spPr bwMode="auto">
              <a:xfrm>
                <a:off x="6052" y="2107"/>
                <a:ext cx="20" cy="50"/>
              </a:xfrm>
              <a:custGeom>
                <a:avLst/>
                <a:gdLst>
                  <a:gd name="T0" fmla="*/ 0 w 20"/>
                  <a:gd name="T1" fmla="*/ 0 h 50"/>
                  <a:gd name="T2" fmla="*/ 20 w 20"/>
                  <a:gd name="T3" fmla="*/ 22 h 50"/>
                  <a:gd name="T4" fmla="*/ 20 w 20"/>
                  <a:gd name="T5" fmla="*/ 50 h 50"/>
                  <a:gd name="T6" fmla="*/ 0 w 20"/>
                  <a:gd name="T7" fmla="*/ 30 h 50"/>
                  <a:gd name="T8" fmla="*/ 0 w 20"/>
                  <a:gd name="T9" fmla="*/ 0 h 50"/>
                </a:gdLst>
                <a:ahLst/>
                <a:cxnLst>
                  <a:cxn ang="0">
                    <a:pos x="T0" y="T1"/>
                  </a:cxn>
                  <a:cxn ang="0">
                    <a:pos x="T2" y="T3"/>
                  </a:cxn>
                  <a:cxn ang="0">
                    <a:pos x="T4" y="T5"/>
                  </a:cxn>
                  <a:cxn ang="0">
                    <a:pos x="T6" y="T7"/>
                  </a:cxn>
                  <a:cxn ang="0">
                    <a:pos x="T8" y="T9"/>
                  </a:cxn>
                </a:cxnLst>
                <a:rect l="0" t="0" r="r" b="b"/>
                <a:pathLst>
                  <a:path w="20" h="50">
                    <a:moveTo>
                      <a:pt x="0" y="0"/>
                    </a:moveTo>
                    <a:lnTo>
                      <a:pt x="20" y="22"/>
                    </a:lnTo>
                    <a:lnTo>
                      <a:pt x="20" y="5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5" name="Freeform 891"/>
              <p:cNvSpPr/>
              <p:nvPr/>
            </p:nvSpPr>
            <p:spPr bwMode="auto">
              <a:xfrm>
                <a:off x="6118" y="2231"/>
                <a:ext cx="14" cy="38"/>
              </a:xfrm>
              <a:custGeom>
                <a:avLst/>
                <a:gdLst>
                  <a:gd name="T0" fmla="*/ 0 w 14"/>
                  <a:gd name="T1" fmla="*/ 0 h 38"/>
                  <a:gd name="T2" fmla="*/ 14 w 14"/>
                  <a:gd name="T3" fmla="*/ 16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6"/>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6" name="Freeform 892"/>
              <p:cNvSpPr/>
              <p:nvPr/>
            </p:nvSpPr>
            <p:spPr bwMode="auto">
              <a:xfrm>
                <a:off x="6146" y="2261"/>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1047" name="Freeform 893"/>
              <p:cNvSpPr/>
              <p:nvPr/>
            </p:nvSpPr>
            <p:spPr bwMode="auto">
              <a:xfrm>
                <a:off x="6052" y="2219"/>
                <a:ext cx="24" cy="50"/>
              </a:xfrm>
              <a:custGeom>
                <a:avLst/>
                <a:gdLst>
                  <a:gd name="T0" fmla="*/ 0 w 24"/>
                  <a:gd name="T1" fmla="*/ 0 h 50"/>
                  <a:gd name="T2" fmla="*/ 24 w 24"/>
                  <a:gd name="T3" fmla="*/ 22 h 50"/>
                  <a:gd name="T4" fmla="*/ 24 w 24"/>
                  <a:gd name="T5" fmla="*/ 50 h 50"/>
                  <a:gd name="T6" fmla="*/ 0 w 24"/>
                  <a:gd name="T7" fmla="*/ 32 h 50"/>
                  <a:gd name="T8" fmla="*/ 0 w 24"/>
                  <a:gd name="T9" fmla="*/ 0 h 50"/>
                </a:gdLst>
                <a:ahLst/>
                <a:cxnLst>
                  <a:cxn ang="0">
                    <a:pos x="T0" y="T1"/>
                  </a:cxn>
                  <a:cxn ang="0">
                    <a:pos x="T2" y="T3"/>
                  </a:cxn>
                  <a:cxn ang="0">
                    <a:pos x="T4" y="T5"/>
                  </a:cxn>
                  <a:cxn ang="0">
                    <a:pos x="T6" y="T7"/>
                  </a:cxn>
                  <a:cxn ang="0">
                    <a:pos x="T8" y="T9"/>
                  </a:cxn>
                </a:cxnLst>
                <a:rect l="0" t="0" r="r" b="b"/>
                <a:pathLst>
                  <a:path w="24" h="50">
                    <a:moveTo>
                      <a:pt x="0" y="0"/>
                    </a:moveTo>
                    <a:lnTo>
                      <a:pt x="24" y="22"/>
                    </a:lnTo>
                    <a:lnTo>
                      <a:pt x="24" y="5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48" name="Freeform 894"/>
              <p:cNvSpPr/>
              <p:nvPr/>
            </p:nvSpPr>
            <p:spPr bwMode="auto">
              <a:xfrm>
                <a:off x="6192" y="2345"/>
                <a:ext cx="14" cy="28"/>
              </a:xfrm>
              <a:custGeom>
                <a:avLst/>
                <a:gdLst>
                  <a:gd name="T0" fmla="*/ 14 w 14"/>
                  <a:gd name="T1" fmla="*/ 14 h 28"/>
                  <a:gd name="T2" fmla="*/ 14 w 14"/>
                  <a:gd name="T3" fmla="*/ 28 h 28"/>
                  <a:gd name="T4" fmla="*/ 0 w 14"/>
                  <a:gd name="T5" fmla="*/ 18 h 28"/>
                  <a:gd name="T6" fmla="*/ 0 w 14"/>
                  <a:gd name="T7" fmla="*/ 0 h 28"/>
                  <a:gd name="T8" fmla="*/ 14 w 14"/>
                  <a:gd name="T9" fmla="*/ 14 h 28"/>
                </a:gdLst>
                <a:ahLst/>
                <a:cxnLst>
                  <a:cxn ang="0">
                    <a:pos x="T0" y="T1"/>
                  </a:cxn>
                  <a:cxn ang="0">
                    <a:pos x="T2" y="T3"/>
                  </a:cxn>
                  <a:cxn ang="0">
                    <a:pos x="T4" y="T5"/>
                  </a:cxn>
                  <a:cxn ang="0">
                    <a:pos x="T6" y="T7"/>
                  </a:cxn>
                  <a:cxn ang="0">
                    <a:pos x="T8" y="T9"/>
                  </a:cxn>
                </a:cxnLst>
                <a:rect l="0" t="0" r="r" b="b"/>
                <a:pathLst>
                  <a:path w="14" h="28">
                    <a:moveTo>
                      <a:pt x="14" y="14"/>
                    </a:moveTo>
                    <a:lnTo>
                      <a:pt x="14" y="28"/>
                    </a:lnTo>
                    <a:lnTo>
                      <a:pt x="0" y="18"/>
                    </a:lnTo>
                    <a:lnTo>
                      <a:pt x="0" y="0"/>
                    </a:lnTo>
                    <a:lnTo>
                      <a:pt x="14" y="14"/>
                    </a:lnTo>
                    <a:close/>
                  </a:path>
                </a:pathLst>
              </a:custGeom>
              <a:grpFill/>
              <a:ln>
                <a:noFill/>
              </a:ln>
            </p:spPr>
            <p:txBody>
              <a:bodyPr vert="horz" wrap="square" lIns="91440" tIns="45720" rIns="91440" bIns="45720" numCol="1" anchor="t" anchorCtr="0" compatLnSpc="1"/>
              <a:lstStyle/>
              <a:p>
                <a:endParaRPr lang="zh-CN" altLang="en-US"/>
              </a:p>
            </p:txBody>
          </p:sp>
          <p:sp>
            <p:nvSpPr>
              <p:cNvPr id="1049" name="Freeform 895"/>
              <p:cNvSpPr/>
              <p:nvPr/>
            </p:nvSpPr>
            <p:spPr bwMode="auto">
              <a:xfrm>
                <a:off x="6052" y="2275"/>
                <a:ext cx="58" cy="72"/>
              </a:xfrm>
              <a:custGeom>
                <a:avLst/>
                <a:gdLst>
                  <a:gd name="T0" fmla="*/ 0 w 58"/>
                  <a:gd name="T1" fmla="*/ 0 h 72"/>
                  <a:gd name="T2" fmla="*/ 58 w 58"/>
                  <a:gd name="T3" fmla="*/ 46 h 72"/>
                  <a:gd name="T4" fmla="*/ 58 w 58"/>
                  <a:gd name="T5" fmla="*/ 72 h 72"/>
                  <a:gd name="T6" fmla="*/ 0 w 58"/>
                  <a:gd name="T7" fmla="*/ 32 h 72"/>
                  <a:gd name="T8" fmla="*/ 0 w 58"/>
                  <a:gd name="T9" fmla="*/ 0 h 72"/>
                </a:gdLst>
                <a:ahLst/>
                <a:cxnLst>
                  <a:cxn ang="0">
                    <a:pos x="T0" y="T1"/>
                  </a:cxn>
                  <a:cxn ang="0">
                    <a:pos x="T2" y="T3"/>
                  </a:cxn>
                  <a:cxn ang="0">
                    <a:pos x="T4" y="T5"/>
                  </a:cxn>
                  <a:cxn ang="0">
                    <a:pos x="T6" y="T7"/>
                  </a:cxn>
                  <a:cxn ang="0">
                    <a:pos x="T8" y="T9"/>
                  </a:cxn>
                </a:cxnLst>
                <a:rect l="0" t="0" r="r" b="b"/>
                <a:pathLst>
                  <a:path w="58" h="72">
                    <a:moveTo>
                      <a:pt x="0" y="0"/>
                    </a:moveTo>
                    <a:lnTo>
                      <a:pt x="58" y="46"/>
                    </a:lnTo>
                    <a:lnTo>
                      <a:pt x="58" y="7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0" name="Freeform 896"/>
              <p:cNvSpPr/>
              <p:nvPr/>
            </p:nvSpPr>
            <p:spPr bwMode="auto">
              <a:xfrm>
                <a:off x="6124" y="2331"/>
                <a:ext cx="18" cy="36"/>
              </a:xfrm>
              <a:custGeom>
                <a:avLst/>
                <a:gdLst>
                  <a:gd name="T0" fmla="*/ 0 w 18"/>
                  <a:gd name="T1" fmla="*/ 0 h 36"/>
                  <a:gd name="T2" fmla="*/ 18 w 18"/>
                  <a:gd name="T3" fmla="*/ 14 h 36"/>
                  <a:gd name="T4" fmla="*/ 18 w 18"/>
                  <a:gd name="T5" fmla="*/ 36 h 36"/>
                  <a:gd name="T6" fmla="*/ 2 w 18"/>
                  <a:gd name="T7" fmla="*/ 26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6"/>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1" name="Freeform 897"/>
              <p:cNvSpPr/>
              <p:nvPr/>
            </p:nvSpPr>
            <p:spPr bwMode="auto">
              <a:xfrm>
                <a:off x="6158" y="2357"/>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1052" name="Freeform 898"/>
              <p:cNvSpPr/>
              <p:nvPr/>
            </p:nvSpPr>
            <p:spPr bwMode="auto">
              <a:xfrm>
                <a:off x="6086" y="2353"/>
                <a:ext cx="18" cy="38"/>
              </a:xfrm>
              <a:custGeom>
                <a:avLst/>
                <a:gdLst>
                  <a:gd name="T0" fmla="*/ 18 w 18"/>
                  <a:gd name="T1" fmla="*/ 12 h 38"/>
                  <a:gd name="T2" fmla="*/ 18 w 18"/>
                  <a:gd name="T3" fmla="*/ 38 h 38"/>
                  <a:gd name="T4" fmla="*/ 0 w 18"/>
                  <a:gd name="T5" fmla="*/ 28 h 38"/>
                  <a:gd name="T6" fmla="*/ 0 w 18"/>
                  <a:gd name="T7" fmla="*/ 0 h 38"/>
                  <a:gd name="T8" fmla="*/ 18 w 18"/>
                  <a:gd name="T9" fmla="*/ 12 h 38"/>
                </a:gdLst>
                <a:ahLst/>
                <a:cxnLst>
                  <a:cxn ang="0">
                    <a:pos x="T0" y="T1"/>
                  </a:cxn>
                  <a:cxn ang="0">
                    <a:pos x="T2" y="T3"/>
                  </a:cxn>
                  <a:cxn ang="0">
                    <a:pos x="T4" y="T5"/>
                  </a:cxn>
                  <a:cxn ang="0">
                    <a:pos x="T6" y="T7"/>
                  </a:cxn>
                  <a:cxn ang="0">
                    <a:pos x="T8" y="T9"/>
                  </a:cxn>
                </a:cxnLst>
                <a:rect l="0" t="0" r="r" b="b"/>
                <a:pathLst>
                  <a:path w="18" h="38">
                    <a:moveTo>
                      <a:pt x="18" y="12"/>
                    </a:moveTo>
                    <a:lnTo>
                      <a:pt x="18" y="38"/>
                    </a:lnTo>
                    <a:lnTo>
                      <a:pt x="0" y="28"/>
                    </a:lnTo>
                    <a:lnTo>
                      <a:pt x="0" y="0"/>
                    </a:lnTo>
                    <a:lnTo>
                      <a:pt x="18" y="12"/>
                    </a:lnTo>
                    <a:close/>
                  </a:path>
                </a:pathLst>
              </a:custGeom>
              <a:grpFill/>
              <a:ln>
                <a:noFill/>
              </a:ln>
            </p:spPr>
            <p:txBody>
              <a:bodyPr vert="horz" wrap="square" lIns="91440" tIns="45720" rIns="91440" bIns="45720" numCol="1" anchor="t" anchorCtr="0" compatLnSpc="1"/>
              <a:lstStyle/>
              <a:p>
                <a:endParaRPr lang="zh-CN" altLang="en-US"/>
              </a:p>
            </p:txBody>
          </p:sp>
          <p:sp>
            <p:nvSpPr>
              <p:cNvPr id="1053" name="Freeform 899"/>
              <p:cNvSpPr/>
              <p:nvPr/>
            </p:nvSpPr>
            <p:spPr bwMode="auto">
              <a:xfrm>
                <a:off x="6118" y="2373"/>
                <a:ext cx="88" cy="74"/>
              </a:xfrm>
              <a:custGeom>
                <a:avLst/>
                <a:gdLst>
                  <a:gd name="T0" fmla="*/ 88 w 88"/>
                  <a:gd name="T1" fmla="*/ 58 h 74"/>
                  <a:gd name="T2" fmla="*/ 88 w 88"/>
                  <a:gd name="T3" fmla="*/ 74 h 74"/>
                  <a:gd name="T4" fmla="*/ 66 w 88"/>
                  <a:gd name="T5" fmla="*/ 62 h 74"/>
                  <a:gd name="T6" fmla="*/ 50 w 88"/>
                  <a:gd name="T7" fmla="*/ 52 h 74"/>
                  <a:gd name="T8" fmla="*/ 0 w 88"/>
                  <a:gd name="T9" fmla="*/ 26 h 74"/>
                  <a:gd name="T10" fmla="*/ 0 w 88"/>
                  <a:gd name="T11" fmla="*/ 0 h 74"/>
                  <a:gd name="T12" fmla="*/ 50 w 88"/>
                  <a:gd name="T13" fmla="*/ 34 h 74"/>
                  <a:gd name="T14" fmla="*/ 66 w 88"/>
                  <a:gd name="T15" fmla="*/ 44 h 74"/>
                  <a:gd name="T16" fmla="*/ 88 w 88"/>
                  <a:gd name="T17" fmla="*/ 5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4">
                    <a:moveTo>
                      <a:pt x="88" y="58"/>
                    </a:moveTo>
                    <a:lnTo>
                      <a:pt x="88" y="74"/>
                    </a:lnTo>
                    <a:lnTo>
                      <a:pt x="66" y="62"/>
                    </a:lnTo>
                    <a:lnTo>
                      <a:pt x="50" y="52"/>
                    </a:lnTo>
                    <a:lnTo>
                      <a:pt x="0" y="26"/>
                    </a:lnTo>
                    <a:lnTo>
                      <a:pt x="0" y="0"/>
                    </a:lnTo>
                    <a:lnTo>
                      <a:pt x="50" y="34"/>
                    </a:lnTo>
                    <a:lnTo>
                      <a:pt x="66" y="44"/>
                    </a:lnTo>
                    <a:lnTo>
                      <a:pt x="88" y="58"/>
                    </a:lnTo>
                    <a:close/>
                  </a:path>
                </a:pathLst>
              </a:custGeom>
              <a:grpFill/>
              <a:ln>
                <a:noFill/>
              </a:ln>
            </p:spPr>
            <p:txBody>
              <a:bodyPr vert="horz" wrap="square" lIns="91440" tIns="45720" rIns="91440" bIns="45720" numCol="1" anchor="t" anchorCtr="0" compatLnSpc="1"/>
              <a:lstStyle/>
              <a:p>
                <a:endParaRPr lang="zh-CN" altLang="en-US"/>
              </a:p>
            </p:txBody>
          </p:sp>
          <p:sp>
            <p:nvSpPr>
              <p:cNvPr id="1054" name="Freeform 900"/>
              <p:cNvSpPr/>
              <p:nvPr/>
            </p:nvSpPr>
            <p:spPr bwMode="auto">
              <a:xfrm>
                <a:off x="6052" y="2387"/>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5" name="Freeform 901"/>
              <p:cNvSpPr/>
              <p:nvPr/>
            </p:nvSpPr>
            <p:spPr bwMode="auto">
              <a:xfrm>
                <a:off x="6098" y="2411"/>
                <a:ext cx="32" cy="40"/>
              </a:xfrm>
              <a:custGeom>
                <a:avLst/>
                <a:gdLst>
                  <a:gd name="T0" fmla="*/ 32 w 32"/>
                  <a:gd name="T1" fmla="*/ 16 h 40"/>
                  <a:gd name="T2" fmla="*/ 32 w 32"/>
                  <a:gd name="T3" fmla="*/ 40 h 40"/>
                  <a:gd name="T4" fmla="*/ 0 w 32"/>
                  <a:gd name="T5" fmla="*/ 26 h 40"/>
                  <a:gd name="T6" fmla="*/ 0 w 32"/>
                  <a:gd name="T7" fmla="*/ 0 h 40"/>
                  <a:gd name="T8" fmla="*/ 32 w 32"/>
                  <a:gd name="T9" fmla="*/ 16 h 40"/>
                </a:gdLst>
                <a:ahLst/>
                <a:cxnLst>
                  <a:cxn ang="0">
                    <a:pos x="T0" y="T1"/>
                  </a:cxn>
                  <a:cxn ang="0">
                    <a:pos x="T2" y="T3"/>
                  </a:cxn>
                  <a:cxn ang="0">
                    <a:pos x="T4" y="T5"/>
                  </a:cxn>
                  <a:cxn ang="0">
                    <a:pos x="T6" y="T7"/>
                  </a:cxn>
                  <a:cxn ang="0">
                    <a:pos x="T8" y="T9"/>
                  </a:cxn>
                </a:cxnLst>
                <a:rect l="0" t="0" r="r" b="b"/>
                <a:pathLst>
                  <a:path w="32" h="40">
                    <a:moveTo>
                      <a:pt x="32" y="16"/>
                    </a:moveTo>
                    <a:lnTo>
                      <a:pt x="32" y="40"/>
                    </a:lnTo>
                    <a:lnTo>
                      <a:pt x="0" y="26"/>
                    </a:lnTo>
                    <a:lnTo>
                      <a:pt x="0" y="0"/>
                    </a:lnTo>
                    <a:lnTo>
                      <a:pt x="32" y="16"/>
                    </a:lnTo>
                    <a:close/>
                  </a:path>
                </a:pathLst>
              </a:custGeom>
              <a:grpFill/>
              <a:ln>
                <a:noFill/>
              </a:ln>
            </p:spPr>
            <p:txBody>
              <a:bodyPr vert="horz" wrap="square" lIns="91440" tIns="45720" rIns="91440" bIns="45720" numCol="1" anchor="t" anchorCtr="0" compatLnSpc="1"/>
              <a:lstStyle/>
              <a:p>
                <a:endParaRPr lang="zh-CN" altLang="en-US"/>
              </a:p>
            </p:txBody>
          </p:sp>
          <p:sp>
            <p:nvSpPr>
              <p:cNvPr id="1056" name="Freeform 902"/>
              <p:cNvSpPr/>
              <p:nvPr/>
            </p:nvSpPr>
            <p:spPr bwMode="auto">
              <a:xfrm>
                <a:off x="6146" y="2435"/>
                <a:ext cx="60" cy="48"/>
              </a:xfrm>
              <a:custGeom>
                <a:avLst/>
                <a:gdLst>
                  <a:gd name="T0" fmla="*/ 60 w 60"/>
                  <a:gd name="T1" fmla="*/ 32 h 48"/>
                  <a:gd name="T2" fmla="*/ 60 w 60"/>
                  <a:gd name="T3" fmla="*/ 48 h 48"/>
                  <a:gd name="T4" fmla="*/ 0 w 60"/>
                  <a:gd name="T5" fmla="*/ 22 h 48"/>
                  <a:gd name="T6" fmla="*/ 0 w 60"/>
                  <a:gd name="T7" fmla="*/ 0 h 48"/>
                  <a:gd name="T8" fmla="*/ 60 w 60"/>
                  <a:gd name="T9" fmla="*/ 32 h 48"/>
                </a:gdLst>
                <a:ahLst/>
                <a:cxnLst>
                  <a:cxn ang="0">
                    <a:pos x="T0" y="T1"/>
                  </a:cxn>
                  <a:cxn ang="0">
                    <a:pos x="T2" y="T3"/>
                  </a:cxn>
                  <a:cxn ang="0">
                    <a:pos x="T4" y="T5"/>
                  </a:cxn>
                  <a:cxn ang="0">
                    <a:pos x="T6" y="T7"/>
                  </a:cxn>
                  <a:cxn ang="0">
                    <a:pos x="T8" y="T9"/>
                  </a:cxn>
                </a:cxnLst>
                <a:rect l="0" t="0" r="r" b="b"/>
                <a:pathLst>
                  <a:path w="60" h="48">
                    <a:moveTo>
                      <a:pt x="60" y="32"/>
                    </a:moveTo>
                    <a:lnTo>
                      <a:pt x="60" y="48"/>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1057" name="Freeform 903"/>
              <p:cNvSpPr/>
              <p:nvPr/>
            </p:nvSpPr>
            <p:spPr bwMode="auto">
              <a:xfrm>
                <a:off x="6126" y="2471"/>
                <a:ext cx="42" cy="36"/>
              </a:xfrm>
              <a:custGeom>
                <a:avLst/>
                <a:gdLst>
                  <a:gd name="T0" fmla="*/ 0 w 42"/>
                  <a:gd name="T1" fmla="*/ 0 h 36"/>
                  <a:gd name="T2" fmla="*/ 42 w 42"/>
                  <a:gd name="T3" fmla="*/ 18 h 36"/>
                  <a:gd name="T4" fmla="*/ 42 w 42"/>
                  <a:gd name="T5" fmla="*/ 36 h 36"/>
                  <a:gd name="T6" fmla="*/ 0 w 42"/>
                  <a:gd name="T7" fmla="*/ 24 h 36"/>
                  <a:gd name="T8" fmla="*/ 0 w 42"/>
                  <a:gd name="T9" fmla="*/ 0 h 36"/>
                </a:gdLst>
                <a:ahLst/>
                <a:cxnLst>
                  <a:cxn ang="0">
                    <a:pos x="T0" y="T1"/>
                  </a:cxn>
                  <a:cxn ang="0">
                    <a:pos x="T2" y="T3"/>
                  </a:cxn>
                  <a:cxn ang="0">
                    <a:pos x="T4" y="T5"/>
                  </a:cxn>
                  <a:cxn ang="0">
                    <a:pos x="T6" y="T7"/>
                  </a:cxn>
                  <a:cxn ang="0">
                    <a:pos x="T8" y="T9"/>
                  </a:cxn>
                </a:cxnLst>
                <a:rect l="0" t="0" r="r" b="b"/>
                <a:pathLst>
                  <a:path w="42" h="36">
                    <a:moveTo>
                      <a:pt x="0" y="0"/>
                    </a:moveTo>
                    <a:lnTo>
                      <a:pt x="42" y="18"/>
                    </a:lnTo>
                    <a:lnTo>
                      <a:pt x="42" y="3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8" name="Freeform 904"/>
              <p:cNvSpPr/>
              <p:nvPr/>
            </p:nvSpPr>
            <p:spPr bwMode="auto">
              <a:xfrm>
                <a:off x="6090" y="2509"/>
                <a:ext cx="36" cy="34"/>
              </a:xfrm>
              <a:custGeom>
                <a:avLst/>
                <a:gdLst>
                  <a:gd name="T0" fmla="*/ 0 w 36"/>
                  <a:gd name="T1" fmla="*/ 0 h 34"/>
                  <a:gd name="T2" fmla="*/ 36 w 36"/>
                  <a:gd name="T3" fmla="*/ 10 h 34"/>
                  <a:gd name="T4" fmla="*/ 36 w 36"/>
                  <a:gd name="T5" fmla="*/ 34 h 34"/>
                  <a:gd name="T6" fmla="*/ 0 w 36"/>
                  <a:gd name="T7" fmla="*/ 28 h 34"/>
                  <a:gd name="T8" fmla="*/ 0 w 36"/>
                  <a:gd name="T9" fmla="*/ 0 h 34"/>
                </a:gdLst>
                <a:ahLst/>
                <a:cxnLst>
                  <a:cxn ang="0">
                    <a:pos x="T0" y="T1"/>
                  </a:cxn>
                  <a:cxn ang="0">
                    <a:pos x="T2" y="T3"/>
                  </a:cxn>
                  <a:cxn ang="0">
                    <a:pos x="T4" y="T5"/>
                  </a:cxn>
                  <a:cxn ang="0">
                    <a:pos x="T6" y="T7"/>
                  </a:cxn>
                  <a:cxn ang="0">
                    <a:pos x="T8" y="T9"/>
                  </a:cxn>
                </a:cxnLst>
                <a:rect l="0" t="0" r="r" b="b"/>
                <a:pathLst>
                  <a:path w="36" h="34">
                    <a:moveTo>
                      <a:pt x="0" y="0"/>
                    </a:moveTo>
                    <a:lnTo>
                      <a:pt x="36" y="10"/>
                    </a:lnTo>
                    <a:lnTo>
                      <a:pt x="36" y="34"/>
                    </a:lnTo>
                    <a:lnTo>
                      <a:pt x="0" y="2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59" name="Freeform 905"/>
              <p:cNvSpPr/>
              <p:nvPr/>
            </p:nvSpPr>
            <p:spPr bwMode="auto">
              <a:xfrm>
                <a:off x="6140" y="2523"/>
                <a:ext cx="20" cy="24"/>
              </a:xfrm>
              <a:custGeom>
                <a:avLst/>
                <a:gdLst>
                  <a:gd name="T0" fmla="*/ 0 w 20"/>
                  <a:gd name="T1" fmla="*/ 0 h 24"/>
                  <a:gd name="T2" fmla="*/ 20 w 20"/>
                  <a:gd name="T3" fmla="*/ 4 h 24"/>
                  <a:gd name="T4" fmla="*/ 20 w 20"/>
                  <a:gd name="T5" fmla="*/ 24 h 24"/>
                  <a:gd name="T6" fmla="*/ 0 w 20"/>
                  <a:gd name="T7" fmla="*/ 22 h 24"/>
                  <a:gd name="T8" fmla="*/ 0 w 20"/>
                  <a:gd name="T9" fmla="*/ 0 h 24"/>
                </a:gdLst>
                <a:ahLst/>
                <a:cxnLst>
                  <a:cxn ang="0">
                    <a:pos x="T0" y="T1"/>
                  </a:cxn>
                  <a:cxn ang="0">
                    <a:pos x="T2" y="T3"/>
                  </a:cxn>
                  <a:cxn ang="0">
                    <a:pos x="T4" y="T5"/>
                  </a:cxn>
                  <a:cxn ang="0">
                    <a:pos x="T6" y="T7"/>
                  </a:cxn>
                  <a:cxn ang="0">
                    <a:pos x="T8" y="T9"/>
                  </a:cxn>
                </a:cxnLst>
                <a:rect l="0" t="0" r="r" b="b"/>
                <a:pathLst>
                  <a:path w="20" h="24">
                    <a:moveTo>
                      <a:pt x="0" y="0"/>
                    </a:moveTo>
                    <a:lnTo>
                      <a:pt x="20" y="4"/>
                    </a:lnTo>
                    <a:lnTo>
                      <a:pt x="20" y="24"/>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0" name="Freeform 906"/>
              <p:cNvSpPr/>
              <p:nvPr/>
            </p:nvSpPr>
            <p:spPr bwMode="auto">
              <a:xfrm>
                <a:off x="6174" y="2531"/>
                <a:ext cx="32" cy="24"/>
              </a:xfrm>
              <a:custGeom>
                <a:avLst/>
                <a:gdLst>
                  <a:gd name="T0" fmla="*/ 32 w 32"/>
                  <a:gd name="T1" fmla="*/ 8 h 24"/>
                  <a:gd name="T2" fmla="*/ 32 w 32"/>
                  <a:gd name="T3" fmla="*/ 24 h 24"/>
                  <a:gd name="T4" fmla="*/ 0 w 32"/>
                  <a:gd name="T5" fmla="*/ 18 h 24"/>
                  <a:gd name="T6" fmla="*/ 0 w 32"/>
                  <a:gd name="T7" fmla="*/ 0 h 24"/>
                  <a:gd name="T8" fmla="*/ 32 w 32"/>
                  <a:gd name="T9" fmla="*/ 8 h 24"/>
                </a:gdLst>
                <a:ahLst/>
                <a:cxnLst>
                  <a:cxn ang="0">
                    <a:pos x="T0" y="T1"/>
                  </a:cxn>
                  <a:cxn ang="0">
                    <a:pos x="T2" y="T3"/>
                  </a:cxn>
                  <a:cxn ang="0">
                    <a:pos x="T4" y="T5"/>
                  </a:cxn>
                  <a:cxn ang="0">
                    <a:pos x="T6" y="T7"/>
                  </a:cxn>
                  <a:cxn ang="0">
                    <a:pos x="T8" y="T9"/>
                  </a:cxn>
                </a:cxnLst>
                <a:rect l="0" t="0" r="r" b="b"/>
                <a:pathLst>
                  <a:path w="32" h="24">
                    <a:moveTo>
                      <a:pt x="32" y="8"/>
                    </a:moveTo>
                    <a:lnTo>
                      <a:pt x="32" y="24"/>
                    </a:lnTo>
                    <a:lnTo>
                      <a:pt x="0" y="18"/>
                    </a:lnTo>
                    <a:lnTo>
                      <a:pt x="0" y="0"/>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1061" name="Freeform 907"/>
              <p:cNvSpPr/>
              <p:nvPr/>
            </p:nvSpPr>
            <p:spPr bwMode="auto">
              <a:xfrm>
                <a:off x="6052" y="2555"/>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2" name="Freeform 908"/>
              <p:cNvSpPr/>
              <p:nvPr/>
            </p:nvSpPr>
            <p:spPr bwMode="auto">
              <a:xfrm>
                <a:off x="6156" y="2571"/>
                <a:ext cx="50" cy="22"/>
              </a:xfrm>
              <a:custGeom>
                <a:avLst/>
                <a:gdLst>
                  <a:gd name="T0" fmla="*/ 50 w 50"/>
                  <a:gd name="T1" fmla="*/ 6 h 22"/>
                  <a:gd name="T2" fmla="*/ 50 w 50"/>
                  <a:gd name="T3" fmla="*/ 22 h 22"/>
                  <a:gd name="T4" fmla="*/ 0 w 50"/>
                  <a:gd name="T5" fmla="*/ 20 h 22"/>
                  <a:gd name="T6" fmla="*/ 0 w 50"/>
                  <a:gd name="T7" fmla="*/ 0 h 22"/>
                  <a:gd name="T8" fmla="*/ 50 w 50"/>
                  <a:gd name="T9" fmla="*/ 6 h 22"/>
                </a:gdLst>
                <a:ahLst/>
                <a:cxnLst>
                  <a:cxn ang="0">
                    <a:pos x="T0" y="T1"/>
                  </a:cxn>
                  <a:cxn ang="0">
                    <a:pos x="T2" y="T3"/>
                  </a:cxn>
                  <a:cxn ang="0">
                    <a:pos x="T4" y="T5"/>
                  </a:cxn>
                  <a:cxn ang="0">
                    <a:pos x="T6" y="T7"/>
                  </a:cxn>
                  <a:cxn ang="0">
                    <a:pos x="T8" y="T9"/>
                  </a:cxn>
                </a:cxnLst>
                <a:rect l="0" t="0" r="r" b="b"/>
                <a:pathLst>
                  <a:path w="50" h="22">
                    <a:moveTo>
                      <a:pt x="50" y="6"/>
                    </a:moveTo>
                    <a:lnTo>
                      <a:pt x="50" y="22"/>
                    </a:lnTo>
                    <a:lnTo>
                      <a:pt x="0" y="20"/>
                    </a:lnTo>
                    <a:lnTo>
                      <a:pt x="0" y="0"/>
                    </a:lnTo>
                    <a:lnTo>
                      <a:pt x="50" y="6"/>
                    </a:lnTo>
                    <a:close/>
                  </a:path>
                </a:pathLst>
              </a:custGeom>
              <a:grpFill/>
              <a:ln>
                <a:noFill/>
              </a:ln>
            </p:spPr>
            <p:txBody>
              <a:bodyPr vert="horz" wrap="square" lIns="91440" tIns="45720" rIns="91440" bIns="45720" numCol="1" anchor="t" anchorCtr="0" compatLnSpc="1"/>
              <a:lstStyle/>
              <a:p>
                <a:endParaRPr lang="zh-CN" altLang="en-US"/>
              </a:p>
            </p:txBody>
          </p:sp>
          <p:sp>
            <p:nvSpPr>
              <p:cNvPr id="1063" name="Freeform 909"/>
              <p:cNvSpPr/>
              <p:nvPr/>
            </p:nvSpPr>
            <p:spPr bwMode="auto">
              <a:xfrm>
                <a:off x="6052" y="2611"/>
                <a:ext cx="24" cy="33"/>
              </a:xfrm>
              <a:custGeom>
                <a:avLst/>
                <a:gdLst>
                  <a:gd name="T0" fmla="*/ 0 w 24"/>
                  <a:gd name="T1" fmla="*/ 0 h 33"/>
                  <a:gd name="T2" fmla="*/ 24 w 24"/>
                  <a:gd name="T3" fmla="*/ 2 h 33"/>
                  <a:gd name="T4" fmla="*/ 24 w 24"/>
                  <a:gd name="T5" fmla="*/ 31 h 33"/>
                  <a:gd name="T6" fmla="*/ 0 w 24"/>
                  <a:gd name="T7" fmla="*/ 33 h 33"/>
                  <a:gd name="T8" fmla="*/ 0 w 24"/>
                  <a:gd name="T9" fmla="*/ 0 h 33"/>
                </a:gdLst>
                <a:ahLst/>
                <a:cxnLst>
                  <a:cxn ang="0">
                    <a:pos x="T0" y="T1"/>
                  </a:cxn>
                  <a:cxn ang="0">
                    <a:pos x="T2" y="T3"/>
                  </a:cxn>
                  <a:cxn ang="0">
                    <a:pos x="T4" y="T5"/>
                  </a:cxn>
                  <a:cxn ang="0">
                    <a:pos x="T6" y="T7"/>
                  </a:cxn>
                  <a:cxn ang="0">
                    <a:pos x="T8" y="T9"/>
                  </a:cxn>
                </a:cxnLst>
                <a:rect l="0" t="0" r="r" b="b"/>
                <a:pathLst>
                  <a:path w="24" h="33">
                    <a:moveTo>
                      <a:pt x="0" y="0"/>
                    </a:moveTo>
                    <a:lnTo>
                      <a:pt x="24" y="2"/>
                    </a:lnTo>
                    <a:lnTo>
                      <a:pt x="24" y="31"/>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4" name="Freeform 910"/>
              <p:cNvSpPr/>
              <p:nvPr/>
            </p:nvSpPr>
            <p:spPr bwMode="auto">
              <a:xfrm>
                <a:off x="6156" y="2613"/>
                <a:ext cx="22" cy="23"/>
              </a:xfrm>
              <a:custGeom>
                <a:avLst/>
                <a:gdLst>
                  <a:gd name="T0" fmla="*/ 0 w 22"/>
                  <a:gd name="T1" fmla="*/ 0 h 23"/>
                  <a:gd name="T2" fmla="*/ 22 w 22"/>
                  <a:gd name="T3" fmla="*/ 0 h 23"/>
                  <a:gd name="T4" fmla="*/ 22 w 22"/>
                  <a:gd name="T5" fmla="*/ 20 h 23"/>
                  <a:gd name="T6" fmla="*/ 0 w 22"/>
                  <a:gd name="T7" fmla="*/ 23 h 23"/>
                  <a:gd name="T8" fmla="*/ 0 w 22"/>
                  <a:gd name="T9" fmla="*/ 0 h 23"/>
                </a:gdLst>
                <a:ahLst/>
                <a:cxnLst>
                  <a:cxn ang="0">
                    <a:pos x="T0" y="T1"/>
                  </a:cxn>
                  <a:cxn ang="0">
                    <a:pos x="T2" y="T3"/>
                  </a:cxn>
                  <a:cxn ang="0">
                    <a:pos x="T4" y="T5"/>
                  </a:cxn>
                  <a:cxn ang="0">
                    <a:pos x="T6" y="T7"/>
                  </a:cxn>
                  <a:cxn ang="0">
                    <a:pos x="T8" y="T9"/>
                  </a:cxn>
                </a:cxnLst>
                <a:rect l="0" t="0" r="r" b="b"/>
                <a:pathLst>
                  <a:path w="22" h="23">
                    <a:moveTo>
                      <a:pt x="0" y="0"/>
                    </a:moveTo>
                    <a:lnTo>
                      <a:pt x="22" y="0"/>
                    </a:lnTo>
                    <a:lnTo>
                      <a:pt x="22" y="20"/>
                    </a:lnTo>
                    <a:lnTo>
                      <a:pt x="0" y="2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1065" name="Freeform 911"/>
              <p:cNvSpPr/>
              <p:nvPr/>
            </p:nvSpPr>
            <p:spPr bwMode="auto">
              <a:xfrm>
                <a:off x="6110" y="2658"/>
                <a:ext cx="30" cy="30"/>
              </a:xfrm>
              <a:custGeom>
                <a:avLst/>
                <a:gdLst>
                  <a:gd name="T0" fmla="*/ 30 w 30"/>
                  <a:gd name="T1" fmla="*/ 0 h 30"/>
                  <a:gd name="T2" fmla="*/ 30 w 30"/>
                  <a:gd name="T3" fmla="*/ 22 h 30"/>
                  <a:gd name="T4" fmla="*/ 16 w 30"/>
                  <a:gd name="T5" fmla="*/ 26 h 30"/>
                  <a:gd name="T6" fmla="*/ 0 w 30"/>
                  <a:gd name="T7" fmla="*/ 30 h 30"/>
                  <a:gd name="T8" fmla="*/ 0 w 30"/>
                  <a:gd name="T9" fmla="*/ 4 h 30"/>
                  <a:gd name="T10" fmla="*/ 30 w 30"/>
                  <a:gd name="T11" fmla="*/ 0 h 30"/>
                </a:gdLst>
                <a:ahLst/>
                <a:cxnLst>
                  <a:cxn ang="0">
                    <a:pos x="T0" y="T1"/>
                  </a:cxn>
                  <a:cxn ang="0">
                    <a:pos x="T2" y="T3"/>
                  </a:cxn>
                  <a:cxn ang="0">
                    <a:pos x="T4" y="T5"/>
                  </a:cxn>
                  <a:cxn ang="0">
                    <a:pos x="T6" y="T7"/>
                  </a:cxn>
                  <a:cxn ang="0">
                    <a:pos x="T8" y="T9"/>
                  </a:cxn>
                  <a:cxn ang="0">
                    <a:pos x="T10" y="T11"/>
                  </a:cxn>
                </a:cxnLst>
                <a:rect l="0" t="0" r="r" b="b"/>
                <a:pathLst>
                  <a:path w="30" h="30">
                    <a:moveTo>
                      <a:pt x="30" y="0"/>
                    </a:moveTo>
                    <a:lnTo>
                      <a:pt x="30" y="22"/>
                    </a:lnTo>
                    <a:lnTo>
                      <a:pt x="16" y="26"/>
                    </a:lnTo>
                    <a:lnTo>
                      <a:pt x="0" y="30"/>
                    </a:lnTo>
                    <a:lnTo>
                      <a:pt x="0" y="4"/>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66" name="Freeform 912"/>
              <p:cNvSpPr/>
              <p:nvPr/>
            </p:nvSpPr>
            <p:spPr bwMode="auto">
              <a:xfrm>
                <a:off x="6154" y="2650"/>
                <a:ext cx="52" cy="28"/>
              </a:xfrm>
              <a:custGeom>
                <a:avLst/>
                <a:gdLst>
                  <a:gd name="T0" fmla="*/ 52 w 52"/>
                  <a:gd name="T1" fmla="*/ 0 h 28"/>
                  <a:gd name="T2" fmla="*/ 52 w 52"/>
                  <a:gd name="T3" fmla="*/ 16 h 28"/>
                  <a:gd name="T4" fmla="*/ 2 w 52"/>
                  <a:gd name="T5" fmla="*/ 28 h 28"/>
                  <a:gd name="T6" fmla="*/ 2 w 52"/>
                  <a:gd name="T7" fmla="*/ 8 h 28"/>
                  <a:gd name="T8" fmla="*/ 0 w 52"/>
                  <a:gd name="T9" fmla="*/ 8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8"/>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67" name="Freeform 913"/>
              <p:cNvSpPr/>
              <p:nvPr/>
            </p:nvSpPr>
            <p:spPr bwMode="auto">
              <a:xfrm>
                <a:off x="6052" y="2716"/>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68" name="Freeform 914"/>
              <p:cNvSpPr/>
              <p:nvPr/>
            </p:nvSpPr>
            <p:spPr bwMode="auto">
              <a:xfrm>
                <a:off x="6156" y="2696"/>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1069" name="Freeform 915"/>
              <p:cNvSpPr/>
              <p:nvPr/>
            </p:nvSpPr>
            <p:spPr bwMode="auto">
              <a:xfrm>
                <a:off x="6192" y="2690"/>
                <a:ext cx="14" cy="20"/>
              </a:xfrm>
              <a:custGeom>
                <a:avLst/>
                <a:gdLst>
                  <a:gd name="T0" fmla="*/ 14 w 14"/>
                  <a:gd name="T1" fmla="*/ 0 h 20"/>
                  <a:gd name="T2" fmla="*/ 14 w 14"/>
                  <a:gd name="T3" fmla="*/ 16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6"/>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1070" name="Freeform 916"/>
              <p:cNvSpPr/>
              <p:nvPr/>
            </p:nvSpPr>
            <p:spPr bwMode="auto">
              <a:xfrm>
                <a:off x="6052" y="2774"/>
                <a:ext cx="22" cy="38"/>
              </a:xfrm>
              <a:custGeom>
                <a:avLst/>
                <a:gdLst>
                  <a:gd name="T0" fmla="*/ 0 w 22"/>
                  <a:gd name="T1" fmla="*/ 8 h 38"/>
                  <a:gd name="T2" fmla="*/ 22 w 22"/>
                  <a:gd name="T3" fmla="*/ 0 h 38"/>
                  <a:gd name="T4" fmla="*/ 22 w 22"/>
                  <a:gd name="T5" fmla="*/ 28 h 38"/>
                  <a:gd name="T6" fmla="*/ 0 w 22"/>
                  <a:gd name="T7" fmla="*/ 38 h 38"/>
                  <a:gd name="T8" fmla="*/ 0 w 22"/>
                  <a:gd name="T9" fmla="*/ 8 h 38"/>
                </a:gdLst>
                <a:ahLst/>
                <a:cxnLst>
                  <a:cxn ang="0">
                    <a:pos x="T0" y="T1"/>
                  </a:cxn>
                  <a:cxn ang="0">
                    <a:pos x="T2" y="T3"/>
                  </a:cxn>
                  <a:cxn ang="0">
                    <a:pos x="T4" y="T5"/>
                  </a:cxn>
                  <a:cxn ang="0">
                    <a:pos x="T6" y="T7"/>
                  </a:cxn>
                  <a:cxn ang="0">
                    <a:pos x="T8" y="T9"/>
                  </a:cxn>
                </a:cxnLst>
                <a:rect l="0" t="0" r="r" b="b"/>
                <a:pathLst>
                  <a:path w="22" h="38">
                    <a:moveTo>
                      <a:pt x="0" y="8"/>
                    </a:moveTo>
                    <a:lnTo>
                      <a:pt x="22" y="0"/>
                    </a:lnTo>
                    <a:lnTo>
                      <a:pt x="22" y="28"/>
                    </a:lnTo>
                    <a:lnTo>
                      <a:pt x="0" y="38"/>
                    </a:lnTo>
                    <a:lnTo>
                      <a:pt x="0" y="8"/>
                    </a:lnTo>
                    <a:close/>
                  </a:path>
                </a:pathLst>
              </a:custGeom>
              <a:grpFill/>
              <a:ln>
                <a:noFill/>
              </a:ln>
            </p:spPr>
            <p:txBody>
              <a:bodyPr vert="horz" wrap="square" lIns="91440" tIns="45720" rIns="91440" bIns="45720" numCol="1" anchor="t" anchorCtr="0" compatLnSpc="1"/>
              <a:lstStyle/>
              <a:p>
                <a:endParaRPr lang="zh-CN" altLang="en-US"/>
              </a:p>
            </p:txBody>
          </p:sp>
          <p:sp>
            <p:nvSpPr>
              <p:cNvPr id="1071" name="Freeform 917"/>
              <p:cNvSpPr/>
              <p:nvPr/>
            </p:nvSpPr>
            <p:spPr bwMode="auto">
              <a:xfrm>
                <a:off x="6090" y="2746"/>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1072" name="Freeform 918"/>
              <p:cNvSpPr/>
              <p:nvPr/>
            </p:nvSpPr>
            <p:spPr bwMode="auto">
              <a:xfrm>
                <a:off x="6170" y="2728"/>
                <a:ext cx="36" cy="32"/>
              </a:xfrm>
              <a:custGeom>
                <a:avLst/>
                <a:gdLst>
                  <a:gd name="T0" fmla="*/ 36 w 36"/>
                  <a:gd name="T1" fmla="*/ 0 h 32"/>
                  <a:gd name="T2" fmla="*/ 36 w 36"/>
                  <a:gd name="T3" fmla="*/ 16 h 32"/>
                  <a:gd name="T4" fmla="*/ 0 w 36"/>
                  <a:gd name="T5" fmla="*/ 32 h 32"/>
                  <a:gd name="T6" fmla="*/ 0 w 36"/>
                  <a:gd name="T7" fmla="*/ 12 h 32"/>
                  <a:gd name="T8" fmla="*/ 36 w 36"/>
                  <a:gd name="T9" fmla="*/ 0 h 32"/>
                </a:gdLst>
                <a:ahLst/>
                <a:cxnLst>
                  <a:cxn ang="0">
                    <a:pos x="T0" y="T1"/>
                  </a:cxn>
                  <a:cxn ang="0">
                    <a:pos x="T2" y="T3"/>
                  </a:cxn>
                  <a:cxn ang="0">
                    <a:pos x="T4" y="T5"/>
                  </a:cxn>
                  <a:cxn ang="0">
                    <a:pos x="T6" y="T7"/>
                  </a:cxn>
                  <a:cxn ang="0">
                    <a:pos x="T8" y="T9"/>
                  </a:cxn>
                </a:cxnLst>
                <a:rect l="0" t="0" r="r" b="b"/>
                <a:pathLst>
                  <a:path w="36" h="32">
                    <a:moveTo>
                      <a:pt x="36" y="0"/>
                    </a:moveTo>
                    <a:lnTo>
                      <a:pt x="36" y="16"/>
                    </a:lnTo>
                    <a:lnTo>
                      <a:pt x="0" y="32"/>
                    </a:lnTo>
                    <a:lnTo>
                      <a:pt x="0" y="12"/>
                    </a:lnTo>
                    <a:lnTo>
                      <a:pt x="36" y="0"/>
                    </a:lnTo>
                    <a:close/>
                  </a:path>
                </a:pathLst>
              </a:custGeom>
              <a:grpFill/>
              <a:ln>
                <a:noFill/>
              </a:ln>
            </p:spPr>
            <p:txBody>
              <a:bodyPr vert="horz" wrap="square" lIns="91440" tIns="45720" rIns="91440" bIns="45720" numCol="1" anchor="t" anchorCtr="0" compatLnSpc="1"/>
              <a:lstStyle/>
              <a:p>
                <a:endParaRPr lang="zh-CN" altLang="en-US"/>
              </a:p>
            </p:txBody>
          </p:sp>
          <p:sp>
            <p:nvSpPr>
              <p:cNvPr id="1073" name="Freeform 919"/>
              <p:cNvSpPr/>
              <p:nvPr/>
            </p:nvSpPr>
            <p:spPr bwMode="auto">
              <a:xfrm>
                <a:off x="6052" y="2818"/>
                <a:ext cx="42" cy="48"/>
              </a:xfrm>
              <a:custGeom>
                <a:avLst/>
                <a:gdLst>
                  <a:gd name="T0" fmla="*/ 0 w 42"/>
                  <a:gd name="T1" fmla="*/ 18 h 48"/>
                  <a:gd name="T2" fmla="*/ 42 w 42"/>
                  <a:gd name="T3" fmla="*/ 0 h 48"/>
                  <a:gd name="T4" fmla="*/ 42 w 42"/>
                  <a:gd name="T5" fmla="*/ 26 h 48"/>
                  <a:gd name="T6" fmla="*/ 0 w 42"/>
                  <a:gd name="T7" fmla="*/ 48 h 48"/>
                  <a:gd name="T8" fmla="*/ 0 w 42"/>
                  <a:gd name="T9" fmla="*/ 18 h 48"/>
                </a:gdLst>
                <a:ahLst/>
                <a:cxnLst>
                  <a:cxn ang="0">
                    <a:pos x="T0" y="T1"/>
                  </a:cxn>
                  <a:cxn ang="0">
                    <a:pos x="T2" y="T3"/>
                  </a:cxn>
                  <a:cxn ang="0">
                    <a:pos x="T4" y="T5"/>
                  </a:cxn>
                  <a:cxn ang="0">
                    <a:pos x="T6" y="T7"/>
                  </a:cxn>
                  <a:cxn ang="0">
                    <a:pos x="T8" y="T9"/>
                  </a:cxn>
                </a:cxnLst>
                <a:rect l="0" t="0" r="r" b="b"/>
                <a:pathLst>
                  <a:path w="42" h="48">
                    <a:moveTo>
                      <a:pt x="0" y="18"/>
                    </a:moveTo>
                    <a:lnTo>
                      <a:pt x="42" y="0"/>
                    </a:lnTo>
                    <a:lnTo>
                      <a:pt x="42" y="26"/>
                    </a:lnTo>
                    <a:lnTo>
                      <a:pt x="0" y="48"/>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4" name="Freeform 920"/>
              <p:cNvSpPr/>
              <p:nvPr/>
            </p:nvSpPr>
            <p:spPr bwMode="auto">
              <a:xfrm>
                <a:off x="6126" y="2784"/>
                <a:ext cx="48" cy="44"/>
              </a:xfrm>
              <a:custGeom>
                <a:avLst/>
                <a:gdLst>
                  <a:gd name="T0" fmla="*/ 0 w 48"/>
                  <a:gd name="T1" fmla="*/ 20 h 44"/>
                  <a:gd name="T2" fmla="*/ 48 w 48"/>
                  <a:gd name="T3" fmla="*/ 0 h 44"/>
                  <a:gd name="T4" fmla="*/ 48 w 48"/>
                  <a:gd name="T5" fmla="*/ 18 h 44"/>
                  <a:gd name="T6" fmla="*/ 0 w 48"/>
                  <a:gd name="T7" fmla="*/ 44 h 44"/>
                  <a:gd name="T8" fmla="*/ 0 w 48"/>
                  <a:gd name="T9" fmla="*/ 20 h 44"/>
                </a:gdLst>
                <a:ahLst/>
                <a:cxnLst>
                  <a:cxn ang="0">
                    <a:pos x="T0" y="T1"/>
                  </a:cxn>
                  <a:cxn ang="0">
                    <a:pos x="T2" y="T3"/>
                  </a:cxn>
                  <a:cxn ang="0">
                    <a:pos x="T4" y="T5"/>
                  </a:cxn>
                  <a:cxn ang="0">
                    <a:pos x="T6" y="T7"/>
                  </a:cxn>
                  <a:cxn ang="0">
                    <a:pos x="T8" y="T9"/>
                  </a:cxn>
                </a:cxnLst>
                <a:rect l="0" t="0" r="r" b="b"/>
                <a:pathLst>
                  <a:path w="48" h="44">
                    <a:moveTo>
                      <a:pt x="0" y="20"/>
                    </a:moveTo>
                    <a:lnTo>
                      <a:pt x="48" y="0"/>
                    </a:lnTo>
                    <a:lnTo>
                      <a:pt x="48" y="18"/>
                    </a:lnTo>
                    <a:lnTo>
                      <a:pt x="0" y="44"/>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1075" name="Freeform 921"/>
              <p:cNvSpPr/>
              <p:nvPr/>
            </p:nvSpPr>
            <p:spPr bwMode="auto">
              <a:xfrm>
                <a:off x="6188" y="2770"/>
                <a:ext cx="18" cy="24"/>
              </a:xfrm>
              <a:custGeom>
                <a:avLst/>
                <a:gdLst>
                  <a:gd name="T0" fmla="*/ 18 w 18"/>
                  <a:gd name="T1" fmla="*/ 0 h 24"/>
                  <a:gd name="T2" fmla="*/ 18 w 18"/>
                  <a:gd name="T3" fmla="*/ 16 h 24"/>
                  <a:gd name="T4" fmla="*/ 0 w 18"/>
                  <a:gd name="T5" fmla="*/ 24 h 24"/>
                  <a:gd name="T6" fmla="*/ 0 w 18"/>
                  <a:gd name="T7" fmla="*/ 6 h 24"/>
                  <a:gd name="T8" fmla="*/ 18 w 18"/>
                  <a:gd name="T9" fmla="*/ 0 h 24"/>
                </a:gdLst>
                <a:ahLst/>
                <a:cxnLst>
                  <a:cxn ang="0">
                    <a:pos x="T0" y="T1"/>
                  </a:cxn>
                  <a:cxn ang="0">
                    <a:pos x="T2" y="T3"/>
                  </a:cxn>
                  <a:cxn ang="0">
                    <a:pos x="T4" y="T5"/>
                  </a:cxn>
                  <a:cxn ang="0">
                    <a:pos x="T6" y="T7"/>
                  </a:cxn>
                  <a:cxn ang="0">
                    <a:pos x="T8" y="T9"/>
                  </a:cxn>
                </a:cxnLst>
                <a:rect l="0" t="0" r="r" b="b"/>
                <a:pathLst>
                  <a:path w="18" h="24">
                    <a:moveTo>
                      <a:pt x="18" y="0"/>
                    </a:moveTo>
                    <a:lnTo>
                      <a:pt x="18" y="16"/>
                    </a:lnTo>
                    <a:lnTo>
                      <a:pt x="0" y="24"/>
                    </a:lnTo>
                    <a:lnTo>
                      <a:pt x="0" y="6"/>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1076" name="Freeform 922"/>
              <p:cNvSpPr/>
              <p:nvPr/>
            </p:nvSpPr>
            <p:spPr bwMode="auto">
              <a:xfrm>
                <a:off x="6092" y="2852"/>
                <a:ext cx="34" cy="46"/>
              </a:xfrm>
              <a:custGeom>
                <a:avLst/>
                <a:gdLst>
                  <a:gd name="T0" fmla="*/ 0 w 34"/>
                  <a:gd name="T1" fmla="*/ 18 h 46"/>
                  <a:gd name="T2" fmla="*/ 34 w 34"/>
                  <a:gd name="T3" fmla="*/ 0 h 46"/>
                  <a:gd name="T4" fmla="*/ 34 w 34"/>
                  <a:gd name="T5" fmla="*/ 24 h 46"/>
                  <a:gd name="T6" fmla="*/ 0 w 34"/>
                  <a:gd name="T7" fmla="*/ 46 h 46"/>
                  <a:gd name="T8" fmla="*/ 0 w 34"/>
                  <a:gd name="T9" fmla="*/ 18 h 46"/>
                </a:gdLst>
                <a:ahLst/>
                <a:cxnLst>
                  <a:cxn ang="0">
                    <a:pos x="T0" y="T1"/>
                  </a:cxn>
                  <a:cxn ang="0">
                    <a:pos x="T2" y="T3"/>
                  </a:cxn>
                  <a:cxn ang="0">
                    <a:pos x="T4" y="T5"/>
                  </a:cxn>
                  <a:cxn ang="0">
                    <a:pos x="T6" y="T7"/>
                  </a:cxn>
                  <a:cxn ang="0">
                    <a:pos x="T8" y="T9"/>
                  </a:cxn>
                </a:cxnLst>
                <a:rect l="0" t="0" r="r" b="b"/>
                <a:pathLst>
                  <a:path w="34" h="46">
                    <a:moveTo>
                      <a:pt x="0" y="18"/>
                    </a:moveTo>
                    <a:lnTo>
                      <a:pt x="34" y="0"/>
                    </a:lnTo>
                    <a:lnTo>
                      <a:pt x="34" y="24"/>
                    </a:lnTo>
                    <a:lnTo>
                      <a:pt x="0" y="46"/>
                    </a:lnTo>
                    <a:lnTo>
                      <a:pt x="0" y="18"/>
                    </a:lnTo>
                    <a:close/>
                  </a:path>
                </a:pathLst>
              </a:custGeom>
              <a:grpFill/>
              <a:ln>
                <a:noFill/>
              </a:ln>
            </p:spPr>
            <p:txBody>
              <a:bodyPr vert="horz" wrap="square" lIns="91440" tIns="45720" rIns="91440" bIns="45720" numCol="1" anchor="t" anchorCtr="0" compatLnSpc="1"/>
              <a:lstStyle/>
              <a:p>
                <a:endParaRPr lang="zh-CN" altLang="en-US"/>
              </a:p>
            </p:txBody>
          </p:sp>
          <p:sp>
            <p:nvSpPr>
              <p:cNvPr id="1077" name="Freeform 923"/>
              <p:cNvSpPr/>
              <p:nvPr/>
            </p:nvSpPr>
            <p:spPr bwMode="auto">
              <a:xfrm>
                <a:off x="6152" y="2832"/>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1078" name="Freeform 924"/>
              <p:cNvSpPr/>
              <p:nvPr/>
            </p:nvSpPr>
            <p:spPr bwMode="auto">
              <a:xfrm>
                <a:off x="6178" y="2810"/>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79" name="Freeform 925"/>
              <p:cNvSpPr/>
              <p:nvPr/>
            </p:nvSpPr>
            <p:spPr bwMode="auto">
              <a:xfrm>
                <a:off x="6156" y="2854"/>
                <a:ext cx="50" cy="48"/>
              </a:xfrm>
              <a:custGeom>
                <a:avLst/>
                <a:gdLst>
                  <a:gd name="T0" fmla="*/ 50 w 50"/>
                  <a:gd name="T1" fmla="*/ 0 h 48"/>
                  <a:gd name="T2" fmla="*/ 50 w 50"/>
                  <a:gd name="T3" fmla="*/ 14 h 48"/>
                  <a:gd name="T4" fmla="*/ 0 w 50"/>
                  <a:gd name="T5" fmla="*/ 48 h 48"/>
                  <a:gd name="T6" fmla="*/ 0 w 50"/>
                  <a:gd name="T7" fmla="*/ 28 h 48"/>
                  <a:gd name="T8" fmla="*/ 50 w 50"/>
                  <a:gd name="T9" fmla="*/ 0 h 48"/>
                </a:gdLst>
                <a:ahLst/>
                <a:cxnLst>
                  <a:cxn ang="0">
                    <a:pos x="T0" y="T1"/>
                  </a:cxn>
                  <a:cxn ang="0">
                    <a:pos x="T2" y="T3"/>
                  </a:cxn>
                  <a:cxn ang="0">
                    <a:pos x="T4" y="T5"/>
                  </a:cxn>
                  <a:cxn ang="0">
                    <a:pos x="T6" y="T7"/>
                  </a:cxn>
                  <a:cxn ang="0">
                    <a:pos x="T8" y="T9"/>
                  </a:cxn>
                </a:cxnLst>
                <a:rect l="0" t="0" r="r" b="b"/>
                <a:pathLst>
                  <a:path w="50" h="48">
                    <a:moveTo>
                      <a:pt x="50" y="0"/>
                    </a:moveTo>
                    <a:lnTo>
                      <a:pt x="50" y="14"/>
                    </a:lnTo>
                    <a:lnTo>
                      <a:pt x="0" y="48"/>
                    </a:lnTo>
                    <a:lnTo>
                      <a:pt x="0" y="28"/>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1080" name="Freeform 926"/>
              <p:cNvSpPr/>
              <p:nvPr/>
            </p:nvSpPr>
            <p:spPr bwMode="auto">
              <a:xfrm>
                <a:off x="6090" y="2916"/>
                <a:ext cx="82" cy="80"/>
              </a:xfrm>
              <a:custGeom>
                <a:avLst/>
                <a:gdLst>
                  <a:gd name="T0" fmla="*/ 82 w 82"/>
                  <a:gd name="T1" fmla="*/ 0 h 80"/>
                  <a:gd name="T2" fmla="*/ 82 w 82"/>
                  <a:gd name="T3" fmla="*/ 18 h 80"/>
                  <a:gd name="T4" fmla="*/ 0 w 82"/>
                  <a:gd name="T5" fmla="*/ 80 h 80"/>
                  <a:gd name="T6" fmla="*/ 0 w 82"/>
                  <a:gd name="T7" fmla="*/ 54 h 80"/>
                  <a:gd name="T8" fmla="*/ 82 w 82"/>
                  <a:gd name="T9" fmla="*/ 0 h 80"/>
                </a:gdLst>
                <a:ahLst/>
                <a:cxnLst>
                  <a:cxn ang="0">
                    <a:pos x="T0" y="T1"/>
                  </a:cxn>
                  <a:cxn ang="0">
                    <a:pos x="T2" y="T3"/>
                  </a:cxn>
                  <a:cxn ang="0">
                    <a:pos x="T4" y="T5"/>
                  </a:cxn>
                  <a:cxn ang="0">
                    <a:pos x="T6" y="T7"/>
                  </a:cxn>
                  <a:cxn ang="0">
                    <a:pos x="T8" y="T9"/>
                  </a:cxn>
                </a:cxnLst>
                <a:rect l="0" t="0" r="r" b="b"/>
                <a:pathLst>
                  <a:path w="82" h="80">
                    <a:moveTo>
                      <a:pt x="82" y="0"/>
                    </a:moveTo>
                    <a:lnTo>
                      <a:pt x="82" y="18"/>
                    </a:lnTo>
                    <a:lnTo>
                      <a:pt x="0" y="80"/>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1081" name="Freeform 927"/>
              <p:cNvSpPr/>
              <p:nvPr/>
            </p:nvSpPr>
            <p:spPr bwMode="auto">
              <a:xfrm>
                <a:off x="6186" y="2892"/>
                <a:ext cx="20" cy="30"/>
              </a:xfrm>
              <a:custGeom>
                <a:avLst/>
                <a:gdLst>
                  <a:gd name="T0" fmla="*/ 20 w 20"/>
                  <a:gd name="T1" fmla="*/ 0 h 30"/>
                  <a:gd name="T2" fmla="*/ 20 w 20"/>
                  <a:gd name="T3" fmla="*/ 16 h 30"/>
                  <a:gd name="T4" fmla="*/ 0 w 20"/>
                  <a:gd name="T5" fmla="*/ 30 h 30"/>
                  <a:gd name="T6" fmla="*/ 0 w 20"/>
                  <a:gd name="T7" fmla="*/ 14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2" name="Freeform 928"/>
              <p:cNvSpPr/>
              <p:nvPr/>
            </p:nvSpPr>
            <p:spPr bwMode="auto">
              <a:xfrm>
                <a:off x="6052" y="3002"/>
                <a:ext cx="58" cy="72"/>
              </a:xfrm>
              <a:custGeom>
                <a:avLst/>
                <a:gdLst>
                  <a:gd name="T0" fmla="*/ 0 w 58"/>
                  <a:gd name="T1" fmla="*/ 42 h 72"/>
                  <a:gd name="T2" fmla="*/ 58 w 58"/>
                  <a:gd name="T3" fmla="*/ 0 h 72"/>
                  <a:gd name="T4" fmla="*/ 58 w 58"/>
                  <a:gd name="T5" fmla="*/ 26 h 72"/>
                  <a:gd name="T6" fmla="*/ 0 w 58"/>
                  <a:gd name="T7" fmla="*/ 72 h 72"/>
                  <a:gd name="T8" fmla="*/ 0 w 58"/>
                  <a:gd name="T9" fmla="*/ 42 h 72"/>
                </a:gdLst>
                <a:ahLst/>
                <a:cxnLst>
                  <a:cxn ang="0">
                    <a:pos x="T0" y="T1"/>
                  </a:cxn>
                  <a:cxn ang="0">
                    <a:pos x="T2" y="T3"/>
                  </a:cxn>
                  <a:cxn ang="0">
                    <a:pos x="T4" y="T5"/>
                  </a:cxn>
                  <a:cxn ang="0">
                    <a:pos x="T6" y="T7"/>
                  </a:cxn>
                  <a:cxn ang="0">
                    <a:pos x="T8" y="T9"/>
                  </a:cxn>
                </a:cxnLst>
                <a:rect l="0" t="0" r="r" b="b"/>
                <a:pathLst>
                  <a:path w="58" h="72">
                    <a:moveTo>
                      <a:pt x="0" y="42"/>
                    </a:moveTo>
                    <a:lnTo>
                      <a:pt x="58" y="0"/>
                    </a:lnTo>
                    <a:lnTo>
                      <a:pt x="58" y="26"/>
                    </a:lnTo>
                    <a:lnTo>
                      <a:pt x="0" y="72"/>
                    </a:lnTo>
                    <a:lnTo>
                      <a:pt x="0" y="42"/>
                    </a:lnTo>
                    <a:close/>
                  </a:path>
                </a:pathLst>
              </a:custGeom>
              <a:grpFill/>
              <a:ln>
                <a:noFill/>
              </a:ln>
            </p:spPr>
            <p:txBody>
              <a:bodyPr vert="horz" wrap="square" lIns="91440" tIns="45720" rIns="91440" bIns="45720" numCol="1" anchor="t" anchorCtr="0" compatLnSpc="1"/>
              <a:lstStyle/>
              <a:p>
                <a:endParaRPr lang="zh-CN" altLang="en-US"/>
              </a:p>
            </p:txBody>
          </p:sp>
          <p:sp>
            <p:nvSpPr>
              <p:cNvPr id="1083" name="Freeform 929"/>
              <p:cNvSpPr/>
              <p:nvPr/>
            </p:nvSpPr>
            <p:spPr bwMode="auto">
              <a:xfrm>
                <a:off x="6126" y="2978"/>
                <a:ext cx="18" cy="38"/>
              </a:xfrm>
              <a:custGeom>
                <a:avLst/>
                <a:gdLst>
                  <a:gd name="T0" fmla="*/ 0 w 18"/>
                  <a:gd name="T1" fmla="*/ 14 h 38"/>
                  <a:gd name="T2" fmla="*/ 18 w 18"/>
                  <a:gd name="T3" fmla="*/ 0 h 38"/>
                  <a:gd name="T4" fmla="*/ 18 w 18"/>
                  <a:gd name="T5" fmla="*/ 22 h 38"/>
                  <a:gd name="T6" fmla="*/ 0 w 18"/>
                  <a:gd name="T7" fmla="*/ 38 h 38"/>
                  <a:gd name="T8" fmla="*/ 0 w 18"/>
                  <a:gd name="T9" fmla="*/ 14 h 38"/>
                </a:gdLst>
                <a:ahLst/>
                <a:cxnLst>
                  <a:cxn ang="0">
                    <a:pos x="T0" y="T1"/>
                  </a:cxn>
                  <a:cxn ang="0">
                    <a:pos x="T2" y="T3"/>
                  </a:cxn>
                  <a:cxn ang="0">
                    <a:pos x="T4" y="T5"/>
                  </a:cxn>
                  <a:cxn ang="0">
                    <a:pos x="T6" y="T7"/>
                  </a:cxn>
                  <a:cxn ang="0">
                    <a:pos x="T8" y="T9"/>
                  </a:cxn>
                </a:cxnLst>
                <a:rect l="0" t="0" r="r" b="b"/>
                <a:pathLst>
                  <a:path w="18" h="38">
                    <a:moveTo>
                      <a:pt x="0" y="14"/>
                    </a:moveTo>
                    <a:lnTo>
                      <a:pt x="18" y="0"/>
                    </a:lnTo>
                    <a:lnTo>
                      <a:pt x="18" y="22"/>
                    </a:lnTo>
                    <a:lnTo>
                      <a:pt x="0" y="38"/>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4" name="Freeform 930"/>
              <p:cNvSpPr/>
              <p:nvPr/>
            </p:nvSpPr>
            <p:spPr bwMode="auto">
              <a:xfrm>
                <a:off x="6186" y="2934"/>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1085" name="Freeform 931"/>
              <p:cNvSpPr/>
              <p:nvPr/>
            </p:nvSpPr>
            <p:spPr bwMode="auto">
              <a:xfrm>
                <a:off x="6100" y="3012"/>
                <a:ext cx="56" cy="72"/>
              </a:xfrm>
              <a:custGeom>
                <a:avLst/>
                <a:gdLst>
                  <a:gd name="T0" fmla="*/ 56 w 56"/>
                  <a:gd name="T1" fmla="*/ 0 h 72"/>
                  <a:gd name="T2" fmla="*/ 56 w 56"/>
                  <a:gd name="T3" fmla="*/ 22 h 72"/>
                  <a:gd name="T4" fmla="*/ 0 w 56"/>
                  <a:gd name="T5" fmla="*/ 72 h 72"/>
                  <a:gd name="T6" fmla="*/ 0 w 56"/>
                  <a:gd name="T7" fmla="*/ 44 h 72"/>
                  <a:gd name="T8" fmla="*/ 56 w 56"/>
                  <a:gd name="T9" fmla="*/ 0 h 72"/>
                </a:gdLst>
                <a:ahLst/>
                <a:cxnLst>
                  <a:cxn ang="0">
                    <a:pos x="T0" y="T1"/>
                  </a:cxn>
                  <a:cxn ang="0">
                    <a:pos x="T2" y="T3"/>
                  </a:cxn>
                  <a:cxn ang="0">
                    <a:pos x="T4" y="T5"/>
                  </a:cxn>
                  <a:cxn ang="0">
                    <a:pos x="T6" y="T7"/>
                  </a:cxn>
                  <a:cxn ang="0">
                    <a:pos x="T8" y="T9"/>
                  </a:cxn>
                </a:cxnLst>
                <a:rect l="0" t="0" r="r" b="b"/>
                <a:pathLst>
                  <a:path w="56" h="72">
                    <a:moveTo>
                      <a:pt x="56" y="0"/>
                    </a:moveTo>
                    <a:lnTo>
                      <a:pt x="56" y="22"/>
                    </a:lnTo>
                    <a:lnTo>
                      <a:pt x="0" y="72"/>
                    </a:lnTo>
                    <a:lnTo>
                      <a:pt x="0" y="44"/>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1086" name="Freeform 932"/>
              <p:cNvSpPr/>
              <p:nvPr/>
            </p:nvSpPr>
            <p:spPr bwMode="auto">
              <a:xfrm>
                <a:off x="6172" y="2974"/>
                <a:ext cx="34" cy="46"/>
              </a:xfrm>
              <a:custGeom>
                <a:avLst/>
                <a:gdLst>
                  <a:gd name="T0" fmla="*/ 34 w 34"/>
                  <a:gd name="T1" fmla="*/ 0 h 46"/>
                  <a:gd name="T2" fmla="*/ 34 w 34"/>
                  <a:gd name="T3" fmla="*/ 16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6"/>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1087" name="Freeform 933"/>
              <p:cNvSpPr/>
              <p:nvPr/>
            </p:nvSpPr>
            <p:spPr bwMode="auto">
              <a:xfrm>
                <a:off x="6052" y="3130"/>
                <a:ext cx="16" cy="44"/>
              </a:xfrm>
              <a:custGeom>
                <a:avLst/>
                <a:gdLst>
                  <a:gd name="T0" fmla="*/ 0 w 16"/>
                  <a:gd name="T1" fmla="*/ 14 h 44"/>
                  <a:gd name="T2" fmla="*/ 16 w 16"/>
                  <a:gd name="T3" fmla="*/ 0 h 44"/>
                  <a:gd name="T4" fmla="*/ 16 w 16"/>
                  <a:gd name="T5" fmla="*/ 28 h 44"/>
                  <a:gd name="T6" fmla="*/ 0 w 16"/>
                  <a:gd name="T7" fmla="*/ 44 h 44"/>
                  <a:gd name="T8" fmla="*/ 0 w 16"/>
                  <a:gd name="T9" fmla="*/ 14 h 44"/>
                </a:gdLst>
                <a:ahLst/>
                <a:cxnLst>
                  <a:cxn ang="0">
                    <a:pos x="T0" y="T1"/>
                  </a:cxn>
                  <a:cxn ang="0">
                    <a:pos x="T2" y="T3"/>
                  </a:cxn>
                  <a:cxn ang="0">
                    <a:pos x="T4" y="T5"/>
                  </a:cxn>
                  <a:cxn ang="0">
                    <a:pos x="T6" y="T7"/>
                  </a:cxn>
                  <a:cxn ang="0">
                    <a:pos x="T8" y="T9"/>
                  </a:cxn>
                </a:cxnLst>
                <a:rect l="0" t="0" r="r" b="b"/>
                <a:pathLst>
                  <a:path w="16" h="44">
                    <a:moveTo>
                      <a:pt x="0" y="14"/>
                    </a:moveTo>
                    <a:lnTo>
                      <a:pt x="16" y="0"/>
                    </a:lnTo>
                    <a:lnTo>
                      <a:pt x="16" y="28"/>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1088" name="Freeform 934"/>
              <p:cNvSpPr/>
              <p:nvPr/>
            </p:nvSpPr>
            <p:spPr bwMode="auto">
              <a:xfrm>
                <a:off x="6084" y="3070"/>
                <a:ext cx="54" cy="74"/>
              </a:xfrm>
              <a:custGeom>
                <a:avLst/>
                <a:gdLst>
                  <a:gd name="T0" fmla="*/ 54 w 54"/>
                  <a:gd name="T1" fmla="*/ 0 h 74"/>
                  <a:gd name="T2" fmla="*/ 54 w 54"/>
                  <a:gd name="T3" fmla="*/ 24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4"/>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1089" name="Freeform 935"/>
              <p:cNvSpPr/>
              <p:nvPr/>
            </p:nvSpPr>
            <p:spPr bwMode="auto">
              <a:xfrm>
                <a:off x="6154" y="3014"/>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090" name="Freeform 936"/>
              <p:cNvSpPr/>
              <p:nvPr/>
            </p:nvSpPr>
            <p:spPr bwMode="auto">
              <a:xfrm>
                <a:off x="6052" y="3162"/>
                <a:ext cx="38" cy="66"/>
              </a:xfrm>
              <a:custGeom>
                <a:avLst/>
                <a:gdLst>
                  <a:gd name="T0" fmla="*/ 0 w 38"/>
                  <a:gd name="T1" fmla="*/ 34 h 66"/>
                  <a:gd name="T2" fmla="*/ 38 w 38"/>
                  <a:gd name="T3" fmla="*/ 0 h 66"/>
                  <a:gd name="T4" fmla="*/ 38 w 38"/>
                  <a:gd name="T5" fmla="*/ 28 h 66"/>
                  <a:gd name="T6" fmla="*/ 0 w 38"/>
                  <a:gd name="T7" fmla="*/ 66 h 66"/>
                  <a:gd name="T8" fmla="*/ 0 w 38"/>
                  <a:gd name="T9" fmla="*/ 34 h 66"/>
                </a:gdLst>
                <a:ahLst/>
                <a:cxnLst>
                  <a:cxn ang="0">
                    <a:pos x="T0" y="T1"/>
                  </a:cxn>
                  <a:cxn ang="0">
                    <a:pos x="T2" y="T3"/>
                  </a:cxn>
                  <a:cxn ang="0">
                    <a:pos x="T4" y="T5"/>
                  </a:cxn>
                  <a:cxn ang="0">
                    <a:pos x="T6" y="T7"/>
                  </a:cxn>
                  <a:cxn ang="0">
                    <a:pos x="T8" y="T9"/>
                  </a:cxn>
                </a:cxnLst>
                <a:rect l="0" t="0" r="r" b="b"/>
                <a:pathLst>
                  <a:path w="38" h="66">
                    <a:moveTo>
                      <a:pt x="0" y="34"/>
                    </a:moveTo>
                    <a:lnTo>
                      <a:pt x="38" y="0"/>
                    </a:lnTo>
                    <a:lnTo>
                      <a:pt x="38" y="28"/>
                    </a:lnTo>
                    <a:lnTo>
                      <a:pt x="0" y="66"/>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1091" name="Freeform 937"/>
              <p:cNvSpPr/>
              <p:nvPr/>
            </p:nvSpPr>
            <p:spPr bwMode="auto">
              <a:xfrm>
                <a:off x="6134" y="3094"/>
                <a:ext cx="30" cy="50"/>
              </a:xfrm>
              <a:custGeom>
                <a:avLst/>
                <a:gdLst>
                  <a:gd name="T0" fmla="*/ 30 w 30"/>
                  <a:gd name="T1" fmla="*/ 0 h 50"/>
                  <a:gd name="T2" fmla="*/ 30 w 30"/>
                  <a:gd name="T3" fmla="*/ 20 h 50"/>
                  <a:gd name="T4" fmla="*/ 0 w 30"/>
                  <a:gd name="T5" fmla="*/ 50 h 50"/>
                  <a:gd name="T6" fmla="*/ 0 w 30"/>
                  <a:gd name="T7" fmla="*/ 28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8"/>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1092" name="Freeform 938"/>
              <p:cNvSpPr/>
              <p:nvPr/>
            </p:nvSpPr>
            <p:spPr bwMode="auto">
              <a:xfrm>
                <a:off x="6178" y="3056"/>
                <a:ext cx="28" cy="44"/>
              </a:xfrm>
              <a:custGeom>
                <a:avLst/>
                <a:gdLst>
                  <a:gd name="T0" fmla="*/ 28 w 28"/>
                  <a:gd name="T1" fmla="*/ 0 h 44"/>
                  <a:gd name="T2" fmla="*/ 28 w 28"/>
                  <a:gd name="T3" fmla="*/ 16 h 44"/>
                  <a:gd name="T4" fmla="*/ 0 w 28"/>
                  <a:gd name="T5" fmla="*/ 44 h 44"/>
                  <a:gd name="T6" fmla="*/ 0 w 28"/>
                  <a:gd name="T7" fmla="*/ 26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6"/>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1093" name="Freeform 939"/>
              <p:cNvSpPr/>
              <p:nvPr/>
            </p:nvSpPr>
            <p:spPr bwMode="auto">
              <a:xfrm>
                <a:off x="6094" y="3148"/>
                <a:ext cx="58" cy="84"/>
              </a:xfrm>
              <a:custGeom>
                <a:avLst/>
                <a:gdLst>
                  <a:gd name="T0" fmla="*/ 0 w 58"/>
                  <a:gd name="T1" fmla="*/ 56 h 84"/>
                  <a:gd name="T2" fmla="*/ 58 w 58"/>
                  <a:gd name="T3" fmla="*/ 0 h 84"/>
                  <a:gd name="T4" fmla="*/ 58 w 58"/>
                  <a:gd name="T5" fmla="*/ 22 h 84"/>
                  <a:gd name="T6" fmla="*/ 0 w 58"/>
                  <a:gd name="T7" fmla="*/ 84 h 84"/>
                  <a:gd name="T8" fmla="*/ 0 w 58"/>
                  <a:gd name="T9" fmla="*/ 56 h 84"/>
                </a:gdLst>
                <a:ahLst/>
                <a:cxnLst>
                  <a:cxn ang="0">
                    <a:pos x="T0" y="T1"/>
                  </a:cxn>
                  <a:cxn ang="0">
                    <a:pos x="T2" y="T3"/>
                  </a:cxn>
                  <a:cxn ang="0">
                    <a:pos x="T4" y="T5"/>
                  </a:cxn>
                  <a:cxn ang="0">
                    <a:pos x="T6" y="T7"/>
                  </a:cxn>
                  <a:cxn ang="0">
                    <a:pos x="T8" y="T9"/>
                  </a:cxn>
                </a:cxnLst>
                <a:rect l="0" t="0" r="r" b="b"/>
                <a:pathLst>
                  <a:path w="58" h="84">
                    <a:moveTo>
                      <a:pt x="0" y="56"/>
                    </a:moveTo>
                    <a:lnTo>
                      <a:pt x="58" y="0"/>
                    </a:lnTo>
                    <a:lnTo>
                      <a:pt x="58" y="22"/>
                    </a:lnTo>
                    <a:lnTo>
                      <a:pt x="0" y="84"/>
                    </a:lnTo>
                    <a:lnTo>
                      <a:pt x="0" y="56"/>
                    </a:lnTo>
                    <a:close/>
                  </a:path>
                </a:pathLst>
              </a:custGeom>
              <a:grpFill/>
              <a:ln>
                <a:noFill/>
              </a:ln>
            </p:spPr>
            <p:txBody>
              <a:bodyPr vert="horz" wrap="square" lIns="91440" tIns="45720" rIns="91440" bIns="45720" numCol="1" anchor="t" anchorCtr="0" compatLnSpc="1"/>
              <a:lstStyle/>
              <a:p>
                <a:endParaRPr lang="zh-CN" altLang="en-US"/>
              </a:p>
            </p:txBody>
          </p:sp>
          <p:sp>
            <p:nvSpPr>
              <p:cNvPr id="1094" name="Freeform 940"/>
              <p:cNvSpPr/>
              <p:nvPr/>
            </p:nvSpPr>
            <p:spPr bwMode="auto">
              <a:xfrm>
                <a:off x="6166" y="3096"/>
                <a:ext cx="40" cy="58"/>
              </a:xfrm>
              <a:custGeom>
                <a:avLst/>
                <a:gdLst>
                  <a:gd name="T0" fmla="*/ 40 w 40"/>
                  <a:gd name="T1" fmla="*/ 0 h 58"/>
                  <a:gd name="T2" fmla="*/ 40 w 40"/>
                  <a:gd name="T3" fmla="*/ 14 h 58"/>
                  <a:gd name="T4" fmla="*/ 0 w 40"/>
                  <a:gd name="T5" fmla="*/ 58 h 58"/>
                  <a:gd name="T6" fmla="*/ 0 w 40"/>
                  <a:gd name="T7" fmla="*/ 38 h 58"/>
                  <a:gd name="T8" fmla="*/ 40 w 40"/>
                  <a:gd name="T9" fmla="*/ 0 h 58"/>
                </a:gdLst>
                <a:ahLst/>
                <a:cxnLst>
                  <a:cxn ang="0">
                    <a:pos x="T0" y="T1"/>
                  </a:cxn>
                  <a:cxn ang="0">
                    <a:pos x="T2" y="T3"/>
                  </a:cxn>
                  <a:cxn ang="0">
                    <a:pos x="T4" y="T5"/>
                  </a:cxn>
                  <a:cxn ang="0">
                    <a:pos x="T6" y="T7"/>
                  </a:cxn>
                  <a:cxn ang="0">
                    <a:pos x="T8" y="T9"/>
                  </a:cxn>
                </a:cxnLst>
                <a:rect l="0" t="0" r="r" b="b"/>
                <a:pathLst>
                  <a:path w="40" h="58">
                    <a:moveTo>
                      <a:pt x="40" y="0"/>
                    </a:moveTo>
                    <a:lnTo>
                      <a:pt x="40" y="14"/>
                    </a:lnTo>
                    <a:lnTo>
                      <a:pt x="0" y="58"/>
                    </a:lnTo>
                    <a:lnTo>
                      <a:pt x="0" y="38"/>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1095" name="Freeform 941"/>
              <p:cNvSpPr/>
              <p:nvPr/>
            </p:nvSpPr>
            <p:spPr bwMode="auto">
              <a:xfrm>
                <a:off x="6052" y="3208"/>
                <a:ext cx="84" cy="119"/>
              </a:xfrm>
              <a:custGeom>
                <a:avLst/>
                <a:gdLst>
                  <a:gd name="T0" fmla="*/ 0 w 84"/>
                  <a:gd name="T1" fmla="*/ 86 h 119"/>
                  <a:gd name="T2" fmla="*/ 84 w 84"/>
                  <a:gd name="T3" fmla="*/ 0 h 119"/>
                  <a:gd name="T4" fmla="*/ 84 w 84"/>
                  <a:gd name="T5" fmla="*/ 24 h 119"/>
                  <a:gd name="T6" fmla="*/ 0 w 84"/>
                  <a:gd name="T7" fmla="*/ 119 h 119"/>
                  <a:gd name="T8" fmla="*/ 0 w 84"/>
                  <a:gd name="T9" fmla="*/ 86 h 119"/>
                </a:gdLst>
                <a:ahLst/>
                <a:cxnLst>
                  <a:cxn ang="0">
                    <a:pos x="T0" y="T1"/>
                  </a:cxn>
                  <a:cxn ang="0">
                    <a:pos x="T2" y="T3"/>
                  </a:cxn>
                  <a:cxn ang="0">
                    <a:pos x="T4" y="T5"/>
                  </a:cxn>
                  <a:cxn ang="0">
                    <a:pos x="T6" y="T7"/>
                  </a:cxn>
                  <a:cxn ang="0">
                    <a:pos x="T8" y="T9"/>
                  </a:cxn>
                </a:cxnLst>
                <a:rect l="0" t="0" r="r" b="b"/>
                <a:pathLst>
                  <a:path w="84" h="119">
                    <a:moveTo>
                      <a:pt x="0" y="86"/>
                    </a:moveTo>
                    <a:lnTo>
                      <a:pt x="84" y="0"/>
                    </a:lnTo>
                    <a:lnTo>
                      <a:pt x="84" y="24"/>
                    </a:lnTo>
                    <a:lnTo>
                      <a:pt x="0" y="119"/>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1096" name="Freeform 942"/>
              <p:cNvSpPr/>
              <p:nvPr/>
            </p:nvSpPr>
            <p:spPr bwMode="auto">
              <a:xfrm>
                <a:off x="6194" y="3138"/>
                <a:ext cx="12" cy="28"/>
              </a:xfrm>
              <a:custGeom>
                <a:avLst/>
                <a:gdLst>
                  <a:gd name="T0" fmla="*/ 12 w 12"/>
                  <a:gd name="T1" fmla="*/ 0 h 28"/>
                  <a:gd name="T2" fmla="*/ 12 w 12"/>
                  <a:gd name="T3" fmla="*/ 16 h 28"/>
                  <a:gd name="T4" fmla="*/ 0 w 12"/>
                  <a:gd name="T5" fmla="*/ 28 h 28"/>
                  <a:gd name="T6" fmla="*/ 0 w 12"/>
                  <a:gd name="T7" fmla="*/ 12 h 28"/>
                  <a:gd name="T8" fmla="*/ 12 w 12"/>
                  <a:gd name="T9" fmla="*/ 0 h 28"/>
                </a:gdLst>
                <a:ahLst/>
                <a:cxnLst>
                  <a:cxn ang="0">
                    <a:pos x="T0" y="T1"/>
                  </a:cxn>
                  <a:cxn ang="0">
                    <a:pos x="T2" y="T3"/>
                  </a:cxn>
                  <a:cxn ang="0">
                    <a:pos x="T4" y="T5"/>
                  </a:cxn>
                  <a:cxn ang="0">
                    <a:pos x="T6" y="T7"/>
                  </a:cxn>
                  <a:cxn ang="0">
                    <a:pos x="T8" y="T9"/>
                  </a:cxn>
                </a:cxnLst>
                <a:rect l="0" t="0" r="r" b="b"/>
                <a:pathLst>
                  <a:path w="12" h="28">
                    <a:moveTo>
                      <a:pt x="12" y="0"/>
                    </a:moveTo>
                    <a:lnTo>
                      <a:pt x="12" y="16"/>
                    </a:lnTo>
                    <a:lnTo>
                      <a:pt x="0" y="28"/>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1097" name="Freeform 943"/>
              <p:cNvSpPr/>
              <p:nvPr/>
            </p:nvSpPr>
            <p:spPr bwMode="auto">
              <a:xfrm>
                <a:off x="6082" y="3286"/>
                <a:ext cx="22" cy="55"/>
              </a:xfrm>
              <a:custGeom>
                <a:avLst/>
                <a:gdLst>
                  <a:gd name="T0" fmla="*/ 0 w 22"/>
                  <a:gd name="T1" fmla="*/ 27 h 55"/>
                  <a:gd name="T2" fmla="*/ 22 w 22"/>
                  <a:gd name="T3" fmla="*/ 0 h 55"/>
                  <a:gd name="T4" fmla="*/ 22 w 22"/>
                  <a:gd name="T5" fmla="*/ 27 h 55"/>
                  <a:gd name="T6" fmla="*/ 0 w 22"/>
                  <a:gd name="T7" fmla="*/ 55 h 55"/>
                  <a:gd name="T8" fmla="*/ 0 w 22"/>
                  <a:gd name="T9" fmla="*/ 27 h 55"/>
                </a:gdLst>
                <a:ahLst/>
                <a:cxnLst>
                  <a:cxn ang="0">
                    <a:pos x="T0" y="T1"/>
                  </a:cxn>
                  <a:cxn ang="0">
                    <a:pos x="T2" y="T3"/>
                  </a:cxn>
                  <a:cxn ang="0">
                    <a:pos x="T4" y="T5"/>
                  </a:cxn>
                  <a:cxn ang="0">
                    <a:pos x="T6" y="T7"/>
                  </a:cxn>
                  <a:cxn ang="0">
                    <a:pos x="T8" y="T9"/>
                  </a:cxn>
                </a:cxnLst>
                <a:rect l="0" t="0" r="r" b="b"/>
                <a:pathLst>
                  <a:path w="22" h="55">
                    <a:moveTo>
                      <a:pt x="0" y="27"/>
                    </a:moveTo>
                    <a:lnTo>
                      <a:pt x="22" y="0"/>
                    </a:lnTo>
                    <a:lnTo>
                      <a:pt x="22" y="27"/>
                    </a:lnTo>
                    <a:lnTo>
                      <a:pt x="0" y="55"/>
                    </a:lnTo>
                    <a:lnTo>
                      <a:pt x="0" y="27"/>
                    </a:lnTo>
                    <a:close/>
                  </a:path>
                </a:pathLst>
              </a:custGeom>
              <a:grpFill/>
              <a:ln>
                <a:noFill/>
              </a:ln>
            </p:spPr>
            <p:txBody>
              <a:bodyPr vert="horz" wrap="square" lIns="91440" tIns="45720" rIns="91440" bIns="45720" numCol="1" anchor="t" anchorCtr="0" compatLnSpc="1"/>
              <a:lstStyle/>
              <a:p>
                <a:endParaRPr lang="zh-CN" altLang="en-US"/>
              </a:p>
            </p:txBody>
          </p:sp>
          <p:sp>
            <p:nvSpPr>
              <p:cNvPr id="1098" name="Freeform 944"/>
              <p:cNvSpPr/>
              <p:nvPr/>
            </p:nvSpPr>
            <p:spPr bwMode="auto">
              <a:xfrm>
                <a:off x="6120" y="3176"/>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099" name="Freeform 945"/>
              <p:cNvSpPr/>
              <p:nvPr/>
            </p:nvSpPr>
            <p:spPr bwMode="auto">
              <a:xfrm>
                <a:off x="6154" y="3218"/>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0" name="Freeform 946"/>
              <p:cNvSpPr/>
              <p:nvPr/>
            </p:nvSpPr>
            <p:spPr bwMode="auto">
              <a:xfrm>
                <a:off x="6154" y="2656"/>
                <a:ext cx="2" cy="2"/>
              </a:xfrm>
              <a:custGeom>
                <a:avLst/>
                <a:gdLst>
                  <a:gd name="T0" fmla="*/ 0 w 2"/>
                  <a:gd name="T1" fmla="*/ 2 h 2"/>
                  <a:gd name="T2" fmla="*/ 2 w 2"/>
                  <a:gd name="T3" fmla="*/ 0 h 2"/>
                  <a:gd name="T4" fmla="*/ 2 w 2"/>
                  <a:gd name="T5" fmla="*/ 2 h 2"/>
                  <a:gd name="T6" fmla="*/ 0 w 2"/>
                  <a:gd name="T7" fmla="*/ 2 h 2"/>
                </a:gdLst>
                <a:ahLst/>
                <a:cxnLst>
                  <a:cxn ang="0">
                    <a:pos x="T0" y="T1"/>
                  </a:cxn>
                  <a:cxn ang="0">
                    <a:pos x="T2" y="T3"/>
                  </a:cxn>
                  <a:cxn ang="0">
                    <a:pos x="T4" y="T5"/>
                  </a:cxn>
                  <a:cxn ang="0">
                    <a:pos x="T6" y="T7"/>
                  </a:cxn>
                </a:cxnLst>
                <a:rect l="0" t="0" r="r" b="b"/>
                <a:pathLst>
                  <a:path w="2" h="2">
                    <a:moveTo>
                      <a:pt x="0" y="2"/>
                    </a:moveTo>
                    <a:lnTo>
                      <a:pt x="2" y="0"/>
                    </a:lnTo>
                    <a:lnTo>
                      <a:pt x="2" y="2"/>
                    </a:lnTo>
                    <a:lnTo>
                      <a:pt x="0" y="2"/>
                    </a:lnTo>
                    <a:close/>
                  </a:path>
                </a:pathLst>
              </a:custGeom>
              <a:grpFill/>
              <a:ln>
                <a:noFill/>
              </a:ln>
            </p:spPr>
            <p:txBody>
              <a:bodyPr vert="horz" wrap="square" lIns="91440" tIns="45720" rIns="91440" bIns="45720" numCol="1" anchor="t" anchorCtr="0" compatLnSpc="1"/>
              <a:lstStyle/>
              <a:p>
                <a:endParaRPr lang="zh-CN" altLang="en-US"/>
              </a:p>
            </p:txBody>
          </p:sp>
          <p:sp>
            <p:nvSpPr>
              <p:cNvPr id="1101" name="Freeform 947"/>
              <p:cNvSpPr/>
              <p:nvPr/>
            </p:nvSpPr>
            <p:spPr bwMode="auto">
              <a:xfrm>
                <a:off x="6110" y="2660"/>
                <a:ext cx="16" cy="28"/>
              </a:xfrm>
              <a:custGeom>
                <a:avLst/>
                <a:gdLst>
                  <a:gd name="T0" fmla="*/ 16 w 16"/>
                  <a:gd name="T1" fmla="*/ 0 h 28"/>
                  <a:gd name="T2" fmla="*/ 16 w 16"/>
                  <a:gd name="T3" fmla="*/ 24 h 28"/>
                  <a:gd name="T4" fmla="*/ 0 w 16"/>
                  <a:gd name="T5" fmla="*/ 28 h 28"/>
                  <a:gd name="T6" fmla="*/ 0 w 16"/>
                  <a:gd name="T7" fmla="*/ 2 h 28"/>
                  <a:gd name="T8" fmla="*/ 16 w 16"/>
                  <a:gd name="T9" fmla="*/ 0 h 28"/>
                </a:gdLst>
                <a:ahLst/>
                <a:cxnLst>
                  <a:cxn ang="0">
                    <a:pos x="T0" y="T1"/>
                  </a:cxn>
                  <a:cxn ang="0">
                    <a:pos x="T2" y="T3"/>
                  </a:cxn>
                  <a:cxn ang="0">
                    <a:pos x="T4" y="T5"/>
                  </a:cxn>
                  <a:cxn ang="0">
                    <a:pos x="T6" y="T7"/>
                  </a:cxn>
                  <a:cxn ang="0">
                    <a:pos x="T8" y="T9"/>
                  </a:cxn>
                </a:cxnLst>
                <a:rect l="0" t="0" r="r" b="b"/>
                <a:pathLst>
                  <a:path w="16" h="28">
                    <a:moveTo>
                      <a:pt x="16" y="0"/>
                    </a:moveTo>
                    <a:lnTo>
                      <a:pt x="16" y="24"/>
                    </a:lnTo>
                    <a:lnTo>
                      <a:pt x="0" y="28"/>
                    </a:lnTo>
                    <a:lnTo>
                      <a:pt x="0" y="2"/>
                    </a:lnTo>
                    <a:lnTo>
                      <a:pt x="16" y="0"/>
                    </a:lnTo>
                    <a:close/>
                  </a:path>
                </a:pathLst>
              </a:custGeom>
              <a:grpFill/>
              <a:ln>
                <a:noFill/>
              </a:ln>
            </p:spPr>
            <p:txBody>
              <a:bodyPr vert="horz" wrap="square" lIns="91440" tIns="45720" rIns="91440" bIns="45720" numCol="1" anchor="t" anchorCtr="0" compatLnSpc="1"/>
              <a:lstStyle/>
              <a:p>
                <a:endParaRPr lang="zh-CN" altLang="en-US"/>
              </a:p>
            </p:txBody>
          </p:sp>
          <p:sp>
            <p:nvSpPr>
              <p:cNvPr id="1102" name="Freeform 948"/>
              <p:cNvSpPr/>
              <p:nvPr/>
            </p:nvSpPr>
            <p:spPr bwMode="auto">
              <a:xfrm>
                <a:off x="6154" y="2656"/>
                <a:ext cx="2" cy="2"/>
              </a:xfrm>
              <a:custGeom>
                <a:avLst/>
                <a:gdLst>
                  <a:gd name="T0" fmla="*/ 2 w 2"/>
                  <a:gd name="T1" fmla="*/ 0 h 2"/>
                  <a:gd name="T2" fmla="*/ 2 w 2"/>
                  <a:gd name="T3" fmla="*/ 2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2"/>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1103" name="Rectangle 949"/>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4" name="Freeform 950"/>
              <p:cNvSpPr/>
              <p:nvPr/>
            </p:nvSpPr>
            <p:spPr bwMode="auto">
              <a:xfrm>
                <a:off x="6082" y="3439"/>
                <a:ext cx="22" cy="54"/>
              </a:xfrm>
              <a:custGeom>
                <a:avLst/>
                <a:gdLst>
                  <a:gd name="T0" fmla="*/ 0 w 22"/>
                  <a:gd name="T1" fmla="*/ 26 h 54"/>
                  <a:gd name="T2" fmla="*/ 22 w 22"/>
                  <a:gd name="T3" fmla="*/ 0 h 54"/>
                  <a:gd name="T4" fmla="*/ 22 w 22"/>
                  <a:gd name="T5" fmla="*/ 26 h 54"/>
                  <a:gd name="T6" fmla="*/ 0 w 22"/>
                  <a:gd name="T7" fmla="*/ 54 h 54"/>
                  <a:gd name="T8" fmla="*/ 0 w 22"/>
                  <a:gd name="T9" fmla="*/ 26 h 54"/>
                </a:gdLst>
                <a:ahLst/>
                <a:cxnLst>
                  <a:cxn ang="0">
                    <a:pos x="T0" y="T1"/>
                  </a:cxn>
                  <a:cxn ang="0">
                    <a:pos x="T2" y="T3"/>
                  </a:cxn>
                  <a:cxn ang="0">
                    <a:pos x="T4" y="T5"/>
                  </a:cxn>
                  <a:cxn ang="0">
                    <a:pos x="T6" y="T7"/>
                  </a:cxn>
                  <a:cxn ang="0">
                    <a:pos x="T8" y="T9"/>
                  </a:cxn>
                </a:cxnLst>
                <a:rect l="0" t="0" r="r" b="b"/>
                <a:pathLst>
                  <a:path w="22" h="54">
                    <a:moveTo>
                      <a:pt x="0" y="26"/>
                    </a:moveTo>
                    <a:lnTo>
                      <a:pt x="22" y="0"/>
                    </a:lnTo>
                    <a:lnTo>
                      <a:pt x="22" y="26"/>
                    </a:lnTo>
                    <a:lnTo>
                      <a:pt x="0" y="54"/>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1105" name="Freeform 951"/>
              <p:cNvSpPr/>
              <p:nvPr/>
            </p:nvSpPr>
            <p:spPr bwMode="auto">
              <a:xfrm>
                <a:off x="6120" y="3317"/>
                <a:ext cx="86" cy="128"/>
              </a:xfrm>
              <a:custGeom>
                <a:avLst/>
                <a:gdLst>
                  <a:gd name="T0" fmla="*/ 86 w 86"/>
                  <a:gd name="T1" fmla="*/ 0 h 128"/>
                  <a:gd name="T2" fmla="*/ 86 w 86"/>
                  <a:gd name="T3" fmla="*/ 16 h 128"/>
                  <a:gd name="T4" fmla="*/ 0 w 86"/>
                  <a:gd name="T5" fmla="*/ 128 h 128"/>
                  <a:gd name="T6" fmla="*/ 0 w 86"/>
                  <a:gd name="T7" fmla="*/ 104 h 128"/>
                  <a:gd name="T8" fmla="*/ 86 w 86"/>
                  <a:gd name="T9" fmla="*/ 0 h 128"/>
                </a:gdLst>
                <a:ahLst/>
                <a:cxnLst>
                  <a:cxn ang="0">
                    <a:pos x="T0" y="T1"/>
                  </a:cxn>
                  <a:cxn ang="0">
                    <a:pos x="T2" y="T3"/>
                  </a:cxn>
                  <a:cxn ang="0">
                    <a:pos x="T4" y="T5"/>
                  </a:cxn>
                  <a:cxn ang="0">
                    <a:pos x="T6" y="T7"/>
                  </a:cxn>
                  <a:cxn ang="0">
                    <a:pos x="T8" y="T9"/>
                  </a:cxn>
                </a:cxnLst>
                <a:rect l="0" t="0" r="r" b="b"/>
                <a:pathLst>
                  <a:path w="86" h="128">
                    <a:moveTo>
                      <a:pt x="86" y="0"/>
                    </a:moveTo>
                    <a:lnTo>
                      <a:pt x="86" y="16"/>
                    </a:lnTo>
                    <a:lnTo>
                      <a:pt x="0" y="128"/>
                    </a:lnTo>
                    <a:lnTo>
                      <a:pt x="0" y="10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6" name="Freeform 952"/>
              <p:cNvSpPr/>
              <p:nvPr/>
            </p:nvSpPr>
            <p:spPr bwMode="auto">
              <a:xfrm>
                <a:off x="6120" y="3365"/>
                <a:ext cx="86" cy="13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1107" name="Freeform 953"/>
              <p:cNvSpPr/>
              <p:nvPr/>
            </p:nvSpPr>
            <p:spPr bwMode="auto">
              <a:xfrm>
                <a:off x="6154" y="3270"/>
                <a:ext cx="52" cy="81"/>
              </a:xfrm>
              <a:custGeom>
                <a:avLst/>
                <a:gdLst>
                  <a:gd name="T0" fmla="*/ 52 w 52"/>
                  <a:gd name="T1" fmla="*/ 0 h 81"/>
                  <a:gd name="T2" fmla="*/ 52 w 52"/>
                  <a:gd name="T3" fmla="*/ 16 h 81"/>
                  <a:gd name="T4" fmla="*/ 0 w 52"/>
                  <a:gd name="T5" fmla="*/ 81 h 81"/>
                  <a:gd name="T6" fmla="*/ 0 w 52"/>
                  <a:gd name="T7" fmla="*/ 61 h 81"/>
                  <a:gd name="T8" fmla="*/ 52 w 52"/>
                  <a:gd name="T9" fmla="*/ 0 h 81"/>
                </a:gdLst>
                <a:ahLst/>
                <a:cxnLst>
                  <a:cxn ang="0">
                    <a:pos x="T0" y="T1"/>
                  </a:cxn>
                  <a:cxn ang="0">
                    <a:pos x="T2" y="T3"/>
                  </a:cxn>
                  <a:cxn ang="0">
                    <a:pos x="T4" y="T5"/>
                  </a:cxn>
                  <a:cxn ang="0">
                    <a:pos x="T6" y="T7"/>
                  </a:cxn>
                  <a:cxn ang="0">
                    <a:pos x="T8" y="T9"/>
                  </a:cxn>
                </a:cxnLst>
                <a:rect l="0" t="0" r="r" b="b"/>
                <a:pathLst>
                  <a:path w="52" h="81">
                    <a:moveTo>
                      <a:pt x="52" y="0"/>
                    </a:moveTo>
                    <a:lnTo>
                      <a:pt x="52" y="16"/>
                    </a:lnTo>
                    <a:lnTo>
                      <a:pt x="0" y="81"/>
                    </a:lnTo>
                    <a:lnTo>
                      <a:pt x="0" y="61"/>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1108" name="Rectangle 954"/>
              <p:cNvSpPr>
                <a:spLocks noChangeArrowheads="1"/>
              </p:cNvSpPr>
              <p:nvPr/>
            </p:nvSpPr>
            <p:spPr bwMode="auto">
              <a:xfrm>
                <a:off x="6156" y="270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1109" name="Freeform 955"/>
              <p:cNvSpPr/>
              <p:nvPr/>
            </p:nvSpPr>
            <p:spPr bwMode="auto">
              <a:xfrm>
                <a:off x="6168" y="2407"/>
                <a:ext cx="16" cy="28"/>
              </a:xfrm>
              <a:custGeom>
                <a:avLst/>
                <a:gdLst>
                  <a:gd name="T0" fmla="*/ 16 w 16"/>
                  <a:gd name="T1" fmla="*/ 10 h 28"/>
                  <a:gd name="T2" fmla="*/ 16 w 16"/>
                  <a:gd name="T3" fmla="*/ 28 h 28"/>
                  <a:gd name="T4" fmla="*/ 0 w 16"/>
                  <a:gd name="T5" fmla="*/ 18 h 28"/>
                  <a:gd name="T6" fmla="*/ 0 w 16"/>
                  <a:gd name="T7" fmla="*/ 0 h 28"/>
                  <a:gd name="T8" fmla="*/ 16 w 16"/>
                  <a:gd name="T9" fmla="*/ 10 h 28"/>
                </a:gdLst>
                <a:ahLst/>
                <a:cxnLst>
                  <a:cxn ang="0">
                    <a:pos x="T0" y="T1"/>
                  </a:cxn>
                  <a:cxn ang="0">
                    <a:pos x="T2" y="T3"/>
                  </a:cxn>
                  <a:cxn ang="0">
                    <a:pos x="T4" y="T5"/>
                  </a:cxn>
                  <a:cxn ang="0">
                    <a:pos x="T6" y="T7"/>
                  </a:cxn>
                  <a:cxn ang="0">
                    <a:pos x="T8" y="T9"/>
                  </a:cxn>
                </a:cxnLst>
                <a:rect l="0" t="0" r="r" b="b"/>
                <a:pathLst>
                  <a:path w="16" h="28">
                    <a:moveTo>
                      <a:pt x="16" y="10"/>
                    </a:moveTo>
                    <a:lnTo>
                      <a:pt x="16" y="28"/>
                    </a:lnTo>
                    <a:lnTo>
                      <a:pt x="0" y="18"/>
                    </a:lnTo>
                    <a:lnTo>
                      <a:pt x="0" y="0"/>
                    </a:lnTo>
                    <a:lnTo>
                      <a:pt x="16" y="10"/>
                    </a:lnTo>
                    <a:close/>
                  </a:path>
                </a:pathLst>
              </a:custGeom>
              <a:grpFill/>
              <a:ln>
                <a:noFill/>
              </a:ln>
            </p:spPr>
            <p:txBody>
              <a:bodyPr vert="horz" wrap="square" lIns="91440" tIns="45720" rIns="91440" bIns="45720" numCol="1" anchor="t" anchorCtr="0" compatLnSpc="1"/>
              <a:lstStyle/>
              <a:p>
                <a:endParaRPr lang="zh-CN" altLang="en-US"/>
              </a:p>
            </p:txBody>
          </p:sp>
          <p:sp>
            <p:nvSpPr>
              <p:cNvPr id="1110" name="Rectangle 956"/>
              <p:cNvSpPr>
                <a:spLocks noChangeArrowheads="1"/>
              </p:cNvSpPr>
              <p:nvPr/>
            </p:nvSpPr>
            <p:spPr bwMode="auto">
              <a:xfrm>
                <a:off x="481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1" name="Rectangle 957"/>
              <p:cNvSpPr>
                <a:spLocks noChangeArrowheads="1"/>
              </p:cNvSpPr>
              <p:nvPr/>
            </p:nvSpPr>
            <p:spPr bwMode="auto">
              <a:xfrm>
                <a:off x="48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2" name="Rectangle 958"/>
              <p:cNvSpPr>
                <a:spLocks noChangeArrowheads="1"/>
              </p:cNvSpPr>
              <p:nvPr/>
            </p:nvSpPr>
            <p:spPr bwMode="auto">
              <a:xfrm>
                <a:off x="48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3" name="Rectangle 959"/>
              <p:cNvSpPr>
                <a:spLocks noChangeArrowheads="1"/>
              </p:cNvSpPr>
              <p:nvPr/>
            </p:nvSpPr>
            <p:spPr bwMode="auto">
              <a:xfrm>
                <a:off x="49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4" name="Rectangle 960"/>
              <p:cNvSpPr>
                <a:spLocks noChangeArrowheads="1"/>
              </p:cNvSpPr>
              <p:nvPr/>
            </p:nvSpPr>
            <p:spPr bwMode="auto">
              <a:xfrm>
                <a:off x="492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5" name="Rectangle 961"/>
              <p:cNvSpPr>
                <a:spLocks noChangeArrowheads="1"/>
              </p:cNvSpPr>
              <p:nvPr/>
            </p:nvSpPr>
            <p:spPr bwMode="auto">
              <a:xfrm>
                <a:off x="481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6" name="Rectangle 962"/>
              <p:cNvSpPr>
                <a:spLocks noChangeArrowheads="1"/>
              </p:cNvSpPr>
              <p:nvPr/>
            </p:nvSpPr>
            <p:spPr bwMode="auto">
              <a:xfrm>
                <a:off x="4834"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7" name="Rectangle 963"/>
              <p:cNvSpPr>
                <a:spLocks noChangeArrowheads="1"/>
              </p:cNvSpPr>
              <p:nvPr/>
            </p:nvSpPr>
            <p:spPr bwMode="auto">
              <a:xfrm>
                <a:off x="4814"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8" name="Rectangle 964"/>
              <p:cNvSpPr>
                <a:spLocks noChangeArrowheads="1"/>
              </p:cNvSpPr>
              <p:nvPr/>
            </p:nvSpPr>
            <p:spPr bwMode="auto">
              <a:xfrm>
                <a:off x="4856"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19" name="Rectangle 965"/>
              <p:cNvSpPr>
                <a:spLocks noChangeArrowheads="1"/>
              </p:cNvSpPr>
              <p:nvPr/>
            </p:nvSpPr>
            <p:spPr bwMode="auto">
              <a:xfrm>
                <a:off x="492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0" name="Rectangle 966"/>
              <p:cNvSpPr>
                <a:spLocks noChangeArrowheads="1"/>
              </p:cNvSpPr>
              <p:nvPr/>
            </p:nvSpPr>
            <p:spPr bwMode="auto">
              <a:xfrm>
                <a:off x="481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1" name="Rectangle 967"/>
              <p:cNvSpPr>
                <a:spLocks noChangeArrowheads="1"/>
              </p:cNvSpPr>
              <p:nvPr/>
            </p:nvSpPr>
            <p:spPr bwMode="auto">
              <a:xfrm>
                <a:off x="4834"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2" name="Rectangle 968"/>
              <p:cNvSpPr>
                <a:spLocks noChangeArrowheads="1"/>
              </p:cNvSpPr>
              <p:nvPr/>
            </p:nvSpPr>
            <p:spPr bwMode="auto">
              <a:xfrm>
                <a:off x="4878" y="1103"/>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23" name="Rectangle 969"/>
              <p:cNvSpPr>
                <a:spLocks noChangeArrowheads="1"/>
              </p:cNvSpPr>
              <p:nvPr/>
            </p:nvSpPr>
            <p:spPr bwMode="auto">
              <a:xfrm>
                <a:off x="4834"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4" name="Rectangle 970"/>
              <p:cNvSpPr>
                <a:spLocks noChangeArrowheads="1"/>
              </p:cNvSpPr>
              <p:nvPr/>
            </p:nvSpPr>
            <p:spPr bwMode="auto">
              <a:xfrm>
                <a:off x="48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5" name="Rectangle 971"/>
              <p:cNvSpPr>
                <a:spLocks noChangeArrowheads="1"/>
              </p:cNvSpPr>
              <p:nvPr/>
            </p:nvSpPr>
            <p:spPr bwMode="auto">
              <a:xfrm>
                <a:off x="492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6" name="Rectangle 972"/>
              <p:cNvSpPr>
                <a:spLocks noChangeArrowheads="1"/>
              </p:cNvSpPr>
              <p:nvPr/>
            </p:nvSpPr>
            <p:spPr bwMode="auto">
              <a:xfrm>
                <a:off x="481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7" name="Rectangle 973"/>
              <p:cNvSpPr>
                <a:spLocks noChangeArrowheads="1"/>
              </p:cNvSpPr>
              <p:nvPr/>
            </p:nvSpPr>
            <p:spPr bwMode="auto">
              <a:xfrm>
                <a:off x="485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28" name="Rectangle 974"/>
              <p:cNvSpPr>
                <a:spLocks noChangeArrowheads="1"/>
              </p:cNvSpPr>
              <p:nvPr/>
            </p:nvSpPr>
            <p:spPr bwMode="auto">
              <a:xfrm>
                <a:off x="483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29" name="Rectangle 975"/>
              <p:cNvSpPr>
                <a:spLocks noChangeArrowheads="1"/>
              </p:cNvSpPr>
              <p:nvPr/>
            </p:nvSpPr>
            <p:spPr bwMode="auto">
              <a:xfrm>
                <a:off x="4878"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0" name="Rectangle 976"/>
              <p:cNvSpPr>
                <a:spLocks noChangeArrowheads="1"/>
              </p:cNvSpPr>
              <p:nvPr/>
            </p:nvSpPr>
            <p:spPr bwMode="auto">
              <a:xfrm>
                <a:off x="4920"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1131" name="Rectangle 977"/>
              <p:cNvSpPr>
                <a:spLocks noChangeArrowheads="1"/>
              </p:cNvSpPr>
              <p:nvPr/>
            </p:nvSpPr>
            <p:spPr bwMode="auto">
              <a:xfrm>
                <a:off x="481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2" name="Rectangle 978"/>
              <p:cNvSpPr>
                <a:spLocks noChangeArrowheads="1"/>
              </p:cNvSpPr>
              <p:nvPr/>
            </p:nvSpPr>
            <p:spPr bwMode="auto">
              <a:xfrm>
                <a:off x="4856"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1133" name="Rectangle 979"/>
              <p:cNvSpPr>
                <a:spLocks noChangeArrowheads="1"/>
              </p:cNvSpPr>
              <p:nvPr/>
            </p:nvSpPr>
            <p:spPr bwMode="auto">
              <a:xfrm>
                <a:off x="48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4" name="Rectangle 980"/>
              <p:cNvSpPr>
                <a:spLocks noChangeArrowheads="1"/>
              </p:cNvSpPr>
              <p:nvPr/>
            </p:nvSpPr>
            <p:spPr bwMode="auto">
              <a:xfrm>
                <a:off x="49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5" name="Rectangle 981"/>
              <p:cNvSpPr>
                <a:spLocks noChangeArrowheads="1"/>
              </p:cNvSpPr>
              <p:nvPr/>
            </p:nvSpPr>
            <p:spPr bwMode="auto">
              <a:xfrm>
                <a:off x="4834" y="144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6" name="Rectangle 982"/>
              <p:cNvSpPr>
                <a:spLocks noChangeArrowheads="1"/>
              </p:cNvSpPr>
              <p:nvPr/>
            </p:nvSpPr>
            <p:spPr bwMode="auto">
              <a:xfrm>
                <a:off x="487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7" name="Rectangle 983"/>
              <p:cNvSpPr>
                <a:spLocks noChangeArrowheads="1"/>
              </p:cNvSpPr>
              <p:nvPr/>
            </p:nvSpPr>
            <p:spPr bwMode="auto">
              <a:xfrm>
                <a:off x="4814"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8" name="Rectangle 984"/>
              <p:cNvSpPr>
                <a:spLocks noChangeArrowheads="1"/>
              </p:cNvSpPr>
              <p:nvPr/>
            </p:nvSpPr>
            <p:spPr bwMode="auto">
              <a:xfrm>
                <a:off x="48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39" name="Rectangle 985"/>
              <p:cNvSpPr>
                <a:spLocks noChangeArrowheads="1"/>
              </p:cNvSpPr>
              <p:nvPr/>
            </p:nvSpPr>
            <p:spPr bwMode="auto">
              <a:xfrm>
                <a:off x="492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0" name="Rectangle 986"/>
              <p:cNvSpPr>
                <a:spLocks noChangeArrowheads="1"/>
              </p:cNvSpPr>
              <p:nvPr/>
            </p:nvSpPr>
            <p:spPr bwMode="auto">
              <a:xfrm>
                <a:off x="481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1" name="Rectangle 987"/>
              <p:cNvSpPr>
                <a:spLocks noChangeArrowheads="1"/>
              </p:cNvSpPr>
              <p:nvPr/>
            </p:nvSpPr>
            <p:spPr bwMode="auto">
              <a:xfrm>
                <a:off x="4834"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2" name="Rectangle 988"/>
              <p:cNvSpPr>
                <a:spLocks noChangeArrowheads="1"/>
              </p:cNvSpPr>
              <p:nvPr/>
            </p:nvSpPr>
            <p:spPr bwMode="auto">
              <a:xfrm>
                <a:off x="4814"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3" name="Rectangle 989"/>
              <p:cNvSpPr>
                <a:spLocks noChangeArrowheads="1"/>
              </p:cNvSpPr>
              <p:nvPr/>
            </p:nvSpPr>
            <p:spPr bwMode="auto">
              <a:xfrm>
                <a:off x="4856"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4" name="Rectangle 990"/>
              <p:cNvSpPr>
                <a:spLocks noChangeArrowheads="1"/>
              </p:cNvSpPr>
              <p:nvPr/>
            </p:nvSpPr>
            <p:spPr bwMode="auto">
              <a:xfrm>
                <a:off x="4920"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5" name="Rectangle 991"/>
              <p:cNvSpPr>
                <a:spLocks noChangeArrowheads="1"/>
              </p:cNvSpPr>
              <p:nvPr/>
            </p:nvSpPr>
            <p:spPr bwMode="auto">
              <a:xfrm>
                <a:off x="483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6" name="Rectangle 992"/>
              <p:cNvSpPr>
                <a:spLocks noChangeArrowheads="1"/>
              </p:cNvSpPr>
              <p:nvPr/>
            </p:nvSpPr>
            <p:spPr bwMode="auto">
              <a:xfrm>
                <a:off x="4834"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7" name="Rectangle 993"/>
              <p:cNvSpPr>
                <a:spLocks noChangeArrowheads="1"/>
              </p:cNvSpPr>
              <p:nvPr/>
            </p:nvSpPr>
            <p:spPr bwMode="auto">
              <a:xfrm>
                <a:off x="4878"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8" name="Rectangle 994"/>
              <p:cNvSpPr>
                <a:spLocks noChangeArrowheads="1"/>
              </p:cNvSpPr>
              <p:nvPr/>
            </p:nvSpPr>
            <p:spPr bwMode="auto">
              <a:xfrm>
                <a:off x="492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49" name="Rectangle 995"/>
              <p:cNvSpPr>
                <a:spLocks noChangeArrowheads="1"/>
              </p:cNvSpPr>
              <p:nvPr/>
            </p:nvSpPr>
            <p:spPr bwMode="auto">
              <a:xfrm>
                <a:off x="481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0" name="Rectangle 996"/>
              <p:cNvSpPr>
                <a:spLocks noChangeArrowheads="1"/>
              </p:cNvSpPr>
              <p:nvPr/>
            </p:nvSpPr>
            <p:spPr bwMode="auto">
              <a:xfrm>
                <a:off x="485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1" name="Rectangle 997"/>
              <p:cNvSpPr>
                <a:spLocks noChangeArrowheads="1"/>
              </p:cNvSpPr>
              <p:nvPr/>
            </p:nvSpPr>
            <p:spPr bwMode="auto">
              <a:xfrm>
                <a:off x="4900"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2" name="Rectangle 998"/>
              <p:cNvSpPr>
                <a:spLocks noChangeArrowheads="1"/>
              </p:cNvSpPr>
              <p:nvPr/>
            </p:nvSpPr>
            <p:spPr bwMode="auto">
              <a:xfrm>
                <a:off x="4814"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3" name="Rectangle 999"/>
              <p:cNvSpPr>
                <a:spLocks noChangeArrowheads="1"/>
              </p:cNvSpPr>
              <p:nvPr/>
            </p:nvSpPr>
            <p:spPr bwMode="auto">
              <a:xfrm>
                <a:off x="487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4" name="Rectangle 1000"/>
              <p:cNvSpPr>
                <a:spLocks noChangeArrowheads="1"/>
              </p:cNvSpPr>
              <p:nvPr/>
            </p:nvSpPr>
            <p:spPr bwMode="auto">
              <a:xfrm>
                <a:off x="48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5" name="Rectangle 1001"/>
              <p:cNvSpPr>
                <a:spLocks noChangeArrowheads="1"/>
              </p:cNvSpPr>
              <p:nvPr/>
            </p:nvSpPr>
            <p:spPr bwMode="auto">
              <a:xfrm>
                <a:off x="490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6" name="Rectangle 1002"/>
              <p:cNvSpPr>
                <a:spLocks noChangeArrowheads="1"/>
              </p:cNvSpPr>
              <p:nvPr/>
            </p:nvSpPr>
            <p:spPr bwMode="auto">
              <a:xfrm>
                <a:off x="492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1157" name="Rectangle 1003"/>
              <p:cNvSpPr>
                <a:spLocks noChangeArrowheads="1"/>
              </p:cNvSpPr>
              <p:nvPr/>
            </p:nvSpPr>
            <p:spPr bwMode="auto">
              <a:xfrm>
                <a:off x="4814"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8" name="Rectangle 1004"/>
              <p:cNvSpPr>
                <a:spLocks noChangeArrowheads="1"/>
              </p:cNvSpPr>
              <p:nvPr/>
            </p:nvSpPr>
            <p:spPr bwMode="auto">
              <a:xfrm>
                <a:off x="483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59" name="Rectangle 1005"/>
              <p:cNvSpPr>
                <a:spLocks noChangeArrowheads="1"/>
              </p:cNvSpPr>
              <p:nvPr/>
            </p:nvSpPr>
            <p:spPr bwMode="auto">
              <a:xfrm>
                <a:off x="48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0" name="Rectangle 1006"/>
              <p:cNvSpPr>
                <a:spLocks noChangeArrowheads="1"/>
              </p:cNvSpPr>
              <p:nvPr/>
            </p:nvSpPr>
            <p:spPr bwMode="auto">
              <a:xfrm>
                <a:off x="492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1161" name="Rectangle 1007"/>
              <p:cNvSpPr>
                <a:spLocks noChangeArrowheads="1"/>
              </p:cNvSpPr>
              <p:nvPr/>
            </p:nvSpPr>
            <p:spPr bwMode="auto">
              <a:xfrm>
                <a:off x="481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2" name="Rectangle 1008"/>
              <p:cNvSpPr>
                <a:spLocks noChangeArrowheads="1"/>
              </p:cNvSpPr>
              <p:nvPr/>
            </p:nvSpPr>
            <p:spPr bwMode="auto">
              <a:xfrm>
                <a:off x="485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3" name="Rectangle 1009"/>
              <p:cNvSpPr>
                <a:spLocks noChangeArrowheads="1"/>
              </p:cNvSpPr>
              <p:nvPr/>
            </p:nvSpPr>
            <p:spPr bwMode="auto">
              <a:xfrm>
                <a:off x="483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4" name="Rectangle 1010"/>
              <p:cNvSpPr>
                <a:spLocks noChangeArrowheads="1"/>
              </p:cNvSpPr>
              <p:nvPr/>
            </p:nvSpPr>
            <p:spPr bwMode="auto">
              <a:xfrm>
                <a:off x="487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1165" name="Rectangle 1011"/>
              <p:cNvSpPr>
                <a:spLocks noChangeArrowheads="1"/>
              </p:cNvSpPr>
              <p:nvPr/>
            </p:nvSpPr>
            <p:spPr bwMode="auto">
              <a:xfrm>
                <a:off x="4814" y="2117"/>
                <a:ext cx="12" cy="32"/>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2" name="Group 1213"/>
            <p:cNvGrpSpPr/>
            <p:nvPr/>
          </p:nvGrpSpPr>
          <p:grpSpPr bwMode="auto">
            <a:xfrm>
              <a:off x="-3900818" y="-1035049"/>
              <a:ext cx="768377" cy="3255963"/>
              <a:chOff x="4814" y="935"/>
              <a:chExt cx="484" cy="2051"/>
            </a:xfrm>
            <a:grpFill/>
          </p:grpSpPr>
          <p:sp>
            <p:nvSpPr>
              <p:cNvPr id="766" name="Rectangle 1013"/>
              <p:cNvSpPr>
                <a:spLocks noChangeArrowheads="1"/>
              </p:cNvSpPr>
              <p:nvPr/>
            </p:nvSpPr>
            <p:spPr bwMode="auto">
              <a:xfrm>
                <a:off x="485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7" name="Rectangle 1014"/>
              <p:cNvSpPr>
                <a:spLocks noChangeArrowheads="1"/>
              </p:cNvSpPr>
              <p:nvPr/>
            </p:nvSpPr>
            <p:spPr bwMode="auto">
              <a:xfrm>
                <a:off x="49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68" name="Rectangle 1015"/>
              <p:cNvSpPr>
                <a:spLocks noChangeArrowheads="1"/>
              </p:cNvSpPr>
              <p:nvPr/>
            </p:nvSpPr>
            <p:spPr bwMode="auto">
              <a:xfrm>
                <a:off x="49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69" name="Rectangle 1016"/>
              <p:cNvSpPr>
                <a:spLocks noChangeArrowheads="1"/>
              </p:cNvSpPr>
              <p:nvPr/>
            </p:nvSpPr>
            <p:spPr bwMode="auto">
              <a:xfrm>
                <a:off x="5008"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0" name="Rectangle 1017"/>
              <p:cNvSpPr>
                <a:spLocks noChangeArrowheads="1"/>
              </p:cNvSpPr>
              <p:nvPr/>
            </p:nvSpPr>
            <p:spPr bwMode="auto">
              <a:xfrm>
                <a:off x="503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1" name="Rectangle 1018"/>
              <p:cNvSpPr>
                <a:spLocks noChangeArrowheads="1"/>
              </p:cNvSpPr>
              <p:nvPr/>
            </p:nvSpPr>
            <p:spPr bwMode="auto">
              <a:xfrm>
                <a:off x="5050"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2" name="Rectangle 1019"/>
              <p:cNvSpPr>
                <a:spLocks noChangeArrowheads="1"/>
              </p:cNvSpPr>
              <p:nvPr/>
            </p:nvSpPr>
            <p:spPr bwMode="auto">
              <a:xfrm>
                <a:off x="4944"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3" name="Rectangle 1020"/>
              <p:cNvSpPr>
                <a:spLocks noChangeArrowheads="1"/>
              </p:cNvSpPr>
              <p:nvPr/>
            </p:nvSpPr>
            <p:spPr bwMode="auto">
              <a:xfrm>
                <a:off x="4986"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4" name="Rectangle 1021"/>
              <p:cNvSpPr>
                <a:spLocks noChangeArrowheads="1"/>
              </p:cNvSpPr>
              <p:nvPr/>
            </p:nvSpPr>
            <p:spPr bwMode="auto">
              <a:xfrm>
                <a:off x="5030"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5" name="Rectangle 1022"/>
              <p:cNvSpPr>
                <a:spLocks noChangeArrowheads="1"/>
              </p:cNvSpPr>
              <p:nvPr/>
            </p:nvSpPr>
            <p:spPr bwMode="auto">
              <a:xfrm>
                <a:off x="4964"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76" name="Rectangle 1023"/>
              <p:cNvSpPr>
                <a:spLocks noChangeArrowheads="1"/>
              </p:cNvSpPr>
              <p:nvPr/>
            </p:nvSpPr>
            <p:spPr bwMode="auto">
              <a:xfrm>
                <a:off x="5050"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7" name="Rectangle 1024"/>
              <p:cNvSpPr>
                <a:spLocks noChangeArrowheads="1"/>
              </p:cNvSpPr>
              <p:nvPr/>
            </p:nvSpPr>
            <p:spPr bwMode="auto">
              <a:xfrm>
                <a:off x="4944"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78" name="Rectangle 1025"/>
              <p:cNvSpPr>
                <a:spLocks noChangeArrowheads="1"/>
              </p:cNvSpPr>
              <p:nvPr/>
            </p:nvSpPr>
            <p:spPr bwMode="auto">
              <a:xfrm>
                <a:off x="5008"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79" name="Rectangle 1026"/>
              <p:cNvSpPr>
                <a:spLocks noChangeArrowheads="1"/>
              </p:cNvSpPr>
              <p:nvPr/>
            </p:nvSpPr>
            <p:spPr bwMode="auto">
              <a:xfrm>
                <a:off x="5050"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80" name="Rectangle 1027"/>
              <p:cNvSpPr>
                <a:spLocks noChangeArrowheads="1"/>
              </p:cNvSpPr>
              <p:nvPr/>
            </p:nvSpPr>
            <p:spPr bwMode="auto">
              <a:xfrm>
                <a:off x="49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1" name="Rectangle 1028"/>
              <p:cNvSpPr>
                <a:spLocks noChangeArrowheads="1"/>
              </p:cNvSpPr>
              <p:nvPr/>
            </p:nvSpPr>
            <p:spPr bwMode="auto">
              <a:xfrm>
                <a:off x="4964"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2" name="Rectangle 1029"/>
              <p:cNvSpPr>
                <a:spLocks noChangeArrowheads="1"/>
              </p:cNvSpPr>
              <p:nvPr/>
            </p:nvSpPr>
            <p:spPr bwMode="auto">
              <a:xfrm>
                <a:off x="5008"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3" name="Rectangle 1030"/>
              <p:cNvSpPr>
                <a:spLocks noChangeArrowheads="1"/>
              </p:cNvSpPr>
              <p:nvPr/>
            </p:nvSpPr>
            <p:spPr bwMode="auto">
              <a:xfrm>
                <a:off x="5050"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84" name="Rectangle 1031"/>
              <p:cNvSpPr>
                <a:spLocks noChangeArrowheads="1"/>
              </p:cNvSpPr>
              <p:nvPr/>
            </p:nvSpPr>
            <p:spPr bwMode="auto">
              <a:xfrm>
                <a:off x="4944"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5" name="Rectangle 1032"/>
              <p:cNvSpPr>
                <a:spLocks noChangeArrowheads="1"/>
              </p:cNvSpPr>
              <p:nvPr/>
            </p:nvSpPr>
            <p:spPr bwMode="auto">
              <a:xfrm>
                <a:off x="4986"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6" name="Rectangle 1033"/>
              <p:cNvSpPr>
                <a:spLocks noChangeArrowheads="1"/>
              </p:cNvSpPr>
              <p:nvPr/>
            </p:nvSpPr>
            <p:spPr bwMode="auto">
              <a:xfrm>
                <a:off x="49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787" name="Rectangle 1034"/>
              <p:cNvSpPr>
                <a:spLocks noChangeArrowheads="1"/>
              </p:cNvSpPr>
              <p:nvPr/>
            </p:nvSpPr>
            <p:spPr bwMode="auto">
              <a:xfrm>
                <a:off x="503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788" name="Rectangle 1035"/>
              <p:cNvSpPr>
                <a:spLocks noChangeArrowheads="1"/>
              </p:cNvSpPr>
              <p:nvPr/>
            </p:nvSpPr>
            <p:spPr bwMode="auto">
              <a:xfrm>
                <a:off x="4944"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89" name="Rectangle 1036"/>
              <p:cNvSpPr>
                <a:spLocks noChangeArrowheads="1"/>
              </p:cNvSpPr>
              <p:nvPr/>
            </p:nvSpPr>
            <p:spPr bwMode="auto">
              <a:xfrm>
                <a:off x="49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0" name="Rectangle 1037"/>
              <p:cNvSpPr>
                <a:spLocks noChangeArrowheads="1"/>
              </p:cNvSpPr>
              <p:nvPr/>
            </p:nvSpPr>
            <p:spPr bwMode="auto">
              <a:xfrm>
                <a:off x="5008"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791" name="Rectangle 1038"/>
              <p:cNvSpPr>
                <a:spLocks noChangeArrowheads="1"/>
              </p:cNvSpPr>
              <p:nvPr/>
            </p:nvSpPr>
            <p:spPr bwMode="auto">
              <a:xfrm>
                <a:off x="5050"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792" name="Rectangle 1039"/>
              <p:cNvSpPr>
                <a:spLocks noChangeArrowheads="1"/>
              </p:cNvSpPr>
              <p:nvPr/>
            </p:nvSpPr>
            <p:spPr bwMode="auto">
              <a:xfrm>
                <a:off x="49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3" name="Rectangle 1040"/>
              <p:cNvSpPr>
                <a:spLocks noChangeArrowheads="1"/>
              </p:cNvSpPr>
              <p:nvPr/>
            </p:nvSpPr>
            <p:spPr bwMode="auto">
              <a:xfrm>
                <a:off x="5008"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4" name="Rectangle 1041"/>
              <p:cNvSpPr>
                <a:spLocks noChangeArrowheads="1"/>
              </p:cNvSpPr>
              <p:nvPr/>
            </p:nvSpPr>
            <p:spPr bwMode="auto">
              <a:xfrm>
                <a:off x="4944" y="1442"/>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5" name="Rectangle 1042"/>
              <p:cNvSpPr>
                <a:spLocks noChangeArrowheads="1"/>
              </p:cNvSpPr>
              <p:nvPr/>
            </p:nvSpPr>
            <p:spPr bwMode="auto">
              <a:xfrm>
                <a:off x="5008"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796" name="Rectangle 1043"/>
              <p:cNvSpPr>
                <a:spLocks noChangeArrowheads="1"/>
              </p:cNvSpPr>
              <p:nvPr/>
            </p:nvSpPr>
            <p:spPr bwMode="auto">
              <a:xfrm>
                <a:off x="5008"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7" name="Rectangle 1044"/>
              <p:cNvSpPr>
                <a:spLocks noChangeArrowheads="1"/>
              </p:cNvSpPr>
              <p:nvPr/>
            </p:nvSpPr>
            <p:spPr bwMode="auto">
              <a:xfrm>
                <a:off x="5050"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798" name="Rectangle 1045"/>
              <p:cNvSpPr>
                <a:spLocks noChangeArrowheads="1"/>
              </p:cNvSpPr>
              <p:nvPr/>
            </p:nvSpPr>
            <p:spPr bwMode="auto">
              <a:xfrm>
                <a:off x="4900" y="1554"/>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799" name="Rectangle 1046"/>
              <p:cNvSpPr>
                <a:spLocks noChangeArrowheads="1"/>
              </p:cNvSpPr>
              <p:nvPr/>
            </p:nvSpPr>
            <p:spPr bwMode="auto">
              <a:xfrm>
                <a:off x="5008"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0" name="Rectangle 1047"/>
              <p:cNvSpPr>
                <a:spLocks noChangeArrowheads="1"/>
              </p:cNvSpPr>
              <p:nvPr/>
            </p:nvSpPr>
            <p:spPr bwMode="auto">
              <a:xfrm>
                <a:off x="5050"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1" name="Rectangle 1048"/>
              <p:cNvSpPr>
                <a:spLocks noChangeArrowheads="1"/>
              </p:cNvSpPr>
              <p:nvPr/>
            </p:nvSpPr>
            <p:spPr bwMode="auto">
              <a:xfrm>
                <a:off x="4964"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2" name="Rectangle 1049"/>
              <p:cNvSpPr>
                <a:spLocks noChangeArrowheads="1"/>
              </p:cNvSpPr>
              <p:nvPr/>
            </p:nvSpPr>
            <p:spPr bwMode="auto">
              <a:xfrm>
                <a:off x="498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3" name="Rectangle 1050"/>
              <p:cNvSpPr>
                <a:spLocks noChangeArrowheads="1"/>
              </p:cNvSpPr>
              <p:nvPr/>
            </p:nvSpPr>
            <p:spPr bwMode="auto">
              <a:xfrm>
                <a:off x="5030" y="1610"/>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4" name="Rectangle 1051"/>
              <p:cNvSpPr>
                <a:spLocks noChangeArrowheads="1"/>
              </p:cNvSpPr>
              <p:nvPr/>
            </p:nvSpPr>
            <p:spPr bwMode="auto">
              <a:xfrm>
                <a:off x="49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5" name="Rectangle 1052"/>
              <p:cNvSpPr>
                <a:spLocks noChangeArrowheads="1"/>
              </p:cNvSpPr>
              <p:nvPr/>
            </p:nvSpPr>
            <p:spPr bwMode="auto">
              <a:xfrm>
                <a:off x="5008"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06" name="Rectangle 1053"/>
              <p:cNvSpPr>
                <a:spLocks noChangeArrowheads="1"/>
              </p:cNvSpPr>
              <p:nvPr/>
            </p:nvSpPr>
            <p:spPr bwMode="auto">
              <a:xfrm>
                <a:off x="5050"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7" name="Rectangle 1054"/>
              <p:cNvSpPr>
                <a:spLocks noChangeArrowheads="1"/>
              </p:cNvSpPr>
              <p:nvPr/>
            </p:nvSpPr>
            <p:spPr bwMode="auto">
              <a:xfrm>
                <a:off x="4964"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08" name="Rectangle 1055"/>
              <p:cNvSpPr>
                <a:spLocks noChangeArrowheads="1"/>
              </p:cNvSpPr>
              <p:nvPr/>
            </p:nvSpPr>
            <p:spPr bwMode="auto">
              <a:xfrm>
                <a:off x="5050" y="172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09" name="Rectangle 1056"/>
              <p:cNvSpPr>
                <a:spLocks noChangeArrowheads="1"/>
              </p:cNvSpPr>
              <p:nvPr/>
            </p:nvSpPr>
            <p:spPr bwMode="auto">
              <a:xfrm>
                <a:off x="4944"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0" name="Rectangle 1057"/>
              <p:cNvSpPr>
                <a:spLocks noChangeArrowheads="1"/>
              </p:cNvSpPr>
              <p:nvPr/>
            </p:nvSpPr>
            <p:spPr bwMode="auto">
              <a:xfrm>
                <a:off x="5050"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1" name="Rectangle 1058"/>
              <p:cNvSpPr>
                <a:spLocks noChangeArrowheads="1"/>
              </p:cNvSpPr>
              <p:nvPr/>
            </p:nvSpPr>
            <p:spPr bwMode="auto">
              <a:xfrm>
                <a:off x="49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2" name="Rectangle 1059"/>
              <p:cNvSpPr>
                <a:spLocks noChangeArrowheads="1"/>
              </p:cNvSpPr>
              <p:nvPr/>
            </p:nvSpPr>
            <p:spPr bwMode="auto">
              <a:xfrm>
                <a:off x="4964"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3" name="Rectangle 1060"/>
              <p:cNvSpPr>
                <a:spLocks noChangeArrowheads="1"/>
              </p:cNvSpPr>
              <p:nvPr/>
            </p:nvSpPr>
            <p:spPr bwMode="auto">
              <a:xfrm>
                <a:off x="5008"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4" name="Rectangle 1061"/>
              <p:cNvSpPr>
                <a:spLocks noChangeArrowheads="1"/>
              </p:cNvSpPr>
              <p:nvPr/>
            </p:nvSpPr>
            <p:spPr bwMode="auto">
              <a:xfrm>
                <a:off x="5030"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5" name="Rectangle 1062"/>
              <p:cNvSpPr>
                <a:spLocks noChangeArrowheads="1"/>
              </p:cNvSpPr>
              <p:nvPr/>
            </p:nvSpPr>
            <p:spPr bwMode="auto">
              <a:xfrm>
                <a:off x="49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6" name="Rectangle 1063"/>
              <p:cNvSpPr>
                <a:spLocks noChangeArrowheads="1"/>
              </p:cNvSpPr>
              <p:nvPr/>
            </p:nvSpPr>
            <p:spPr bwMode="auto">
              <a:xfrm>
                <a:off x="5030"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17" name="Rectangle 1064"/>
              <p:cNvSpPr>
                <a:spLocks noChangeArrowheads="1"/>
              </p:cNvSpPr>
              <p:nvPr/>
            </p:nvSpPr>
            <p:spPr bwMode="auto">
              <a:xfrm>
                <a:off x="5050"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18" name="Rectangle 1065"/>
              <p:cNvSpPr>
                <a:spLocks noChangeArrowheads="1"/>
              </p:cNvSpPr>
              <p:nvPr/>
            </p:nvSpPr>
            <p:spPr bwMode="auto">
              <a:xfrm>
                <a:off x="4964"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19" name="Rectangle 1066"/>
              <p:cNvSpPr>
                <a:spLocks noChangeArrowheads="1"/>
              </p:cNvSpPr>
              <p:nvPr/>
            </p:nvSpPr>
            <p:spPr bwMode="auto">
              <a:xfrm>
                <a:off x="49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820" name="Rectangle 1067"/>
              <p:cNvSpPr>
                <a:spLocks noChangeArrowheads="1"/>
              </p:cNvSpPr>
              <p:nvPr/>
            </p:nvSpPr>
            <p:spPr bwMode="auto">
              <a:xfrm>
                <a:off x="5050"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821" name="Rectangle 1068"/>
              <p:cNvSpPr>
                <a:spLocks noChangeArrowheads="1"/>
              </p:cNvSpPr>
              <p:nvPr/>
            </p:nvSpPr>
            <p:spPr bwMode="auto">
              <a:xfrm>
                <a:off x="4944"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2" name="Rectangle 1069"/>
              <p:cNvSpPr>
                <a:spLocks noChangeArrowheads="1"/>
              </p:cNvSpPr>
              <p:nvPr/>
            </p:nvSpPr>
            <p:spPr bwMode="auto">
              <a:xfrm>
                <a:off x="4986"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3" name="Rectangle 1070"/>
              <p:cNvSpPr>
                <a:spLocks noChangeArrowheads="1"/>
              </p:cNvSpPr>
              <p:nvPr/>
            </p:nvSpPr>
            <p:spPr bwMode="auto">
              <a:xfrm>
                <a:off x="5030"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4" name="Rectangle 1071"/>
              <p:cNvSpPr>
                <a:spLocks noChangeArrowheads="1"/>
              </p:cNvSpPr>
              <p:nvPr/>
            </p:nvSpPr>
            <p:spPr bwMode="auto">
              <a:xfrm>
                <a:off x="4964"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5" name="Rectangle 1072"/>
              <p:cNvSpPr>
                <a:spLocks noChangeArrowheads="1"/>
              </p:cNvSpPr>
              <p:nvPr/>
            </p:nvSpPr>
            <p:spPr bwMode="auto">
              <a:xfrm>
                <a:off x="5008"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6" name="Rectangle 1073"/>
              <p:cNvSpPr>
                <a:spLocks noChangeArrowheads="1"/>
              </p:cNvSpPr>
              <p:nvPr/>
            </p:nvSpPr>
            <p:spPr bwMode="auto">
              <a:xfrm>
                <a:off x="5050" y="206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27" name="Rectangle 1074"/>
              <p:cNvSpPr>
                <a:spLocks noChangeArrowheads="1"/>
              </p:cNvSpPr>
              <p:nvPr/>
            </p:nvSpPr>
            <p:spPr bwMode="auto">
              <a:xfrm>
                <a:off x="4944"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8" name="Rectangle 1075"/>
              <p:cNvSpPr>
                <a:spLocks noChangeArrowheads="1"/>
              </p:cNvSpPr>
              <p:nvPr/>
            </p:nvSpPr>
            <p:spPr bwMode="auto">
              <a:xfrm>
                <a:off x="49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29" name="Rectangle 1076"/>
              <p:cNvSpPr>
                <a:spLocks noChangeArrowheads="1"/>
              </p:cNvSpPr>
              <p:nvPr/>
            </p:nvSpPr>
            <p:spPr bwMode="auto">
              <a:xfrm>
                <a:off x="5050"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0" name="Rectangle 1077"/>
              <p:cNvSpPr>
                <a:spLocks noChangeArrowheads="1"/>
              </p:cNvSpPr>
              <p:nvPr/>
            </p:nvSpPr>
            <p:spPr bwMode="auto">
              <a:xfrm>
                <a:off x="48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1" name="Rectangle 1078"/>
              <p:cNvSpPr>
                <a:spLocks noChangeArrowheads="1"/>
              </p:cNvSpPr>
              <p:nvPr/>
            </p:nvSpPr>
            <p:spPr bwMode="auto">
              <a:xfrm>
                <a:off x="4920"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2" name="Rectangle 1079"/>
              <p:cNvSpPr>
                <a:spLocks noChangeArrowheads="1"/>
              </p:cNvSpPr>
              <p:nvPr/>
            </p:nvSpPr>
            <p:spPr bwMode="auto">
              <a:xfrm>
                <a:off x="4944"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3" name="Rectangle 1080"/>
              <p:cNvSpPr>
                <a:spLocks noChangeArrowheads="1"/>
              </p:cNvSpPr>
              <p:nvPr/>
            </p:nvSpPr>
            <p:spPr bwMode="auto">
              <a:xfrm>
                <a:off x="498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4" name="Rectangle 1081"/>
              <p:cNvSpPr>
                <a:spLocks noChangeArrowheads="1"/>
              </p:cNvSpPr>
              <p:nvPr/>
            </p:nvSpPr>
            <p:spPr bwMode="auto">
              <a:xfrm>
                <a:off x="481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5" name="Rectangle 1082"/>
              <p:cNvSpPr>
                <a:spLocks noChangeArrowheads="1"/>
              </p:cNvSpPr>
              <p:nvPr/>
            </p:nvSpPr>
            <p:spPr bwMode="auto">
              <a:xfrm>
                <a:off x="48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6" name="Rectangle 1083"/>
              <p:cNvSpPr>
                <a:spLocks noChangeArrowheads="1"/>
              </p:cNvSpPr>
              <p:nvPr/>
            </p:nvSpPr>
            <p:spPr bwMode="auto">
              <a:xfrm>
                <a:off x="490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7" name="Rectangle 1084"/>
              <p:cNvSpPr>
                <a:spLocks noChangeArrowheads="1"/>
              </p:cNvSpPr>
              <p:nvPr/>
            </p:nvSpPr>
            <p:spPr bwMode="auto">
              <a:xfrm>
                <a:off x="4944"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38" name="Rectangle 1085"/>
              <p:cNvSpPr>
                <a:spLocks noChangeArrowheads="1"/>
              </p:cNvSpPr>
              <p:nvPr/>
            </p:nvSpPr>
            <p:spPr bwMode="auto">
              <a:xfrm>
                <a:off x="5050"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39" name="Rectangle 1086"/>
              <p:cNvSpPr>
                <a:spLocks noChangeArrowheads="1"/>
              </p:cNvSpPr>
              <p:nvPr/>
            </p:nvSpPr>
            <p:spPr bwMode="auto">
              <a:xfrm>
                <a:off x="492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0" name="Rectangle 1087"/>
              <p:cNvSpPr>
                <a:spLocks noChangeArrowheads="1"/>
              </p:cNvSpPr>
              <p:nvPr/>
            </p:nvSpPr>
            <p:spPr bwMode="auto">
              <a:xfrm>
                <a:off x="4878"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1" name="Rectangle 1088"/>
              <p:cNvSpPr>
                <a:spLocks noChangeArrowheads="1"/>
              </p:cNvSpPr>
              <p:nvPr/>
            </p:nvSpPr>
            <p:spPr bwMode="auto">
              <a:xfrm>
                <a:off x="5030"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2" name="Rectangle 1089"/>
              <p:cNvSpPr>
                <a:spLocks noChangeArrowheads="1"/>
              </p:cNvSpPr>
              <p:nvPr/>
            </p:nvSpPr>
            <p:spPr bwMode="auto">
              <a:xfrm>
                <a:off x="5050"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3" name="Rectangle 1090"/>
              <p:cNvSpPr>
                <a:spLocks noChangeArrowheads="1"/>
              </p:cNvSpPr>
              <p:nvPr/>
            </p:nvSpPr>
            <p:spPr bwMode="auto">
              <a:xfrm>
                <a:off x="481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4" name="Rectangle 1091"/>
              <p:cNvSpPr>
                <a:spLocks noChangeArrowheads="1"/>
              </p:cNvSpPr>
              <p:nvPr/>
            </p:nvSpPr>
            <p:spPr bwMode="auto">
              <a:xfrm>
                <a:off x="4964"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5" name="Rectangle 1092"/>
              <p:cNvSpPr>
                <a:spLocks noChangeArrowheads="1"/>
              </p:cNvSpPr>
              <p:nvPr/>
            </p:nvSpPr>
            <p:spPr bwMode="auto">
              <a:xfrm>
                <a:off x="485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6" name="Rectangle 1093"/>
              <p:cNvSpPr>
                <a:spLocks noChangeArrowheads="1"/>
              </p:cNvSpPr>
              <p:nvPr/>
            </p:nvSpPr>
            <p:spPr bwMode="auto">
              <a:xfrm>
                <a:off x="5008"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7" name="Rectangle 1094"/>
              <p:cNvSpPr>
                <a:spLocks noChangeArrowheads="1"/>
              </p:cNvSpPr>
              <p:nvPr/>
            </p:nvSpPr>
            <p:spPr bwMode="auto">
              <a:xfrm>
                <a:off x="5050" y="23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48" name="Rectangle 1095"/>
              <p:cNvSpPr>
                <a:spLocks noChangeArrowheads="1"/>
              </p:cNvSpPr>
              <p:nvPr/>
            </p:nvSpPr>
            <p:spPr bwMode="auto">
              <a:xfrm>
                <a:off x="48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49" name="Rectangle 1096"/>
              <p:cNvSpPr>
                <a:spLocks noChangeArrowheads="1"/>
              </p:cNvSpPr>
              <p:nvPr/>
            </p:nvSpPr>
            <p:spPr bwMode="auto">
              <a:xfrm>
                <a:off x="487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0" name="Rectangle 1097"/>
              <p:cNvSpPr>
                <a:spLocks noChangeArrowheads="1"/>
              </p:cNvSpPr>
              <p:nvPr/>
            </p:nvSpPr>
            <p:spPr bwMode="auto">
              <a:xfrm>
                <a:off x="4834"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1" name="Rectangle 1098"/>
              <p:cNvSpPr>
                <a:spLocks noChangeArrowheads="1"/>
              </p:cNvSpPr>
              <p:nvPr/>
            </p:nvSpPr>
            <p:spPr bwMode="auto">
              <a:xfrm>
                <a:off x="4986"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2" name="Rectangle 1099"/>
              <p:cNvSpPr>
                <a:spLocks noChangeArrowheads="1"/>
              </p:cNvSpPr>
              <p:nvPr/>
            </p:nvSpPr>
            <p:spPr bwMode="auto">
              <a:xfrm>
                <a:off x="5008"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3" name="Rectangle 1100"/>
              <p:cNvSpPr>
                <a:spLocks noChangeArrowheads="1"/>
              </p:cNvSpPr>
              <p:nvPr/>
            </p:nvSpPr>
            <p:spPr bwMode="auto">
              <a:xfrm>
                <a:off x="48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4" name="Rectangle 1101"/>
              <p:cNvSpPr>
                <a:spLocks noChangeArrowheads="1"/>
              </p:cNvSpPr>
              <p:nvPr/>
            </p:nvSpPr>
            <p:spPr bwMode="auto">
              <a:xfrm>
                <a:off x="4964"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5" name="Rectangle 1102"/>
              <p:cNvSpPr>
                <a:spLocks noChangeArrowheads="1"/>
              </p:cNvSpPr>
              <p:nvPr/>
            </p:nvSpPr>
            <p:spPr bwMode="auto">
              <a:xfrm>
                <a:off x="4878"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6" name="Rectangle 1103"/>
              <p:cNvSpPr>
                <a:spLocks noChangeArrowheads="1"/>
              </p:cNvSpPr>
              <p:nvPr/>
            </p:nvSpPr>
            <p:spPr bwMode="auto">
              <a:xfrm>
                <a:off x="492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7" name="Rectangle 1104"/>
              <p:cNvSpPr>
                <a:spLocks noChangeArrowheads="1"/>
              </p:cNvSpPr>
              <p:nvPr/>
            </p:nvSpPr>
            <p:spPr bwMode="auto">
              <a:xfrm>
                <a:off x="5050"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58" name="Rectangle 1105"/>
              <p:cNvSpPr>
                <a:spLocks noChangeArrowheads="1"/>
              </p:cNvSpPr>
              <p:nvPr/>
            </p:nvSpPr>
            <p:spPr bwMode="auto">
              <a:xfrm>
                <a:off x="48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59" name="Rectangle 1106"/>
              <p:cNvSpPr>
                <a:spLocks noChangeArrowheads="1"/>
              </p:cNvSpPr>
              <p:nvPr/>
            </p:nvSpPr>
            <p:spPr bwMode="auto">
              <a:xfrm>
                <a:off x="4964"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0" name="Rectangle 1107"/>
              <p:cNvSpPr>
                <a:spLocks noChangeArrowheads="1"/>
              </p:cNvSpPr>
              <p:nvPr/>
            </p:nvSpPr>
            <p:spPr bwMode="auto">
              <a:xfrm>
                <a:off x="4878"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1" name="Rectangle 1108"/>
              <p:cNvSpPr>
                <a:spLocks noChangeArrowheads="1"/>
              </p:cNvSpPr>
              <p:nvPr/>
            </p:nvSpPr>
            <p:spPr bwMode="auto">
              <a:xfrm>
                <a:off x="494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2" name="Rectangle 1109"/>
              <p:cNvSpPr>
                <a:spLocks noChangeArrowheads="1"/>
              </p:cNvSpPr>
              <p:nvPr/>
            </p:nvSpPr>
            <p:spPr bwMode="auto">
              <a:xfrm>
                <a:off x="5050"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3" name="Rectangle 1110"/>
              <p:cNvSpPr>
                <a:spLocks noChangeArrowheads="1"/>
              </p:cNvSpPr>
              <p:nvPr/>
            </p:nvSpPr>
            <p:spPr bwMode="auto">
              <a:xfrm>
                <a:off x="4964"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4" name="Rectangle 1111"/>
              <p:cNvSpPr>
                <a:spLocks noChangeArrowheads="1"/>
              </p:cNvSpPr>
              <p:nvPr/>
            </p:nvSpPr>
            <p:spPr bwMode="auto">
              <a:xfrm>
                <a:off x="48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65" name="Rectangle 1112"/>
              <p:cNvSpPr>
                <a:spLocks noChangeArrowheads="1"/>
              </p:cNvSpPr>
              <p:nvPr/>
            </p:nvSpPr>
            <p:spPr bwMode="auto">
              <a:xfrm>
                <a:off x="4920" y="2525"/>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66" name="Rectangle 1113"/>
              <p:cNvSpPr>
                <a:spLocks noChangeArrowheads="1"/>
              </p:cNvSpPr>
              <p:nvPr/>
            </p:nvSpPr>
            <p:spPr bwMode="auto">
              <a:xfrm>
                <a:off x="4814"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67" name="Rectangle 1114"/>
              <p:cNvSpPr>
                <a:spLocks noChangeArrowheads="1"/>
              </p:cNvSpPr>
              <p:nvPr/>
            </p:nvSpPr>
            <p:spPr bwMode="auto">
              <a:xfrm>
                <a:off x="492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8" name="Rectangle 1115"/>
              <p:cNvSpPr>
                <a:spLocks noChangeArrowheads="1"/>
              </p:cNvSpPr>
              <p:nvPr/>
            </p:nvSpPr>
            <p:spPr bwMode="auto">
              <a:xfrm>
                <a:off x="5050"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69" name="Rectangle 1116"/>
              <p:cNvSpPr>
                <a:spLocks noChangeArrowheads="1"/>
              </p:cNvSpPr>
              <p:nvPr/>
            </p:nvSpPr>
            <p:spPr bwMode="auto">
              <a:xfrm>
                <a:off x="4878"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870" name="Rectangle 1117"/>
              <p:cNvSpPr>
                <a:spLocks noChangeArrowheads="1"/>
              </p:cNvSpPr>
              <p:nvPr/>
            </p:nvSpPr>
            <p:spPr bwMode="auto">
              <a:xfrm>
                <a:off x="4814"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1" name="Rectangle 1118"/>
              <p:cNvSpPr>
                <a:spLocks noChangeArrowheads="1"/>
              </p:cNvSpPr>
              <p:nvPr/>
            </p:nvSpPr>
            <p:spPr bwMode="auto">
              <a:xfrm>
                <a:off x="492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2" name="Rectangle 1119"/>
              <p:cNvSpPr>
                <a:spLocks noChangeArrowheads="1"/>
              </p:cNvSpPr>
              <p:nvPr/>
            </p:nvSpPr>
            <p:spPr bwMode="auto">
              <a:xfrm>
                <a:off x="5050"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3" name="Rectangle 1120"/>
              <p:cNvSpPr>
                <a:spLocks noChangeArrowheads="1"/>
              </p:cNvSpPr>
              <p:nvPr/>
            </p:nvSpPr>
            <p:spPr bwMode="auto">
              <a:xfrm>
                <a:off x="4814"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4" name="Rectangle 1121"/>
              <p:cNvSpPr>
                <a:spLocks noChangeArrowheads="1"/>
              </p:cNvSpPr>
              <p:nvPr/>
            </p:nvSpPr>
            <p:spPr bwMode="auto">
              <a:xfrm>
                <a:off x="5050"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5" name="Rectangle 1122"/>
              <p:cNvSpPr>
                <a:spLocks noChangeArrowheads="1"/>
              </p:cNvSpPr>
              <p:nvPr/>
            </p:nvSpPr>
            <p:spPr bwMode="auto">
              <a:xfrm>
                <a:off x="492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6" name="Rectangle 1123"/>
              <p:cNvSpPr>
                <a:spLocks noChangeArrowheads="1"/>
              </p:cNvSpPr>
              <p:nvPr/>
            </p:nvSpPr>
            <p:spPr bwMode="auto">
              <a:xfrm>
                <a:off x="5050" y="27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77" name="Rectangle 1124"/>
              <p:cNvSpPr>
                <a:spLocks noChangeArrowheads="1"/>
              </p:cNvSpPr>
              <p:nvPr/>
            </p:nvSpPr>
            <p:spPr bwMode="auto">
              <a:xfrm>
                <a:off x="481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8" name="Rectangle 1125"/>
              <p:cNvSpPr>
                <a:spLocks noChangeArrowheads="1"/>
              </p:cNvSpPr>
              <p:nvPr/>
            </p:nvSpPr>
            <p:spPr bwMode="auto">
              <a:xfrm>
                <a:off x="4944" y="284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79" name="Rectangle 1126"/>
              <p:cNvSpPr>
                <a:spLocks noChangeArrowheads="1"/>
              </p:cNvSpPr>
              <p:nvPr/>
            </p:nvSpPr>
            <p:spPr bwMode="auto">
              <a:xfrm>
                <a:off x="492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0" name="Rectangle 1127"/>
              <p:cNvSpPr>
                <a:spLocks noChangeArrowheads="1"/>
              </p:cNvSpPr>
              <p:nvPr/>
            </p:nvSpPr>
            <p:spPr bwMode="auto">
              <a:xfrm>
                <a:off x="4920" y="295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81" name="Rectangle 1128"/>
              <p:cNvSpPr>
                <a:spLocks noChangeArrowheads="1"/>
              </p:cNvSpPr>
              <p:nvPr/>
            </p:nvSpPr>
            <p:spPr bwMode="auto">
              <a:xfrm>
                <a:off x="5050" y="290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2" name="Rectangle 1129"/>
              <p:cNvSpPr>
                <a:spLocks noChangeArrowheads="1"/>
              </p:cNvSpPr>
              <p:nvPr/>
            </p:nvSpPr>
            <p:spPr bwMode="auto">
              <a:xfrm>
                <a:off x="504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3" name="Rectangle 1130"/>
              <p:cNvSpPr>
                <a:spLocks noChangeArrowheads="1"/>
              </p:cNvSpPr>
              <p:nvPr/>
            </p:nvSpPr>
            <p:spPr bwMode="auto">
              <a:xfrm>
                <a:off x="507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4" name="Rectangle 1131"/>
              <p:cNvSpPr>
                <a:spLocks noChangeArrowheads="1"/>
              </p:cNvSpPr>
              <p:nvPr/>
            </p:nvSpPr>
            <p:spPr bwMode="auto">
              <a:xfrm>
                <a:off x="5092"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5" name="Rectangle 1132"/>
              <p:cNvSpPr>
                <a:spLocks noChangeArrowheads="1"/>
              </p:cNvSpPr>
              <p:nvPr/>
            </p:nvSpPr>
            <p:spPr bwMode="auto">
              <a:xfrm>
                <a:off x="513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6" name="Rectangle 1133"/>
              <p:cNvSpPr>
                <a:spLocks noChangeArrowheads="1"/>
              </p:cNvSpPr>
              <p:nvPr/>
            </p:nvSpPr>
            <p:spPr bwMode="auto">
              <a:xfrm>
                <a:off x="515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87" name="Rectangle 1134"/>
              <p:cNvSpPr>
                <a:spLocks noChangeArrowheads="1"/>
              </p:cNvSpPr>
              <p:nvPr/>
            </p:nvSpPr>
            <p:spPr bwMode="auto">
              <a:xfrm>
                <a:off x="504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8" name="Rectangle 1135"/>
              <p:cNvSpPr>
                <a:spLocks noChangeArrowheads="1"/>
              </p:cNvSpPr>
              <p:nvPr/>
            </p:nvSpPr>
            <p:spPr bwMode="auto">
              <a:xfrm>
                <a:off x="5070" y="991"/>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889" name="Rectangle 1136"/>
              <p:cNvSpPr>
                <a:spLocks noChangeArrowheads="1"/>
              </p:cNvSpPr>
              <p:nvPr/>
            </p:nvSpPr>
            <p:spPr bwMode="auto">
              <a:xfrm>
                <a:off x="5048" y="104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0" name="Rectangle 1137"/>
              <p:cNvSpPr>
                <a:spLocks noChangeArrowheads="1"/>
              </p:cNvSpPr>
              <p:nvPr/>
            </p:nvSpPr>
            <p:spPr bwMode="auto">
              <a:xfrm>
                <a:off x="5092"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891" name="Rectangle 1138"/>
              <p:cNvSpPr>
                <a:spLocks noChangeArrowheads="1"/>
              </p:cNvSpPr>
              <p:nvPr/>
            </p:nvSpPr>
            <p:spPr bwMode="auto">
              <a:xfrm>
                <a:off x="515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2" name="Rectangle 1139"/>
              <p:cNvSpPr>
                <a:spLocks noChangeArrowheads="1"/>
              </p:cNvSpPr>
              <p:nvPr/>
            </p:nvSpPr>
            <p:spPr bwMode="auto">
              <a:xfrm>
                <a:off x="504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3" name="Rectangle 1140"/>
              <p:cNvSpPr>
                <a:spLocks noChangeArrowheads="1"/>
              </p:cNvSpPr>
              <p:nvPr/>
            </p:nvSpPr>
            <p:spPr bwMode="auto">
              <a:xfrm>
                <a:off x="5070"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894" name="Rectangle 1141"/>
              <p:cNvSpPr>
                <a:spLocks noChangeArrowheads="1"/>
              </p:cNvSpPr>
              <p:nvPr/>
            </p:nvSpPr>
            <p:spPr bwMode="auto">
              <a:xfrm>
                <a:off x="5114" y="1103"/>
                <a:ext cx="54" cy="32"/>
              </a:xfrm>
              <a:prstGeom prst="rect">
                <a:avLst/>
              </a:prstGeom>
              <a:grpFill/>
              <a:ln>
                <a:noFill/>
              </a:ln>
            </p:spPr>
            <p:txBody>
              <a:bodyPr vert="horz" wrap="square" lIns="91440" tIns="45720" rIns="91440" bIns="45720" numCol="1" anchor="t" anchorCtr="0" compatLnSpc="1"/>
              <a:lstStyle/>
              <a:p>
                <a:endParaRPr lang="zh-CN" altLang="en-US"/>
              </a:p>
            </p:txBody>
          </p:sp>
          <p:sp>
            <p:nvSpPr>
              <p:cNvPr id="895" name="Rectangle 1142"/>
              <p:cNvSpPr>
                <a:spLocks noChangeArrowheads="1"/>
              </p:cNvSpPr>
              <p:nvPr/>
            </p:nvSpPr>
            <p:spPr bwMode="auto">
              <a:xfrm>
                <a:off x="5070"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6" name="Rectangle 1143"/>
              <p:cNvSpPr>
                <a:spLocks noChangeArrowheads="1"/>
              </p:cNvSpPr>
              <p:nvPr/>
            </p:nvSpPr>
            <p:spPr bwMode="auto">
              <a:xfrm>
                <a:off x="5092"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7" name="Rectangle 1144"/>
              <p:cNvSpPr>
                <a:spLocks noChangeArrowheads="1"/>
              </p:cNvSpPr>
              <p:nvPr/>
            </p:nvSpPr>
            <p:spPr bwMode="auto">
              <a:xfrm>
                <a:off x="515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898" name="Rectangle 1145"/>
              <p:cNvSpPr>
                <a:spLocks noChangeArrowheads="1"/>
              </p:cNvSpPr>
              <p:nvPr/>
            </p:nvSpPr>
            <p:spPr bwMode="auto">
              <a:xfrm>
                <a:off x="504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899" name="Rectangle 1146"/>
              <p:cNvSpPr>
                <a:spLocks noChangeArrowheads="1"/>
              </p:cNvSpPr>
              <p:nvPr/>
            </p:nvSpPr>
            <p:spPr bwMode="auto">
              <a:xfrm>
                <a:off x="509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00" name="Rectangle 1147"/>
              <p:cNvSpPr>
                <a:spLocks noChangeArrowheads="1"/>
              </p:cNvSpPr>
              <p:nvPr/>
            </p:nvSpPr>
            <p:spPr bwMode="auto">
              <a:xfrm>
                <a:off x="5134"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1" name="Rectangle 1148"/>
              <p:cNvSpPr>
                <a:spLocks noChangeArrowheads="1"/>
              </p:cNvSpPr>
              <p:nvPr/>
            </p:nvSpPr>
            <p:spPr bwMode="auto">
              <a:xfrm>
                <a:off x="507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2" name="Rectangle 1149"/>
              <p:cNvSpPr>
                <a:spLocks noChangeArrowheads="1"/>
              </p:cNvSpPr>
              <p:nvPr/>
            </p:nvSpPr>
            <p:spPr bwMode="auto">
              <a:xfrm>
                <a:off x="5114"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03" name="Rectangle 1150"/>
              <p:cNvSpPr>
                <a:spLocks noChangeArrowheads="1"/>
              </p:cNvSpPr>
              <p:nvPr/>
            </p:nvSpPr>
            <p:spPr bwMode="auto">
              <a:xfrm>
                <a:off x="5156" y="1273"/>
                <a:ext cx="36" cy="31"/>
              </a:xfrm>
              <a:prstGeom prst="rect">
                <a:avLst/>
              </a:prstGeom>
              <a:grpFill/>
              <a:ln>
                <a:noFill/>
              </a:ln>
            </p:spPr>
            <p:txBody>
              <a:bodyPr vert="horz" wrap="square" lIns="91440" tIns="45720" rIns="91440" bIns="45720" numCol="1" anchor="t" anchorCtr="0" compatLnSpc="1"/>
              <a:lstStyle/>
              <a:p>
                <a:endParaRPr lang="zh-CN" altLang="en-US"/>
              </a:p>
            </p:txBody>
          </p:sp>
          <p:sp>
            <p:nvSpPr>
              <p:cNvPr id="904" name="Rectangle 1151"/>
              <p:cNvSpPr>
                <a:spLocks noChangeArrowheads="1"/>
              </p:cNvSpPr>
              <p:nvPr/>
            </p:nvSpPr>
            <p:spPr bwMode="auto">
              <a:xfrm>
                <a:off x="5048" y="133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05" name="Rectangle 1152"/>
              <p:cNvSpPr>
                <a:spLocks noChangeArrowheads="1"/>
              </p:cNvSpPr>
              <p:nvPr/>
            </p:nvSpPr>
            <p:spPr bwMode="auto">
              <a:xfrm>
                <a:off x="5092" y="1330"/>
                <a:ext cx="56" cy="30"/>
              </a:xfrm>
              <a:prstGeom prst="rect">
                <a:avLst/>
              </a:prstGeom>
              <a:grpFill/>
              <a:ln>
                <a:noFill/>
              </a:ln>
            </p:spPr>
            <p:txBody>
              <a:bodyPr vert="horz" wrap="square" lIns="91440" tIns="45720" rIns="91440" bIns="45720" numCol="1" anchor="t" anchorCtr="0" compatLnSpc="1"/>
              <a:lstStyle/>
              <a:p>
                <a:endParaRPr lang="zh-CN" altLang="en-US"/>
              </a:p>
            </p:txBody>
          </p:sp>
          <p:sp>
            <p:nvSpPr>
              <p:cNvPr id="906" name="Rectangle 1153"/>
              <p:cNvSpPr>
                <a:spLocks noChangeArrowheads="1"/>
              </p:cNvSpPr>
              <p:nvPr/>
            </p:nvSpPr>
            <p:spPr bwMode="auto">
              <a:xfrm>
                <a:off x="507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7" name="Rectangle 1154"/>
              <p:cNvSpPr>
                <a:spLocks noChangeArrowheads="1"/>
              </p:cNvSpPr>
              <p:nvPr/>
            </p:nvSpPr>
            <p:spPr bwMode="auto">
              <a:xfrm>
                <a:off x="5114"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08" name="Rectangle 1155"/>
              <p:cNvSpPr>
                <a:spLocks noChangeArrowheads="1"/>
              </p:cNvSpPr>
              <p:nvPr/>
            </p:nvSpPr>
            <p:spPr bwMode="auto">
              <a:xfrm>
                <a:off x="513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09" name="Rectangle 1156"/>
              <p:cNvSpPr>
                <a:spLocks noChangeArrowheads="1"/>
              </p:cNvSpPr>
              <p:nvPr/>
            </p:nvSpPr>
            <p:spPr bwMode="auto">
              <a:xfrm>
                <a:off x="5070"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0" name="Rectangle 1157"/>
              <p:cNvSpPr>
                <a:spLocks noChangeArrowheads="1"/>
              </p:cNvSpPr>
              <p:nvPr/>
            </p:nvSpPr>
            <p:spPr bwMode="auto">
              <a:xfrm>
                <a:off x="511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1" name="Rectangle 1158"/>
              <p:cNvSpPr>
                <a:spLocks noChangeArrowheads="1"/>
              </p:cNvSpPr>
              <p:nvPr/>
            </p:nvSpPr>
            <p:spPr bwMode="auto">
              <a:xfrm>
                <a:off x="5048" y="1498"/>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2" name="Rectangle 1159"/>
              <p:cNvSpPr>
                <a:spLocks noChangeArrowheads="1"/>
              </p:cNvSpPr>
              <p:nvPr/>
            </p:nvSpPr>
            <p:spPr bwMode="auto">
              <a:xfrm>
                <a:off x="5092"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3" name="Rectangle 1160"/>
              <p:cNvSpPr>
                <a:spLocks noChangeArrowheads="1"/>
              </p:cNvSpPr>
              <p:nvPr/>
            </p:nvSpPr>
            <p:spPr bwMode="auto">
              <a:xfrm>
                <a:off x="515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4" name="Rectangle 1161"/>
              <p:cNvSpPr>
                <a:spLocks noChangeArrowheads="1"/>
              </p:cNvSpPr>
              <p:nvPr/>
            </p:nvSpPr>
            <p:spPr bwMode="auto">
              <a:xfrm>
                <a:off x="5048" y="155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5" name="Rectangle 1162"/>
              <p:cNvSpPr>
                <a:spLocks noChangeArrowheads="1"/>
              </p:cNvSpPr>
              <p:nvPr/>
            </p:nvSpPr>
            <p:spPr bwMode="auto">
              <a:xfrm>
                <a:off x="5070"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6" name="Rectangle 1163"/>
              <p:cNvSpPr>
                <a:spLocks noChangeArrowheads="1"/>
              </p:cNvSpPr>
              <p:nvPr/>
            </p:nvSpPr>
            <p:spPr bwMode="auto">
              <a:xfrm>
                <a:off x="5048" y="161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17" name="Rectangle 1164"/>
              <p:cNvSpPr>
                <a:spLocks noChangeArrowheads="1"/>
              </p:cNvSpPr>
              <p:nvPr/>
            </p:nvSpPr>
            <p:spPr bwMode="auto">
              <a:xfrm>
                <a:off x="5092" y="1610"/>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18" name="Rectangle 1165"/>
              <p:cNvSpPr>
                <a:spLocks noChangeArrowheads="1"/>
              </p:cNvSpPr>
              <p:nvPr/>
            </p:nvSpPr>
            <p:spPr bwMode="auto">
              <a:xfrm>
                <a:off x="5156"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19" name="Rectangle 1166"/>
              <p:cNvSpPr>
                <a:spLocks noChangeArrowheads="1"/>
              </p:cNvSpPr>
              <p:nvPr/>
            </p:nvSpPr>
            <p:spPr bwMode="auto">
              <a:xfrm>
                <a:off x="507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0" name="Rectangle 1167"/>
              <p:cNvSpPr>
                <a:spLocks noChangeArrowheads="1"/>
              </p:cNvSpPr>
              <p:nvPr/>
            </p:nvSpPr>
            <p:spPr bwMode="auto">
              <a:xfrm>
                <a:off x="5070"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1" name="Rectangle 1168"/>
              <p:cNvSpPr>
                <a:spLocks noChangeArrowheads="1"/>
              </p:cNvSpPr>
              <p:nvPr/>
            </p:nvSpPr>
            <p:spPr bwMode="auto">
              <a:xfrm>
                <a:off x="5114"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2" name="Rectangle 1169"/>
              <p:cNvSpPr>
                <a:spLocks noChangeArrowheads="1"/>
              </p:cNvSpPr>
              <p:nvPr/>
            </p:nvSpPr>
            <p:spPr bwMode="auto">
              <a:xfrm>
                <a:off x="515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23" name="Rectangle 1170"/>
              <p:cNvSpPr>
                <a:spLocks noChangeArrowheads="1"/>
              </p:cNvSpPr>
              <p:nvPr/>
            </p:nvSpPr>
            <p:spPr bwMode="auto">
              <a:xfrm>
                <a:off x="504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4" name="Rectangle 1171"/>
              <p:cNvSpPr>
                <a:spLocks noChangeArrowheads="1"/>
              </p:cNvSpPr>
              <p:nvPr/>
            </p:nvSpPr>
            <p:spPr bwMode="auto">
              <a:xfrm>
                <a:off x="5092"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5" name="Rectangle 1172"/>
              <p:cNvSpPr>
                <a:spLocks noChangeArrowheads="1"/>
              </p:cNvSpPr>
              <p:nvPr/>
            </p:nvSpPr>
            <p:spPr bwMode="auto">
              <a:xfrm>
                <a:off x="5134" y="1780"/>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6" name="Rectangle 1173"/>
              <p:cNvSpPr>
                <a:spLocks noChangeArrowheads="1"/>
              </p:cNvSpPr>
              <p:nvPr/>
            </p:nvSpPr>
            <p:spPr bwMode="auto">
              <a:xfrm>
                <a:off x="5048" y="1836"/>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27" name="Rectangle 1174"/>
              <p:cNvSpPr>
                <a:spLocks noChangeArrowheads="1"/>
              </p:cNvSpPr>
              <p:nvPr/>
            </p:nvSpPr>
            <p:spPr bwMode="auto">
              <a:xfrm>
                <a:off x="511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8" name="Rectangle 1175"/>
              <p:cNvSpPr>
                <a:spLocks noChangeArrowheads="1"/>
              </p:cNvSpPr>
              <p:nvPr/>
            </p:nvSpPr>
            <p:spPr bwMode="auto">
              <a:xfrm>
                <a:off x="509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29" name="Rectangle 1176"/>
              <p:cNvSpPr>
                <a:spLocks noChangeArrowheads="1"/>
              </p:cNvSpPr>
              <p:nvPr/>
            </p:nvSpPr>
            <p:spPr bwMode="auto">
              <a:xfrm>
                <a:off x="513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30" name="Rectangle 1177"/>
              <p:cNvSpPr>
                <a:spLocks noChangeArrowheads="1"/>
              </p:cNvSpPr>
              <p:nvPr/>
            </p:nvSpPr>
            <p:spPr bwMode="auto">
              <a:xfrm>
                <a:off x="515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31" name="Rectangle 1178"/>
              <p:cNvSpPr>
                <a:spLocks noChangeArrowheads="1"/>
              </p:cNvSpPr>
              <p:nvPr/>
            </p:nvSpPr>
            <p:spPr bwMode="auto">
              <a:xfrm>
                <a:off x="504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32" name="Rectangle 1179"/>
              <p:cNvSpPr>
                <a:spLocks noChangeArrowheads="1"/>
              </p:cNvSpPr>
              <p:nvPr/>
            </p:nvSpPr>
            <p:spPr bwMode="auto">
              <a:xfrm>
                <a:off x="509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3" name="Rectangle 1180"/>
              <p:cNvSpPr>
                <a:spLocks noChangeArrowheads="1"/>
              </p:cNvSpPr>
              <p:nvPr/>
            </p:nvSpPr>
            <p:spPr bwMode="auto">
              <a:xfrm>
                <a:off x="515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34" name="Rectangle 1181"/>
              <p:cNvSpPr>
                <a:spLocks noChangeArrowheads="1"/>
              </p:cNvSpPr>
              <p:nvPr/>
            </p:nvSpPr>
            <p:spPr bwMode="auto">
              <a:xfrm>
                <a:off x="504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5" name="Rectangle 1182"/>
              <p:cNvSpPr>
                <a:spLocks noChangeArrowheads="1"/>
              </p:cNvSpPr>
              <p:nvPr/>
            </p:nvSpPr>
            <p:spPr bwMode="auto">
              <a:xfrm>
                <a:off x="509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6" name="Rectangle 1183"/>
              <p:cNvSpPr>
                <a:spLocks noChangeArrowheads="1"/>
              </p:cNvSpPr>
              <p:nvPr/>
            </p:nvSpPr>
            <p:spPr bwMode="auto">
              <a:xfrm>
                <a:off x="513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37" name="Rectangle 1184"/>
              <p:cNvSpPr>
                <a:spLocks noChangeArrowheads="1"/>
              </p:cNvSpPr>
              <p:nvPr/>
            </p:nvSpPr>
            <p:spPr bwMode="auto">
              <a:xfrm>
                <a:off x="507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8" name="Rectangle 1185"/>
              <p:cNvSpPr>
                <a:spLocks noChangeArrowheads="1"/>
              </p:cNvSpPr>
              <p:nvPr/>
            </p:nvSpPr>
            <p:spPr bwMode="auto">
              <a:xfrm>
                <a:off x="511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39" name="Rectangle 1186"/>
              <p:cNvSpPr>
                <a:spLocks noChangeArrowheads="1"/>
              </p:cNvSpPr>
              <p:nvPr/>
            </p:nvSpPr>
            <p:spPr bwMode="auto">
              <a:xfrm>
                <a:off x="515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0" name="Rectangle 1187"/>
              <p:cNvSpPr>
                <a:spLocks noChangeArrowheads="1"/>
              </p:cNvSpPr>
              <p:nvPr/>
            </p:nvSpPr>
            <p:spPr bwMode="auto">
              <a:xfrm>
                <a:off x="504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1" name="Rectangle 1188"/>
              <p:cNvSpPr>
                <a:spLocks noChangeArrowheads="1"/>
              </p:cNvSpPr>
              <p:nvPr/>
            </p:nvSpPr>
            <p:spPr bwMode="auto">
              <a:xfrm>
                <a:off x="509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2" name="Rectangle 1189"/>
              <p:cNvSpPr>
                <a:spLocks noChangeArrowheads="1"/>
              </p:cNvSpPr>
              <p:nvPr/>
            </p:nvSpPr>
            <p:spPr bwMode="auto">
              <a:xfrm>
                <a:off x="5178"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3" name="Rectangle 1190"/>
              <p:cNvSpPr>
                <a:spLocks noChangeArrowheads="1"/>
              </p:cNvSpPr>
              <p:nvPr/>
            </p:nvSpPr>
            <p:spPr bwMode="auto">
              <a:xfrm>
                <a:off x="5200"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4" name="Rectangle 1191"/>
              <p:cNvSpPr>
                <a:spLocks noChangeArrowheads="1"/>
              </p:cNvSpPr>
              <p:nvPr/>
            </p:nvSpPr>
            <p:spPr bwMode="auto">
              <a:xfrm>
                <a:off x="5244"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5" name="Rectangle 1192"/>
              <p:cNvSpPr>
                <a:spLocks noChangeArrowheads="1"/>
              </p:cNvSpPr>
              <p:nvPr/>
            </p:nvSpPr>
            <p:spPr bwMode="auto">
              <a:xfrm>
                <a:off x="5264" y="93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6" name="Rectangle 1193"/>
              <p:cNvSpPr>
                <a:spLocks noChangeArrowheads="1"/>
              </p:cNvSpPr>
              <p:nvPr/>
            </p:nvSpPr>
            <p:spPr bwMode="auto">
              <a:xfrm>
                <a:off x="5286" y="93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7" name="Rectangle 1194"/>
              <p:cNvSpPr>
                <a:spLocks noChangeArrowheads="1"/>
              </p:cNvSpPr>
              <p:nvPr/>
            </p:nvSpPr>
            <p:spPr bwMode="auto">
              <a:xfrm>
                <a:off x="5178"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48" name="Rectangle 1195"/>
              <p:cNvSpPr>
                <a:spLocks noChangeArrowheads="1"/>
              </p:cNvSpPr>
              <p:nvPr/>
            </p:nvSpPr>
            <p:spPr bwMode="auto">
              <a:xfrm>
                <a:off x="5222" y="99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49" name="Rectangle 1196"/>
              <p:cNvSpPr>
                <a:spLocks noChangeArrowheads="1"/>
              </p:cNvSpPr>
              <p:nvPr/>
            </p:nvSpPr>
            <p:spPr bwMode="auto">
              <a:xfrm>
                <a:off x="5264" y="99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0" name="Rectangle 1197"/>
              <p:cNvSpPr>
                <a:spLocks noChangeArrowheads="1"/>
              </p:cNvSpPr>
              <p:nvPr/>
            </p:nvSpPr>
            <p:spPr bwMode="auto">
              <a:xfrm>
                <a:off x="5200" y="1047"/>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951" name="Rectangle 1198"/>
              <p:cNvSpPr>
                <a:spLocks noChangeArrowheads="1"/>
              </p:cNvSpPr>
              <p:nvPr/>
            </p:nvSpPr>
            <p:spPr bwMode="auto">
              <a:xfrm>
                <a:off x="5286" y="104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2" name="Rectangle 1199"/>
              <p:cNvSpPr>
                <a:spLocks noChangeArrowheads="1"/>
              </p:cNvSpPr>
              <p:nvPr/>
            </p:nvSpPr>
            <p:spPr bwMode="auto">
              <a:xfrm>
                <a:off x="5178" y="110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3" name="Rectangle 1200"/>
              <p:cNvSpPr>
                <a:spLocks noChangeArrowheads="1"/>
              </p:cNvSpPr>
              <p:nvPr/>
            </p:nvSpPr>
            <p:spPr bwMode="auto">
              <a:xfrm>
                <a:off x="5244" y="1103"/>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954" name="Rectangle 1201"/>
              <p:cNvSpPr>
                <a:spLocks noChangeArrowheads="1"/>
              </p:cNvSpPr>
              <p:nvPr/>
            </p:nvSpPr>
            <p:spPr bwMode="auto">
              <a:xfrm>
                <a:off x="5286" y="110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955" name="Rectangle 1202"/>
              <p:cNvSpPr>
                <a:spLocks noChangeArrowheads="1"/>
              </p:cNvSpPr>
              <p:nvPr/>
            </p:nvSpPr>
            <p:spPr bwMode="auto">
              <a:xfrm>
                <a:off x="5178" y="1161"/>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6" name="Rectangle 1203"/>
              <p:cNvSpPr>
                <a:spLocks noChangeArrowheads="1"/>
              </p:cNvSpPr>
              <p:nvPr/>
            </p:nvSpPr>
            <p:spPr bwMode="auto">
              <a:xfrm>
                <a:off x="5200" y="1161"/>
                <a:ext cx="34" cy="30"/>
              </a:xfrm>
              <a:prstGeom prst="rect">
                <a:avLst/>
              </a:prstGeom>
              <a:grpFill/>
              <a:ln>
                <a:noFill/>
              </a:ln>
            </p:spPr>
            <p:txBody>
              <a:bodyPr vert="horz" wrap="square" lIns="91440" tIns="45720" rIns="91440" bIns="45720" numCol="1" anchor="t" anchorCtr="0" compatLnSpc="1"/>
              <a:lstStyle/>
              <a:p>
                <a:endParaRPr lang="zh-CN" altLang="en-US"/>
              </a:p>
            </p:txBody>
          </p:sp>
          <p:sp>
            <p:nvSpPr>
              <p:cNvPr id="957" name="Rectangle 1204"/>
              <p:cNvSpPr>
                <a:spLocks noChangeArrowheads="1"/>
              </p:cNvSpPr>
              <p:nvPr/>
            </p:nvSpPr>
            <p:spPr bwMode="auto">
              <a:xfrm>
                <a:off x="5244"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8" name="Rectangle 1205"/>
              <p:cNvSpPr>
                <a:spLocks noChangeArrowheads="1"/>
              </p:cNvSpPr>
              <p:nvPr/>
            </p:nvSpPr>
            <p:spPr bwMode="auto">
              <a:xfrm>
                <a:off x="5286" y="1161"/>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59" name="Rectangle 1206"/>
              <p:cNvSpPr>
                <a:spLocks noChangeArrowheads="1"/>
              </p:cNvSpPr>
              <p:nvPr/>
            </p:nvSpPr>
            <p:spPr bwMode="auto">
              <a:xfrm>
                <a:off x="5178" y="1217"/>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960" name="Rectangle 1207"/>
              <p:cNvSpPr>
                <a:spLocks noChangeArrowheads="1"/>
              </p:cNvSpPr>
              <p:nvPr/>
            </p:nvSpPr>
            <p:spPr bwMode="auto">
              <a:xfrm>
                <a:off x="5222" y="1217"/>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961" name="Rectangle 1208"/>
              <p:cNvSpPr>
                <a:spLocks noChangeArrowheads="1"/>
              </p:cNvSpPr>
              <p:nvPr/>
            </p:nvSpPr>
            <p:spPr bwMode="auto">
              <a:xfrm>
                <a:off x="5242" y="1217"/>
                <a:ext cx="36" cy="30"/>
              </a:xfrm>
              <a:prstGeom prst="rect">
                <a:avLst/>
              </a:prstGeom>
              <a:grpFill/>
              <a:ln>
                <a:noFill/>
              </a:ln>
            </p:spPr>
            <p:txBody>
              <a:bodyPr vert="horz" wrap="square" lIns="91440" tIns="45720" rIns="91440" bIns="45720" numCol="1" anchor="t" anchorCtr="0" compatLnSpc="1"/>
              <a:lstStyle/>
              <a:p>
                <a:endParaRPr lang="zh-CN" altLang="en-US"/>
              </a:p>
            </p:txBody>
          </p:sp>
          <p:sp>
            <p:nvSpPr>
              <p:cNvPr id="962" name="Rectangle 1209"/>
              <p:cNvSpPr>
                <a:spLocks noChangeArrowheads="1"/>
              </p:cNvSpPr>
              <p:nvPr/>
            </p:nvSpPr>
            <p:spPr bwMode="auto">
              <a:xfrm>
                <a:off x="5200"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3" name="Rectangle 1210"/>
              <p:cNvSpPr>
                <a:spLocks noChangeArrowheads="1"/>
              </p:cNvSpPr>
              <p:nvPr/>
            </p:nvSpPr>
            <p:spPr bwMode="auto">
              <a:xfrm>
                <a:off x="5264" y="1273"/>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964" name="Rectangle 1211"/>
              <p:cNvSpPr>
                <a:spLocks noChangeArrowheads="1"/>
              </p:cNvSpPr>
              <p:nvPr/>
            </p:nvSpPr>
            <p:spPr bwMode="auto">
              <a:xfrm>
                <a:off x="5286" y="1273"/>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965" name="Rectangle 1212"/>
              <p:cNvSpPr>
                <a:spLocks noChangeArrowheads="1"/>
              </p:cNvSpPr>
              <p:nvPr/>
            </p:nvSpPr>
            <p:spPr bwMode="auto">
              <a:xfrm>
                <a:off x="5178" y="1330"/>
                <a:ext cx="14" cy="30"/>
              </a:xfrm>
              <a:prstGeom prst="rect">
                <a:avLst/>
              </a:prstGeom>
              <a:grpFill/>
              <a:ln>
                <a:noFill/>
              </a:ln>
            </p:spPr>
            <p:txBody>
              <a:bodyPr vert="horz" wrap="square" lIns="91440" tIns="45720" rIns="91440" bIns="45720" numCol="1" anchor="t" anchorCtr="0" compatLnSpc="1"/>
              <a:lstStyle/>
              <a:p>
                <a:endParaRPr lang="zh-CN" altLang="en-US"/>
              </a:p>
            </p:txBody>
          </p:sp>
        </p:grpSp>
        <p:grpSp>
          <p:nvGrpSpPr>
            <p:cNvPr id="373" name="Group 1414"/>
            <p:cNvGrpSpPr/>
            <p:nvPr/>
          </p:nvGrpSpPr>
          <p:grpSpPr bwMode="auto">
            <a:xfrm>
              <a:off x="-3529332" y="-1031875"/>
              <a:ext cx="676299" cy="3252788"/>
              <a:chOff x="5048" y="937"/>
              <a:chExt cx="426" cy="2049"/>
            </a:xfrm>
            <a:grpFill/>
          </p:grpSpPr>
          <p:sp>
            <p:nvSpPr>
              <p:cNvPr id="566" name="Rectangle 1214"/>
              <p:cNvSpPr>
                <a:spLocks noChangeArrowheads="1"/>
              </p:cNvSpPr>
              <p:nvPr/>
            </p:nvSpPr>
            <p:spPr bwMode="auto">
              <a:xfrm>
                <a:off x="5222"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7" name="Rectangle 1215"/>
              <p:cNvSpPr>
                <a:spLocks noChangeArrowheads="1"/>
              </p:cNvSpPr>
              <p:nvPr/>
            </p:nvSpPr>
            <p:spPr bwMode="auto">
              <a:xfrm>
                <a:off x="5286" y="133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68" name="Rectangle 1216"/>
              <p:cNvSpPr>
                <a:spLocks noChangeArrowheads="1"/>
              </p:cNvSpPr>
              <p:nvPr/>
            </p:nvSpPr>
            <p:spPr bwMode="auto">
              <a:xfrm>
                <a:off x="5200"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69" name="Rectangle 1217"/>
              <p:cNvSpPr>
                <a:spLocks noChangeArrowheads="1"/>
              </p:cNvSpPr>
              <p:nvPr/>
            </p:nvSpPr>
            <p:spPr bwMode="auto">
              <a:xfrm>
                <a:off x="5264" y="138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0" name="Rectangle 1218"/>
              <p:cNvSpPr>
                <a:spLocks noChangeArrowheads="1"/>
              </p:cNvSpPr>
              <p:nvPr/>
            </p:nvSpPr>
            <p:spPr bwMode="auto">
              <a:xfrm>
                <a:off x="5286" y="13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1" name="Rectangle 1219"/>
              <p:cNvSpPr>
                <a:spLocks noChangeArrowheads="1"/>
              </p:cNvSpPr>
              <p:nvPr/>
            </p:nvSpPr>
            <p:spPr bwMode="auto">
              <a:xfrm>
                <a:off x="5244"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2" name="Rectangle 1220"/>
              <p:cNvSpPr>
                <a:spLocks noChangeArrowheads="1"/>
              </p:cNvSpPr>
              <p:nvPr/>
            </p:nvSpPr>
            <p:spPr bwMode="auto">
              <a:xfrm>
                <a:off x="5286" y="144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3" name="Rectangle 1221"/>
              <p:cNvSpPr>
                <a:spLocks noChangeArrowheads="1"/>
              </p:cNvSpPr>
              <p:nvPr/>
            </p:nvSpPr>
            <p:spPr bwMode="auto">
              <a:xfrm>
                <a:off x="5244" y="1498"/>
                <a:ext cx="34" cy="32"/>
              </a:xfrm>
              <a:prstGeom prst="rect">
                <a:avLst/>
              </a:prstGeom>
              <a:grpFill/>
              <a:ln>
                <a:noFill/>
              </a:ln>
            </p:spPr>
            <p:txBody>
              <a:bodyPr vert="horz" wrap="square" lIns="91440" tIns="45720" rIns="91440" bIns="45720" numCol="1" anchor="t" anchorCtr="0" compatLnSpc="1"/>
              <a:lstStyle/>
              <a:p>
                <a:endParaRPr lang="zh-CN" altLang="en-US"/>
              </a:p>
            </p:txBody>
          </p:sp>
          <p:sp>
            <p:nvSpPr>
              <p:cNvPr id="574" name="Rectangle 1222"/>
              <p:cNvSpPr>
                <a:spLocks noChangeArrowheads="1"/>
              </p:cNvSpPr>
              <p:nvPr/>
            </p:nvSpPr>
            <p:spPr bwMode="auto">
              <a:xfrm>
                <a:off x="5286" y="1498"/>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5" name="Rectangle 1223"/>
              <p:cNvSpPr>
                <a:spLocks noChangeArrowheads="1"/>
              </p:cNvSpPr>
              <p:nvPr/>
            </p:nvSpPr>
            <p:spPr bwMode="auto">
              <a:xfrm>
                <a:off x="5134" y="1554"/>
                <a:ext cx="58" cy="32"/>
              </a:xfrm>
              <a:prstGeom prst="rect">
                <a:avLst/>
              </a:prstGeom>
              <a:grpFill/>
              <a:ln>
                <a:noFill/>
              </a:ln>
            </p:spPr>
            <p:txBody>
              <a:bodyPr vert="horz" wrap="square" lIns="91440" tIns="45720" rIns="91440" bIns="45720" numCol="1" anchor="t" anchorCtr="0" compatLnSpc="1"/>
              <a:lstStyle/>
              <a:p>
                <a:endParaRPr lang="zh-CN" altLang="en-US"/>
              </a:p>
            </p:txBody>
          </p:sp>
          <p:sp>
            <p:nvSpPr>
              <p:cNvPr id="576" name="Rectangle 1224"/>
              <p:cNvSpPr>
                <a:spLocks noChangeArrowheads="1"/>
              </p:cNvSpPr>
              <p:nvPr/>
            </p:nvSpPr>
            <p:spPr bwMode="auto">
              <a:xfrm>
                <a:off x="5244"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7" name="Rectangle 1225"/>
              <p:cNvSpPr>
                <a:spLocks noChangeArrowheads="1"/>
              </p:cNvSpPr>
              <p:nvPr/>
            </p:nvSpPr>
            <p:spPr bwMode="auto">
              <a:xfrm>
                <a:off x="5286" y="1554"/>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8" name="Rectangle 1226"/>
              <p:cNvSpPr>
                <a:spLocks noChangeArrowheads="1"/>
              </p:cNvSpPr>
              <p:nvPr/>
            </p:nvSpPr>
            <p:spPr bwMode="auto">
              <a:xfrm>
                <a:off x="5200"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79" name="Rectangle 1227"/>
              <p:cNvSpPr>
                <a:spLocks noChangeArrowheads="1"/>
              </p:cNvSpPr>
              <p:nvPr/>
            </p:nvSpPr>
            <p:spPr bwMode="auto">
              <a:xfrm>
                <a:off x="5222" y="161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0" name="Rectangle 1228"/>
              <p:cNvSpPr>
                <a:spLocks noChangeArrowheads="1"/>
              </p:cNvSpPr>
              <p:nvPr/>
            </p:nvSpPr>
            <p:spPr bwMode="auto">
              <a:xfrm>
                <a:off x="5266" y="1610"/>
                <a:ext cx="3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1" name="Rectangle 1229"/>
              <p:cNvSpPr>
                <a:spLocks noChangeArrowheads="1"/>
              </p:cNvSpPr>
              <p:nvPr/>
            </p:nvSpPr>
            <p:spPr bwMode="auto">
              <a:xfrm>
                <a:off x="5200"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2" name="Rectangle 1230"/>
              <p:cNvSpPr>
                <a:spLocks noChangeArrowheads="1"/>
              </p:cNvSpPr>
              <p:nvPr/>
            </p:nvSpPr>
            <p:spPr bwMode="auto">
              <a:xfrm>
                <a:off x="5244"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3" name="Rectangle 1231"/>
              <p:cNvSpPr>
                <a:spLocks noChangeArrowheads="1"/>
              </p:cNvSpPr>
              <p:nvPr/>
            </p:nvSpPr>
            <p:spPr bwMode="auto">
              <a:xfrm>
                <a:off x="5264" y="1666"/>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584" name="Rectangle 1232"/>
              <p:cNvSpPr>
                <a:spLocks noChangeArrowheads="1"/>
              </p:cNvSpPr>
              <p:nvPr/>
            </p:nvSpPr>
            <p:spPr bwMode="auto">
              <a:xfrm>
                <a:off x="5286" y="166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5" name="Rectangle 1233"/>
              <p:cNvSpPr>
                <a:spLocks noChangeArrowheads="1"/>
              </p:cNvSpPr>
              <p:nvPr/>
            </p:nvSpPr>
            <p:spPr bwMode="auto">
              <a:xfrm>
                <a:off x="5200" y="1722"/>
                <a:ext cx="56" cy="32"/>
              </a:xfrm>
              <a:prstGeom prst="rect">
                <a:avLst/>
              </a:prstGeom>
              <a:grpFill/>
              <a:ln>
                <a:noFill/>
              </a:ln>
            </p:spPr>
            <p:txBody>
              <a:bodyPr vert="horz" wrap="square" lIns="91440" tIns="45720" rIns="91440" bIns="45720" numCol="1" anchor="t" anchorCtr="0" compatLnSpc="1"/>
              <a:lstStyle/>
              <a:p>
                <a:endParaRPr lang="zh-CN" altLang="en-US"/>
              </a:p>
            </p:txBody>
          </p:sp>
          <p:sp>
            <p:nvSpPr>
              <p:cNvPr id="586" name="Rectangle 1234"/>
              <p:cNvSpPr>
                <a:spLocks noChangeArrowheads="1"/>
              </p:cNvSpPr>
              <p:nvPr/>
            </p:nvSpPr>
            <p:spPr bwMode="auto">
              <a:xfrm>
                <a:off x="5286" y="172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587" name="Rectangle 1235"/>
              <p:cNvSpPr>
                <a:spLocks noChangeArrowheads="1"/>
              </p:cNvSpPr>
              <p:nvPr/>
            </p:nvSpPr>
            <p:spPr bwMode="auto">
              <a:xfrm>
                <a:off x="5178" y="1780"/>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88" name="Rectangle 1236"/>
              <p:cNvSpPr>
                <a:spLocks noChangeArrowheads="1"/>
              </p:cNvSpPr>
              <p:nvPr/>
            </p:nvSpPr>
            <p:spPr bwMode="auto">
              <a:xfrm>
                <a:off x="5286" y="1780"/>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89" name="Rectangle 1237"/>
              <p:cNvSpPr>
                <a:spLocks noChangeArrowheads="1"/>
              </p:cNvSpPr>
              <p:nvPr/>
            </p:nvSpPr>
            <p:spPr bwMode="auto">
              <a:xfrm>
                <a:off x="5178" y="1836"/>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0" name="Rectangle 1238"/>
              <p:cNvSpPr>
                <a:spLocks noChangeArrowheads="1"/>
              </p:cNvSpPr>
              <p:nvPr/>
            </p:nvSpPr>
            <p:spPr bwMode="auto">
              <a:xfrm>
                <a:off x="5200"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1" name="Rectangle 1239"/>
              <p:cNvSpPr>
                <a:spLocks noChangeArrowheads="1"/>
              </p:cNvSpPr>
              <p:nvPr/>
            </p:nvSpPr>
            <p:spPr bwMode="auto">
              <a:xfrm>
                <a:off x="5244" y="183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2" name="Rectangle 1240"/>
              <p:cNvSpPr>
                <a:spLocks noChangeArrowheads="1"/>
              </p:cNvSpPr>
              <p:nvPr/>
            </p:nvSpPr>
            <p:spPr bwMode="auto">
              <a:xfrm>
                <a:off x="5266" y="1836"/>
                <a:ext cx="3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3" name="Rectangle 1241"/>
              <p:cNvSpPr>
                <a:spLocks noChangeArrowheads="1"/>
              </p:cNvSpPr>
              <p:nvPr/>
            </p:nvSpPr>
            <p:spPr bwMode="auto">
              <a:xfrm>
                <a:off x="5222"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4" name="Rectangle 1242"/>
              <p:cNvSpPr>
                <a:spLocks noChangeArrowheads="1"/>
              </p:cNvSpPr>
              <p:nvPr/>
            </p:nvSpPr>
            <p:spPr bwMode="auto">
              <a:xfrm>
                <a:off x="5264" y="1892"/>
                <a:ext cx="14" cy="30"/>
              </a:xfrm>
              <a:prstGeom prst="rect">
                <a:avLst/>
              </a:prstGeom>
              <a:grpFill/>
              <a:ln>
                <a:noFill/>
              </a:ln>
            </p:spPr>
            <p:txBody>
              <a:bodyPr vert="horz" wrap="square" lIns="91440" tIns="45720" rIns="91440" bIns="45720" numCol="1" anchor="t" anchorCtr="0" compatLnSpc="1"/>
              <a:lstStyle/>
              <a:p>
                <a:endParaRPr lang="zh-CN" altLang="en-US"/>
              </a:p>
            </p:txBody>
          </p:sp>
          <p:sp>
            <p:nvSpPr>
              <p:cNvPr id="595" name="Rectangle 1243"/>
              <p:cNvSpPr>
                <a:spLocks noChangeArrowheads="1"/>
              </p:cNvSpPr>
              <p:nvPr/>
            </p:nvSpPr>
            <p:spPr bwMode="auto">
              <a:xfrm>
                <a:off x="5286" y="1892"/>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596" name="Rectangle 1244"/>
              <p:cNvSpPr>
                <a:spLocks noChangeArrowheads="1"/>
              </p:cNvSpPr>
              <p:nvPr/>
            </p:nvSpPr>
            <p:spPr bwMode="auto">
              <a:xfrm>
                <a:off x="5178" y="1948"/>
                <a:ext cx="14" cy="31"/>
              </a:xfrm>
              <a:prstGeom prst="rect">
                <a:avLst/>
              </a:prstGeom>
              <a:grpFill/>
              <a:ln>
                <a:noFill/>
              </a:ln>
            </p:spPr>
            <p:txBody>
              <a:bodyPr vert="horz" wrap="square" lIns="91440" tIns="45720" rIns="91440" bIns="45720" numCol="1" anchor="t" anchorCtr="0" compatLnSpc="1"/>
              <a:lstStyle/>
              <a:p>
                <a:endParaRPr lang="zh-CN" altLang="en-US"/>
              </a:p>
            </p:txBody>
          </p:sp>
          <p:sp>
            <p:nvSpPr>
              <p:cNvPr id="597" name="Rectangle 1245"/>
              <p:cNvSpPr>
                <a:spLocks noChangeArrowheads="1"/>
              </p:cNvSpPr>
              <p:nvPr/>
            </p:nvSpPr>
            <p:spPr bwMode="auto">
              <a:xfrm>
                <a:off x="5200"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8" name="Rectangle 1246"/>
              <p:cNvSpPr>
                <a:spLocks noChangeArrowheads="1"/>
              </p:cNvSpPr>
              <p:nvPr/>
            </p:nvSpPr>
            <p:spPr bwMode="auto">
              <a:xfrm>
                <a:off x="5222"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599" name="Rectangle 1247"/>
              <p:cNvSpPr>
                <a:spLocks noChangeArrowheads="1"/>
              </p:cNvSpPr>
              <p:nvPr/>
            </p:nvSpPr>
            <p:spPr bwMode="auto">
              <a:xfrm>
                <a:off x="5286" y="1948"/>
                <a:ext cx="12" cy="31"/>
              </a:xfrm>
              <a:prstGeom prst="rect">
                <a:avLst/>
              </a:prstGeom>
              <a:grpFill/>
              <a:ln>
                <a:noFill/>
              </a:ln>
            </p:spPr>
            <p:txBody>
              <a:bodyPr vert="horz" wrap="square" lIns="91440" tIns="45720" rIns="91440" bIns="45720" numCol="1" anchor="t" anchorCtr="0" compatLnSpc="1"/>
              <a:lstStyle/>
              <a:p>
                <a:endParaRPr lang="zh-CN" altLang="en-US"/>
              </a:p>
            </p:txBody>
          </p:sp>
          <p:sp>
            <p:nvSpPr>
              <p:cNvPr id="600" name="Rectangle 1248"/>
              <p:cNvSpPr>
                <a:spLocks noChangeArrowheads="1"/>
              </p:cNvSpPr>
              <p:nvPr/>
            </p:nvSpPr>
            <p:spPr bwMode="auto">
              <a:xfrm>
                <a:off x="5178"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1" name="Rectangle 1249"/>
              <p:cNvSpPr>
                <a:spLocks noChangeArrowheads="1"/>
              </p:cNvSpPr>
              <p:nvPr/>
            </p:nvSpPr>
            <p:spPr bwMode="auto">
              <a:xfrm>
                <a:off x="5222" y="200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2" name="Rectangle 1250"/>
              <p:cNvSpPr>
                <a:spLocks noChangeArrowheads="1"/>
              </p:cNvSpPr>
              <p:nvPr/>
            </p:nvSpPr>
            <p:spPr bwMode="auto">
              <a:xfrm>
                <a:off x="5264" y="200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3" name="Rectangle 1251"/>
              <p:cNvSpPr>
                <a:spLocks noChangeArrowheads="1"/>
              </p:cNvSpPr>
              <p:nvPr/>
            </p:nvSpPr>
            <p:spPr bwMode="auto">
              <a:xfrm>
                <a:off x="5200"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4" name="Rectangle 1252"/>
              <p:cNvSpPr>
                <a:spLocks noChangeArrowheads="1"/>
              </p:cNvSpPr>
              <p:nvPr/>
            </p:nvSpPr>
            <p:spPr bwMode="auto">
              <a:xfrm>
                <a:off x="5244"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5" name="Rectangle 1253"/>
              <p:cNvSpPr>
                <a:spLocks noChangeArrowheads="1"/>
              </p:cNvSpPr>
              <p:nvPr/>
            </p:nvSpPr>
            <p:spPr bwMode="auto">
              <a:xfrm>
                <a:off x="5286" y="206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6" name="Rectangle 1254"/>
              <p:cNvSpPr>
                <a:spLocks noChangeArrowheads="1"/>
              </p:cNvSpPr>
              <p:nvPr/>
            </p:nvSpPr>
            <p:spPr bwMode="auto">
              <a:xfrm>
                <a:off x="5178" y="2117"/>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07" name="Rectangle 1255"/>
              <p:cNvSpPr>
                <a:spLocks noChangeArrowheads="1"/>
              </p:cNvSpPr>
              <p:nvPr/>
            </p:nvSpPr>
            <p:spPr bwMode="auto">
              <a:xfrm>
                <a:off x="5222"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8" name="Rectangle 1256"/>
              <p:cNvSpPr>
                <a:spLocks noChangeArrowheads="1"/>
              </p:cNvSpPr>
              <p:nvPr/>
            </p:nvSpPr>
            <p:spPr bwMode="auto">
              <a:xfrm>
                <a:off x="5286" y="2117"/>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09" name="Rectangle 1257"/>
              <p:cNvSpPr>
                <a:spLocks noChangeArrowheads="1"/>
              </p:cNvSpPr>
              <p:nvPr/>
            </p:nvSpPr>
            <p:spPr bwMode="auto">
              <a:xfrm>
                <a:off x="509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0" name="Rectangle 1258"/>
              <p:cNvSpPr>
                <a:spLocks noChangeArrowheads="1"/>
              </p:cNvSpPr>
              <p:nvPr/>
            </p:nvSpPr>
            <p:spPr bwMode="auto">
              <a:xfrm>
                <a:off x="5156"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1" name="Rectangle 1259"/>
              <p:cNvSpPr>
                <a:spLocks noChangeArrowheads="1"/>
              </p:cNvSpPr>
              <p:nvPr/>
            </p:nvSpPr>
            <p:spPr bwMode="auto">
              <a:xfrm>
                <a:off x="5178" y="2171"/>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2" name="Rectangle 1260"/>
              <p:cNvSpPr>
                <a:spLocks noChangeArrowheads="1"/>
              </p:cNvSpPr>
              <p:nvPr/>
            </p:nvSpPr>
            <p:spPr bwMode="auto">
              <a:xfrm>
                <a:off x="5222" y="2171"/>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3" name="Rectangle 1261"/>
              <p:cNvSpPr>
                <a:spLocks noChangeArrowheads="1"/>
              </p:cNvSpPr>
              <p:nvPr/>
            </p:nvSpPr>
            <p:spPr bwMode="auto">
              <a:xfrm>
                <a:off x="504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4" name="Rectangle 1262"/>
              <p:cNvSpPr>
                <a:spLocks noChangeArrowheads="1"/>
              </p:cNvSpPr>
              <p:nvPr/>
            </p:nvSpPr>
            <p:spPr bwMode="auto">
              <a:xfrm>
                <a:off x="5070"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5" name="Rectangle 1263"/>
              <p:cNvSpPr>
                <a:spLocks noChangeArrowheads="1"/>
              </p:cNvSpPr>
              <p:nvPr/>
            </p:nvSpPr>
            <p:spPr bwMode="auto">
              <a:xfrm>
                <a:off x="5134"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6" name="Rectangle 1264"/>
              <p:cNvSpPr>
                <a:spLocks noChangeArrowheads="1"/>
              </p:cNvSpPr>
              <p:nvPr/>
            </p:nvSpPr>
            <p:spPr bwMode="auto">
              <a:xfrm>
                <a:off x="5178" y="22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17" name="Rectangle 1265"/>
              <p:cNvSpPr>
                <a:spLocks noChangeArrowheads="1"/>
              </p:cNvSpPr>
              <p:nvPr/>
            </p:nvSpPr>
            <p:spPr bwMode="auto">
              <a:xfrm>
                <a:off x="5286" y="22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8" name="Rectangle 1266"/>
              <p:cNvSpPr>
                <a:spLocks noChangeArrowheads="1"/>
              </p:cNvSpPr>
              <p:nvPr/>
            </p:nvSpPr>
            <p:spPr bwMode="auto">
              <a:xfrm>
                <a:off x="515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19" name="Rectangle 1267"/>
              <p:cNvSpPr>
                <a:spLocks noChangeArrowheads="1"/>
              </p:cNvSpPr>
              <p:nvPr/>
            </p:nvSpPr>
            <p:spPr bwMode="auto">
              <a:xfrm>
                <a:off x="5114"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0" name="Rectangle 1268"/>
              <p:cNvSpPr>
                <a:spLocks noChangeArrowheads="1"/>
              </p:cNvSpPr>
              <p:nvPr/>
            </p:nvSpPr>
            <p:spPr bwMode="auto">
              <a:xfrm>
                <a:off x="5264" y="22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1" name="Rectangle 1269"/>
              <p:cNvSpPr>
                <a:spLocks noChangeArrowheads="1"/>
              </p:cNvSpPr>
              <p:nvPr/>
            </p:nvSpPr>
            <p:spPr bwMode="auto">
              <a:xfrm>
                <a:off x="5286" y="22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2" name="Rectangle 1270"/>
              <p:cNvSpPr>
                <a:spLocks noChangeArrowheads="1"/>
              </p:cNvSpPr>
              <p:nvPr/>
            </p:nvSpPr>
            <p:spPr bwMode="auto">
              <a:xfrm>
                <a:off x="5200"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3" name="Rectangle 1271"/>
              <p:cNvSpPr>
                <a:spLocks noChangeArrowheads="1"/>
              </p:cNvSpPr>
              <p:nvPr/>
            </p:nvSpPr>
            <p:spPr bwMode="auto">
              <a:xfrm>
                <a:off x="5092"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4" name="Rectangle 1272"/>
              <p:cNvSpPr>
                <a:spLocks noChangeArrowheads="1"/>
              </p:cNvSpPr>
              <p:nvPr/>
            </p:nvSpPr>
            <p:spPr bwMode="auto">
              <a:xfrm>
                <a:off x="5244"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5" name="Rectangle 1273"/>
              <p:cNvSpPr>
                <a:spLocks noChangeArrowheads="1"/>
              </p:cNvSpPr>
              <p:nvPr/>
            </p:nvSpPr>
            <p:spPr bwMode="auto">
              <a:xfrm>
                <a:off x="5286" y="23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6" name="Rectangle 1274"/>
              <p:cNvSpPr>
                <a:spLocks noChangeArrowheads="1"/>
              </p:cNvSpPr>
              <p:nvPr/>
            </p:nvSpPr>
            <p:spPr bwMode="auto">
              <a:xfrm>
                <a:off x="5048" y="23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27" name="Rectangle 1275"/>
              <p:cNvSpPr>
                <a:spLocks noChangeArrowheads="1"/>
              </p:cNvSpPr>
              <p:nvPr/>
            </p:nvSpPr>
            <p:spPr bwMode="auto">
              <a:xfrm>
                <a:off x="511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8" name="Rectangle 1276"/>
              <p:cNvSpPr>
                <a:spLocks noChangeArrowheads="1"/>
              </p:cNvSpPr>
              <p:nvPr/>
            </p:nvSpPr>
            <p:spPr bwMode="auto">
              <a:xfrm>
                <a:off x="5070"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29" name="Rectangle 1277"/>
              <p:cNvSpPr>
                <a:spLocks noChangeArrowheads="1"/>
              </p:cNvSpPr>
              <p:nvPr/>
            </p:nvSpPr>
            <p:spPr bwMode="auto">
              <a:xfrm>
                <a:off x="5222"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0" name="Rectangle 1278"/>
              <p:cNvSpPr>
                <a:spLocks noChangeArrowheads="1"/>
              </p:cNvSpPr>
              <p:nvPr/>
            </p:nvSpPr>
            <p:spPr bwMode="auto">
              <a:xfrm>
                <a:off x="5244" y="23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1" name="Rectangle 1279"/>
              <p:cNvSpPr>
                <a:spLocks noChangeArrowheads="1"/>
              </p:cNvSpPr>
              <p:nvPr/>
            </p:nvSpPr>
            <p:spPr bwMode="auto">
              <a:xfrm>
                <a:off x="5048" y="242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2" name="Rectangle 1280"/>
              <p:cNvSpPr>
                <a:spLocks noChangeArrowheads="1"/>
              </p:cNvSpPr>
              <p:nvPr/>
            </p:nvSpPr>
            <p:spPr bwMode="auto">
              <a:xfrm>
                <a:off x="5200"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3" name="Rectangle 1281"/>
              <p:cNvSpPr>
                <a:spLocks noChangeArrowheads="1"/>
              </p:cNvSpPr>
              <p:nvPr/>
            </p:nvSpPr>
            <p:spPr bwMode="auto">
              <a:xfrm>
                <a:off x="5114"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4" name="Rectangle 1282"/>
              <p:cNvSpPr>
                <a:spLocks noChangeArrowheads="1"/>
              </p:cNvSpPr>
              <p:nvPr/>
            </p:nvSpPr>
            <p:spPr bwMode="auto">
              <a:xfrm>
                <a:off x="515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5" name="Rectangle 1283"/>
              <p:cNvSpPr>
                <a:spLocks noChangeArrowheads="1"/>
              </p:cNvSpPr>
              <p:nvPr/>
            </p:nvSpPr>
            <p:spPr bwMode="auto">
              <a:xfrm>
                <a:off x="5286" y="242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6" name="Rectangle 1284"/>
              <p:cNvSpPr>
                <a:spLocks noChangeArrowheads="1"/>
              </p:cNvSpPr>
              <p:nvPr/>
            </p:nvSpPr>
            <p:spPr bwMode="auto">
              <a:xfrm>
                <a:off x="504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37" name="Rectangle 1285"/>
              <p:cNvSpPr>
                <a:spLocks noChangeArrowheads="1"/>
              </p:cNvSpPr>
              <p:nvPr/>
            </p:nvSpPr>
            <p:spPr bwMode="auto">
              <a:xfrm>
                <a:off x="5200"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8" name="Rectangle 1286"/>
              <p:cNvSpPr>
                <a:spLocks noChangeArrowheads="1"/>
              </p:cNvSpPr>
              <p:nvPr/>
            </p:nvSpPr>
            <p:spPr bwMode="auto">
              <a:xfrm>
                <a:off x="5114"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39" name="Rectangle 1287"/>
              <p:cNvSpPr>
                <a:spLocks noChangeArrowheads="1"/>
              </p:cNvSpPr>
              <p:nvPr/>
            </p:nvSpPr>
            <p:spPr bwMode="auto">
              <a:xfrm>
                <a:off x="5178" y="2475"/>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0" name="Rectangle 1288"/>
              <p:cNvSpPr>
                <a:spLocks noChangeArrowheads="1"/>
              </p:cNvSpPr>
              <p:nvPr/>
            </p:nvSpPr>
            <p:spPr bwMode="auto">
              <a:xfrm>
                <a:off x="5286" y="2475"/>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1" name="Rectangle 1289"/>
              <p:cNvSpPr>
                <a:spLocks noChangeArrowheads="1"/>
              </p:cNvSpPr>
              <p:nvPr/>
            </p:nvSpPr>
            <p:spPr bwMode="auto">
              <a:xfrm>
                <a:off x="5200"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2" name="Rectangle 1290"/>
              <p:cNvSpPr>
                <a:spLocks noChangeArrowheads="1"/>
              </p:cNvSpPr>
              <p:nvPr/>
            </p:nvSpPr>
            <p:spPr bwMode="auto">
              <a:xfrm>
                <a:off x="5092"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3" name="Rectangle 1291"/>
              <p:cNvSpPr>
                <a:spLocks noChangeArrowheads="1"/>
              </p:cNvSpPr>
              <p:nvPr/>
            </p:nvSpPr>
            <p:spPr bwMode="auto">
              <a:xfrm>
                <a:off x="5156" y="2525"/>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44" name="Rectangle 1292"/>
              <p:cNvSpPr>
                <a:spLocks noChangeArrowheads="1"/>
              </p:cNvSpPr>
              <p:nvPr/>
            </p:nvSpPr>
            <p:spPr bwMode="auto">
              <a:xfrm>
                <a:off x="5048" y="2573"/>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45" name="Rectangle 1293"/>
              <p:cNvSpPr>
                <a:spLocks noChangeArrowheads="1"/>
              </p:cNvSpPr>
              <p:nvPr/>
            </p:nvSpPr>
            <p:spPr bwMode="auto">
              <a:xfrm>
                <a:off x="515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6" name="Rectangle 1294"/>
              <p:cNvSpPr>
                <a:spLocks noChangeArrowheads="1"/>
              </p:cNvSpPr>
              <p:nvPr/>
            </p:nvSpPr>
            <p:spPr bwMode="auto">
              <a:xfrm>
                <a:off x="5286" y="2573"/>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47" name="Rectangle 1295"/>
              <p:cNvSpPr>
                <a:spLocks noChangeArrowheads="1"/>
              </p:cNvSpPr>
              <p:nvPr/>
            </p:nvSpPr>
            <p:spPr bwMode="auto">
              <a:xfrm>
                <a:off x="5200"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8" name="Rectangle 1296"/>
              <p:cNvSpPr>
                <a:spLocks noChangeArrowheads="1"/>
              </p:cNvSpPr>
              <p:nvPr/>
            </p:nvSpPr>
            <p:spPr bwMode="auto">
              <a:xfrm>
                <a:off x="5114" y="2623"/>
                <a:ext cx="12" cy="33"/>
              </a:xfrm>
              <a:prstGeom prst="rect">
                <a:avLst/>
              </a:prstGeom>
              <a:grpFill/>
              <a:ln>
                <a:noFill/>
              </a:ln>
            </p:spPr>
            <p:txBody>
              <a:bodyPr vert="horz" wrap="square" lIns="91440" tIns="45720" rIns="91440" bIns="45720" numCol="1" anchor="t" anchorCtr="0" compatLnSpc="1"/>
              <a:lstStyle/>
              <a:p>
                <a:endParaRPr lang="zh-CN" altLang="en-US"/>
              </a:p>
            </p:txBody>
          </p:sp>
          <p:sp>
            <p:nvSpPr>
              <p:cNvPr id="649" name="Rectangle 1297"/>
              <p:cNvSpPr>
                <a:spLocks noChangeArrowheads="1"/>
              </p:cNvSpPr>
              <p:nvPr/>
            </p:nvSpPr>
            <p:spPr bwMode="auto">
              <a:xfrm>
                <a:off x="5048" y="2672"/>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0" name="Rectangle 1298"/>
              <p:cNvSpPr>
                <a:spLocks noChangeArrowheads="1"/>
              </p:cNvSpPr>
              <p:nvPr/>
            </p:nvSpPr>
            <p:spPr bwMode="auto">
              <a:xfrm>
                <a:off x="515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1" name="Rectangle 1299"/>
              <p:cNvSpPr>
                <a:spLocks noChangeArrowheads="1"/>
              </p:cNvSpPr>
              <p:nvPr/>
            </p:nvSpPr>
            <p:spPr bwMode="auto">
              <a:xfrm>
                <a:off x="5286" y="2672"/>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2" name="Rectangle 1300"/>
              <p:cNvSpPr>
                <a:spLocks noChangeArrowheads="1"/>
              </p:cNvSpPr>
              <p:nvPr/>
            </p:nvSpPr>
            <p:spPr bwMode="auto">
              <a:xfrm>
                <a:off x="5048" y="2730"/>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3" name="Rectangle 1301"/>
              <p:cNvSpPr>
                <a:spLocks noChangeArrowheads="1"/>
              </p:cNvSpPr>
              <p:nvPr/>
            </p:nvSpPr>
            <p:spPr bwMode="auto">
              <a:xfrm>
                <a:off x="5286" y="273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4" name="Rectangle 1302"/>
              <p:cNvSpPr>
                <a:spLocks noChangeArrowheads="1"/>
              </p:cNvSpPr>
              <p:nvPr/>
            </p:nvSpPr>
            <p:spPr bwMode="auto">
              <a:xfrm>
                <a:off x="515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5" name="Rectangle 1303"/>
              <p:cNvSpPr>
                <a:spLocks noChangeArrowheads="1"/>
              </p:cNvSpPr>
              <p:nvPr/>
            </p:nvSpPr>
            <p:spPr bwMode="auto">
              <a:xfrm>
                <a:off x="5286" y="2786"/>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6" name="Rectangle 1304"/>
              <p:cNvSpPr>
                <a:spLocks noChangeArrowheads="1"/>
              </p:cNvSpPr>
              <p:nvPr/>
            </p:nvSpPr>
            <p:spPr bwMode="auto">
              <a:xfrm>
                <a:off x="504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7" name="Rectangle 1305"/>
              <p:cNvSpPr>
                <a:spLocks noChangeArrowheads="1"/>
              </p:cNvSpPr>
              <p:nvPr/>
            </p:nvSpPr>
            <p:spPr bwMode="auto">
              <a:xfrm>
                <a:off x="5178" y="2844"/>
                <a:ext cx="14" cy="32"/>
              </a:xfrm>
              <a:prstGeom prst="rect">
                <a:avLst/>
              </a:prstGeom>
              <a:grpFill/>
              <a:ln>
                <a:noFill/>
              </a:ln>
            </p:spPr>
            <p:txBody>
              <a:bodyPr vert="horz" wrap="square" lIns="91440" tIns="45720" rIns="91440" bIns="45720" numCol="1" anchor="t" anchorCtr="0" compatLnSpc="1"/>
              <a:lstStyle/>
              <a:p>
                <a:endParaRPr lang="zh-CN" altLang="en-US"/>
              </a:p>
            </p:txBody>
          </p:sp>
          <p:sp>
            <p:nvSpPr>
              <p:cNvPr id="658" name="Rectangle 1306"/>
              <p:cNvSpPr>
                <a:spLocks noChangeArrowheads="1"/>
              </p:cNvSpPr>
              <p:nvPr/>
            </p:nvSpPr>
            <p:spPr bwMode="auto">
              <a:xfrm>
                <a:off x="515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59" name="Rectangle 1307"/>
              <p:cNvSpPr>
                <a:spLocks noChangeArrowheads="1"/>
              </p:cNvSpPr>
              <p:nvPr/>
            </p:nvSpPr>
            <p:spPr bwMode="auto">
              <a:xfrm>
                <a:off x="5156" y="2956"/>
                <a:ext cx="12" cy="30"/>
              </a:xfrm>
              <a:prstGeom prst="rect">
                <a:avLst/>
              </a:prstGeom>
              <a:grpFill/>
              <a:ln>
                <a:noFill/>
              </a:ln>
            </p:spPr>
            <p:txBody>
              <a:bodyPr vert="horz" wrap="square" lIns="91440" tIns="45720" rIns="91440" bIns="45720" numCol="1" anchor="t" anchorCtr="0" compatLnSpc="1"/>
              <a:lstStyle/>
              <a:p>
                <a:endParaRPr lang="zh-CN" altLang="en-US"/>
              </a:p>
            </p:txBody>
          </p:sp>
          <p:sp>
            <p:nvSpPr>
              <p:cNvPr id="660" name="Rectangle 1308"/>
              <p:cNvSpPr>
                <a:spLocks noChangeArrowheads="1"/>
              </p:cNvSpPr>
              <p:nvPr/>
            </p:nvSpPr>
            <p:spPr bwMode="auto">
              <a:xfrm>
                <a:off x="5286" y="2900"/>
                <a:ext cx="12" cy="32"/>
              </a:xfrm>
              <a:prstGeom prst="rect">
                <a:avLst/>
              </a:prstGeom>
              <a:grpFill/>
              <a:ln>
                <a:noFill/>
              </a:ln>
            </p:spPr>
            <p:txBody>
              <a:bodyPr vert="horz" wrap="square" lIns="91440" tIns="45720" rIns="91440" bIns="45720" numCol="1" anchor="t" anchorCtr="0" compatLnSpc="1"/>
              <a:lstStyle/>
              <a:p>
                <a:endParaRPr lang="zh-CN" altLang="en-US"/>
              </a:p>
            </p:txBody>
          </p:sp>
          <p:sp>
            <p:nvSpPr>
              <p:cNvPr id="661" name="Freeform 1309"/>
              <p:cNvSpPr/>
              <p:nvPr/>
            </p:nvSpPr>
            <p:spPr bwMode="auto">
              <a:xfrm>
                <a:off x="5320" y="937"/>
                <a:ext cx="154" cy="348"/>
              </a:xfrm>
              <a:custGeom>
                <a:avLst/>
                <a:gdLst>
                  <a:gd name="T0" fmla="*/ 0 w 154"/>
                  <a:gd name="T1" fmla="*/ 0 h 348"/>
                  <a:gd name="T2" fmla="*/ 0 w 154"/>
                  <a:gd name="T3" fmla="*/ 30 h 348"/>
                  <a:gd name="T4" fmla="*/ 154 w 154"/>
                  <a:gd name="T5" fmla="*/ 348 h 348"/>
                  <a:gd name="T6" fmla="*/ 154 w 154"/>
                  <a:gd name="T7" fmla="*/ 334 h 348"/>
                  <a:gd name="T8" fmla="*/ 0 w 154"/>
                  <a:gd name="T9" fmla="*/ 0 h 348"/>
                </a:gdLst>
                <a:ahLst/>
                <a:cxnLst>
                  <a:cxn ang="0">
                    <a:pos x="T0" y="T1"/>
                  </a:cxn>
                  <a:cxn ang="0">
                    <a:pos x="T2" y="T3"/>
                  </a:cxn>
                  <a:cxn ang="0">
                    <a:pos x="T4" y="T5"/>
                  </a:cxn>
                  <a:cxn ang="0">
                    <a:pos x="T6" y="T7"/>
                  </a:cxn>
                  <a:cxn ang="0">
                    <a:pos x="T8" y="T9"/>
                  </a:cxn>
                </a:cxnLst>
                <a:rect l="0" t="0" r="r" b="b"/>
                <a:pathLst>
                  <a:path w="154" h="348">
                    <a:moveTo>
                      <a:pt x="0" y="0"/>
                    </a:moveTo>
                    <a:lnTo>
                      <a:pt x="0" y="30"/>
                    </a:lnTo>
                    <a:lnTo>
                      <a:pt x="154" y="348"/>
                    </a:lnTo>
                    <a:lnTo>
                      <a:pt x="154" y="33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2" name="Freeform 1310"/>
              <p:cNvSpPr/>
              <p:nvPr/>
            </p:nvSpPr>
            <p:spPr bwMode="auto">
              <a:xfrm>
                <a:off x="5320" y="993"/>
                <a:ext cx="54" cy="136"/>
              </a:xfrm>
              <a:custGeom>
                <a:avLst/>
                <a:gdLst>
                  <a:gd name="T0" fmla="*/ 0 w 54"/>
                  <a:gd name="T1" fmla="*/ 0 h 136"/>
                  <a:gd name="T2" fmla="*/ 54 w 54"/>
                  <a:gd name="T3" fmla="*/ 110 h 136"/>
                  <a:gd name="T4" fmla="*/ 54 w 54"/>
                  <a:gd name="T5" fmla="*/ 136 h 136"/>
                  <a:gd name="T6" fmla="*/ 0 w 54"/>
                  <a:gd name="T7" fmla="*/ 30 h 136"/>
                  <a:gd name="T8" fmla="*/ 0 w 54"/>
                  <a:gd name="T9" fmla="*/ 0 h 136"/>
                </a:gdLst>
                <a:ahLst/>
                <a:cxnLst>
                  <a:cxn ang="0">
                    <a:pos x="T0" y="T1"/>
                  </a:cxn>
                  <a:cxn ang="0">
                    <a:pos x="T2" y="T3"/>
                  </a:cxn>
                  <a:cxn ang="0">
                    <a:pos x="T4" y="T5"/>
                  </a:cxn>
                  <a:cxn ang="0">
                    <a:pos x="T6" y="T7"/>
                  </a:cxn>
                  <a:cxn ang="0">
                    <a:pos x="T8" y="T9"/>
                  </a:cxn>
                </a:cxnLst>
                <a:rect l="0" t="0" r="r" b="b"/>
                <a:pathLst>
                  <a:path w="54" h="136">
                    <a:moveTo>
                      <a:pt x="0" y="0"/>
                    </a:moveTo>
                    <a:lnTo>
                      <a:pt x="54" y="110"/>
                    </a:lnTo>
                    <a:lnTo>
                      <a:pt x="54" y="136"/>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3" name="Freeform 1311"/>
              <p:cNvSpPr/>
              <p:nvPr/>
            </p:nvSpPr>
            <p:spPr bwMode="auto">
              <a:xfrm>
                <a:off x="5390" y="1135"/>
                <a:ext cx="48" cy="118"/>
              </a:xfrm>
              <a:custGeom>
                <a:avLst/>
                <a:gdLst>
                  <a:gd name="T0" fmla="*/ 0 w 48"/>
                  <a:gd name="T1" fmla="*/ 0 h 118"/>
                  <a:gd name="T2" fmla="*/ 48 w 48"/>
                  <a:gd name="T3" fmla="*/ 98 h 118"/>
                  <a:gd name="T4" fmla="*/ 48 w 48"/>
                  <a:gd name="T5" fmla="*/ 118 h 118"/>
                  <a:gd name="T6" fmla="*/ 0 w 48"/>
                  <a:gd name="T7" fmla="*/ 24 h 118"/>
                  <a:gd name="T8" fmla="*/ 0 w 48"/>
                  <a:gd name="T9" fmla="*/ 0 h 118"/>
                </a:gdLst>
                <a:ahLst/>
                <a:cxnLst>
                  <a:cxn ang="0">
                    <a:pos x="T0" y="T1"/>
                  </a:cxn>
                  <a:cxn ang="0">
                    <a:pos x="T2" y="T3"/>
                  </a:cxn>
                  <a:cxn ang="0">
                    <a:pos x="T4" y="T5"/>
                  </a:cxn>
                  <a:cxn ang="0">
                    <a:pos x="T6" y="T7"/>
                  </a:cxn>
                  <a:cxn ang="0">
                    <a:pos x="T8" y="T9"/>
                  </a:cxn>
                </a:cxnLst>
                <a:rect l="0" t="0" r="r" b="b"/>
                <a:pathLst>
                  <a:path w="48" h="118">
                    <a:moveTo>
                      <a:pt x="0" y="0"/>
                    </a:moveTo>
                    <a:lnTo>
                      <a:pt x="48" y="98"/>
                    </a:lnTo>
                    <a:lnTo>
                      <a:pt x="48" y="11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4" name="Freeform 1312"/>
              <p:cNvSpPr/>
              <p:nvPr/>
            </p:nvSpPr>
            <p:spPr bwMode="auto">
              <a:xfrm>
                <a:off x="5454" y="1265"/>
                <a:ext cx="20" cy="57"/>
              </a:xfrm>
              <a:custGeom>
                <a:avLst/>
                <a:gdLst>
                  <a:gd name="T0" fmla="*/ 20 w 20"/>
                  <a:gd name="T1" fmla="*/ 41 h 57"/>
                  <a:gd name="T2" fmla="*/ 20 w 20"/>
                  <a:gd name="T3" fmla="*/ 57 h 57"/>
                  <a:gd name="T4" fmla="*/ 0 w 20"/>
                  <a:gd name="T5" fmla="*/ 18 h 57"/>
                  <a:gd name="T6" fmla="*/ 0 w 20"/>
                  <a:gd name="T7" fmla="*/ 0 h 57"/>
                  <a:gd name="T8" fmla="*/ 20 w 20"/>
                  <a:gd name="T9" fmla="*/ 41 h 57"/>
                </a:gdLst>
                <a:ahLst/>
                <a:cxnLst>
                  <a:cxn ang="0">
                    <a:pos x="T0" y="T1"/>
                  </a:cxn>
                  <a:cxn ang="0">
                    <a:pos x="T2" y="T3"/>
                  </a:cxn>
                  <a:cxn ang="0">
                    <a:pos x="T4" y="T5"/>
                  </a:cxn>
                  <a:cxn ang="0">
                    <a:pos x="T6" y="T7"/>
                  </a:cxn>
                  <a:cxn ang="0">
                    <a:pos x="T8" y="T9"/>
                  </a:cxn>
                </a:cxnLst>
                <a:rect l="0" t="0" r="r" b="b"/>
                <a:pathLst>
                  <a:path w="20" h="57">
                    <a:moveTo>
                      <a:pt x="20" y="41"/>
                    </a:moveTo>
                    <a:lnTo>
                      <a:pt x="20" y="57"/>
                    </a:lnTo>
                    <a:lnTo>
                      <a:pt x="0" y="18"/>
                    </a:lnTo>
                    <a:lnTo>
                      <a:pt x="0" y="0"/>
                    </a:lnTo>
                    <a:lnTo>
                      <a:pt x="20" y="41"/>
                    </a:lnTo>
                    <a:close/>
                  </a:path>
                </a:pathLst>
              </a:custGeom>
              <a:grpFill/>
              <a:ln>
                <a:noFill/>
              </a:ln>
            </p:spPr>
            <p:txBody>
              <a:bodyPr vert="horz" wrap="square" lIns="91440" tIns="45720" rIns="91440" bIns="45720" numCol="1" anchor="t" anchorCtr="0" compatLnSpc="1"/>
              <a:lstStyle/>
              <a:p>
                <a:endParaRPr lang="zh-CN" altLang="en-US"/>
              </a:p>
            </p:txBody>
          </p:sp>
          <p:sp>
            <p:nvSpPr>
              <p:cNvPr id="665" name="Freeform 1313"/>
              <p:cNvSpPr/>
              <p:nvPr/>
            </p:nvSpPr>
            <p:spPr bwMode="auto">
              <a:xfrm>
                <a:off x="5320" y="1049"/>
                <a:ext cx="154" cy="307"/>
              </a:xfrm>
              <a:custGeom>
                <a:avLst/>
                <a:gdLst>
                  <a:gd name="T0" fmla="*/ 0 w 154"/>
                  <a:gd name="T1" fmla="*/ 0 h 307"/>
                  <a:gd name="T2" fmla="*/ 0 w 154"/>
                  <a:gd name="T3" fmla="*/ 32 h 307"/>
                  <a:gd name="T4" fmla="*/ 154 w 154"/>
                  <a:gd name="T5" fmla="*/ 307 h 307"/>
                  <a:gd name="T6" fmla="*/ 154 w 154"/>
                  <a:gd name="T7" fmla="*/ 291 h 307"/>
                  <a:gd name="T8" fmla="*/ 0 w 154"/>
                  <a:gd name="T9" fmla="*/ 0 h 307"/>
                </a:gdLst>
                <a:ahLst/>
                <a:cxnLst>
                  <a:cxn ang="0">
                    <a:pos x="T0" y="T1"/>
                  </a:cxn>
                  <a:cxn ang="0">
                    <a:pos x="T2" y="T3"/>
                  </a:cxn>
                  <a:cxn ang="0">
                    <a:pos x="T4" y="T5"/>
                  </a:cxn>
                  <a:cxn ang="0">
                    <a:pos x="T6" y="T7"/>
                  </a:cxn>
                  <a:cxn ang="0">
                    <a:pos x="T8" y="T9"/>
                  </a:cxn>
                </a:cxnLst>
                <a:rect l="0" t="0" r="r" b="b"/>
                <a:pathLst>
                  <a:path w="154" h="307">
                    <a:moveTo>
                      <a:pt x="0" y="0"/>
                    </a:moveTo>
                    <a:lnTo>
                      <a:pt x="0" y="32"/>
                    </a:lnTo>
                    <a:lnTo>
                      <a:pt x="154" y="307"/>
                    </a:lnTo>
                    <a:lnTo>
                      <a:pt x="154" y="291"/>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6" name="Freeform 1314"/>
              <p:cNvSpPr/>
              <p:nvPr/>
            </p:nvSpPr>
            <p:spPr bwMode="auto">
              <a:xfrm>
                <a:off x="5320" y="1105"/>
                <a:ext cx="16" cy="60"/>
              </a:xfrm>
              <a:custGeom>
                <a:avLst/>
                <a:gdLst>
                  <a:gd name="T0" fmla="*/ 0 w 16"/>
                  <a:gd name="T1" fmla="*/ 0 h 60"/>
                  <a:gd name="T2" fmla="*/ 16 w 16"/>
                  <a:gd name="T3" fmla="*/ 30 h 60"/>
                  <a:gd name="T4" fmla="*/ 16 w 16"/>
                  <a:gd name="T5" fmla="*/ 60 h 60"/>
                  <a:gd name="T6" fmla="*/ 0 w 16"/>
                  <a:gd name="T7" fmla="*/ 32 h 60"/>
                  <a:gd name="T8" fmla="*/ 0 w 16"/>
                  <a:gd name="T9" fmla="*/ 0 h 60"/>
                </a:gdLst>
                <a:ahLst/>
                <a:cxnLst>
                  <a:cxn ang="0">
                    <a:pos x="T0" y="T1"/>
                  </a:cxn>
                  <a:cxn ang="0">
                    <a:pos x="T2" y="T3"/>
                  </a:cxn>
                  <a:cxn ang="0">
                    <a:pos x="T4" y="T5"/>
                  </a:cxn>
                  <a:cxn ang="0">
                    <a:pos x="T6" y="T7"/>
                  </a:cxn>
                  <a:cxn ang="0">
                    <a:pos x="T8" y="T9"/>
                  </a:cxn>
                </a:cxnLst>
                <a:rect l="0" t="0" r="r" b="b"/>
                <a:pathLst>
                  <a:path w="16" h="60">
                    <a:moveTo>
                      <a:pt x="0" y="0"/>
                    </a:moveTo>
                    <a:lnTo>
                      <a:pt x="16" y="30"/>
                    </a:lnTo>
                    <a:lnTo>
                      <a:pt x="16" y="6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67" name="Freeform 1315"/>
              <p:cNvSpPr/>
              <p:nvPr/>
            </p:nvSpPr>
            <p:spPr bwMode="auto">
              <a:xfrm>
                <a:off x="5352" y="1161"/>
                <a:ext cx="34" cy="86"/>
              </a:xfrm>
              <a:custGeom>
                <a:avLst/>
                <a:gdLst>
                  <a:gd name="T0" fmla="*/ 34 w 34"/>
                  <a:gd name="T1" fmla="*/ 62 h 86"/>
                  <a:gd name="T2" fmla="*/ 34 w 34"/>
                  <a:gd name="T3" fmla="*/ 86 h 86"/>
                  <a:gd name="T4" fmla="*/ 0 w 34"/>
                  <a:gd name="T5" fmla="*/ 28 h 86"/>
                  <a:gd name="T6" fmla="*/ 0 w 34"/>
                  <a:gd name="T7" fmla="*/ 0 h 86"/>
                  <a:gd name="T8" fmla="*/ 34 w 34"/>
                  <a:gd name="T9" fmla="*/ 62 h 86"/>
                </a:gdLst>
                <a:ahLst/>
                <a:cxnLst>
                  <a:cxn ang="0">
                    <a:pos x="T0" y="T1"/>
                  </a:cxn>
                  <a:cxn ang="0">
                    <a:pos x="T2" y="T3"/>
                  </a:cxn>
                  <a:cxn ang="0">
                    <a:pos x="T4" y="T5"/>
                  </a:cxn>
                  <a:cxn ang="0">
                    <a:pos x="T6" y="T7"/>
                  </a:cxn>
                  <a:cxn ang="0">
                    <a:pos x="T8" y="T9"/>
                  </a:cxn>
                </a:cxnLst>
                <a:rect l="0" t="0" r="r" b="b"/>
                <a:pathLst>
                  <a:path w="34" h="86">
                    <a:moveTo>
                      <a:pt x="34" y="62"/>
                    </a:moveTo>
                    <a:lnTo>
                      <a:pt x="34" y="86"/>
                    </a:lnTo>
                    <a:lnTo>
                      <a:pt x="0" y="28"/>
                    </a:lnTo>
                    <a:lnTo>
                      <a:pt x="0" y="0"/>
                    </a:lnTo>
                    <a:lnTo>
                      <a:pt x="34" y="62"/>
                    </a:lnTo>
                    <a:close/>
                  </a:path>
                </a:pathLst>
              </a:custGeom>
              <a:grpFill/>
              <a:ln>
                <a:noFill/>
              </a:ln>
            </p:spPr>
            <p:txBody>
              <a:bodyPr vert="horz" wrap="square" lIns="91440" tIns="45720" rIns="91440" bIns="45720" numCol="1" anchor="t" anchorCtr="0" compatLnSpc="1"/>
              <a:lstStyle/>
              <a:p>
                <a:endParaRPr lang="zh-CN" altLang="en-US"/>
              </a:p>
            </p:txBody>
          </p:sp>
          <p:sp>
            <p:nvSpPr>
              <p:cNvPr id="668" name="Freeform 1316"/>
              <p:cNvSpPr/>
              <p:nvPr/>
            </p:nvSpPr>
            <p:spPr bwMode="auto">
              <a:xfrm>
                <a:off x="5402" y="1249"/>
                <a:ext cx="24" cy="65"/>
              </a:xfrm>
              <a:custGeom>
                <a:avLst/>
                <a:gdLst>
                  <a:gd name="T0" fmla="*/ 24 w 24"/>
                  <a:gd name="T1" fmla="*/ 42 h 65"/>
                  <a:gd name="T2" fmla="*/ 24 w 24"/>
                  <a:gd name="T3" fmla="*/ 65 h 65"/>
                  <a:gd name="T4" fmla="*/ 0 w 24"/>
                  <a:gd name="T5" fmla="*/ 24 h 65"/>
                  <a:gd name="T6" fmla="*/ 0 w 24"/>
                  <a:gd name="T7" fmla="*/ 0 h 65"/>
                  <a:gd name="T8" fmla="*/ 24 w 24"/>
                  <a:gd name="T9" fmla="*/ 42 h 65"/>
                </a:gdLst>
                <a:ahLst/>
                <a:cxnLst>
                  <a:cxn ang="0">
                    <a:pos x="T0" y="T1"/>
                  </a:cxn>
                  <a:cxn ang="0">
                    <a:pos x="T2" y="T3"/>
                  </a:cxn>
                  <a:cxn ang="0">
                    <a:pos x="T4" y="T5"/>
                  </a:cxn>
                  <a:cxn ang="0">
                    <a:pos x="T6" y="T7"/>
                  </a:cxn>
                  <a:cxn ang="0">
                    <a:pos x="T8" y="T9"/>
                  </a:cxn>
                </a:cxnLst>
                <a:rect l="0" t="0" r="r" b="b"/>
                <a:pathLst>
                  <a:path w="24" h="65">
                    <a:moveTo>
                      <a:pt x="24" y="42"/>
                    </a:moveTo>
                    <a:lnTo>
                      <a:pt x="24" y="65"/>
                    </a:lnTo>
                    <a:lnTo>
                      <a:pt x="0" y="24"/>
                    </a:lnTo>
                    <a:lnTo>
                      <a:pt x="0" y="0"/>
                    </a:lnTo>
                    <a:lnTo>
                      <a:pt x="24" y="42"/>
                    </a:lnTo>
                    <a:close/>
                  </a:path>
                </a:pathLst>
              </a:custGeom>
              <a:grpFill/>
              <a:ln>
                <a:noFill/>
              </a:ln>
            </p:spPr>
            <p:txBody>
              <a:bodyPr vert="horz" wrap="square" lIns="91440" tIns="45720" rIns="91440" bIns="45720" numCol="1" anchor="t" anchorCtr="0" compatLnSpc="1"/>
              <a:lstStyle/>
              <a:p>
                <a:endParaRPr lang="zh-CN" altLang="en-US"/>
              </a:p>
            </p:txBody>
          </p:sp>
          <p:sp>
            <p:nvSpPr>
              <p:cNvPr id="669" name="Freeform 1317"/>
              <p:cNvSpPr/>
              <p:nvPr/>
            </p:nvSpPr>
            <p:spPr bwMode="auto">
              <a:xfrm>
                <a:off x="5440" y="1320"/>
                <a:ext cx="10" cy="34"/>
              </a:xfrm>
              <a:custGeom>
                <a:avLst/>
                <a:gdLst>
                  <a:gd name="T0" fmla="*/ 0 w 10"/>
                  <a:gd name="T1" fmla="*/ 0 h 34"/>
                  <a:gd name="T2" fmla="*/ 10 w 10"/>
                  <a:gd name="T3" fmla="*/ 16 h 34"/>
                  <a:gd name="T4" fmla="*/ 10 w 10"/>
                  <a:gd name="T5" fmla="*/ 34 h 34"/>
                  <a:gd name="T6" fmla="*/ 0 w 10"/>
                  <a:gd name="T7" fmla="*/ 18 h 34"/>
                  <a:gd name="T8" fmla="*/ 0 w 10"/>
                  <a:gd name="T9" fmla="*/ 0 h 34"/>
                </a:gdLst>
                <a:ahLst/>
                <a:cxnLst>
                  <a:cxn ang="0">
                    <a:pos x="T0" y="T1"/>
                  </a:cxn>
                  <a:cxn ang="0">
                    <a:pos x="T2" y="T3"/>
                  </a:cxn>
                  <a:cxn ang="0">
                    <a:pos x="T4" y="T5"/>
                  </a:cxn>
                  <a:cxn ang="0">
                    <a:pos x="T6" y="T7"/>
                  </a:cxn>
                  <a:cxn ang="0">
                    <a:pos x="T8" y="T9"/>
                  </a:cxn>
                </a:cxnLst>
                <a:rect l="0" t="0" r="r" b="b"/>
                <a:pathLst>
                  <a:path w="10" h="34">
                    <a:moveTo>
                      <a:pt x="0" y="0"/>
                    </a:moveTo>
                    <a:lnTo>
                      <a:pt x="10" y="16"/>
                    </a:lnTo>
                    <a:lnTo>
                      <a:pt x="10" y="34"/>
                    </a:lnTo>
                    <a:lnTo>
                      <a:pt x="0" y="18"/>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0" name="Freeform 1318"/>
              <p:cNvSpPr/>
              <p:nvPr/>
            </p:nvSpPr>
            <p:spPr bwMode="auto">
              <a:xfrm>
                <a:off x="5466" y="1364"/>
                <a:ext cx="8" cy="30"/>
              </a:xfrm>
              <a:custGeom>
                <a:avLst/>
                <a:gdLst>
                  <a:gd name="T0" fmla="*/ 8 w 8"/>
                  <a:gd name="T1" fmla="*/ 14 h 30"/>
                  <a:gd name="T2" fmla="*/ 8 w 8"/>
                  <a:gd name="T3" fmla="*/ 30 h 30"/>
                  <a:gd name="T4" fmla="*/ 0 w 8"/>
                  <a:gd name="T5" fmla="*/ 16 h 30"/>
                  <a:gd name="T6" fmla="*/ 0 w 8"/>
                  <a:gd name="T7" fmla="*/ 0 h 30"/>
                  <a:gd name="T8" fmla="*/ 8 w 8"/>
                  <a:gd name="T9" fmla="*/ 14 h 30"/>
                </a:gdLst>
                <a:ahLst/>
                <a:cxnLst>
                  <a:cxn ang="0">
                    <a:pos x="T0" y="T1"/>
                  </a:cxn>
                  <a:cxn ang="0">
                    <a:pos x="T2" y="T3"/>
                  </a:cxn>
                  <a:cxn ang="0">
                    <a:pos x="T4" y="T5"/>
                  </a:cxn>
                  <a:cxn ang="0">
                    <a:pos x="T6" y="T7"/>
                  </a:cxn>
                  <a:cxn ang="0">
                    <a:pos x="T8" y="T9"/>
                  </a:cxn>
                </a:cxnLst>
                <a:rect l="0" t="0" r="r" b="b"/>
                <a:pathLst>
                  <a:path w="8" h="30">
                    <a:moveTo>
                      <a:pt x="8" y="14"/>
                    </a:moveTo>
                    <a:lnTo>
                      <a:pt x="8" y="30"/>
                    </a:lnTo>
                    <a:lnTo>
                      <a:pt x="0" y="16"/>
                    </a:lnTo>
                    <a:lnTo>
                      <a:pt x="0" y="0"/>
                    </a:lnTo>
                    <a:lnTo>
                      <a:pt x="8" y="14"/>
                    </a:lnTo>
                    <a:close/>
                  </a:path>
                </a:pathLst>
              </a:custGeom>
              <a:grpFill/>
              <a:ln>
                <a:noFill/>
              </a:ln>
            </p:spPr>
            <p:txBody>
              <a:bodyPr vert="horz" wrap="square" lIns="91440" tIns="45720" rIns="91440" bIns="45720" numCol="1" anchor="t" anchorCtr="0" compatLnSpc="1"/>
              <a:lstStyle/>
              <a:p>
                <a:endParaRPr lang="zh-CN" altLang="en-US"/>
              </a:p>
            </p:txBody>
          </p:sp>
          <p:sp>
            <p:nvSpPr>
              <p:cNvPr id="671" name="Freeform 1319"/>
              <p:cNvSpPr/>
              <p:nvPr/>
            </p:nvSpPr>
            <p:spPr bwMode="auto">
              <a:xfrm>
                <a:off x="5320" y="1161"/>
                <a:ext cx="34" cy="86"/>
              </a:xfrm>
              <a:custGeom>
                <a:avLst/>
                <a:gdLst>
                  <a:gd name="T0" fmla="*/ 0 w 34"/>
                  <a:gd name="T1" fmla="*/ 0 h 86"/>
                  <a:gd name="T2" fmla="*/ 34 w 34"/>
                  <a:gd name="T3" fmla="*/ 58 h 86"/>
                  <a:gd name="T4" fmla="*/ 34 w 34"/>
                  <a:gd name="T5" fmla="*/ 86 h 86"/>
                  <a:gd name="T6" fmla="*/ 0 w 34"/>
                  <a:gd name="T7" fmla="*/ 32 h 86"/>
                  <a:gd name="T8" fmla="*/ 0 w 34"/>
                  <a:gd name="T9" fmla="*/ 0 h 86"/>
                </a:gdLst>
                <a:ahLst/>
                <a:cxnLst>
                  <a:cxn ang="0">
                    <a:pos x="T0" y="T1"/>
                  </a:cxn>
                  <a:cxn ang="0">
                    <a:pos x="T2" y="T3"/>
                  </a:cxn>
                  <a:cxn ang="0">
                    <a:pos x="T4" y="T5"/>
                  </a:cxn>
                  <a:cxn ang="0">
                    <a:pos x="T6" y="T7"/>
                  </a:cxn>
                  <a:cxn ang="0">
                    <a:pos x="T8" y="T9"/>
                  </a:cxn>
                </a:cxnLst>
                <a:rect l="0" t="0" r="r" b="b"/>
                <a:pathLst>
                  <a:path w="34" h="86">
                    <a:moveTo>
                      <a:pt x="0" y="0"/>
                    </a:moveTo>
                    <a:lnTo>
                      <a:pt x="34" y="58"/>
                    </a:lnTo>
                    <a:lnTo>
                      <a:pt x="34" y="8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2" name="Freeform 1320"/>
              <p:cNvSpPr/>
              <p:nvPr/>
            </p:nvSpPr>
            <p:spPr bwMode="auto">
              <a:xfrm>
                <a:off x="5370" y="1245"/>
                <a:ext cx="104" cy="187"/>
              </a:xfrm>
              <a:custGeom>
                <a:avLst/>
                <a:gdLst>
                  <a:gd name="T0" fmla="*/ 104 w 104"/>
                  <a:gd name="T1" fmla="*/ 171 h 187"/>
                  <a:gd name="T2" fmla="*/ 104 w 104"/>
                  <a:gd name="T3" fmla="*/ 187 h 187"/>
                  <a:gd name="T4" fmla="*/ 0 w 104"/>
                  <a:gd name="T5" fmla="*/ 26 h 187"/>
                  <a:gd name="T6" fmla="*/ 0 w 104"/>
                  <a:gd name="T7" fmla="*/ 0 h 187"/>
                  <a:gd name="T8" fmla="*/ 104 w 104"/>
                  <a:gd name="T9" fmla="*/ 171 h 187"/>
                </a:gdLst>
                <a:ahLst/>
                <a:cxnLst>
                  <a:cxn ang="0">
                    <a:pos x="T0" y="T1"/>
                  </a:cxn>
                  <a:cxn ang="0">
                    <a:pos x="T2" y="T3"/>
                  </a:cxn>
                  <a:cxn ang="0">
                    <a:pos x="T4" y="T5"/>
                  </a:cxn>
                  <a:cxn ang="0">
                    <a:pos x="T6" y="T7"/>
                  </a:cxn>
                  <a:cxn ang="0">
                    <a:pos x="T8" y="T9"/>
                  </a:cxn>
                </a:cxnLst>
                <a:rect l="0" t="0" r="r" b="b"/>
                <a:pathLst>
                  <a:path w="104" h="187">
                    <a:moveTo>
                      <a:pt x="104" y="171"/>
                    </a:moveTo>
                    <a:lnTo>
                      <a:pt x="104" y="187"/>
                    </a:lnTo>
                    <a:lnTo>
                      <a:pt x="0" y="26"/>
                    </a:lnTo>
                    <a:lnTo>
                      <a:pt x="0" y="0"/>
                    </a:lnTo>
                    <a:lnTo>
                      <a:pt x="104" y="171"/>
                    </a:lnTo>
                    <a:close/>
                  </a:path>
                </a:pathLst>
              </a:custGeom>
              <a:grpFill/>
              <a:ln>
                <a:noFill/>
              </a:ln>
            </p:spPr>
            <p:txBody>
              <a:bodyPr vert="horz" wrap="square" lIns="91440" tIns="45720" rIns="91440" bIns="45720" numCol="1" anchor="t" anchorCtr="0" compatLnSpc="1"/>
              <a:lstStyle/>
              <a:p>
                <a:endParaRPr lang="zh-CN" altLang="en-US"/>
              </a:p>
            </p:txBody>
          </p:sp>
          <p:sp>
            <p:nvSpPr>
              <p:cNvPr id="673" name="Freeform 1321"/>
              <p:cNvSpPr/>
              <p:nvPr/>
            </p:nvSpPr>
            <p:spPr bwMode="auto">
              <a:xfrm>
                <a:off x="5320" y="1221"/>
                <a:ext cx="58" cy="115"/>
              </a:xfrm>
              <a:custGeom>
                <a:avLst/>
                <a:gdLst>
                  <a:gd name="T0" fmla="*/ 0 w 58"/>
                  <a:gd name="T1" fmla="*/ 0 h 115"/>
                  <a:gd name="T2" fmla="*/ 58 w 58"/>
                  <a:gd name="T3" fmla="*/ 89 h 115"/>
                  <a:gd name="T4" fmla="*/ 58 w 58"/>
                  <a:gd name="T5" fmla="*/ 115 h 115"/>
                  <a:gd name="T6" fmla="*/ 0 w 58"/>
                  <a:gd name="T7" fmla="*/ 30 h 115"/>
                  <a:gd name="T8" fmla="*/ 0 w 58"/>
                  <a:gd name="T9" fmla="*/ 0 h 115"/>
                </a:gdLst>
                <a:ahLst/>
                <a:cxnLst>
                  <a:cxn ang="0">
                    <a:pos x="T0" y="T1"/>
                  </a:cxn>
                  <a:cxn ang="0">
                    <a:pos x="T2" y="T3"/>
                  </a:cxn>
                  <a:cxn ang="0">
                    <a:pos x="T4" y="T5"/>
                  </a:cxn>
                  <a:cxn ang="0">
                    <a:pos x="T6" y="T7"/>
                  </a:cxn>
                  <a:cxn ang="0">
                    <a:pos x="T8" y="T9"/>
                  </a:cxn>
                </a:cxnLst>
                <a:rect l="0" t="0" r="r" b="b"/>
                <a:pathLst>
                  <a:path w="58" h="115">
                    <a:moveTo>
                      <a:pt x="0" y="0"/>
                    </a:moveTo>
                    <a:lnTo>
                      <a:pt x="58" y="89"/>
                    </a:lnTo>
                    <a:lnTo>
                      <a:pt x="58" y="115"/>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4" name="Freeform 1322"/>
              <p:cNvSpPr/>
              <p:nvPr/>
            </p:nvSpPr>
            <p:spPr bwMode="auto">
              <a:xfrm>
                <a:off x="5394" y="1332"/>
                <a:ext cx="28" cy="64"/>
              </a:xfrm>
              <a:custGeom>
                <a:avLst/>
                <a:gdLst>
                  <a:gd name="T0" fmla="*/ 28 w 28"/>
                  <a:gd name="T1" fmla="*/ 42 h 64"/>
                  <a:gd name="T2" fmla="*/ 28 w 28"/>
                  <a:gd name="T3" fmla="*/ 64 h 64"/>
                  <a:gd name="T4" fmla="*/ 0 w 28"/>
                  <a:gd name="T5" fmla="*/ 24 h 64"/>
                  <a:gd name="T6" fmla="*/ 0 w 28"/>
                  <a:gd name="T7" fmla="*/ 0 h 64"/>
                  <a:gd name="T8" fmla="*/ 28 w 28"/>
                  <a:gd name="T9" fmla="*/ 42 h 64"/>
                </a:gdLst>
                <a:ahLst/>
                <a:cxnLst>
                  <a:cxn ang="0">
                    <a:pos x="T0" y="T1"/>
                  </a:cxn>
                  <a:cxn ang="0">
                    <a:pos x="T2" y="T3"/>
                  </a:cxn>
                  <a:cxn ang="0">
                    <a:pos x="T4" y="T5"/>
                  </a:cxn>
                  <a:cxn ang="0">
                    <a:pos x="T6" y="T7"/>
                  </a:cxn>
                  <a:cxn ang="0">
                    <a:pos x="T8" y="T9"/>
                  </a:cxn>
                </a:cxnLst>
                <a:rect l="0" t="0" r="r" b="b"/>
                <a:pathLst>
                  <a:path w="28" h="64">
                    <a:moveTo>
                      <a:pt x="28" y="42"/>
                    </a:moveTo>
                    <a:lnTo>
                      <a:pt x="28" y="64"/>
                    </a:lnTo>
                    <a:lnTo>
                      <a:pt x="0" y="24"/>
                    </a:lnTo>
                    <a:lnTo>
                      <a:pt x="0" y="0"/>
                    </a:lnTo>
                    <a:lnTo>
                      <a:pt x="28" y="42"/>
                    </a:lnTo>
                    <a:close/>
                  </a:path>
                </a:pathLst>
              </a:custGeom>
              <a:grpFill/>
              <a:ln>
                <a:noFill/>
              </a:ln>
            </p:spPr>
            <p:txBody>
              <a:bodyPr vert="horz" wrap="square" lIns="91440" tIns="45720" rIns="91440" bIns="45720" numCol="1" anchor="t" anchorCtr="0" compatLnSpc="1"/>
              <a:lstStyle/>
              <a:p>
                <a:endParaRPr lang="zh-CN" altLang="en-US"/>
              </a:p>
            </p:txBody>
          </p:sp>
          <p:sp>
            <p:nvSpPr>
              <p:cNvPr id="675" name="Freeform 1323"/>
              <p:cNvSpPr/>
              <p:nvPr/>
            </p:nvSpPr>
            <p:spPr bwMode="auto">
              <a:xfrm>
                <a:off x="5436" y="1398"/>
                <a:ext cx="38" cy="70"/>
              </a:xfrm>
              <a:custGeom>
                <a:avLst/>
                <a:gdLst>
                  <a:gd name="T0" fmla="*/ 38 w 38"/>
                  <a:gd name="T1" fmla="*/ 54 h 70"/>
                  <a:gd name="T2" fmla="*/ 38 w 38"/>
                  <a:gd name="T3" fmla="*/ 70 h 70"/>
                  <a:gd name="T4" fmla="*/ 0 w 38"/>
                  <a:gd name="T5" fmla="*/ 18 h 70"/>
                  <a:gd name="T6" fmla="*/ 0 w 38"/>
                  <a:gd name="T7" fmla="*/ 0 h 70"/>
                  <a:gd name="T8" fmla="*/ 38 w 38"/>
                  <a:gd name="T9" fmla="*/ 54 h 70"/>
                </a:gdLst>
                <a:ahLst/>
                <a:cxnLst>
                  <a:cxn ang="0">
                    <a:pos x="T0" y="T1"/>
                  </a:cxn>
                  <a:cxn ang="0">
                    <a:pos x="T2" y="T3"/>
                  </a:cxn>
                  <a:cxn ang="0">
                    <a:pos x="T4" y="T5"/>
                  </a:cxn>
                  <a:cxn ang="0">
                    <a:pos x="T6" y="T7"/>
                  </a:cxn>
                  <a:cxn ang="0">
                    <a:pos x="T8" y="T9"/>
                  </a:cxn>
                </a:cxnLst>
                <a:rect l="0" t="0" r="r" b="b"/>
                <a:pathLst>
                  <a:path w="38" h="70">
                    <a:moveTo>
                      <a:pt x="38" y="54"/>
                    </a:moveTo>
                    <a:lnTo>
                      <a:pt x="38" y="70"/>
                    </a:lnTo>
                    <a:lnTo>
                      <a:pt x="0" y="18"/>
                    </a:lnTo>
                    <a:lnTo>
                      <a:pt x="0" y="0"/>
                    </a:lnTo>
                    <a:lnTo>
                      <a:pt x="38" y="54"/>
                    </a:lnTo>
                    <a:close/>
                  </a:path>
                </a:pathLst>
              </a:custGeom>
              <a:grpFill/>
              <a:ln>
                <a:noFill/>
              </a:ln>
            </p:spPr>
            <p:txBody>
              <a:bodyPr vert="horz" wrap="square" lIns="91440" tIns="45720" rIns="91440" bIns="45720" numCol="1" anchor="t" anchorCtr="0" compatLnSpc="1"/>
              <a:lstStyle/>
              <a:p>
                <a:endParaRPr lang="zh-CN" altLang="en-US"/>
              </a:p>
            </p:txBody>
          </p:sp>
          <p:sp>
            <p:nvSpPr>
              <p:cNvPr id="676" name="Freeform 1324"/>
              <p:cNvSpPr/>
              <p:nvPr/>
            </p:nvSpPr>
            <p:spPr bwMode="auto">
              <a:xfrm>
                <a:off x="5320" y="1273"/>
                <a:ext cx="16" cy="55"/>
              </a:xfrm>
              <a:custGeom>
                <a:avLst/>
                <a:gdLst>
                  <a:gd name="T0" fmla="*/ 0 w 16"/>
                  <a:gd name="T1" fmla="*/ 0 h 55"/>
                  <a:gd name="T2" fmla="*/ 16 w 16"/>
                  <a:gd name="T3" fmla="*/ 25 h 55"/>
                  <a:gd name="T4" fmla="*/ 16 w 16"/>
                  <a:gd name="T5" fmla="*/ 55 h 55"/>
                  <a:gd name="T6" fmla="*/ 0 w 16"/>
                  <a:gd name="T7" fmla="*/ 33 h 55"/>
                  <a:gd name="T8" fmla="*/ 0 w 16"/>
                  <a:gd name="T9" fmla="*/ 0 h 55"/>
                </a:gdLst>
                <a:ahLst/>
                <a:cxnLst>
                  <a:cxn ang="0">
                    <a:pos x="T0" y="T1"/>
                  </a:cxn>
                  <a:cxn ang="0">
                    <a:pos x="T2" y="T3"/>
                  </a:cxn>
                  <a:cxn ang="0">
                    <a:pos x="T4" y="T5"/>
                  </a:cxn>
                  <a:cxn ang="0">
                    <a:pos x="T6" y="T7"/>
                  </a:cxn>
                  <a:cxn ang="0">
                    <a:pos x="T8" y="T9"/>
                  </a:cxn>
                </a:cxnLst>
                <a:rect l="0" t="0" r="r" b="b"/>
                <a:pathLst>
                  <a:path w="16" h="55">
                    <a:moveTo>
                      <a:pt x="0" y="0"/>
                    </a:moveTo>
                    <a:lnTo>
                      <a:pt x="16" y="25"/>
                    </a:lnTo>
                    <a:lnTo>
                      <a:pt x="16" y="55"/>
                    </a:lnTo>
                    <a:lnTo>
                      <a:pt x="0" y="33"/>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77" name="Freeform 1325"/>
              <p:cNvSpPr/>
              <p:nvPr/>
            </p:nvSpPr>
            <p:spPr bwMode="auto">
              <a:xfrm>
                <a:off x="5352" y="1320"/>
                <a:ext cx="56" cy="100"/>
              </a:xfrm>
              <a:custGeom>
                <a:avLst/>
                <a:gdLst>
                  <a:gd name="T0" fmla="*/ 56 w 56"/>
                  <a:gd name="T1" fmla="*/ 78 h 100"/>
                  <a:gd name="T2" fmla="*/ 56 w 56"/>
                  <a:gd name="T3" fmla="*/ 100 h 100"/>
                  <a:gd name="T4" fmla="*/ 0 w 56"/>
                  <a:gd name="T5" fmla="*/ 28 h 100"/>
                  <a:gd name="T6" fmla="*/ 0 w 56"/>
                  <a:gd name="T7" fmla="*/ 0 h 100"/>
                  <a:gd name="T8" fmla="*/ 56 w 56"/>
                  <a:gd name="T9" fmla="*/ 78 h 100"/>
                </a:gdLst>
                <a:ahLst/>
                <a:cxnLst>
                  <a:cxn ang="0">
                    <a:pos x="T0" y="T1"/>
                  </a:cxn>
                  <a:cxn ang="0">
                    <a:pos x="T2" y="T3"/>
                  </a:cxn>
                  <a:cxn ang="0">
                    <a:pos x="T4" y="T5"/>
                  </a:cxn>
                  <a:cxn ang="0">
                    <a:pos x="T6" y="T7"/>
                  </a:cxn>
                  <a:cxn ang="0">
                    <a:pos x="T8" y="T9"/>
                  </a:cxn>
                </a:cxnLst>
                <a:rect l="0" t="0" r="r" b="b"/>
                <a:pathLst>
                  <a:path w="56" h="100">
                    <a:moveTo>
                      <a:pt x="56" y="78"/>
                    </a:moveTo>
                    <a:lnTo>
                      <a:pt x="56" y="100"/>
                    </a:lnTo>
                    <a:lnTo>
                      <a:pt x="0" y="28"/>
                    </a:lnTo>
                    <a:lnTo>
                      <a:pt x="0" y="0"/>
                    </a:lnTo>
                    <a:lnTo>
                      <a:pt x="56" y="78"/>
                    </a:lnTo>
                    <a:close/>
                  </a:path>
                </a:pathLst>
              </a:custGeom>
              <a:grpFill/>
              <a:ln>
                <a:noFill/>
              </a:ln>
            </p:spPr>
            <p:txBody>
              <a:bodyPr vert="horz" wrap="square" lIns="91440" tIns="45720" rIns="91440" bIns="45720" numCol="1" anchor="t" anchorCtr="0" compatLnSpc="1"/>
              <a:lstStyle/>
              <a:p>
                <a:endParaRPr lang="zh-CN" altLang="en-US"/>
              </a:p>
            </p:txBody>
          </p:sp>
          <p:sp>
            <p:nvSpPr>
              <p:cNvPr id="678" name="Freeform 1326"/>
              <p:cNvSpPr/>
              <p:nvPr/>
            </p:nvSpPr>
            <p:spPr bwMode="auto">
              <a:xfrm>
                <a:off x="5424" y="1420"/>
                <a:ext cx="10" cy="32"/>
              </a:xfrm>
              <a:custGeom>
                <a:avLst/>
                <a:gdLst>
                  <a:gd name="T0" fmla="*/ 10 w 10"/>
                  <a:gd name="T1" fmla="*/ 12 h 32"/>
                  <a:gd name="T2" fmla="*/ 10 w 10"/>
                  <a:gd name="T3" fmla="*/ 32 h 32"/>
                  <a:gd name="T4" fmla="*/ 0 w 10"/>
                  <a:gd name="T5" fmla="*/ 20 h 32"/>
                  <a:gd name="T6" fmla="*/ 0 w 10"/>
                  <a:gd name="T7" fmla="*/ 0 h 32"/>
                  <a:gd name="T8" fmla="*/ 10 w 10"/>
                  <a:gd name="T9" fmla="*/ 12 h 32"/>
                </a:gdLst>
                <a:ahLst/>
                <a:cxnLst>
                  <a:cxn ang="0">
                    <a:pos x="T0" y="T1"/>
                  </a:cxn>
                  <a:cxn ang="0">
                    <a:pos x="T2" y="T3"/>
                  </a:cxn>
                  <a:cxn ang="0">
                    <a:pos x="T4" y="T5"/>
                  </a:cxn>
                  <a:cxn ang="0">
                    <a:pos x="T6" y="T7"/>
                  </a:cxn>
                  <a:cxn ang="0">
                    <a:pos x="T8" y="T9"/>
                  </a:cxn>
                </a:cxnLst>
                <a:rect l="0" t="0" r="r" b="b"/>
                <a:pathLst>
                  <a:path w="10" h="32">
                    <a:moveTo>
                      <a:pt x="10" y="12"/>
                    </a:moveTo>
                    <a:lnTo>
                      <a:pt x="10" y="32"/>
                    </a:lnTo>
                    <a:lnTo>
                      <a:pt x="0" y="20"/>
                    </a:lnTo>
                    <a:lnTo>
                      <a:pt x="0" y="0"/>
                    </a:lnTo>
                    <a:lnTo>
                      <a:pt x="10" y="12"/>
                    </a:lnTo>
                    <a:close/>
                  </a:path>
                </a:pathLst>
              </a:custGeom>
              <a:grpFill/>
              <a:ln>
                <a:noFill/>
              </a:ln>
            </p:spPr>
            <p:txBody>
              <a:bodyPr vert="horz" wrap="square" lIns="91440" tIns="45720" rIns="91440" bIns="45720" numCol="1" anchor="t" anchorCtr="0" compatLnSpc="1"/>
              <a:lstStyle/>
              <a:p>
                <a:endParaRPr lang="zh-CN" altLang="en-US"/>
              </a:p>
            </p:txBody>
          </p:sp>
          <p:sp>
            <p:nvSpPr>
              <p:cNvPr id="679" name="Freeform 1327"/>
              <p:cNvSpPr/>
              <p:nvPr/>
            </p:nvSpPr>
            <p:spPr bwMode="auto">
              <a:xfrm>
                <a:off x="5448" y="1454"/>
                <a:ext cx="26" cy="52"/>
              </a:xfrm>
              <a:custGeom>
                <a:avLst/>
                <a:gdLst>
                  <a:gd name="T0" fmla="*/ 26 w 26"/>
                  <a:gd name="T1" fmla="*/ 36 h 52"/>
                  <a:gd name="T2" fmla="*/ 26 w 26"/>
                  <a:gd name="T3" fmla="*/ 52 h 52"/>
                  <a:gd name="T4" fmla="*/ 0 w 26"/>
                  <a:gd name="T5" fmla="*/ 18 h 52"/>
                  <a:gd name="T6" fmla="*/ 0 w 26"/>
                  <a:gd name="T7" fmla="*/ 0 h 52"/>
                  <a:gd name="T8" fmla="*/ 26 w 26"/>
                  <a:gd name="T9" fmla="*/ 36 h 52"/>
                </a:gdLst>
                <a:ahLst/>
                <a:cxnLst>
                  <a:cxn ang="0">
                    <a:pos x="T0" y="T1"/>
                  </a:cxn>
                  <a:cxn ang="0">
                    <a:pos x="T2" y="T3"/>
                  </a:cxn>
                  <a:cxn ang="0">
                    <a:pos x="T4" y="T5"/>
                  </a:cxn>
                  <a:cxn ang="0">
                    <a:pos x="T6" y="T7"/>
                  </a:cxn>
                  <a:cxn ang="0">
                    <a:pos x="T8" y="T9"/>
                  </a:cxn>
                </a:cxnLst>
                <a:rect l="0" t="0" r="r" b="b"/>
                <a:pathLst>
                  <a:path w="26" h="52">
                    <a:moveTo>
                      <a:pt x="26" y="36"/>
                    </a:moveTo>
                    <a:lnTo>
                      <a:pt x="26" y="52"/>
                    </a:lnTo>
                    <a:lnTo>
                      <a:pt x="0" y="18"/>
                    </a:lnTo>
                    <a:lnTo>
                      <a:pt x="0" y="0"/>
                    </a:lnTo>
                    <a:lnTo>
                      <a:pt x="26" y="36"/>
                    </a:lnTo>
                    <a:close/>
                  </a:path>
                </a:pathLst>
              </a:custGeom>
              <a:grpFill/>
              <a:ln>
                <a:noFill/>
              </a:ln>
            </p:spPr>
            <p:txBody>
              <a:bodyPr vert="horz" wrap="square" lIns="91440" tIns="45720" rIns="91440" bIns="45720" numCol="1" anchor="t" anchorCtr="0" compatLnSpc="1"/>
              <a:lstStyle/>
              <a:p>
                <a:endParaRPr lang="zh-CN" altLang="en-US"/>
              </a:p>
            </p:txBody>
          </p:sp>
          <p:sp>
            <p:nvSpPr>
              <p:cNvPr id="680" name="Freeform 1328"/>
              <p:cNvSpPr/>
              <p:nvPr/>
            </p:nvSpPr>
            <p:spPr bwMode="auto">
              <a:xfrm>
                <a:off x="5320" y="1330"/>
                <a:ext cx="48" cy="88"/>
              </a:xfrm>
              <a:custGeom>
                <a:avLst/>
                <a:gdLst>
                  <a:gd name="T0" fmla="*/ 0 w 48"/>
                  <a:gd name="T1" fmla="*/ 0 h 88"/>
                  <a:gd name="T2" fmla="*/ 48 w 48"/>
                  <a:gd name="T3" fmla="*/ 62 h 88"/>
                  <a:gd name="T4" fmla="*/ 48 w 48"/>
                  <a:gd name="T5" fmla="*/ 88 h 88"/>
                  <a:gd name="T6" fmla="*/ 0 w 48"/>
                  <a:gd name="T7" fmla="*/ 32 h 88"/>
                  <a:gd name="T8" fmla="*/ 0 w 48"/>
                  <a:gd name="T9" fmla="*/ 0 h 88"/>
                </a:gdLst>
                <a:ahLst/>
                <a:cxnLst>
                  <a:cxn ang="0">
                    <a:pos x="T0" y="T1"/>
                  </a:cxn>
                  <a:cxn ang="0">
                    <a:pos x="T2" y="T3"/>
                  </a:cxn>
                  <a:cxn ang="0">
                    <a:pos x="T4" y="T5"/>
                  </a:cxn>
                  <a:cxn ang="0">
                    <a:pos x="T6" y="T7"/>
                  </a:cxn>
                  <a:cxn ang="0">
                    <a:pos x="T8" y="T9"/>
                  </a:cxn>
                </a:cxnLst>
                <a:rect l="0" t="0" r="r" b="b"/>
                <a:pathLst>
                  <a:path w="48" h="88">
                    <a:moveTo>
                      <a:pt x="0" y="0"/>
                    </a:moveTo>
                    <a:lnTo>
                      <a:pt x="48" y="62"/>
                    </a:lnTo>
                    <a:lnTo>
                      <a:pt x="48" y="8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1" name="Freeform 1329"/>
              <p:cNvSpPr/>
              <p:nvPr/>
            </p:nvSpPr>
            <p:spPr bwMode="auto">
              <a:xfrm>
                <a:off x="5384" y="1412"/>
                <a:ext cx="10" cy="38"/>
              </a:xfrm>
              <a:custGeom>
                <a:avLst/>
                <a:gdLst>
                  <a:gd name="T0" fmla="*/ 10 w 10"/>
                  <a:gd name="T1" fmla="*/ 38 h 38"/>
                  <a:gd name="T2" fmla="*/ 0 w 10"/>
                  <a:gd name="T3" fmla="*/ 24 h 38"/>
                  <a:gd name="T4" fmla="*/ 0 w 10"/>
                  <a:gd name="T5" fmla="*/ 0 h 38"/>
                  <a:gd name="T6" fmla="*/ 10 w 10"/>
                  <a:gd name="T7" fmla="*/ 12 h 38"/>
                  <a:gd name="T8" fmla="*/ 10 w 10"/>
                  <a:gd name="T9" fmla="*/ 36 h 38"/>
                  <a:gd name="T10" fmla="*/ 10 w 10"/>
                  <a:gd name="T11" fmla="*/ 38 h 38"/>
                </a:gdLst>
                <a:ahLst/>
                <a:cxnLst>
                  <a:cxn ang="0">
                    <a:pos x="T0" y="T1"/>
                  </a:cxn>
                  <a:cxn ang="0">
                    <a:pos x="T2" y="T3"/>
                  </a:cxn>
                  <a:cxn ang="0">
                    <a:pos x="T4" y="T5"/>
                  </a:cxn>
                  <a:cxn ang="0">
                    <a:pos x="T6" y="T7"/>
                  </a:cxn>
                  <a:cxn ang="0">
                    <a:pos x="T8" y="T9"/>
                  </a:cxn>
                  <a:cxn ang="0">
                    <a:pos x="T10" y="T11"/>
                  </a:cxn>
                </a:cxnLst>
                <a:rect l="0" t="0" r="r" b="b"/>
                <a:pathLst>
                  <a:path w="10" h="38">
                    <a:moveTo>
                      <a:pt x="10" y="38"/>
                    </a:moveTo>
                    <a:lnTo>
                      <a:pt x="0" y="24"/>
                    </a:lnTo>
                    <a:lnTo>
                      <a:pt x="0" y="0"/>
                    </a:lnTo>
                    <a:lnTo>
                      <a:pt x="10" y="12"/>
                    </a:lnTo>
                    <a:lnTo>
                      <a:pt x="10" y="36"/>
                    </a:lnTo>
                    <a:lnTo>
                      <a:pt x="10" y="38"/>
                    </a:lnTo>
                    <a:close/>
                  </a:path>
                </a:pathLst>
              </a:custGeom>
              <a:grpFill/>
              <a:ln>
                <a:noFill/>
              </a:ln>
            </p:spPr>
            <p:txBody>
              <a:bodyPr vert="horz" wrap="square" lIns="91440" tIns="45720" rIns="91440" bIns="45720" numCol="1" anchor="t" anchorCtr="0" compatLnSpc="1"/>
              <a:lstStyle/>
              <a:p>
                <a:endParaRPr lang="zh-CN" altLang="en-US"/>
              </a:p>
            </p:txBody>
          </p:sp>
          <p:sp>
            <p:nvSpPr>
              <p:cNvPr id="682" name="Freeform 1330"/>
              <p:cNvSpPr/>
              <p:nvPr/>
            </p:nvSpPr>
            <p:spPr bwMode="auto">
              <a:xfrm>
                <a:off x="5408" y="1444"/>
                <a:ext cx="32" cy="58"/>
              </a:xfrm>
              <a:custGeom>
                <a:avLst/>
                <a:gdLst>
                  <a:gd name="T0" fmla="*/ 32 w 32"/>
                  <a:gd name="T1" fmla="*/ 40 h 58"/>
                  <a:gd name="T2" fmla="*/ 32 w 32"/>
                  <a:gd name="T3" fmla="*/ 58 h 58"/>
                  <a:gd name="T4" fmla="*/ 0 w 32"/>
                  <a:gd name="T5" fmla="*/ 22 h 58"/>
                  <a:gd name="T6" fmla="*/ 0 w 32"/>
                  <a:gd name="T7" fmla="*/ 0 h 58"/>
                  <a:gd name="T8" fmla="*/ 32 w 32"/>
                  <a:gd name="T9" fmla="*/ 40 h 58"/>
                </a:gdLst>
                <a:ahLst/>
                <a:cxnLst>
                  <a:cxn ang="0">
                    <a:pos x="T0" y="T1"/>
                  </a:cxn>
                  <a:cxn ang="0">
                    <a:pos x="T2" y="T3"/>
                  </a:cxn>
                  <a:cxn ang="0">
                    <a:pos x="T4" y="T5"/>
                  </a:cxn>
                  <a:cxn ang="0">
                    <a:pos x="T6" y="T7"/>
                  </a:cxn>
                  <a:cxn ang="0">
                    <a:pos x="T8" y="T9"/>
                  </a:cxn>
                </a:cxnLst>
                <a:rect l="0" t="0" r="r" b="b"/>
                <a:pathLst>
                  <a:path w="32" h="58">
                    <a:moveTo>
                      <a:pt x="32" y="40"/>
                    </a:moveTo>
                    <a:lnTo>
                      <a:pt x="32" y="58"/>
                    </a:lnTo>
                    <a:lnTo>
                      <a:pt x="0" y="22"/>
                    </a:lnTo>
                    <a:lnTo>
                      <a:pt x="0" y="0"/>
                    </a:lnTo>
                    <a:lnTo>
                      <a:pt x="32" y="40"/>
                    </a:lnTo>
                    <a:close/>
                  </a:path>
                </a:pathLst>
              </a:custGeom>
              <a:grpFill/>
              <a:ln>
                <a:noFill/>
              </a:ln>
            </p:spPr>
            <p:txBody>
              <a:bodyPr vert="horz" wrap="square" lIns="91440" tIns="45720" rIns="91440" bIns="45720" numCol="1" anchor="t" anchorCtr="0" compatLnSpc="1"/>
              <a:lstStyle/>
              <a:p>
                <a:endParaRPr lang="zh-CN" altLang="en-US"/>
              </a:p>
            </p:txBody>
          </p:sp>
          <p:sp>
            <p:nvSpPr>
              <p:cNvPr id="683" name="Freeform 1331"/>
              <p:cNvSpPr/>
              <p:nvPr/>
            </p:nvSpPr>
            <p:spPr bwMode="auto">
              <a:xfrm>
                <a:off x="5456" y="1502"/>
                <a:ext cx="18" cy="40"/>
              </a:xfrm>
              <a:custGeom>
                <a:avLst/>
                <a:gdLst>
                  <a:gd name="T0" fmla="*/ 18 w 18"/>
                  <a:gd name="T1" fmla="*/ 24 h 40"/>
                  <a:gd name="T2" fmla="*/ 18 w 18"/>
                  <a:gd name="T3" fmla="*/ 40 h 40"/>
                  <a:gd name="T4" fmla="*/ 0 w 18"/>
                  <a:gd name="T5" fmla="*/ 18 h 40"/>
                  <a:gd name="T6" fmla="*/ 0 w 18"/>
                  <a:gd name="T7" fmla="*/ 0 h 40"/>
                  <a:gd name="T8" fmla="*/ 18 w 18"/>
                  <a:gd name="T9" fmla="*/ 24 h 40"/>
                </a:gdLst>
                <a:ahLst/>
                <a:cxnLst>
                  <a:cxn ang="0">
                    <a:pos x="T0" y="T1"/>
                  </a:cxn>
                  <a:cxn ang="0">
                    <a:pos x="T2" y="T3"/>
                  </a:cxn>
                  <a:cxn ang="0">
                    <a:pos x="T4" y="T5"/>
                  </a:cxn>
                  <a:cxn ang="0">
                    <a:pos x="T6" y="T7"/>
                  </a:cxn>
                  <a:cxn ang="0">
                    <a:pos x="T8" y="T9"/>
                  </a:cxn>
                </a:cxnLst>
                <a:rect l="0" t="0" r="r" b="b"/>
                <a:pathLst>
                  <a:path w="18" h="40">
                    <a:moveTo>
                      <a:pt x="18" y="24"/>
                    </a:moveTo>
                    <a:lnTo>
                      <a:pt x="18" y="40"/>
                    </a:lnTo>
                    <a:lnTo>
                      <a:pt x="0" y="18"/>
                    </a:lnTo>
                    <a:lnTo>
                      <a:pt x="0" y="0"/>
                    </a:lnTo>
                    <a:lnTo>
                      <a:pt x="18" y="24"/>
                    </a:lnTo>
                    <a:close/>
                  </a:path>
                </a:pathLst>
              </a:custGeom>
              <a:grpFill/>
              <a:ln>
                <a:noFill/>
              </a:ln>
            </p:spPr>
            <p:txBody>
              <a:bodyPr vert="horz" wrap="square" lIns="91440" tIns="45720" rIns="91440" bIns="45720" numCol="1" anchor="t" anchorCtr="0" compatLnSpc="1"/>
              <a:lstStyle/>
              <a:p>
                <a:endParaRPr lang="zh-CN" altLang="en-US"/>
              </a:p>
            </p:txBody>
          </p:sp>
          <p:sp>
            <p:nvSpPr>
              <p:cNvPr id="684" name="Freeform 1332"/>
              <p:cNvSpPr/>
              <p:nvPr/>
            </p:nvSpPr>
            <p:spPr bwMode="auto">
              <a:xfrm>
                <a:off x="5320" y="1386"/>
                <a:ext cx="18" cy="52"/>
              </a:xfrm>
              <a:custGeom>
                <a:avLst/>
                <a:gdLst>
                  <a:gd name="T0" fmla="*/ 0 w 18"/>
                  <a:gd name="T1" fmla="*/ 0 h 52"/>
                  <a:gd name="T2" fmla="*/ 18 w 18"/>
                  <a:gd name="T3" fmla="*/ 22 h 52"/>
                  <a:gd name="T4" fmla="*/ 18 w 18"/>
                  <a:gd name="T5" fmla="*/ 52 h 52"/>
                  <a:gd name="T6" fmla="*/ 0 w 18"/>
                  <a:gd name="T7" fmla="*/ 32 h 52"/>
                  <a:gd name="T8" fmla="*/ 0 w 18"/>
                  <a:gd name="T9" fmla="*/ 0 h 52"/>
                </a:gdLst>
                <a:ahLst/>
                <a:cxnLst>
                  <a:cxn ang="0">
                    <a:pos x="T0" y="T1"/>
                  </a:cxn>
                  <a:cxn ang="0">
                    <a:pos x="T2" y="T3"/>
                  </a:cxn>
                  <a:cxn ang="0">
                    <a:pos x="T4" y="T5"/>
                  </a:cxn>
                  <a:cxn ang="0">
                    <a:pos x="T6" y="T7"/>
                  </a:cxn>
                  <a:cxn ang="0">
                    <a:pos x="T8" y="T9"/>
                  </a:cxn>
                </a:cxnLst>
                <a:rect l="0" t="0" r="r" b="b"/>
                <a:pathLst>
                  <a:path w="18" h="52">
                    <a:moveTo>
                      <a:pt x="0" y="0"/>
                    </a:moveTo>
                    <a:lnTo>
                      <a:pt x="18" y="22"/>
                    </a:lnTo>
                    <a:lnTo>
                      <a:pt x="18" y="52"/>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5" name="Freeform 1333"/>
              <p:cNvSpPr/>
              <p:nvPr/>
            </p:nvSpPr>
            <p:spPr bwMode="auto">
              <a:xfrm>
                <a:off x="5352" y="1424"/>
                <a:ext cx="88" cy="120"/>
              </a:xfrm>
              <a:custGeom>
                <a:avLst/>
                <a:gdLst>
                  <a:gd name="T0" fmla="*/ 88 w 88"/>
                  <a:gd name="T1" fmla="*/ 102 h 120"/>
                  <a:gd name="T2" fmla="*/ 88 w 88"/>
                  <a:gd name="T3" fmla="*/ 120 h 120"/>
                  <a:gd name="T4" fmla="*/ 2 w 88"/>
                  <a:gd name="T5" fmla="*/ 30 h 120"/>
                  <a:gd name="T6" fmla="*/ 2 w 88"/>
                  <a:gd name="T7" fmla="*/ 4 h 120"/>
                  <a:gd name="T8" fmla="*/ 0 w 88"/>
                  <a:gd name="T9" fmla="*/ 0 h 120"/>
                  <a:gd name="T10" fmla="*/ 88 w 88"/>
                  <a:gd name="T11" fmla="*/ 102 h 120"/>
                </a:gdLst>
                <a:ahLst/>
                <a:cxnLst>
                  <a:cxn ang="0">
                    <a:pos x="T0" y="T1"/>
                  </a:cxn>
                  <a:cxn ang="0">
                    <a:pos x="T2" y="T3"/>
                  </a:cxn>
                  <a:cxn ang="0">
                    <a:pos x="T4" y="T5"/>
                  </a:cxn>
                  <a:cxn ang="0">
                    <a:pos x="T6" y="T7"/>
                  </a:cxn>
                  <a:cxn ang="0">
                    <a:pos x="T8" y="T9"/>
                  </a:cxn>
                  <a:cxn ang="0">
                    <a:pos x="T10" y="T11"/>
                  </a:cxn>
                </a:cxnLst>
                <a:rect l="0" t="0" r="r" b="b"/>
                <a:pathLst>
                  <a:path w="88" h="120">
                    <a:moveTo>
                      <a:pt x="88" y="102"/>
                    </a:moveTo>
                    <a:lnTo>
                      <a:pt x="88" y="120"/>
                    </a:lnTo>
                    <a:lnTo>
                      <a:pt x="2" y="30"/>
                    </a:lnTo>
                    <a:lnTo>
                      <a:pt x="2" y="4"/>
                    </a:lnTo>
                    <a:lnTo>
                      <a:pt x="0" y="0"/>
                    </a:lnTo>
                    <a:lnTo>
                      <a:pt x="88" y="102"/>
                    </a:lnTo>
                    <a:close/>
                  </a:path>
                </a:pathLst>
              </a:custGeom>
              <a:grpFill/>
              <a:ln>
                <a:noFill/>
              </a:ln>
            </p:spPr>
            <p:txBody>
              <a:bodyPr vert="horz" wrap="square" lIns="91440" tIns="45720" rIns="91440" bIns="45720" numCol="1" anchor="t" anchorCtr="0" compatLnSpc="1"/>
              <a:lstStyle/>
              <a:p>
                <a:endParaRPr lang="zh-CN" altLang="en-US"/>
              </a:p>
            </p:txBody>
          </p:sp>
          <p:sp>
            <p:nvSpPr>
              <p:cNvPr id="686" name="Freeform 1334"/>
              <p:cNvSpPr/>
              <p:nvPr/>
            </p:nvSpPr>
            <p:spPr bwMode="auto">
              <a:xfrm>
                <a:off x="5456" y="1542"/>
                <a:ext cx="18" cy="36"/>
              </a:xfrm>
              <a:custGeom>
                <a:avLst/>
                <a:gdLst>
                  <a:gd name="T0" fmla="*/ 18 w 18"/>
                  <a:gd name="T1" fmla="*/ 22 h 36"/>
                  <a:gd name="T2" fmla="*/ 18 w 18"/>
                  <a:gd name="T3" fmla="*/ 36 h 36"/>
                  <a:gd name="T4" fmla="*/ 0 w 18"/>
                  <a:gd name="T5" fmla="*/ 18 h 36"/>
                  <a:gd name="T6" fmla="*/ 0 w 18"/>
                  <a:gd name="T7" fmla="*/ 0 h 36"/>
                  <a:gd name="T8" fmla="*/ 18 w 18"/>
                  <a:gd name="T9" fmla="*/ 22 h 36"/>
                </a:gdLst>
                <a:ahLst/>
                <a:cxnLst>
                  <a:cxn ang="0">
                    <a:pos x="T0" y="T1"/>
                  </a:cxn>
                  <a:cxn ang="0">
                    <a:pos x="T2" y="T3"/>
                  </a:cxn>
                  <a:cxn ang="0">
                    <a:pos x="T4" y="T5"/>
                  </a:cxn>
                  <a:cxn ang="0">
                    <a:pos x="T6" y="T7"/>
                  </a:cxn>
                  <a:cxn ang="0">
                    <a:pos x="T8" y="T9"/>
                  </a:cxn>
                </a:cxnLst>
                <a:rect l="0" t="0" r="r" b="b"/>
                <a:pathLst>
                  <a:path w="18" h="36">
                    <a:moveTo>
                      <a:pt x="18" y="22"/>
                    </a:moveTo>
                    <a:lnTo>
                      <a:pt x="18" y="36"/>
                    </a:lnTo>
                    <a:lnTo>
                      <a:pt x="0" y="18"/>
                    </a:lnTo>
                    <a:lnTo>
                      <a:pt x="0" y="0"/>
                    </a:lnTo>
                    <a:lnTo>
                      <a:pt x="18" y="22"/>
                    </a:lnTo>
                    <a:close/>
                  </a:path>
                </a:pathLst>
              </a:custGeom>
              <a:grpFill/>
              <a:ln>
                <a:noFill/>
              </a:ln>
            </p:spPr>
            <p:txBody>
              <a:bodyPr vert="horz" wrap="square" lIns="91440" tIns="45720" rIns="91440" bIns="45720" numCol="1" anchor="t" anchorCtr="0" compatLnSpc="1"/>
              <a:lstStyle/>
              <a:p>
                <a:endParaRPr lang="zh-CN" altLang="en-US"/>
              </a:p>
            </p:txBody>
          </p:sp>
          <p:sp>
            <p:nvSpPr>
              <p:cNvPr id="687" name="Freeform 1335"/>
              <p:cNvSpPr/>
              <p:nvPr/>
            </p:nvSpPr>
            <p:spPr bwMode="auto">
              <a:xfrm>
                <a:off x="5320" y="1444"/>
                <a:ext cx="52" cy="78"/>
              </a:xfrm>
              <a:custGeom>
                <a:avLst/>
                <a:gdLst>
                  <a:gd name="T0" fmla="*/ 0 w 52"/>
                  <a:gd name="T1" fmla="*/ 0 h 78"/>
                  <a:gd name="T2" fmla="*/ 52 w 52"/>
                  <a:gd name="T3" fmla="*/ 52 h 78"/>
                  <a:gd name="T4" fmla="*/ 52 w 52"/>
                  <a:gd name="T5" fmla="*/ 78 h 78"/>
                  <a:gd name="T6" fmla="*/ 0 w 52"/>
                  <a:gd name="T7" fmla="*/ 30 h 78"/>
                  <a:gd name="T8" fmla="*/ 0 w 52"/>
                  <a:gd name="T9" fmla="*/ 0 h 78"/>
                </a:gdLst>
                <a:ahLst/>
                <a:cxnLst>
                  <a:cxn ang="0">
                    <a:pos x="T0" y="T1"/>
                  </a:cxn>
                  <a:cxn ang="0">
                    <a:pos x="T2" y="T3"/>
                  </a:cxn>
                  <a:cxn ang="0">
                    <a:pos x="T4" y="T5"/>
                  </a:cxn>
                  <a:cxn ang="0">
                    <a:pos x="T6" y="T7"/>
                  </a:cxn>
                  <a:cxn ang="0">
                    <a:pos x="T8" y="T9"/>
                  </a:cxn>
                </a:cxnLst>
                <a:rect l="0" t="0" r="r" b="b"/>
                <a:pathLst>
                  <a:path w="52" h="78">
                    <a:moveTo>
                      <a:pt x="0" y="0"/>
                    </a:moveTo>
                    <a:lnTo>
                      <a:pt x="52" y="52"/>
                    </a:lnTo>
                    <a:lnTo>
                      <a:pt x="52" y="78"/>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8" name="Freeform 1336"/>
              <p:cNvSpPr/>
              <p:nvPr/>
            </p:nvSpPr>
            <p:spPr bwMode="auto">
              <a:xfrm>
                <a:off x="5386" y="1512"/>
                <a:ext cx="14" cy="38"/>
              </a:xfrm>
              <a:custGeom>
                <a:avLst/>
                <a:gdLst>
                  <a:gd name="T0" fmla="*/ 0 w 14"/>
                  <a:gd name="T1" fmla="*/ 0 h 38"/>
                  <a:gd name="T2" fmla="*/ 14 w 14"/>
                  <a:gd name="T3" fmla="*/ 14 h 38"/>
                  <a:gd name="T4" fmla="*/ 14 w 14"/>
                  <a:gd name="T5" fmla="*/ 38 h 38"/>
                  <a:gd name="T6" fmla="*/ 0 w 14"/>
                  <a:gd name="T7" fmla="*/ 24 h 38"/>
                  <a:gd name="T8" fmla="*/ 0 w 14"/>
                  <a:gd name="T9" fmla="*/ 0 h 38"/>
                </a:gdLst>
                <a:ahLst/>
                <a:cxnLst>
                  <a:cxn ang="0">
                    <a:pos x="T0" y="T1"/>
                  </a:cxn>
                  <a:cxn ang="0">
                    <a:pos x="T2" y="T3"/>
                  </a:cxn>
                  <a:cxn ang="0">
                    <a:pos x="T4" y="T5"/>
                  </a:cxn>
                  <a:cxn ang="0">
                    <a:pos x="T6" y="T7"/>
                  </a:cxn>
                  <a:cxn ang="0">
                    <a:pos x="T8" y="T9"/>
                  </a:cxn>
                </a:cxnLst>
                <a:rect l="0" t="0" r="r" b="b"/>
                <a:pathLst>
                  <a:path w="14" h="38">
                    <a:moveTo>
                      <a:pt x="0" y="0"/>
                    </a:moveTo>
                    <a:lnTo>
                      <a:pt x="14" y="14"/>
                    </a:lnTo>
                    <a:lnTo>
                      <a:pt x="14" y="38"/>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89" name="Freeform 1337"/>
              <p:cNvSpPr/>
              <p:nvPr/>
            </p:nvSpPr>
            <p:spPr bwMode="auto">
              <a:xfrm>
                <a:off x="5414" y="1542"/>
                <a:ext cx="60" cy="76"/>
              </a:xfrm>
              <a:custGeom>
                <a:avLst/>
                <a:gdLst>
                  <a:gd name="T0" fmla="*/ 60 w 60"/>
                  <a:gd name="T1" fmla="*/ 60 h 76"/>
                  <a:gd name="T2" fmla="*/ 60 w 60"/>
                  <a:gd name="T3" fmla="*/ 76 h 76"/>
                  <a:gd name="T4" fmla="*/ 2 w 60"/>
                  <a:gd name="T5" fmla="*/ 22 h 76"/>
                  <a:gd name="T6" fmla="*/ 2 w 60"/>
                  <a:gd name="T7" fmla="*/ 2 h 76"/>
                  <a:gd name="T8" fmla="*/ 0 w 60"/>
                  <a:gd name="T9" fmla="*/ 0 h 76"/>
                  <a:gd name="T10" fmla="*/ 60 w 60"/>
                  <a:gd name="T11" fmla="*/ 60 h 76"/>
                </a:gdLst>
                <a:ahLst/>
                <a:cxnLst>
                  <a:cxn ang="0">
                    <a:pos x="T0" y="T1"/>
                  </a:cxn>
                  <a:cxn ang="0">
                    <a:pos x="T2" y="T3"/>
                  </a:cxn>
                  <a:cxn ang="0">
                    <a:pos x="T4" y="T5"/>
                  </a:cxn>
                  <a:cxn ang="0">
                    <a:pos x="T6" y="T7"/>
                  </a:cxn>
                  <a:cxn ang="0">
                    <a:pos x="T8" y="T9"/>
                  </a:cxn>
                  <a:cxn ang="0">
                    <a:pos x="T10" y="T11"/>
                  </a:cxn>
                </a:cxnLst>
                <a:rect l="0" t="0" r="r" b="b"/>
                <a:pathLst>
                  <a:path w="60" h="76">
                    <a:moveTo>
                      <a:pt x="60" y="60"/>
                    </a:moveTo>
                    <a:lnTo>
                      <a:pt x="60" y="76"/>
                    </a:lnTo>
                    <a:lnTo>
                      <a:pt x="2" y="22"/>
                    </a:lnTo>
                    <a:lnTo>
                      <a:pt x="2" y="2"/>
                    </a:lnTo>
                    <a:lnTo>
                      <a:pt x="0" y="0"/>
                    </a:lnTo>
                    <a:lnTo>
                      <a:pt x="60" y="60"/>
                    </a:lnTo>
                    <a:close/>
                  </a:path>
                </a:pathLst>
              </a:custGeom>
              <a:grpFill/>
              <a:ln>
                <a:noFill/>
              </a:ln>
            </p:spPr>
            <p:txBody>
              <a:bodyPr vert="horz" wrap="square" lIns="91440" tIns="45720" rIns="91440" bIns="45720" numCol="1" anchor="t" anchorCtr="0" compatLnSpc="1"/>
              <a:lstStyle/>
              <a:p>
                <a:endParaRPr lang="zh-CN" altLang="en-US"/>
              </a:p>
            </p:txBody>
          </p:sp>
          <p:sp>
            <p:nvSpPr>
              <p:cNvPr id="690" name="Freeform 1338"/>
              <p:cNvSpPr/>
              <p:nvPr/>
            </p:nvSpPr>
            <p:spPr bwMode="auto">
              <a:xfrm>
                <a:off x="5320" y="1500"/>
                <a:ext cx="24" cy="50"/>
              </a:xfrm>
              <a:custGeom>
                <a:avLst/>
                <a:gdLst>
                  <a:gd name="T0" fmla="*/ 24 w 24"/>
                  <a:gd name="T1" fmla="*/ 20 h 50"/>
                  <a:gd name="T2" fmla="*/ 24 w 24"/>
                  <a:gd name="T3" fmla="*/ 50 h 50"/>
                  <a:gd name="T4" fmla="*/ 0 w 24"/>
                  <a:gd name="T5" fmla="*/ 30 h 50"/>
                  <a:gd name="T6" fmla="*/ 0 w 24"/>
                  <a:gd name="T7" fmla="*/ 0 h 50"/>
                  <a:gd name="T8" fmla="*/ 24 w 24"/>
                  <a:gd name="T9" fmla="*/ 20 h 50"/>
                </a:gdLst>
                <a:ahLst/>
                <a:cxnLst>
                  <a:cxn ang="0">
                    <a:pos x="T0" y="T1"/>
                  </a:cxn>
                  <a:cxn ang="0">
                    <a:pos x="T2" y="T3"/>
                  </a:cxn>
                  <a:cxn ang="0">
                    <a:pos x="T4" y="T5"/>
                  </a:cxn>
                  <a:cxn ang="0">
                    <a:pos x="T6" y="T7"/>
                  </a:cxn>
                  <a:cxn ang="0">
                    <a:pos x="T8" y="T9"/>
                  </a:cxn>
                </a:cxnLst>
                <a:rect l="0" t="0" r="r" b="b"/>
                <a:pathLst>
                  <a:path w="24" h="50">
                    <a:moveTo>
                      <a:pt x="24" y="20"/>
                    </a:moveTo>
                    <a:lnTo>
                      <a:pt x="24" y="50"/>
                    </a:lnTo>
                    <a:lnTo>
                      <a:pt x="0" y="30"/>
                    </a:lnTo>
                    <a:lnTo>
                      <a:pt x="0" y="0"/>
                    </a:lnTo>
                    <a:lnTo>
                      <a:pt x="24" y="20"/>
                    </a:lnTo>
                    <a:close/>
                  </a:path>
                </a:pathLst>
              </a:custGeom>
              <a:grpFill/>
              <a:ln>
                <a:noFill/>
              </a:ln>
            </p:spPr>
            <p:txBody>
              <a:bodyPr vert="horz" wrap="square" lIns="91440" tIns="45720" rIns="91440" bIns="45720" numCol="1" anchor="t" anchorCtr="0" compatLnSpc="1"/>
              <a:lstStyle/>
              <a:p>
                <a:endParaRPr lang="zh-CN" altLang="en-US"/>
              </a:p>
            </p:txBody>
          </p:sp>
          <p:sp>
            <p:nvSpPr>
              <p:cNvPr id="691" name="Freeform 1339"/>
              <p:cNvSpPr/>
              <p:nvPr/>
            </p:nvSpPr>
            <p:spPr bwMode="auto">
              <a:xfrm>
                <a:off x="5460" y="1626"/>
                <a:ext cx="14" cy="28"/>
              </a:xfrm>
              <a:custGeom>
                <a:avLst/>
                <a:gdLst>
                  <a:gd name="T0" fmla="*/ 14 w 14"/>
                  <a:gd name="T1" fmla="*/ 12 h 28"/>
                  <a:gd name="T2" fmla="*/ 14 w 14"/>
                  <a:gd name="T3" fmla="*/ 28 h 28"/>
                  <a:gd name="T4" fmla="*/ 0 w 14"/>
                  <a:gd name="T5" fmla="*/ 16 h 28"/>
                  <a:gd name="T6" fmla="*/ 0 w 14"/>
                  <a:gd name="T7" fmla="*/ 0 h 28"/>
                  <a:gd name="T8" fmla="*/ 14 w 14"/>
                  <a:gd name="T9" fmla="*/ 12 h 28"/>
                </a:gdLst>
                <a:ahLst/>
                <a:cxnLst>
                  <a:cxn ang="0">
                    <a:pos x="T0" y="T1"/>
                  </a:cxn>
                  <a:cxn ang="0">
                    <a:pos x="T2" y="T3"/>
                  </a:cxn>
                  <a:cxn ang="0">
                    <a:pos x="T4" y="T5"/>
                  </a:cxn>
                  <a:cxn ang="0">
                    <a:pos x="T6" y="T7"/>
                  </a:cxn>
                  <a:cxn ang="0">
                    <a:pos x="T8" y="T9"/>
                  </a:cxn>
                </a:cxnLst>
                <a:rect l="0" t="0" r="r" b="b"/>
                <a:pathLst>
                  <a:path w="14" h="28">
                    <a:moveTo>
                      <a:pt x="14" y="12"/>
                    </a:moveTo>
                    <a:lnTo>
                      <a:pt x="14" y="28"/>
                    </a:lnTo>
                    <a:lnTo>
                      <a:pt x="0" y="16"/>
                    </a:lnTo>
                    <a:lnTo>
                      <a:pt x="0" y="0"/>
                    </a:lnTo>
                    <a:lnTo>
                      <a:pt x="14" y="12"/>
                    </a:lnTo>
                    <a:close/>
                  </a:path>
                </a:pathLst>
              </a:custGeom>
              <a:grpFill/>
              <a:ln>
                <a:noFill/>
              </a:ln>
            </p:spPr>
            <p:txBody>
              <a:bodyPr vert="horz" wrap="square" lIns="91440" tIns="45720" rIns="91440" bIns="45720" numCol="1" anchor="t" anchorCtr="0" compatLnSpc="1"/>
              <a:lstStyle/>
              <a:p>
                <a:endParaRPr lang="zh-CN" altLang="en-US"/>
              </a:p>
            </p:txBody>
          </p:sp>
          <p:sp>
            <p:nvSpPr>
              <p:cNvPr id="692" name="Freeform 1340"/>
              <p:cNvSpPr/>
              <p:nvPr/>
            </p:nvSpPr>
            <p:spPr bwMode="auto">
              <a:xfrm>
                <a:off x="5320" y="1556"/>
                <a:ext cx="58" cy="70"/>
              </a:xfrm>
              <a:custGeom>
                <a:avLst/>
                <a:gdLst>
                  <a:gd name="T0" fmla="*/ 0 w 58"/>
                  <a:gd name="T1" fmla="*/ 0 h 70"/>
                  <a:gd name="T2" fmla="*/ 58 w 58"/>
                  <a:gd name="T3" fmla="*/ 46 h 70"/>
                  <a:gd name="T4" fmla="*/ 58 w 58"/>
                  <a:gd name="T5" fmla="*/ 70 h 70"/>
                  <a:gd name="T6" fmla="*/ 0 w 58"/>
                  <a:gd name="T7" fmla="*/ 30 h 70"/>
                  <a:gd name="T8" fmla="*/ 0 w 58"/>
                  <a:gd name="T9" fmla="*/ 0 h 70"/>
                </a:gdLst>
                <a:ahLst/>
                <a:cxnLst>
                  <a:cxn ang="0">
                    <a:pos x="T0" y="T1"/>
                  </a:cxn>
                  <a:cxn ang="0">
                    <a:pos x="T2" y="T3"/>
                  </a:cxn>
                  <a:cxn ang="0">
                    <a:pos x="T4" y="T5"/>
                  </a:cxn>
                  <a:cxn ang="0">
                    <a:pos x="T6" y="T7"/>
                  </a:cxn>
                  <a:cxn ang="0">
                    <a:pos x="T8" y="T9"/>
                  </a:cxn>
                </a:cxnLst>
                <a:rect l="0" t="0" r="r" b="b"/>
                <a:pathLst>
                  <a:path w="58" h="70">
                    <a:moveTo>
                      <a:pt x="0" y="0"/>
                    </a:moveTo>
                    <a:lnTo>
                      <a:pt x="58" y="46"/>
                    </a:lnTo>
                    <a:lnTo>
                      <a:pt x="58" y="70"/>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3" name="Freeform 1341"/>
              <p:cNvSpPr/>
              <p:nvPr/>
            </p:nvSpPr>
            <p:spPr bwMode="auto">
              <a:xfrm>
                <a:off x="5392" y="1612"/>
                <a:ext cx="18" cy="36"/>
              </a:xfrm>
              <a:custGeom>
                <a:avLst/>
                <a:gdLst>
                  <a:gd name="T0" fmla="*/ 0 w 18"/>
                  <a:gd name="T1" fmla="*/ 0 h 36"/>
                  <a:gd name="T2" fmla="*/ 18 w 18"/>
                  <a:gd name="T3" fmla="*/ 14 h 36"/>
                  <a:gd name="T4" fmla="*/ 18 w 18"/>
                  <a:gd name="T5" fmla="*/ 36 h 36"/>
                  <a:gd name="T6" fmla="*/ 2 w 18"/>
                  <a:gd name="T7" fmla="*/ 24 h 36"/>
                  <a:gd name="T8" fmla="*/ 2 w 18"/>
                  <a:gd name="T9" fmla="*/ 2 h 36"/>
                  <a:gd name="T10" fmla="*/ 0 w 18"/>
                  <a:gd name="T11" fmla="*/ 0 h 36"/>
                </a:gdLst>
                <a:ahLst/>
                <a:cxnLst>
                  <a:cxn ang="0">
                    <a:pos x="T0" y="T1"/>
                  </a:cxn>
                  <a:cxn ang="0">
                    <a:pos x="T2" y="T3"/>
                  </a:cxn>
                  <a:cxn ang="0">
                    <a:pos x="T4" y="T5"/>
                  </a:cxn>
                  <a:cxn ang="0">
                    <a:pos x="T6" y="T7"/>
                  </a:cxn>
                  <a:cxn ang="0">
                    <a:pos x="T8" y="T9"/>
                  </a:cxn>
                  <a:cxn ang="0">
                    <a:pos x="T10" y="T11"/>
                  </a:cxn>
                </a:cxnLst>
                <a:rect l="0" t="0" r="r" b="b"/>
                <a:pathLst>
                  <a:path w="18" h="36">
                    <a:moveTo>
                      <a:pt x="0" y="0"/>
                    </a:moveTo>
                    <a:lnTo>
                      <a:pt x="18" y="14"/>
                    </a:lnTo>
                    <a:lnTo>
                      <a:pt x="18" y="36"/>
                    </a:lnTo>
                    <a:lnTo>
                      <a:pt x="2" y="24"/>
                    </a:lnTo>
                    <a:lnTo>
                      <a:pt x="2" y="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4" name="Freeform 1342"/>
              <p:cNvSpPr/>
              <p:nvPr/>
            </p:nvSpPr>
            <p:spPr bwMode="auto">
              <a:xfrm>
                <a:off x="5426" y="1638"/>
                <a:ext cx="48" cy="54"/>
              </a:xfrm>
              <a:custGeom>
                <a:avLst/>
                <a:gdLst>
                  <a:gd name="T0" fmla="*/ 48 w 48"/>
                  <a:gd name="T1" fmla="*/ 38 h 54"/>
                  <a:gd name="T2" fmla="*/ 48 w 48"/>
                  <a:gd name="T3" fmla="*/ 54 h 54"/>
                  <a:gd name="T4" fmla="*/ 0 w 48"/>
                  <a:gd name="T5" fmla="*/ 20 h 54"/>
                  <a:gd name="T6" fmla="*/ 0 w 48"/>
                  <a:gd name="T7" fmla="*/ 0 h 54"/>
                  <a:gd name="T8" fmla="*/ 48 w 48"/>
                  <a:gd name="T9" fmla="*/ 38 h 54"/>
                </a:gdLst>
                <a:ahLst/>
                <a:cxnLst>
                  <a:cxn ang="0">
                    <a:pos x="T0" y="T1"/>
                  </a:cxn>
                  <a:cxn ang="0">
                    <a:pos x="T2" y="T3"/>
                  </a:cxn>
                  <a:cxn ang="0">
                    <a:pos x="T4" y="T5"/>
                  </a:cxn>
                  <a:cxn ang="0">
                    <a:pos x="T6" y="T7"/>
                  </a:cxn>
                  <a:cxn ang="0">
                    <a:pos x="T8" y="T9"/>
                  </a:cxn>
                </a:cxnLst>
                <a:rect l="0" t="0" r="r" b="b"/>
                <a:pathLst>
                  <a:path w="48" h="54">
                    <a:moveTo>
                      <a:pt x="48" y="38"/>
                    </a:moveTo>
                    <a:lnTo>
                      <a:pt x="48" y="54"/>
                    </a:lnTo>
                    <a:lnTo>
                      <a:pt x="0" y="20"/>
                    </a:lnTo>
                    <a:lnTo>
                      <a:pt x="0" y="0"/>
                    </a:lnTo>
                    <a:lnTo>
                      <a:pt x="48" y="38"/>
                    </a:lnTo>
                    <a:close/>
                  </a:path>
                </a:pathLst>
              </a:custGeom>
              <a:grpFill/>
              <a:ln>
                <a:noFill/>
              </a:ln>
            </p:spPr>
            <p:txBody>
              <a:bodyPr vert="horz" wrap="square" lIns="91440" tIns="45720" rIns="91440" bIns="45720" numCol="1" anchor="t" anchorCtr="0" compatLnSpc="1"/>
              <a:lstStyle/>
              <a:p>
                <a:endParaRPr lang="zh-CN" altLang="en-US"/>
              </a:p>
            </p:txBody>
          </p:sp>
          <p:sp>
            <p:nvSpPr>
              <p:cNvPr id="695" name="Freeform 1343"/>
              <p:cNvSpPr/>
              <p:nvPr/>
            </p:nvSpPr>
            <p:spPr bwMode="auto">
              <a:xfrm>
                <a:off x="5320" y="1612"/>
                <a:ext cx="18" cy="42"/>
              </a:xfrm>
              <a:custGeom>
                <a:avLst/>
                <a:gdLst>
                  <a:gd name="T0" fmla="*/ 0 w 18"/>
                  <a:gd name="T1" fmla="*/ 0 h 42"/>
                  <a:gd name="T2" fmla="*/ 18 w 18"/>
                  <a:gd name="T3" fmla="*/ 12 h 42"/>
                  <a:gd name="T4" fmla="*/ 18 w 18"/>
                  <a:gd name="T5" fmla="*/ 42 h 42"/>
                  <a:gd name="T6" fmla="*/ 0 w 18"/>
                  <a:gd name="T7" fmla="*/ 30 h 42"/>
                  <a:gd name="T8" fmla="*/ 0 w 18"/>
                  <a:gd name="T9" fmla="*/ 0 h 42"/>
                </a:gdLst>
                <a:ahLst/>
                <a:cxnLst>
                  <a:cxn ang="0">
                    <a:pos x="T0" y="T1"/>
                  </a:cxn>
                  <a:cxn ang="0">
                    <a:pos x="T2" y="T3"/>
                  </a:cxn>
                  <a:cxn ang="0">
                    <a:pos x="T4" y="T5"/>
                  </a:cxn>
                  <a:cxn ang="0">
                    <a:pos x="T6" y="T7"/>
                  </a:cxn>
                  <a:cxn ang="0">
                    <a:pos x="T8" y="T9"/>
                  </a:cxn>
                </a:cxnLst>
                <a:rect l="0" t="0" r="r" b="b"/>
                <a:pathLst>
                  <a:path w="18" h="42">
                    <a:moveTo>
                      <a:pt x="0" y="0"/>
                    </a:moveTo>
                    <a:lnTo>
                      <a:pt x="18" y="12"/>
                    </a:lnTo>
                    <a:lnTo>
                      <a:pt x="18" y="42"/>
                    </a:lnTo>
                    <a:lnTo>
                      <a:pt x="0" y="3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696" name="Freeform 1344"/>
              <p:cNvSpPr/>
              <p:nvPr/>
            </p:nvSpPr>
            <p:spPr bwMode="auto">
              <a:xfrm>
                <a:off x="5354" y="1634"/>
                <a:ext cx="18" cy="36"/>
              </a:xfrm>
              <a:custGeom>
                <a:avLst/>
                <a:gdLst>
                  <a:gd name="T0" fmla="*/ 18 w 18"/>
                  <a:gd name="T1" fmla="*/ 10 h 36"/>
                  <a:gd name="T2" fmla="*/ 18 w 18"/>
                  <a:gd name="T3" fmla="*/ 36 h 36"/>
                  <a:gd name="T4" fmla="*/ 0 w 18"/>
                  <a:gd name="T5" fmla="*/ 28 h 36"/>
                  <a:gd name="T6" fmla="*/ 0 w 18"/>
                  <a:gd name="T7" fmla="*/ 0 h 36"/>
                  <a:gd name="T8" fmla="*/ 18 w 18"/>
                  <a:gd name="T9" fmla="*/ 10 h 36"/>
                </a:gdLst>
                <a:ahLst/>
                <a:cxnLst>
                  <a:cxn ang="0">
                    <a:pos x="T0" y="T1"/>
                  </a:cxn>
                  <a:cxn ang="0">
                    <a:pos x="T2" y="T3"/>
                  </a:cxn>
                  <a:cxn ang="0">
                    <a:pos x="T4" y="T5"/>
                  </a:cxn>
                  <a:cxn ang="0">
                    <a:pos x="T6" y="T7"/>
                  </a:cxn>
                  <a:cxn ang="0">
                    <a:pos x="T8" y="T9"/>
                  </a:cxn>
                </a:cxnLst>
                <a:rect l="0" t="0" r="r" b="b"/>
                <a:pathLst>
                  <a:path w="18" h="36">
                    <a:moveTo>
                      <a:pt x="18" y="10"/>
                    </a:moveTo>
                    <a:lnTo>
                      <a:pt x="18" y="36"/>
                    </a:lnTo>
                    <a:lnTo>
                      <a:pt x="0" y="28"/>
                    </a:lnTo>
                    <a:lnTo>
                      <a:pt x="0" y="0"/>
                    </a:lnTo>
                    <a:lnTo>
                      <a:pt x="18" y="10"/>
                    </a:lnTo>
                    <a:close/>
                  </a:path>
                </a:pathLst>
              </a:custGeom>
              <a:grpFill/>
              <a:ln>
                <a:noFill/>
              </a:ln>
            </p:spPr>
            <p:txBody>
              <a:bodyPr vert="horz" wrap="square" lIns="91440" tIns="45720" rIns="91440" bIns="45720" numCol="1" anchor="t" anchorCtr="0" compatLnSpc="1"/>
              <a:lstStyle/>
              <a:p>
                <a:endParaRPr lang="zh-CN" altLang="en-US"/>
              </a:p>
            </p:txBody>
          </p:sp>
          <p:sp>
            <p:nvSpPr>
              <p:cNvPr id="697" name="Freeform 1345"/>
              <p:cNvSpPr/>
              <p:nvPr/>
            </p:nvSpPr>
            <p:spPr bwMode="auto">
              <a:xfrm>
                <a:off x="5386" y="1654"/>
                <a:ext cx="50" cy="52"/>
              </a:xfrm>
              <a:custGeom>
                <a:avLst/>
                <a:gdLst>
                  <a:gd name="T0" fmla="*/ 50 w 50"/>
                  <a:gd name="T1" fmla="*/ 34 h 52"/>
                  <a:gd name="T2" fmla="*/ 50 w 50"/>
                  <a:gd name="T3" fmla="*/ 52 h 52"/>
                  <a:gd name="T4" fmla="*/ 0 w 50"/>
                  <a:gd name="T5" fmla="*/ 26 h 52"/>
                  <a:gd name="T6" fmla="*/ 0 w 50"/>
                  <a:gd name="T7" fmla="*/ 0 h 52"/>
                  <a:gd name="T8" fmla="*/ 50 w 50"/>
                  <a:gd name="T9" fmla="*/ 34 h 52"/>
                </a:gdLst>
                <a:ahLst/>
                <a:cxnLst>
                  <a:cxn ang="0">
                    <a:pos x="T0" y="T1"/>
                  </a:cxn>
                  <a:cxn ang="0">
                    <a:pos x="T2" y="T3"/>
                  </a:cxn>
                  <a:cxn ang="0">
                    <a:pos x="T4" y="T5"/>
                  </a:cxn>
                  <a:cxn ang="0">
                    <a:pos x="T6" y="T7"/>
                  </a:cxn>
                  <a:cxn ang="0">
                    <a:pos x="T8" y="T9"/>
                  </a:cxn>
                </a:cxnLst>
                <a:rect l="0" t="0" r="r" b="b"/>
                <a:pathLst>
                  <a:path w="50" h="52">
                    <a:moveTo>
                      <a:pt x="50" y="34"/>
                    </a:moveTo>
                    <a:lnTo>
                      <a:pt x="50" y="52"/>
                    </a:lnTo>
                    <a:lnTo>
                      <a:pt x="0" y="26"/>
                    </a:lnTo>
                    <a:lnTo>
                      <a:pt x="0" y="0"/>
                    </a:lnTo>
                    <a:lnTo>
                      <a:pt x="50" y="34"/>
                    </a:lnTo>
                    <a:close/>
                  </a:path>
                </a:pathLst>
              </a:custGeom>
              <a:grpFill/>
              <a:ln>
                <a:noFill/>
              </a:ln>
            </p:spPr>
            <p:txBody>
              <a:bodyPr vert="horz" wrap="square" lIns="91440" tIns="45720" rIns="91440" bIns="45720" numCol="1" anchor="t" anchorCtr="0" compatLnSpc="1"/>
              <a:lstStyle/>
              <a:p>
                <a:endParaRPr lang="zh-CN" altLang="en-US"/>
              </a:p>
            </p:txBody>
          </p:sp>
          <p:sp>
            <p:nvSpPr>
              <p:cNvPr id="698" name="Freeform 1346"/>
              <p:cNvSpPr/>
              <p:nvPr/>
            </p:nvSpPr>
            <p:spPr bwMode="auto">
              <a:xfrm>
                <a:off x="5452" y="1696"/>
                <a:ext cx="22" cy="30"/>
              </a:xfrm>
              <a:custGeom>
                <a:avLst/>
                <a:gdLst>
                  <a:gd name="T0" fmla="*/ 22 w 22"/>
                  <a:gd name="T1" fmla="*/ 16 h 30"/>
                  <a:gd name="T2" fmla="*/ 22 w 22"/>
                  <a:gd name="T3" fmla="*/ 30 h 30"/>
                  <a:gd name="T4" fmla="*/ 0 w 22"/>
                  <a:gd name="T5" fmla="*/ 18 h 30"/>
                  <a:gd name="T6" fmla="*/ 0 w 22"/>
                  <a:gd name="T7" fmla="*/ 0 h 30"/>
                  <a:gd name="T8" fmla="*/ 22 w 22"/>
                  <a:gd name="T9" fmla="*/ 16 h 30"/>
                </a:gdLst>
                <a:ahLst/>
                <a:cxnLst>
                  <a:cxn ang="0">
                    <a:pos x="T0" y="T1"/>
                  </a:cxn>
                  <a:cxn ang="0">
                    <a:pos x="T2" y="T3"/>
                  </a:cxn>
                  <a:cxn ang="0">
                    <a:pos x="T4" y="T5"/>
                  </a:cxn>
                  <a:cxn ang="0">
                    <a:pos x="T6" y="T7"/>
                  </a:cxn>
                  <a:cxn ang="0">
                    <a:pos x="T8" y="T9"/>
                  </a:cxn>
                </a:cxnLst>
                <a:rect l="0" t="0" r="r" b="b"/>
                <a:pathLst>
                  <a:path w="22" h="30">
                    <a:moveTo>
                      <a:pt x="22" y="16"/>
                    </a:moveTo>
                    <a:lnTo>
                      <a:pt x="22" y="30"/>
                    </a:lnTo>
                    <a:lnTo>
                      <a:pt x="0" y="18"/>
                    </a:lnTo>
                    <a:lnTo>
                      <a:pt x="0" y="0"/>
                    </a:lnTo>
                    <a:lnTo>
                      <a:pt x="22" y="16"/>
                    </a:lnTo>
                    <a:close/>
                  </a:path>
                </a:pathLst>
              </a:custGeom>
              <a:grpFill/>
              <a:ln>
                <a:noFill/>
              </a:ln>
            </p:spPr>
            <p:txBody>
              <a:bodyPr vert="horz" wrap="square" lIns="91440" tIns="45720" rIns="91440" bIns="45720" numCol="1" anchor="t" anchorCtr="0" compatLnSpc="1"/>
              <a:lstStyle/>
              <a:p>
                <a:endParaRPr lang="zh-CN" altLang="en-US"/>
              </a:p>
            </p:txBody>
          </p:sp>
          <p:sp>
            <p:nvSpPr>
              <p:cNvPr id="699" name="Freeform 1347"/>
              <p:cNvSpPr/>
              <p:nvPr/>
            </p:nvSpPr>
            <p:spPr bwMode="auto">
              <a:xfrm>
                <a:off x="5320" y="1668"/>
                <a:ext cx="32" cy="44"/>
              </a:xfrm>
              <a:custGeom>
                <a:avLst/>
                <a:gdLst>
                  <a:gd name="T0" fmla="*/ 0 w 32"/>
                  <a:gd name="T1" fmla="*/ 0 h 44"/>
                  <a:gd name="T2" fmla="*/ 32 w 32"/>
                  <a:gd name="T3" fmla="*/ 16 h 44"/>
                  <a:gd name="T4" fmla="*/ 32 w 32"/>
                  <a:gd name="T5" fmla="*/ 44 h 44"/>
                  <a:gd name="T6" fmla="*/ 0 w 32"/>
                  <a:gd name="T7" fmla="*/ 32 h 44"/>
                  <a:gd name="T8" fmla="*/ 0 w 32"/>
                  <a:gd name="T9" fmla="*/ 0 h 44"/>
                </a:gdLst>
                <a:ahLst/>
                <a:cxnLst>
                  <a:cxn ang="0">
                    <a:pos x="T0" y="T1"/>
                  </a:cxn>
                  <a:cxn ang="0">
                    <a:pos x="T2" y="T3"/>
                  </a:cxn>
                  <a:cxn ang="0">
                    <a:pos x="T4" y="T5"/>
                  </a:cxn>
                  <a:cxn ang="0">
                    <a:pos x="T6" y="T7"/>
                  </a:cxn>
                  <a:cxn ang="0">
                    <a:pos x="T8" y="T9"/>
                  </a:cxn>
                </a:cxnLst>
                <a:rect l="0" t="0" r="r" b="b"/>
                <a:pathLst>
                  <a:path w="32" h="44">
                    <a:moveTo>
                      <a:pt x="0" y="0"/>
                    </a:moveTo>
                    <a:lnTo>
                      <a:pt x="32" y="16"/>
                    </a:lnTo>
                    <a:lnTo>
                      <a:pt x="32" y="4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0" name="Freeform 1348"/>
              <p:cNvSpPr/>
              <p:nvPr/>
            </p:nvSpPr>
            <p:spPr bwMode="auto">
              <a:xfrm>
                <a:off x="5366" y="1692"/>
                <a:ext cx="32" cy="40"/>
              </a:xfrm>
              <a:custGeom>
                <a:avLst/>
                <a:gdLst>
                  <a:gd name="T0" fmla="*/ 0 w 32"/>
                  <a:gd name="T1" fmla="*/ 0 h 40"/>
                  <a:gd name="T2" fmla="*/ 32 w 32"/>
                  <a:gd name="T3" fmla="*/ 16 h 40"/>
                  <a:gd name="T4" fmla="*/ 32 w 32"/>
                  <a:gd name="T5" fmla="*/ 40 h 40"/>
                  <a:gd name="T6" fmla="*/ 0 w 32"/>
                  <a:gd name="T7" fmla="*/ 26 h 40"/>
                  <a:gd name="T8" fmla="*/ 0 w 32"/>
                  <a:gd name="T9" fmla="*/ 0 h 40"/>
                </a:gdLst>
                <a:ahLst/>
                <a:cxnLst>
                  <a:cxn ang="0">
                    <a:pos x="T0" y="T1"/>
                  </a:cxn>
                  <a:cxn ang="0">
                    <a:pos x="T2" y="T3"/>
                  </a:cxn>
                  <a:cxn ang="0">
                    <a:pos x="T4" y="T5"/>
                  </a:cxn>
                  <a:cxn ang="0">
                    <a:pos x="T6" y="T7"/>
                  </a:cxn>
                  <a:cxn ang="0">
                    <a:pos x="T8" y="T9"/>
                  </a:cxn>
                </a:cxnLst>
                <a:rect l="0" t="0" r="r" b="b"/>
                <a:pathLst>
                  <a:path w="32" h="40">
                    <a:moveTo>
                      <a:pt x="0" y="0"/>
                    </a:moveTo>
                    <a:lnTo>
                      <a:pt x="32" y="16"/>
                    </a:lnTo>
                    <a:lnTo>
                      <a:pt x="32" y="40"/>
                    </a:lnTo>
                    <a:lnTo>
                      <a:pt x="0" y="26"/>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1" name="Freeform 1349"/>
              <p:cNvSpPr/>
              <p:nvPr/>
            </p:nvSpPr>
            <p:spPr bwMode="auto">
              <a:xfrm>
                <a:off x="5414" y="1716"/>
                <a:ext cx="60" cy="46"/>
              </a:xfrm>
              <a:custGeom>
                <a:avLst/>
                <a:gdLst>
                  <a:gd name="T0" fmla="*/ 60 w 60"/>
                  <a:gd name="T1" fmla="*/ 32 h 46"/>
                  <a:gd name="T2" fmla="*/ 60 w 60"/>
                  <a:gd name="T3" fmla="*/ 46 h 46"/>
                  <a:gd name="T4" fmla="*/ 0 w 60"/>
                  <a:gd name="T5" fmla="*/ 22 h 46"/>
                  <a:gd name="T6" fmla="*/ 0 w 60"/>
                  <a:gd name="T7" fmla="*/ 0 h 46"/>
                  <a:gd name="T8" fmla="*/ 60 w 60"/>
                  <a:gd name="T9" fmla="*/ 32 h 46"/>
                </a:gdLst>
                <a:ahLst/>
                <a:cxnLst>
                  <a:cxn ang="0">
                    <a:pos x="T0" y="T1"/>
                  </a:cxn>
                  <a:cxn ang="0">
                    <a:pos x="T2" y="T3"/>
                  </a:cxn>
                  <a:cxn ang="0">
                    <a:pos x="T4" y="T5"/>
                  </a:cxn>
                  <a:cxn ang="0">
                    <a:pos x="T6" y="T7"/>
                  </a:cxn>
                  <a:cxn ang="0">
                    <a:pos x="T8" y="T9"/>
                  </a:cxn>
                </a:cxnLst>
                <a:rect l="0" t="0" r="r" b="b"/>
                <a:pathLst>
                  <a:path w="60" h="46">
                    <a:moveTo>
                      <a:pt x="60" y="32"/>
                    </a:moveTo>
                    <a:lnTo>
                      <a:pt x="60" y="46"/>
                    </a:lnTo>
                    <a:lnTo>
                      <a:pt x="0" y="22"/>
                    </a:lnTo>
                    <a:lnTo>
                      <a:pt x="0" y="0"/>
                    </a:lnTo>
                    <a:lnTo>
                      <a:pt x="60" y="32"/>
                    </a:lnTo>
                    <a:close/>
                  </a:path>
                </a:pathLst>
              </a:custGeom>
              <a:grpFill/>
              <a:ln>
                <a:noFill/>
              </a:ln>
            </p:spPr>
            <p:txBody>
              <a:bodyPr vert="horz" wrap="square" lIns="91440" tIns="45720" rIns="91440" bIns="45720" numCol="1" anchor="t" anchorCtr="0" compatLnSpc="1"/>
              <a:lstStyle/>
              <a:p>
                <a:endParaRPr lang="zh-CN" altLang="en-US"/>
              </a:p>
            </p:txBody>
          </p:sp>
          <p:sp>
            <p:nvSpPr>
              <p:cNvPr id="702" name="Freeform 1350"/>
              <p:cNvSpPr/>
              <p:nvPr/>
            </p:nvSpPr>
            <p:spPr bwMode="auto">
              <a:xfrm>
                <a:off x="5320" y="1724"/>
                <a:ext cx="58" cy="48"/>
              </a:xfrm>
              <a:custGeom>
                <a:avLst/>
                <a:gdLst>
                  <a:gd name="T0" fmla="*/ 0 w 58"/>
                  <a:gd name="T1" fmla="*/ 0 h 48"/>
                  <a:gd name="T2" fmla="*/ 58 w 58"/>
                  <a:gd name="T3" fmla="*/ 22 h 48"/>
                  <a:gd name="T4" fmla="*/ 58 w 58"/>
                  <a:gd name="T5" fmla="*/ 48 h 48"/>
                  <a:gd name="T6" fmla="*/ 0 w 58"/>
                  <a:gd name="T7" fmla="*/ 32 h 48"/>
                  <a:gd name="T8" fmla="*/ 0 w 58"/>
                  <a:gd name="T9" fmla="*/ 0 h 48"/>
                </a:gdLst>
                <a:ahLst/>
                <a:cxnLst>
                  <a:cxn ang="0">
                    <a:pos x="T0" y="T1"/>
                  </a:cxn>
                  <a:cxn ang="0">
                    <a:pos x="T2" y="T3"/>
                  </a:cxn>
                  <a:cxn ang="0">
                    <a:pos x="T4" y="T5"/>
                  </a:cxn>
                  <a:cxn ang="0">
                    <a:pos x="T6" y="T7"/>
                  </a:cxn>
                  <a:cxn ang="0">
                    <a:pos x="T8" y="T9"/>
                  </a:cxn>
                </a:cxnLst>
                <a:rect l="0" t="0" r="r" b="b"/>
                <a:pathLst>
                  <a:path w="58" h="48">
                    <a:moveTo>
                      <a:pt x="0" y="0"/>
                    </a:moveTo>
                    <a:lnTo>
                      <a:pt x="58" y="22"/>
                    </a:lnTo>
                    <a:lnTo>
                      <a:pt x="58" y="48"/>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3" name="Freeform 1351"/>
              <p:cNvSpPr/>
              <p:nvPr/>
            </p:nvSpPr>
            <p:spPr bwMode="auto">
              <a:xfrm>
                <a:off x="5394" y="1752"/>
                <a:ext cx="42" cy="36"/>
              </a:xfrm>
              <a:custGeom>
                <a:avLst/>
                <a:gdLst>
                  <a:gd name="T0" fmla="*/ 42 w 42"/>
                  <a:gd name="T1" fmla="*/ 16 h 36"/>
                  <a:gd name="T2" fmla="*/ 42 w 42"/>
                  <a:gd name="T3" fmla="*/ 36 h 36"/>
                  <a:gd name="T4" fmla="*/ 0 w 42"/>
                  <a:gd name="T5" fmla="*/ 24 h 36"/>
                  <a:gd name="T6" fmla="*/ 0 w 42"/>
                  <a:gd name="T7" fmla="*/ 0 h 36"/>
                  <a:gd name="T8" fmla="*/ 42 w 42"/>
                  <a:gd name="T9" fmla="*/ 16 h 36"/>
                </a:gdLst>
                <a:ahLst/>
                <a:cxnLst>
                  <a:cxn ang="0">
                    <a:pos x="T0" y="T1"/>
                  </a:cxn>
                  <a:cxn ang="0">
                    <a:pos x="T2" y="T3"/>
                  </a:cxn>
                  <a:cxn ang="0">
                    <a:pos x="T4" y="T5"/>
                  </a:cxn>
                  <a:cxn ang="0">
                    <a:pos x="T6" y="T7"/>
                  </a:cxn>
                  <a:cxn ang="0">
                    <a:pos x="T8" y="T9"/>
                  </a:cxn>
                </a:cxnLst>
                <a:rect l="0" t="0" r="r" b="b"/>
                <a:pathLst>
                  <a:path w="42" h="36">
                    <a:moveTo>
                      <a:pt x="42" y="16"/>
                    </a:moveTo>
                    <a:lnTo>
                      <a:pt x="42" y="36"/>
                    </a:lnTo>
                    <a:lnTo>
                      <a:pt x="0" y="24"/>
                    </a:lnTo>
                    <a:lnTo>
                      <a:pt x="0" y="0"/>
                    </a:lnTo>
                    <a:lnTo>
                      <a:pt x="42" y="16"/>
                    </a:lnTo>
                    <a:close/>
                  </a:path>
                </a:pathLst>
              </a:custGeom>
              <a:grpFill/>
              <a:ln>
                <a:noFill/>
              </a:ln>
            </p:spPr>
            <p:txBody>
              <a:bodyPr vert="horz" wrap="square" lIns="91440" tIns="45720" rIns="91440" bIns="45720" numCol="1" anchor="t" anchorCtr="0" compatLnSpc="1"/>
              <a:lstStyle/>
              <a:p>
                <a:endParaRPr lang="zh-CN" altLang="en-US"/>
              </a:p>
            </p:txBody>
          </p:sp>
          <p:sp>
            <p:nvSpPr>
              <p:cNvPr id="704" name="Freeform 1352"/>
              <p:cNvSpPr/>
              <p:nvPr/>
            </p:nvSpPr>
            <p:spPr bwMode="auto">
              <a:xfrm>
                <a:off x="5452" y="1774"/>
                <a:ext cx="22" cy="24"/>
              </a:xfrm>
              <a:custGeom>
                <a:avLst/>
                <a:gdLst>
                  <a:gd name="T0" fmla="*/ 22 w 22"/>
                  <a:gd name="T1" fmla="*/ 10 h 24"/>
                  <a:gd name="T2" fmla="*/ 22 w 22"/>
                  <a:gd name="T3" fmla="*/ 24 h 24"/>
                  <a:gd name="T4" fmla="*/ 0 w 22"/>
                  <a:gd name="T5" fmla="*/ 18 h 24"/>
                  <a:gd name="T6" fmla="*/ 0 w 22"/>
                  <a:gd name="T7" fmla="*/ 0 h 24"/>
                  <a:gd name="T8" fmla="*/ 22 w 22"/>
                  <a:gd name="T9" fmla="*/ 10 h 24"/>
                </a:gdLst>
                <a:ahLst/>
                <a:cxnLst>
                  <a:cxn ang="0">
                    <a:pos x="T0" y="T1"/>
                  </a:cxn>
                  <a:cxn ang="0">
                    <a:pos x="T2" y="T3"/>
                  </a:cxn>
                  <a:cxn ang="0">
                    <a:pos x="T4" y="T5"/>
                  </a:cxn>
                  <a:cxn ang="0">
                    <a:pos x="T6" y="T7"/>
                  </a:cxn>
                  <a:cxn ang="0">
                    <a:pos x="T8" y="T9"/>
                  </a:cxn>
                </a:cxnLst>
                <a:rect l="0" t="0" r="r" b="b"/>
                <a:pathLst>
                  <a:path w="22" h="24">
                    <a:moveTo>
                      <a:pt x="22" y="10"/>
                    </a:moveTo>
                    <a:lnTo>
                      <a:pt x="22" y="24"/>
                    </a:lnTo>
                    <a:lnTo>
                      <a:pt x="0" y="18"/>
                    </a:lnTo>
                    <a:lnTo>
                      <a:pt x="0" y="0"/>
                    </a:lnTo>
                    <a:lnTo>
                      <a:pt x="22" y="10"/>
                    </a:lnTo>
                    <a:close/>
                  </a:path>
                </a:pathLst>
              </a:custGeom>
              <a:grpFill/>
              <a:ln>
                <a:noFill/>
              </a:ln>
            </p:spPr>
            <p:txBody>
              <a:bodyPr vert="horz" wrap="square" lIns="91440" tIns="45720" rIns="91440" bIns="45720" numCol="1" anchor="t" anchorCtr="0" compatLnSpc="1"/>
              <a:lstStyle/>
              <a:p>
                <a:endParaRPr lang="zh-CN" altLang="en-US"/>
              </a:p>
            </p:txBody>
          </p:sp>
          <p:sp>
            <p:nvSpPr>
              <p:cNvPr id="705" name="Freeform 1353"/>
              <p:cNvSpPr/>
              <p:nvPr/>
            </p:nvSpPr>
            <p:spPr bwMode="auto">
              <a:xfrm>
                <a:off x="5320" y="1780"/>
                <a:ext cx="24" cy="36"/>
              </a:xfrm>
              <a:custGeom>
                <a:avLst/>
                <a:gdLst>
                  <a:gd name="T0" fmla="*/ 0 w 24"/>
                  <a:gd name="T1" fmla="*/ 0 h 36"/>
                  <a:gd name="T2" fmla="*/ 24 w 24"/>
                  <a:gd name="T3" fmla="*/ 6 h 36"/>
                  <a:gd name="T4" fmla="*/ 24 w 24"/>
                  <a:gd name="T5" fmla="*/ 36 h 36"/>
                  <a:gd name="T6" fmla="*/ 0 w 24"/>
                  <a:gd name="T7" fmla="*/ 32 h 36"/>
                  <a:gd name="T8" fmla="*/ 0 w 24"/>
                  <a:gd name="T9" fmla="*/ 0 h 36"/>
                </a:gdLst>
                <a:ahLst/>
                <a:cxnLst>
                  <a:cxn ang="0">
                    <a:pos x="T0" y="T1"/>
                  </a:cxn>
                  <a:cxn ang="0">
                    <a:pos x="T2" y="T3"/>
                  </a:cxn>
                  <a:cxn ang="0">
                    <a:pos x="T4" y="T5"/>
                  </a:cxn>
                  <a:cxn ang="0">
                    <a:pos x="T6" y="T7"/>
                  </a:cxn>
                  <a:cxn ang="0">
                    <a:pos x="T8" y="T9"/>
                  </a:cxn>
                </a:cxnLst>
                <a:rect l="0" t="0" r="r" b="b"/>
                <a:pathLst>
                  <a:path w="24" h="36">
                    <a:moveTo>
                      <a:pt x="0" y="0"/>
                    </a:moveTo>
                    <a:lnTo>
                      <a:pt x="24" y="6"/>
                    </a:lnTo>
                    <a:lnTo>
                      <a:pt x="24" y="36"/>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6" name="Freeform 1354"/>
              <p:cNvSpPr/>
              <p:nvPr/>
            </p:nvSpPr>
            <p:spPr bwMode="auto">
              <a:xfrm>
                <a:off x="5358" y="1790"/>
                <a:ext cx="36" cy="32"/>
              </a:xfrm>
              <a:custGeom>
                <a:avLst/>
                <a:gdLst>
                  <a:gd name="T0" fmla="*/ 36 w 36"/>
                  <a:gd name="T1" fmla="*/ 8 h 32"/>
                  <a:gd name="T2" fmla="*/ 36 w 36"/>
                  <a:gd name="T3" fmla="*/ 32 h 32"/>
                  <a:gd name="T4" fmla="*/ 0 w 36"/>
                  <a:gd name="T5" fmla="*/ 28 h 32"/>
                  <a:gd name="T6" fmla="*/ 0 w 36"/>
                  <a:gd name="T7" fmla="*/ 0 h 32"/>
                  <a:gd name="T8" fmla="*/ 36 w 36"/>
                  <a:gd name="T9" fmla="*/ 8 h 32"/>
                </a:gdLst>
                <a:ahLst/>
                <a:cxnLst>
                  <a:cxn ang="0">
                    <a:pos x="T0" y="T1"/>
                  </a:cxn>
                  <a:cxn ang="0">
                    <a:pos x="T2" y="T3"/>
                  </a:cxn>
                  <a:cxn ang="0">
                    <a:pos x="T4" y="T5"/>
                  </a:cxn>
                  <a:cxn ang="0">
                    <a:pos x="T6" y="T7"/>
                  </a:cxn>
                  <a:cxn ang="0">
                    <a:pos x="T8" y="T9"/>
                  </a:cxn>
                </a:cxnLst>
                <a:rect l="0" t="0" r="r" b="b"/>
                <a:pathLst>
                  <a:path w="36" h="32">
                    <a:moveTo>
                      <a:pt x="36" y="8"/>
                    </a:moveTo>
                    <a:lnTo>
                      <a:pt x="36" y="32"/>
                    </a:lnTo>
                    <a:lnTo>
                      <a:pt x="0" y="28"/>
                    </a:lnTo>
                    <a:lnTo>
                      <a:pt x="0" y="0"/>
                    </a:lnTo>
                    <a:lnTo>
                      <a:pt x="36" y="8"/>
                    </a:lnTo>
                    <a:close/>
                  </a:path>
                </a:pathLst>
              </a:custGeom>
              <a:grpFill/>
              <a:ln>
                <a:noFill/>
              </a:ln>
            </p:spPr>
            <p:txBody>
              <a:bodyPr vert="horz" wrap="square" lIns="91440" tIns="45720" rIns="91440" bIns="45720" numCol="1" anchor="t" anchorCtr="0" compatLnSpc="1"/>
              <a:lstStyle/>
              <a:p>
                <a:endParaRPr lang="zh-CN" altLang="en-US"/>
              </a:p>
            </p:txBody>
          </p:sp>
          <p:sp>
            <p:nvSpPr>
              <p:cNvPr id="707" name="Freeform 1355"/>
              <p:cNvSpPr/>
              <p:nvPr/>
            </p:nvSpPr>
            <p:spPr bwMode="auto">
              <a:xfrm>
                <a:off x="5408" y="1802"/>
                <a:ext cx="20" cy="26"/>
              </a:xfrm>
              <a:custGeom>
                <a:avLst/>
                <a:gdLst>
                  <a:gd name="T0" fmla="*/ 0 w 20"/>
                  <a:gd name="T1" fmla="*/ 0 h 26"/>
                  <a:gd name="T2" fmla="*/ 20 w 20"/>
                  <a:gd name="T3" fmla="*/ 6 h 26"/>
                  <a:gd name="T4" fmla="*/ 20 w 20"/>
                  <a:gd name="T5" fmla="*/ 26 h 26"/>
                  <a:gd name="T6" fmla="*/ 0 w 20"/>
                  <a:gd name="T7" fmla="*/ 22 h 26"/>
                  <a:gd name="T8" fmla="*/ 0 w 20"/>
                  <a:gd name="T9" fmla="*/ 0 h 26"/>
                </a:gdLst>
                <a:ahLst/>
                <a:cxnLst>
                  <a:cxn ang="0">
                    <a:pos x="T0" y="T1"/>
                  </a:cxn>
                  <a:cxn ang="0">
                    <a:pos x="T2" y="T3"/>
                  </a:cxn>
                  <a:cxn ang="0">
                    <a:pos x="T4" y="T5"/>
                  </a:cxn>
                  <a:cxn ang="0">
                    <a:pos x="T6" y="T7"/>
                  </a:cxn>
                  <a:cxn ang="0">
                    <a:pos x="T8" y="T9"/>
                  </a:cxn>
                </a:cxnLst>
                <a:rect l="0" t="0" r="r" b="b"/>
                <a:pathLst>
                  <a:path w="20" h="26">
                    <a:moveTo>
                      <a:pt x="0" y="0"/>
                    </a:moveTo>
                    <a:lnTo>
                      <a:pt x="20" y="6"/>
                    </a:lnTo>
                    <a:lnTo>
                      <a:pt x="20" y="26"/>
                    </a:lnTo>
                    <a:lnTo>
                      <a:pt x="0" y="2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08" name="Freeform 1356"/>
              <p:cNvSpPr/>
              <p:nvPr/>
            </p:nvSpPr>
            <p:spPr bwMode="auto">
              <a:xfrm>
                <a:off x="5442" y="1812"/>
                <a:ext cx="32" cy="22"/>
              </a:xfrm>
              <a:custGeom>
                <a:avLst/>
                <a:gdLst>
                  <a:gd name="T0" fmla="*/ 32 w 32"/>
                  <a:gd name="T1" fmla="*/ 8 h 22"/>
                  <a:gd name="T2" fmla="*/ 32 w 32"/>
                  <a:gd name="T3" fmla="*/ 22 h 22"/>
                  <a:gd name="T4" fmla="*/ 0 w 32"/>
                  <a:gd name="T5" fmla="*/ 18 h 22"/>
                  <a:gd name="T6" fmla="*/ 0 w 32"/>
                  <a:gd name="T7" fmla="*/ 0 h 22"/>
                  <a:gd name="T8" fmla="*/ 10 w 32"/>
                  <a:gd name="T9" fmla="*/ 2 h 22"/>
                  <a:gd name="T10" fmla="*/ 32 w 32"/>
                  <a:gd name="T11" fmla="*/ 8 h 22"/>
                </a:gdLst>
                <a:ahLst/>
                <a:cxnLst>
                  <a:cxn ang="0">
                    <a:pos x="T0" y="T1"/>
                  </a:cxn>
                  <a:cxn ang="0">
                    <a:pos x="T2" y="T3"/>
                  </a:cxn>
                  <a:cxn ang="0">
                    <a:pos x="T4" y="T5"/>
                  </a:cxn>
                  <a:cxn ang="0">
                    <a:pos x="T6" y="T7"/>
                  </a:cxn>
                  <a:cxn ang="0">
                    <a:pos x="T8" y="T9"/>
                  </a:cxn>
                  <a:cxn ang="0">
                    <a:pos x="T10" y="T11"/>
                  </a:cxn>
                </a:cxnLst>
                <a:rect l="0" t="0" r="r" b="b"/>
                <a:pathLst>
                  <a:path w="32" h="22">
                    <a:moveTo>
                      <a:pt x="32" y="8"/>
                    </a:moveTo>
                    <a:lnTo>
                      <a:pt x="32" y="22"/>
                    </a:lnTo>
                    <a:lnTo>
                      <a:pt x="0" y="18"/>
                    </a:lnTo>
                    <a:lnTo>
                      <a:pt x="0" y="0"/>
                    </a:lnTo>
                    <a:lnTo>
                      <a:pt x="10" y="2"/>
                    </a:lnTo>
                    <a:lnTo>
                      <a:pt x="32" y="8"/>
                    </a:lnTo>
                    <a:close/>
                  </a:path>
                </a:pathLst>
              </a:custGeom>
              <a:grpFill/>
              <a:ln>
                <a:noFill/>
              </a:ln>
            </p:spPr>
            <p:txBody>
              <a:bodyPr vert="horz" wrap="square" lIns="91440" tIns="45720" rIns="91440" bIns="45720" numCol="1" anchor="t" anchorCtr="0" compatLnSpc="1"/>
              <a:lstStyle/>
              <a:p>
                <a:endParaRPr lang="zh-CN" altLang="en-US"/>
              </a:p>
            </p:txBody>
          </p:sp>
          <p:sp>
            <p:nvSpPr>
              <p:cNvPr id="709" name="Freeform 1357"/>
              <p:cNvSpPr/>
              <p:nvPr/>
            </p:nvSpPr>
            <p:spPr bwMode="auto">
              <a:xfrm>
                <a:off x="5320" y="1836"/>
                <a:ext cx="38" cy="34"/>
              </a:xfrm>
              <a:custGeom>
                <a:avLst/>
                <a:gdLst>
                  <a:gd name="T0" fmla="*/ 0 w 38"/>
                  <a:gd name="T1" fmla="*/ 0 h 34"/>
                  <a:gd name="T2" fmla="*/ 38 w 38"/>
                  <a:gd name="T3" fmla="*/ 6 h 34"/>
                  <a:gd name="T4" fmla="*/ 38 w 38"/>
                  <a:gd name="T5" fmla="*/ 34 h 34"/>
                  <a:gd name="T6" fmla="*/ 0 w 38"/>
                  <a:gd name="T7" fmla="*/ 32 h 34"/>
                  <a:gd name="T8" fmla="*/ 0 w 38"/>
                  <a:gd name="T9" fmla="*/ 0 h 34"/>
                </a:gdLst>
                <a:ahLst/>
                <a:cxnLst>
                  <a:cxn ang="0">
                    <a:pos x="T0" y="T1"/>
                  </a:cxn>
                  <a:cxn ang="0">
                    <a:pos x="T2" y="T3"/>
                  </a:cxn>
                  <a:cxn ang="0">
                    <a:pos x="T4" y="T5"/>
                  </a:cxn>
                  <a:cxn ang="0">
                    <a:pos x="T6" y="T7"/>
                  </a:cxn>
                  <a:cxn ang="0">
                    <a:pos x="T8" y="T9"/>
                  </a:cxn>
                </a:cxnLst>
                <a:rect l="0" t="0" r="r" b="b"/>
                <a:pathLst>
                  <a:path w="38" h="34">
                    <a:moveTo>
                      <a:pt x="0" y="0"/>
                    </a:moveTo>
                    <a:lnTo>
                      <a:pt x="38" y="6"/>
                    </a:lnTo>
                    <a:lnTo>
                      <a:pt x="38" y="34"/>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0" name="Freeform 1358"/>
              <p:cNvSpPr/>
              <p:nvPr/>
            </p:nvSpPr>
            <p:spPr bwMode="auto">
              <a:xfrm>
                <a:off x="5390" y="1846"/>
                <a:ext cx="18" cy="26"/>
              </a:xfrm>
              <a:custGeom>
                <a:avLst/>
                <a:gdLst>
                  <a:gd name="T0" fmla="*/ 0 w 18"/>
                  <a:gd name="T1" fmla="*/ 0 h 26"/>
                  <a:gd name="T2" fmla="*/ 18 w 18"/>
                  <a:gd name="T3" fmla="*/ 2 h 26"/>
                  <a:gd name="T4" fmla="*/ 18 w 18"/>
                  <a:gd name="T5" fmla="*/ 26 h 26"/>
                  <a:gd name="T6" fmla="*/ 0 w 18"/>
                  <a:gd name="T7" fmla="*/ 24 h 26"/>
                  <a:gd name="T8" fmla="*/ 0 w 18"/>
                  <a:gd name="T9" fmla="*/ 0 h 26"/>
                </a:gdLst>
                <a:ahLst/>
                <a:cxnLst>
                  <a:cxn ang="0">
                    <a:pos x="T0" y="T1"/>
                  </a:cxn>
                  <a:cxn ang="0">
                    <a:pos x="T2" y="T3"/>
                  </a:cxn>
                  <a:cxn ang="0">
                    <a:pos x="T4" y="T5"/>
                  </a:cxn>
                  <a:cxn ang="0">
                    <a:pos x="T6" y="T7"/>
                  </a:cxn>
                  <a:cxn ang="0">
                    <a:pos x="T8" y="T9"/>
                  </a:cxn>
                </a:cxnLst>
                <a:rect l="0" t="0" r="r" b="b"/>
                <a:pathLst>
                  <a:path w="18" h="26">
                    <a:moveTo>
                      <a:pt x="0" y="0"/>
                    </a:moveTo>
                    <a:lnTo>
                      <a:pt x="18" y="2"/>
                    </a:lnTo>
                    <a:lnTo>
                      <a:pt x="18" y="26"/>
                    </a:lnTo>
                    <a:lnTo>
                      <a:pt x="0" y="24"/>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1" name="Freeform 1359"/>
              <p:cNvSpPr/>
              <p:nvPr/>
            </p:nvSpPr>
            <p:spPr bwMode="auto">
              <a:xfrm>
                <a:off x="5424" y="1850"/>
                <a:ext cx="50" cy="24"/>
              </a:xfrm>
              <a:custGeom>
                <a:avLst/>
                <a:gdLst>
                  <a:gd name="T0" fmla="*/ 50 w 50"/>
                  <a:gd name="T1" fmla="*/ 8 h 24"/>
                  <a:gd name="T2" fmla="*/ 50 w 50"/>
                  <a:gd name="T3" fmla="*/ 24 h 24"/>
                  <a:gd name="T4" fmla="*/ 0 w 50"/>
                  <a:gd name="T5" fmla="*/ 22 h 24"/>
                  <a:gd name="T6" fmla="*/ 0 w 50"/>
                  <a:gd name="T7" fmla="*/ 0 h 24"/>
                  <a:gd name="T8" fmla="*/ 50 w 50"/>
                  <a:gd name="T9" fmla="*/ 8 h 24"/>
                </a:gdLst>
                <a:ahLst/>
                <a:cxnLst>
                  <a:cxn ang="0">
                    <a:pos x="T0" y="T1"/>
                  </a:cxn>
                  <a:cxn ang="0">
                    <a:pos x="T2" y="T3"/>
                  </a:cxn>
                  <a:cxn ang="0">
                    <a:pos x="T4" y="T5"/>
                  </a:cxn>
                  <a:cxn ang="0">
                    <a:pos x="T6" y="T7"/>
                  </a:cxn>
                  <a:cxn ang="0">
                    <a:pos x="T8" y="T9"/>
                  </a:cxn>
                </a:cxnLst>
                <a:rect l="0" t="0" r="r" b="b"/>
                <a:pathLst>
                  <a:path w="50" h="24">
                    <a:moveTo>
                      <a:pt x="50" y="8"/>
                    </a:moveTo>
                    <a:lnTo>
                      <a:pt x="50" y="24"/>
                    </a:lnTo>
                    <a:lnTo>
                      <a:pt x="0" y="22"/>
                    </a:lnTo>
                    <a:lnTo>
                      <a:pt x="0" y="0"/>
                    </a:lnTo>
                    <a:lnTo>
                      <a:pt x="50" y="8"/>
                    </a:lnTo>
                    <a:close/>
                  </a:path>
                </a:pathLst>
              </a:custGeom>
              <a:grpFill/>
              <a:ln>
                <a:noFill/>
              </a:ln>
            </p:spPr>
            <p:txBody>
              <a:bodyPr vert="horz" wrap="square" lIns="91440" tIns="45720" rIns="91440" bIns="45720" numCol="1" anchor="t" anchorCtr="0" compatLnSpc="1"/>
              <a:lstStyle/>
              <a:p>
                <a:endParaRPr lang="zh-CN" altLang="en-US"/>
              </a:p>
            </p:txBody>
          </p:sp>
          <p:sp>
            <p:nvSpPr>
              <p:cNvPr id="712" name="Freeform 1360"/>
              <p:cNvSpPr/>
              <p:nvPr/>
            </p:nvSpPr>
            <p:spPr bwMode="auto">
              <a:xfrm>
                <a:off x="5320" y="1892"/>
                <a:ext cx="24" cy="32"/>
              </a:xfrm>
              <a:custGeom>
                <a:avLst/>
                <a:gdLst>
                  <a:gd name="T0" fmla="*/ 0 w 24"/>
                  <a:gd name="T1" fmla="*/ 0 h 32"/>
                  <a:gd name="T2" fmla="*/ 24 w 24"/>
                  <a:gd name="T3" fmla="*/ 0 h 32"/>
                  <a:gd name="T4" fmla="*/ 24 w 24"/>
                  <a:gd name="T5" fmla="*/ 30 h 32"/>
                  <a:gd name="T6" fmla="*/ 0 w 24"/>
                  <a:gd name="T7" fmla="*/ 32 h 32"/>
                  <a:gd name="T8" fmla="*/ 0 w 24"/>
                  <a:gd name="T9" fmla="*/ 0 h 32"/>
                </a:gdLst>
                <a:ahLst/>
                <a:cxnLst>
                  <a:cxn ang="0">
                    <a:pos x="T0" y="T1"/>
                  </a:cxn>
                  <a:cxn ang="0">
                    <a:pos x="T2" y="T3"/>
                  </a:cxn>
                  <a:cxn ang="0">
                    <a:pos x="T4" y="T5"/>
                  </a:cxn>
                  <a:cxn ang="0">
                    <a:pos x="T6" y="T7"/>
                  </a:cxn>
                  <a:cxn ang="0">
                    <a:pos x="T8" y="T9"/>
                  </a:cxn>
                </a:cxnLst>
                <a:rect l="0" t="0" r="r" b="b"/>
                <a:pathLst>
                  <a:path w="24" h="32">
                    <a:moveTo>
                      <a:pt x="0" y="0"/>
                    </a:moveTo>
                    <a:lnTo>
                      <a:pt x="24" y="0"/>
                    </a:lnTo>
                    <a:lnTo>
                      <a:pt x="24" y="30"/>
                    </a:lnTo>
                    <a:lnTo>
                      <a:pt x="0" y="32"/>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3" name="Freeform 1361"/>
              <p:cNvSpPr/>
              <p:nvPr/>
            </p:nvSpPr>
            <p:spPr bwMode="auto">
              <a:xfrm>
                <a:off x="5358" y="1892"/>
                <a:ext cx="36" cy="28"/>
              </a:xfrm>
              <a:custGeom>
                <a:avLst/>
                <a:gdLst>
                  <a:gd name="T0" fmla="*/ 36 w 36"/>
                  <a:gd name="T1" fmla="*/ 2 h 28"/>
                  <a:gd name="T2" fmla="*/ 36 w 36"/>
                  <a:gd name="T3" fmla="*/ 26 h 28"/>
                  <a:gd name="T4" fmla="*/ 0 w 36"/>
                  <a:gd name="T5" fmla="*/ 28 h 28"/>
                  <a:gd name="T6" fmla="*/ 0 w 36"/>
                  <a:gd name="T7" fmla="*/ 0 h 28"/>
                  <a:gd name="T8" fmla="*/ 36 w 36"/>
                  <a:gd name="T9" fmla="*/ 2 h 28"/>
                </a:gdLst>
                <a:ahLst/>
                <a:cxnLst>
                  <a:cxn ang="0">
                    <a:pos x="T0" y="T1"/>
                  </a:cxn>
                  <a:cxn ang="0">
                    <a:pos x="T2" y="T3"/>
                  </a:cxn>
                  <a:cxn ang="0">
                    <a:pos x="T4" y="T5"/>
                  </a:cxn>
                  <a:cxn ang="0">
                    <a:pos x="T6" y="T7"/>
                  </a:cxn>
                  <a:cxn ang="0">
                    <a:pos x="T8" y="T9"/>
                  </a:cxn>
                </a:cxnLst>
                <a:rect l="0" t="0" r="r" b="b"/>
                <a:pathLst>
                  <a:path w="36" h="28">
                    <a:moveTo>
                      <a:pt x="36" y="2"/>
                    </a:moveTo>
                    <a:lnTo>
                      <a:pt x="36" y="26"/>
                    </a:lnTo>
                    <a:lnTo>
                      <a:pt x="0" y="28"/>
                    </a:lnTo>
                    <a:lnTo>
                      <a:pt x="0" y="0"/>
                    </a:lnTo>
                    <a:lnTo>
                      <a:pt x="36" y="2"/>
                    </a:lnTo>
                    <a:close/>
                  </a:path>
                </a:pathLst>
              </a:custGeom>
              <a:grpFill/>
              <a:ln>
                <a:noFill/>
              </a:ln>
            </p:spPr>
            <p:txBody>
              <a:bodyPr vert="horz" wrap="square" lIns="91440" tIns="45720" rIns="91440" bIns="45720" numCol="1" anchor="t" anchorCtr="0" compatLnSpc="1"/>
              <a:lstStyle/>
              <a:p>
                <a:endParaRPr lang="zh-CN" altLang="en-US"/>
              </a:p>
            </p:txBody>
          </p:sp>
          <p:sp>
            <p:nvSpPr>
              <p:cNvPr id="714" name="Freeform 1362"/>
              <p:cNvSpPr/>
              <p:nvPr/>
            </p:nvSpPr>
            <p:spPr bwMode="auto">
              <a:xfrm>
                <a:off x="5424" y="1894"/>
                <a:ext cx="22" cy="20"/>
              </a:xfrm>
              <a:custGeom>
                <a:avLst/>
                <a:gdLst>
                  <a:gd name="T0" fmla="*/ 0 w 22"/>
                  <a:gd name="T1" fmla="*/ 0 h 20"/>
                  <a:gd name="T2" fmla="*/ 22 w 22"/>
                  <a:gd name="T3" fmla="*/ 0 h 20"/>
                  <a:gd name="T4" fmla="*/ 22 w 22"/>
                  <a:gd name="T5" fmla="*/ 18 h 20"/>
                  <a:gd name="T6" fmla="*/ 0 w 22"/>
                  <a:gd name="T7" fmla="*/ 20 h 20"/>
                  <a:gd name="T8" fmla="*/ 0 w 22"/>
                  <a:gd name="T9" fmla="*/ 0 h 20"/>
                </a:gdLst>
                <a:ahLst/>
                <a:cxnLst>
                  <a:cxn ang="0">
                    <a:pos x="T0" y="T1"/>
                  </a:cxn>
                  <a:cxn ang="0">
                    <a:pos x="T2" y="T3"/>
                  </a:cxn>
                  <a:cxn ang="0">
                    <a:pos x="T4" y="T5"/>
                  </a:cxn>
                  <a:cxn ang="0">
                    <a:pos x="T6" y="T7"/>
                  </a:cxn>
                  <a:cxn ang="0">
                    <a:pos x="T8" y="T9"/>
                  </a:cxn>
                </a:cxnLst>
                <a:rect l="0" t="0" r="r" b="b"/>
                <a:pathLst>
                  <a:path w="22" h="20">
                    <a:moveTo>
                      <a:pt x="0" y="0"/>
                    </a:moveTo>
                    <a:lnTo>
                      <a:pt x="22" y="0"/>
                    </a:lnTo>
                    <a:lnTo>
                      <a:pt x="22" y="18"/>
                    </a:lnTo>
                    <a:lnTo>
                      <a:pt x="0" y="20"/>
                    </a:lnTo>
                    <a:lnTo>
                      <a:pt x="0" y="0"/>
                    </a:lnTo>
                    <a:close/>
                  </a:path>
                </a:pathLst>
              </a:custGeom>
              <a:grpFill/>
              <a:ln>
                <a:noFill/>
              </a:ln>
            </p:spPr>
            <p:txBody>
              <a:bodyPr vert="horz" wrap="square" lIns="91440" tIns="45720" rIns="91440" bIns="45720" numCol="1" anchor="t" anchorCtr="0" compatLnSpc="1"/>
              <a:lstStyle/>
              <a:p>
                <a:endParaRPr lang="zh-CN" altLang="en-US"/>
              </a:p>
            </p:txBody>
          </p:sp>
          <p:sp>
            <p:nvSpPr>
              <p:cNvPr id="715" name="Freeform 1363"/>
              <p:cNvSpPr/>
              <p:nvPr/>
            </p:nvSpPr>
            <p:spPr bwMode="auto">
              <a:xfrm>
                <a:off x="5462" y="1894"/>
                <a:ext cx="12" cy="18"/>
              </a:xfrm>
              <a:custGeom>
                <a:avLst/>
                <a:gdLst>
                  <a:gd name="T0" fmla="*/ 12 w 12"/>
                  <a:gd name="T1" fmla="*/ 0 h 18"/>
                  <a:gd name="T2" fmla="*/ 12 w 12"/>
                  <a:gd name="T3" fmla="*/ 16 h 18"/>
                  <a:gd name="T4" fmla="*/ 0 w 12"/>
                  <a:gd name="T5" fmla="*/ 18 h 18"/>
                  <a:gd name="T6" fmla="*/ 0 w 12"/>
                  <a:gd name="T7" fmla="*/ 0 h 18"/>
                  <a:gd name="T8" fmla="*/ 12 w 12"/>
                  <a:gd name="T9" fmla="*/ 0 h 18"/>
                </a:gdLst>
                <a:ahLst/>
                <a:cxnLst>
                  <a:cxn ang="0">
                    <a:pos x="T0" y="T1"/>
                  </a:cxn>
                  <a:cxn ang="0">
                    <a:pos x="T2" y="T3"/>
                  </a:cxn>
                  <a:cxn ang="0">
                    <a:pos x="T4" y="T5"/>
                  </a:cxn>
                  <a:cxn ang="0">
                    <a:pos x="T6" y="T7"/>
                  </a:cxn>
                  <a:cxn ang="0">
                    <a:pos x="T8" y="T9"/>
                  </a:cxn>
                </a:cxnLst>
                <a:rect l="0" t="0" r="r" b="b"/>
                <a:pathLst>
                  <a:path w="12" h="18">
                    <a:moveTo>
                      <a:pt x="12" y="0"/>
                    </a:moveTo>
                    <a:lnTo>
                      <a:pt x="12" y="16"/>
                    </a:lnTo>
                    <a:lnTo>
                      <a:pt x="0" y="18"/>
                    </a:lnTo>
                    <a:lnTo>
                      <a:pt x="0" y="0"/>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16" name="Freeform 1364"/>
              <p:cNvSpPr/>
              <p:nvPr/>
            </p:nvSpPr>
            <p:spPr bwMode="auto">
              <a:xfrm>
                <a:off x="5320" y="1942"/>
                <a:ext cx="58" cy="39"/>
              </a:xfrm>
              <a:custGeom>
                <a:avLst/>
                <a:gdLst>
                  <a:gd name="T0" fmla="*/ 0 w 58"/>
                  <a:gd name="T1" fmla="*/ 6 h 39"/>
                  <a:gd name="T2" fmla="*/ 58 w 58"/>
                  <a:gd name="T3" fmla="*/ 0 h 39"/>
                  <a:gd name="T4" fmla="*/ 58 w 58"/>
                  <a:gd name="T5" fmla="*/ 27 h 39"/>
                  <a:gd name="T6" fmla="*/ 0 w 58"/>
                  <a:gd name="T7" fmla="*/ 39 h 39"/>
                  <a:gd name="T8" fmla="*/ 0 w 58"/>
                  <a:gd name="T9" fmla="*/ 6 h 39"/>
                </a:gdLst>
                <a:ahLst/>
                <a:cxnLst>
                  <a:cxn ang="0">
                    <a:pos x="T0" y="T1"/>
                  </a:cxn>
                  <a:cxn ang="0">
                    <a:pos x="T2" y="T3"/>
                  </a:cxn>
                  <a:cxn ang="0">
                    <a:pos x="T4" y="T5"/>
                  </a:cxn>
                  <a:cxn ang="0">
                    <a:pos x="T6" y="T7"/>
                  </a:cxn>
                  <a:cxn ang="0">
                    <a:pos x="T8" y="T9"/>
                  </a:cxn>
                </a:cxnLst>
                <a:rect l="0" t="0" r="r" b="b"/>
                <a:pathLst>
                  <a:path w="58" h="39">
                    <a:moveTo>
                      <a:pt x="0" y="6"/>
                    </a:moveTo>
                    <a:lnTo>
                      <a:pt x="58" y="0"/>
                    </a:lnTo>
                    <a:lnTo>
                      <a:pt x="58" y="27"/>
                    </a:lnTo>
                    <a:lnTo>
                      <a:pt x="0" y="39"/>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17" name="Freeform 1365"/>
              <p:cNvSpPr/>
              <p:nvPr/>
            </p:nvSpPr>
            <p:spPr bwMode="auto">
              <a:xfrm>
                <a:off x="5394" y="1938"/>
                <a:ext cx="14" cy="27"/>
              </a:xfrm>
              <a:custGeom>
                <a:avLst/>
                <a:gdLst>
                  <a:gd name="T0" fmla="*/ 14 w 14"/>
                  <a:gd name="T1" fmla="*/ 0 h 27"/>
                  <a:gd name="T2" fmla="*/ 14 w 14"/>
                  <a:gd name="T3" fmla="*/ 22 h 27"/>
                  <a:gd name="T4" fmla="*/ 0 w 14"/>
                  <a:gd name="T5" fmla="*/ 27 h 27"/>
                  <a:gd name="T6" fmla="*/ 0 w 14"/>
                  <a:gd name="T7" fmla="*/ 2 h 27"/>
                  <a:gd name="T8" fmla="*/ 14 w 14"/>
                  <a:gd name="T9" fmla="*/ 0 h 27"/>
                </a:gdLst>
                <a:ahLst/>
                <a:cxnLst>
                  <a:cxn ang="0">
                    <a:pos x="T0" y="T1"/>
                  </a:cxn>
                  <a:cxn ang="0">
                    <a:pos x="T2" y="T3"/>
                  </a:cxn>
                  <a:cxn ang="0">
                    <a:pos x="T4" y="T5"/>
                  </a:cxn>
                  <a:cxn ang="0">
                    <a:pos x="T6" y="T7"/>
                  </a:cxn>
                  <a:cxn ang="0">
                    <a:pos x="T8" y="T9"/>
                  </a:cxn>
                </a:cxnLst>
                <a:rect l="0" t="0" r="r" b="b"/>
                <a:pathLst>
                  <a:path w="14" h="27">
                    <a:moveTo>
                      <a:pt x="14" y="0"/>
                    </a:moveTo>
                    <a:lnTo>
                      <a:pt x="14" y="22"/>
                    </a:lnTo>
                    <a:lnTo>
                      <a:pt x="0" y="27"/>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18" name="Freeform 1366"/>
              <p:cNvSpPr/>
              <p:nvPr/>
            </p:nvSpPr>
            <p:spPr bwMode="auto">
              <a:xfrm>
                <a:off x="5422" y="1930"/>
                <a:ext cx="52" cy="28"/>
              </a:xfrm>
              <a:custGeom>
                <a:avLst/>
                <a:gdLst>
                  <a:gd name="T0" fmla="*/ 52 w 52"/>
                  <a:gd name="T1" fmla="*/ 0 h 28"/>
                  <a:gd name="T2" fmla="*/ 52 w 52"/>
                  <a:gd name="T3" fmla="*/ 16 h 28"/>
                  <a:gd name="T4" fmla="*/ 2 w 52"/>
                  <a:gd name="T5" fmla="*/ 28 h 28"/>
                  <a:gd name="T6" fmla="*/ 2 w 52"/>
                  <a:gd name="T7" fmla="*/ 8 h 28"/>
                  <a:gd name="T8" fmla="*/ 0 w 52"/>
                  <a:gd name="T9" fmla="*/ 6 h 28"/>
                  <a:gd name="T10" fmla="*/ 2 w 52"/>
                  <a:gd name="T11" fmla="*/ 6 h 28"/>
                  <a:gd name="T12" fmla="*/ 52 w 52"/>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52" h="28">
                    <a:moveTo>
                      <a:pt x="52" y="0"/>
                    </a:moveTo>
                    <a:lnTo>
                      <a:pt x="52" y="16"/>
                    </a:lnTo>
                    <a:lnTo>
                      <a:pt x="2" y="28"/>
                    </a:lnTo>
                    <a:lnTo>
                      <a:pt x="2" y="8"/>
                    </a:lnTo>
                    <a:lnTo>
                      <a:pt x="0" y="6"/>
                    </a:lnTo>
                    <a:lnTo>
                      <a:pt x="2" y="6"/>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19" name="Freeform 1367"/>
              <p:cNvSpPr/>
              <p:nvPr/>
            </p:nvSpPr>
            <p:spPr bwMode="auto">
              <a:xfrm>
                <a:off x="5320" y="1997"/>
                <a:ext cx="30" cy="38"/>
              </a:xfrm>
              <a:custGeom>
                <a:avLst/>
                <a:gdLst>
                  <a:gd name="T0" fmla="*/ 0 w 30"/>
                  <a:gd name="T1" fmla="*/ 6 h 38"/>
                  <a:gd name="T2" fmla="*/ 30 w 30"/>
                  <a:gd name="T3" fmla="*/ 0 h 38"/>
                  <a:gd name="T4" fmla="*/ 30 w 30"/>
                  <a:gd name="T5" fmla="*/ 28 h 38"/>
                  <a:gd name="T6" fmla="*/ 0 w 30"/>
                  <a:gd name="T7" fmla="*/ 38 h 38"/>
                  <a:gd name="T8" fmla="*/ 0 w 30"/>
                  <a:gd name="T9" fmla="*/ 6 h 38"/>
                </a:gdLst>
                <a:ahLst/>
                <a:cxnLst>
                  <a:cxn ang="0">
                    <a:pos x="T0" y="T1"/>
                  </a:cxn>
                  <a:cxn ang="0">
                    <a:pos x="T2" y="T3"/>
                  </a:cxn>
                  <a:cxn ang="0">
                    <a:pos x="T4" y="T5"/>
                  </a:cxn>
                  <a:cxn ang="0">
                    <a:pos x="T6" y="T7"/>
                  </a:cxn>
                  <a:cxn ang="0">
                    <a:pos x="T8" y="T9"/>
                  </a:cxn>
                </a:cxnLst>
                <a:rect l="0" t="0" r="r" b="b"/>
                <a:pathLst>
                  <a:path w="30" h="38">
                    <a:moveTo>
                      <a:pt x="0" y="6"/>
                    </a:moveTo>
                    <a:lnTo>
                      <a:pt x="30" y="0"/>
                    </a:lnTo>
                    <a:lnTo>
                      <a:pt x="30"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0" name="Freeform 1368"/>
              <p:cNvSpPr/>
              <p:nvPr/>
            </p:nvSpPr>
            <p:spPr bwMode="auto">
              <a:xfrm>
                <a:off x="5364" y="1987"/>
                <a:ext cx="30" cy="34"/>
              </a:xfrm>
              <a:custGeom>
                <a:avLst/>
                <a:gdLst>
                  <a:gd name="T0" fmla="*/ 30 w 30"/>
                  <a:gd name="T1" fmla="*/ 0 h 34"/>
                  <a:gd name="T2" fmla="*/ 30 w 30"/>
                  <a:gd name="T3" fmla="*/ 24 h 34"/>
                  <a:gd name="T4" fmla="*/ 0 w 30"/>
                  <a:gd name="T5" fmla="*/ 34 h 34"/>
                  <a:gd name="T6" fmla="*/ 0 w 30"/>
                  <a:gd name="T7" fmla="*/ 6 h 34"/>
                  <a:gd name="T8" fmla="*/ 30 w 30"/>
                  <a:gd name="T9" fmla="*/ 0 h 34"/>
                </a:gdLst>
                <a:ahLst/>
                <a:cxnLst>
                  <a:cxn ang="0">
                    <a:pos x="T0" y="T1"/>
                  </a:cxn>
                  <a:cxn ang="0">
                    <a:pos x="T2" y="T3"/>
                  </a:cxn>
                  <a:cxn ang="0">
                    <a:pos x="T4" y="T5"/>
                  </a:cxn>
                  <a:cxn ang="0">
                    <a:pos x="T6" y="T7"/>
                  </a:cxn>
                  <a:cxn ang="0">
                    <a:pos x="T8" y="T9"/>
                  </a:cxn>
                </a:cxnLst>
                <a:rect l="0" t="0" r="r" b="b"/>
                <a:pathLst>
                  <a:path w="30" h="34">
                    <a:moveTo>
                      <a:pt x="30" y="0"/>
                    </a:moveTo>
                    <a:lnTo>
                      <a:pt x="30" y="24"/>
                    </a:lnTo>
                    <a:lnTo>
                      <a:pt x="0" y="34"/>
                    </a:lnTo>
                    <a:lnTo>
                      <a:pt x="0" y="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21" name="Freeform 1369"/>
              <p:cNvSpPr/>
              <p:nvPr/>
            </p:nvSpPr>
            <p:spPr bwMode="auto">
              <a:xfrm>
                <a:off x="5424" y="1977"/>
                <a:ext cx="20" cy="24"/>
              </a:xfrm>
              <a:custGeom>
                <a:avLst/>
                <a:gdLst>
                  <a:gd name="T0" fmla="*/ 0 w 20"/>
                  <a:gd name="T1" fmla="*/ 4 h 24"/>
                  <a:gd name="T2" fmla="*/ 20 w 20"/>
                  <a:gd name="T3" fmla="*/ 0 h 24"/>
                  <a:gd name="T4" fmla="*/ 20 w 20"/>
                  <a:gd name="T5" fmla="*/ 18 h 24"/>
                  <a:gd name="T6" fmla="*/ 0 w 20"/>
                  <a:gd name="T7" fmla="*/ 24 h 24"/>
                  <a:gd name="T8" fmla="*/ 0 w 20"/>
                  <a:gd name="T9" fmla="*/ 4 h 24"/>
                  <a:gd name="T10" fmla="*/ 0 w 20"/>
                  <a:gd name="T11" fmla="*/ 4 h 24"/>
                  <a:gd name="T12" fmla="*/ 0 w 20"/>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20" h="24">
                    <a:moveTo>
                      <a:pt x="0" y="4"/>
                    </a:moveTo>
                    <a:lnTo>
                      <a:pt x="20" y="0"/>
                    </a:lnTo>
                    <a:lnTo>
                      <a:pt x="20" y="18"/>
                    </a:lnTo>
                    <a:lnTo>
                      <a:pt x="0" y="24"/>
                    </a:lnTo>
                    <a:lnTo>
                      <a:pt x="0" y="4"/>
                    </a:lnTo>
                    <a:lnTo>
                      <a:pt x="0" y="4"/>
                    </a:ln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722" name="Freeform 1370"/>
              <p:cNvSpPr/>
              <p:nvPr/>
            </p:nvSpPr>
            <p:spPr bwMode="auto">
              <a:xfrm>
                <a:off x="5460" y="1971"/>
                <a:ext cx="14" cy="20"/>
              </a:xfrm>
              <a:custGeom>
                <a:avLst/>
                <a:gdLst>
                  <a:gd name="T0" fmla="*/ 14 w 14"/>
                  <a:gd name="T1" fmla="*/ 0 h 20"/>
                  <a:gd name="T2" fmla="*/ 14 w 14"/>
                  <a:gd name="T3" fmla="*/ 14 h 20"/>
                  <a:gd name="T4" fmla="*/ 0 w 14"/>
                  <a:gd name="T5" fmla="*/ 20 h 20"/>
                  <a:gd name="T6" fmla="*/ 0 w 14"/>
                  <a:gd name="T7" fmla="*/ 2 h 20"/>
                  <a:gd name="T8" fmla="*/ 14 w 14"/>
                  <a:gd name="T9" fmla="*/ 0 h 20"/>
                </a:gdLst>
                <a:ahLst/>
                <a:cxnLst>
                  <a:cxn ang="0">
                    <a:pos x="T0" y="T1"/>
                  </a:cxn>
                  <a:cxn ang="0">
                    <a:pos x="T2" y="T3"/>
                  </a:cxn>
                  <a:cxn ang="0">
                    <a:pos x="T4" y="T5"/>
                  </a:cxn>
                  <a:cxn ang="0">
                    <a:pos x="T6" y="T7"/>
                  </a:cxn>
                  <a:cxn ang="0">
                    <a:pos x="T8" y="T9"/>
                  </a:cxn>
                </a:cxnLst>
                <a:rect l="0" t="0" r="r" b="b"/>
                <a:pathLst>
                  <a:path w="14" h="20">
                    <a:moveTo>
                      <a:pt x="14" y="0"/>
                    </a:moveTo>
                    <a:lnTo>
                      <a:pt x="14" y="14"/>
                    </a:lnTo>
                    <a:lnTo>
                      <a:pt x="0" y="20"/>
                    </a:lnTo>
                    <a:lnTo>
                      <a:pt x="0" y="2"/>
                    </a:lnTo>
                    <a:lnTo>
                      <a:pt x="14" y="0"/>
                    </a:lnTo>
                    <a:close/>
                  </a:path>
                </a:pathLst>
              </a:custGeom>
              <a:grpFill/>
              <a:ln>
                <a:noFill/>
              </a:ln>
            </p:spPr>
            <p:txBody>
              <a:bodyPr vert="horz" wrap="square" lIns="91440" tIns="45720" rIns="91440" bIns="45720" numCol="1" anchor="t" anchorCtr="0" compatLnSpc="1"/>
              <a:lstStyle/>
              <a:p>
                <a:endParaRPr lang="zh-CN" altLang="en-US"/>
              </a:p>
            </p:txBody>
          </p:sp>
          <p:sp>
            <p:nvSpPr>
              <p:cNvPr id="723" name="Freeform 1371"/>
              <p:cNvSpPr/>
              <p:nvPr/>
            </p:nvSpPr>
            <p:spPr bwMode="auto">
              <a:xfrm>
                <a:off x="5320" y="2055"/>
                <a:ext cx="22" cy="38"/>
              </a:xfrm>
              <a:custGeom>
                <a:avLst/>
                <a:gdLst>
                  <a:gd name="T0" fmla="*/ 0 w 22"/>
                  <a:gd name="T1" fmla="*/ 6 h 38"/>
                  <a:gd name="T2" fmla="*/ 22 w 22"/>
                  <a:gd name="T3" fmla="*/ 0 h 38"/>
                  <a:gd name="T4" fmla="*/ 22 w 22"/>
                  <a:gd name="T5" fmla="*/ 28 h 38"/>
                  <a:gd name="T6" fmla="*/ 0 w 22"/>
                  <a:gd name="T7" fmla="*/ 38 h 38"/>
                  <a:gd name="T8" fmla="*/ 0 w 22"/>
                  <a:gd name="T9" fmla="*/ 6 h 38"/>
                </a:gdLst>
                <a:ahLst/>
                <a:cxnLst>
                  <a:cxn ang="0">
                    <a:pos x="T0" y="T1"/>
                  </a:cxn>
                  <a:cxn ang="0">
                    <a:pos x="T2" y="T3"/>
                  </a:cxn>
                  <a:cxn ang="0">
                    <a:pos x="T4" y="T5"/>
                  </a:cxn>
                  <a:cxn ang="0">
                    <a:pos x="T6" y="T7"/>
                  </a:cxn>
                  <a:cxn ang="0">
                    <a:pos x="T8" y="T9"/>
                  </a:cxn>
                </a:cxnLst>
                <a:rect l="0" t="0" r="r" b="b"/>
                <a:pathLst>
                  <a:path w="22" h="38">
                    <a:moveTo>
                      <a:pt x="0" y="6"/>
                    </a:moveTo>
                    <a:lnTo>
                      <a:pt x="22" y="0"/>
                    </a:lnTo>
                    <a:lnTo>
                      <a:pt x="22" y="28"/>
                    </a:lnTo>
                    <a:lnTo>
                      <a:pt x="0" y="3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24" name="Freeform 1372"/>
              <p:cNvSpPr/>
              <p:nvPr/>
            </p:nvSpPr>
            <p:spPr bwMode="auto">
              <a:xfrm>
                <a:off x="5358" y="2027"/>
                <a:ext cx="64" cy="50"/>
              </a:xfrm>
              <a:custGeom>
                <a:avLst/>
                <a:gdLst>
                  <a:gd name="T0" fmla="*/ 64 w 64"/>
                  <a:gd name="T1" fmla="*/ 0 h 50"/>
                  <a:gd name="T2" fmla="*/ 64 w 64"/>
                  <a:gd name="T3" fmla="*/ 20 h 50"/>
                  <a:gd name="T4" fmla="*/ 0 w 64"/>
                  <a:gd name="T5" fmla="*/ 50 h 50"/>
                  <a:gd name="T6" fmla="*/ 0 w 64"/>
                  <a:gd name="T7" fmla="*/ 22 h 50"/>
                  <a:gd name="T8" fmla="*/ 64 w 64"/>
                  <a:gd name="T9" fmla="*/ 0 h 50"/>
                </a:gdLst>
                <a:ahLst/>
                <a:cxnLst>
                  <a:cxn ang="0">
                    <a:pos x="T0" y="T1"/>
                  </a:cxn>
                  <a:cxn ang="0">
                    <a:pos x="T2" y="T3"/>
                  </a:cxn>
                  <a:cxn ang="0">
                    <a:pos x="T4" y="T5"/>
                  </a:cxn>
                  <a:cxn ang="0">
                    <a:pos x="T6" y="T7"/>
                  </a:cxn>
                  <a:cxn ang="0">
                    <a:pos x="T8" y="T9"/>
                  </a:cxn>
                </a:cxnLst>
                <a:rect l="0" t="0" r="r" b="b"/>
                <a:pathLst>
                  <a:path w="64" h="50">
                    <a:moveTo>
                      <a:pt x="64" y="0"/>
                    </a:moveTo>
                    <a:lnTo>
                      <a:pt x="64" y="20"/>
                    </a:lnTo>
                    <a:lnTo>
                      <a:pt x="0" y="50"/>
                    </a:lnTo>
                    <a:lnTo>
                      <a:pt x="0" y="22"/>
                    </a:lnTo>
                    <a:lnTo>
                      <a:pt x="64" y="0"/>
                    </a:lnTo>
                    <a:close/>
                  </a:path>
                </a:pathLst>
              </a:custGeom>
              <a:grpFill/>
              <a:ln>
                <a:noFill/>
              </a:ln>
            </p:spPr>
            <p:txBody>
              <a:bodyPr vert="horz" wrap="square" lIns="91440" tIns="45720" rIns="91440" bIns="45720" numCol="1" anchor="t" anchorCtr="0" compatLnSpc="1"/>
              <a:lstStyle/>
              <a:p>
                <a:endParaRPr lang="zh-CN" altLang="en-US"/>
              </a:p>
            </p:txBody>
          </p:sp>
          <p:sp>
            <p:nvSpPr>
              <p:cNvPr id="725" name="Freeform 1373"/>
              <p:cNvSpPr/>
              <p:nvPr/>
            </p:nvSpPr>
            <p:spPr bwMode="auto">
              <a:xfrm>
                <a:off x="5436" y="2009"/>
                <a:ext cx="38" cy="32"/>
              </a:xfrm>
              <a:custGeom>
                <a:avLst/>
                <a:gdLst>
                  <a:gd name="T0" fmla="*/ 38 w 38"/>
                  <a:gd name="T1" fmla="*/ 0 h 32"/>
                  <a:gd name="T2" fmla="*/ 38 w 38"/>
                  <a:gd name="T3" fmla="*/ 16 h 32"/>
                  <a:gd name="T4" fmla="*/ 0 w 38"/>
                  <a:gd name="T5" fmla="*/ 32 h 32"/>
                  <a:gd name="T6" fmla="*/ 0 w 38"/>
                  <a:gd name="T7" fmla="*/ 12 h 32"/>
                  <a:gd name="T8" fmla="*/ 38 w 38"/>
                  <a:gd name="T9" fmla="*/ 0 h 32"/>
                </a:gdLst>
                <a:ahLst/>
                <a:cxnLst>
                  <a:cxn ang="0">
                    <a:pos x="T0" y="T1"/>
                  </a:cxn>
                  <a:cxn ang="0">
                    <a:pos x="T2" y="T3"/>
                  </a:cxn>
                  <a:cxn ang="0">
                    <a:pos x="T4" y="T5"/>
                  </a:cxn>
                  <a:cxn ang="0">
                    <a:pos x="T6" y="T7"/>
                  </a:cxn>
                  <a:cxn ang="0">
                    <a:pos x="T8" y="T9"/>
                  </a:cxn>
                </a:cxnLst>
                <a:rect l="0" t="0" r="r" b="b"/>
                <a:pathLst>
                  <a:path w="38" h="32">
                    <a:moveTo>
                      <a:pt x="38" y="0"/>
                    </a:moveTo>
                    <a:lnTo>
                      <a:pt x="38" y="16"/>
                    </a:lnTo>
                    <a:lnTo>
                      <a:pt x="0" y="32"/>
                    </a:lnTo>
                    <a:lnTo>
                      <a:pt x="0" y="12"/>
                    </a:lnTo>
                    <a:lnTo>
                      <a:pt x="38" y="0"/>
                    </a:lnTo>
                    <a:close/>
                  </a:path>
                </a:pathLst>
              </a:custGeom>
              <a:grpFill/>
              <a:ln>
                <a:noFill/>
              </a:ln>
            </p:spPr>
            <p:txBody>
              <a:bodyPr vert="horz" wrap="square" lIns="91440" tIns="45720" rIns="91440" bIns="45720" numCol="1" anchor="t" anchorCtr="0" compatLnSpc="1"/>
              <a:lstStyle/>
              <a:p>
                <a:endParaRPr lang="zh-CN" altLang="en-US"/>
              </a:p>
            </p:txBody>
          </p:sp>
          <p:sp>
            <p:nvSpPr>
              <p:cNvPr id="726" name="Freeform 1374"/>
              <p:cNvSpPr/>
              <p:nvPr/>
            </p:nvSpPr>
            <p:spPr bwMode="auto">
              <a:xfrm>
                <a:off x="5320" y="2097"/>
                <a:ext cx="42" cy="50"/>
              </a:xfrm>
              <a:custGeom>
                <a:avLst/>
                <a:gdLst>
                  <a:gd name="T0" fmla="*/ 0 w 42"/>
                  <a:gd name="T1" fmla="*/ 20 h 50"/>
                  <a:gd name="T2" fmla="*/ 42 w 42"/>
                  <a:gd name="T3" fmla="*/ 0 h 50"/>
                  <a:gd name="T4" fmla="*/ 42 w 42"/>
                  <a:gd name="T5" fmla="*/ 28 h 50"/>
                  <a:gd name="T6" fmla="*/ 0 w 42"/>
                  <a:gd name="T7" fmla="*/ 50 h 50"/>
                  <a:gd name="T8" fmla="*/ 0 w 42"/>
                  <a:gd name="T9" fmla="*/ 20 h 50"/>
                </a:gdLst>
                <a:ahLst/>
                <a:cxnLst>
                  <a:cxn ang="0">
                    <a:pos x="T0" y="T1"/>
                  </a:cxn>
                  <a:cxn ang="0">
                    <a:pos x="T2" y="T3"/>
                  </a:cxn>
                  <a:cxn ang="0">
                    <a:pos x="T4" y="T5"/>
                  </a:cxn>
                  <a:cxn ang="0">
                    <a:pos x="T6" y="T7"/>
                  </a:cxn>
                  <a:cxn ang="0">
                    <a:pos x="T8" y="T9"/>
                  </a:cxn>
                </a:cxnLst>
                <a:rect l="0" t="0" r="r" b="b"/>
                <a:pathLst>
                  <a:path w="42" h="50">
                    <a:moveTo>
                      <a:pt x="0" y="20"/>
                    </a:moveTo>
                    <a:lnTo>
                      <a:pt x="42" y="0"/>
                    </a:lnTo>
                    <a:lnTo>
                      <a:pt x="42" y="28"/>
                    </a:lnTo>
                    <a:lnTo>
                      <a:pt x="0" y="50"/>
                    </a:lnTo>
                    <a:lnTo>
                      <a:pt x="0" y="20"/>
                    </a:lnTo>
                    <a:close/>
                  </a:path>
                </a:pathLst>
              </a:custGeom>
              <a:grpFill/>
              <a:ln>
                <a:noFill/>
              </a:ln>
            </p:spPr>
            <p:txBody>
              <a:bodyPr vert="horz" wrap="square" lIns="91440" tIns="45720" rIns="91440" bIns="45720" numCol="1" anchor="t" anchorCtr="0" compatLnSpc="1"/>
              <a:lstStyle/>
              <a:p>
                <a:endParaRPr lang="zh-CN" altLang="en-US"/>
              </a:p>
            </p:txBody>
          </p:sp>
          <p:sp>
            <p:nvSpPr>
              <p:cNvPr id="727" name="Freeform 1375"/>
              <p:cNvSpPr/>
              <p:nvPr/>
            </p:nvSpPr>
            <p:spPr bwMode="auto">
              <a:xfrm>
                <a:off x="5392" y="2063"/>
                <a:ext cx="50" cy="46"/>
              </a:xfrm>
              <a:custGeom>
                <a:avLst/>
                <a:gdLst>
                  <a:gd name="T0" fmla="*/ 0 w 50"/>
                  <a:gd name="T1" fmla="*/ 22 h 46"/>
                  <a:gd name="T2" fmla="*/ 50 w 50"/>
                  <a:gd name="T3" fmla="*/ 0 h 46"/>
                  <a:gd name="T4" fmla="*/ 50 w 50"/>
                  <a:gd name="T5" fmla="*/ 20 h 46"/>
                  <a:gd name="T6" fmla="*/ 0 w 50"/>
                  <a:gd name="T7" fmla="*/ 46 h 46"/>
                  <a:gd name="T8" fmla="*/ 0 w 50"/>
                  <a:gd name="T9" fmla="*/ 22 h 46"/>
                </a:gdLst>
                <a:ahLst/>
                <a:cxnLst>
                  <a:cxn ang="0">
                    <a:pos x="T0" y="T1"/>
                  </a:cxn>
                  <a:cxn ang="0">
                    <a:pos x="T2" y="T3"/>
                  </a:cxn>
                  <a:cxn ang="0">
                    <a:pos x="T4" y="T5"/>
                  </a:cxn>
                  <a:cxn ang="0">
                    <a:pos x="T6" y="T7"/>
                  </a:cxn>
                  <a:cxn ang="0">
                    <a:pos x="T8" y="T9"/>
                  </a:cxn>
                </a:cxnLst>
                <a:rect l="0" t="0" r="r" b="b"/>
                <a:pathLst>
                  <a:path w="50" h="46">
                    <a:moveTo>
                      <a:pt x="0" y="22"/>
                    </a:moveTo>
                    <a:lnTo>
                      <a:pt x="50" y="0"/>
                    </a:lnTo>
                    <a:lnTo>
                      <a:pt x="50" y="20"/>
                    </a:lnTo>
                    <a:lnTo>
                      <a:pt x="0" y="46"/>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28" name="Freeform 1376"/>
              <p:cNvSpPr/>
              <p:nvPr/>
            </p:nvSpPr>
            <p:spPr bwMode="auto">
              <a:xfrm>
                <a:off x="5456" y="2049"/>
                <a:ext cx="18" cy="26"/>
              </a:xfrm>
              <a:custGeom>
                <a:avLst/>
                <a:gdLst>
                  <a:gd name="T0" fmla="*/ 18 w 18"/>
                  <a:gd name="T1" fmla="*/ 0 h 26"/>
                  <a:gd name="T2" fmla="*/ 18 w 18"/>
                  <a:gd name="T3" fmla="*/ 16 h 26"/>
                  <a:gd name="T4" fmla="*/ 0 w 18"/>
                  <a:gd name="T5" fmla="*/ 26 h 26"/>
                  <a:gd name="T6" fmla="*/ 0 w 18"/>
                  <a:gd name="T7" fmla="*/ 8 h 26"/>
                  <a:gd name="T8" fmla="*/ 18 w 18"/>
                  <a:gd name="T9" fmla="*/ 0 h 26"/>
                </a:gdLst>
                <a:ahLst/>
                <a:cxnLst>
                  <a:cxn ang="0">
                    <a:pos x="T0" y="T1"/>
                  </a:cxn>
                  <a:cxn ang="0">
                    <a:pos x="T2" y="T3"/>
                  </a:cxn>
                  <a:cxn ang="0">
                    <a:pos x="T4" y="T5"/>
                  </a:cxn>
                  <a:cxn ang="0">
                    <a:pos x="T6" y="T7"/>
                  </a:cxn>
                  <a:cxn ang="0">
                    <a:pos x="T8" y="T9"/>
                  </a:cxn>
                </a:cxnLst>
                <a:rect l="0" t="0" r="r" b="b"/>
                <a:pathLst>
                  <a:path w="18" h="26">
                    <a:moveTo>
                      <a:pt x="18" y="0"/>
                    </a:moveTo>
                    <a:lnTo>
                      <a:pt x="18" y="16"/>
                    </a:lnTo>
                    <a:lnTo>
                      <a:pt x="0" y="26"/>
                    </a:lnTo>
                    <a:lnTo>
                      <a:pt x="0" y="8"/>
                    </a:lnTo>
                    <a:lnTo>
                      <a:pt x="18" y="0"/>
                    </a:lnTo>
                    <a:close/>
                  </a:path>
                </a:pathLst>
              </a:custGeom>
              <a:grpFill/>
              <a:ln>
                <a:noFill/>
              </a:ln>
            </p:spPr>
            <p:txBody>
              <a:bodyPr vert="horz" wrap="square" lIns="91440" tIns="45720" rIns="91440" bIns="45720" numCol="1" anchor="t" anchorCtr="0" compatLnSpc="1"/>
              <a:lstStyle/>
              <a:p>
                <a:endParaRPr lang="zh-CN" altLang="en-US"/>
              </a:p>
            </p:txBody>
          </p:sp>
          <p:sp>
            <p:nvSpPr>
              <p:cNvPr id="729" name="Freeform 1377"/>
              <p:cNvSpPr/>
              <p:nvPr/>
            </p:nvSpPr>
            <p:spPr bwMode="auto">
              <a:xfrm>
                <a:off x="5320" y="2159"/>
                <a:ext cx="24" cy="44"/>
              </a:xfrm>
              <a:custGeom>
                <a:avLst/>
                <a:gdLst>
                  <a:gd name="T0" fmla="*/ 0 w 24"/>
                  <a:gd name="T1" fmla="*/ 14 h 44"/>
                  <a:gd name="T2" fmla="*/ 24 w 24"/>
                  <a:gd name="T3" fmla="*/ 0 h 44"/>
                  <a:gd name="T4" fmla="*/ 24 w 24"/>
                  <a:gd name="T5" fmla="*/ 30 h 44"/>
                  <a:gd name="T6" fmla="*/ 0 w 24"/>
                  <a:gd name="T7" fmla="*/ 44 h 44"/>
                  <a:gd name="T8" fmla="*/ 0 w 24"/>
                  <a:gd name="T9" fmla="*/ 14 h 44"/>
                </a:gdLst>
                <a:ahLst/>
                <a:cxnLst>
                  <a:cxn ang="0">
                    <a:pos x="T0" y="T1"/>
                  </a:cxn>
                  <a:cxn ang="0">
                    <a:pos x="T2" y="T3"/>
                  </a:cxn>
                  <a:cxn ang="0">
                    <a:pos x="T4" y="T5"/>
                  </a:cxn>
                  <a:cxn ang="0">
                    <a:pos x="T6" y="T7"/>
                  </a:cxn>
                  <a:cxn ang="0">
                    <a:pos x="T8" y="T9"/>
                  </a:cxn>
                </a:cxnLst>
                <a:rect l="0" t="0" r="r" b="b"/>
                <a:pathLst>
                  <a:path w="24" h="44">
                    <a:moveTo>
                      <a:pt x="0" y="14"/>
                    </a:moveTo>
                    <a:lnTo>
                      <a:pt x="24" y="0"/>
                    </a:lnTo>
                    <a:lnTo>
                      <a:pt x="24" y="30"/>
                    </a:lnTo>
                    <a:lnTo>
                      <a:pt x="0" y="44"/>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30" name="Freeform 1378"/>
              <p:cNvSpPr/>
              <p:nvPr/>
            </p:nvSpPr>
            <p:spPr bwMode="auto">
              <a:xfrm>
                <a:off x="5360" y="2133"/>
                <a:ext cx="34" cy="46"/>
              </a:xfrm>
              <a:custGeom>
                <a:avLst/>
                <a:gdLst>
                  <a:gd name="T0" fmla="*/ 34 w 34"/>
                  <a:gd name="T1" fmla="*/ 0 h 46"/>
                  <a:gd name="T2" fmla="*/ 34 w 34"/>
                  <a:gd name="T3" fmla="*/ 24 h 46"/>
                  <a:gd name="T4" fmla="*/ 0 w 34"/>
                  <a:gd name="T5" fmla="*/ 46 h 46"/>
                  <a:gd name="T6" fmla="*/ 0 w 34"/>
                  <a:gd name="T7" fmla="*/ 18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4"/>
                    </a:lnTo>
                    <a:lnTo>
                      <a:pt x="0" y="46"/>
                    </a:lnTo>
                    <a:lnTo>
                      <a:pt x="0" y="18"/>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1" name="Freeform 1379"/>
              <p:cNvSpPr/>
              <p:nvPr/>
            </p:nvSpPr>
            <p:spPr bwMode="auto">
              <a:xfrm>
                <a:off x="5420" y="2113"/>
                <a:ext cx="12" cy="28"/>
              </a:xfrm>
              <a:custGeom>
                <a:avLst/>
                <a:gdLst>
                  <a:gd name="T0" fmla="*/ 0 w 12"/>
                  <a:gd name="T1" fmla="*/ 6 h 28"/>
                  <a:gd name="T2" fmla="*/ 12 w 12"/>
                  <a:gd name="T3" fmla="*/ 0 h 28"/>
                  <a:gd name="T4" fmla="*/ 12 w 12"/>
                  <a:gd name="T5" fmla="*/ 20 h 28"/>
                  <a:gd name="T6" fmla="*/ 0 w 12"/>
                  <a:gd name="T7" fmla="*/ 28 h 28"/>
                  <a:gd name="T8" fmla="*/ 0 w 12"/>
                  <a:gd name="T9" fmla="*/ 6 h 28"/>
                </a:gdLst>
                <a:ahLst/>
                <a:cxnLst>
                  <a:cxn ang="0">
                    <a:pos x="T0" y="T1"/>
                  </a:cxn>
                  <a:cxn ang="0">
                    <a:pos x="T2" y="T3"/>
                  </a:cxn>
                  <a:cxn ang="0">
                    <a:pos x="T4" y="T5"/>
                  </a:cxn>
                  <a:cxn ang="0">
                    <a:pos x="T6" y="T7"/>
                  </a:cxn>
                  <a:cxn ang="0">
                    <a:pos x="T8" y="T9"/>
                  </a:cxn>
                </a:cxnLst>
                <a:rect l="0" t="0" r="r" b="b"/>
                <a:pathLst>
                  <a:path w="12" h="28">
                    <a:moveTo>
                      <a:pt x="0" y="6"/>
                    </a:moveTo>
                    <a:lnTo>
                      <a:pt x="12" y="0"/>
                    </a:lnTo>
                    <a:lnTo>
                      <a:pt x="12" y="20"/>
                    </a:lnTo>
                    <a:lnTo>
                      <a:pt x="0" y="28"/>
                    </a:lnTo>
                    <a:lnTo>
                      <a:pt x="0" y="6"/>
                    </a:lnTo>
                    <a:close/>
                  </a:path>
                </a:pathLst>
              </a:custGeom>
              <a:grpFill/>
              <a:ln>
                <a:noFill/>
              </a:ln>
            </p:spPr>
            <p:txBody>
              <a:bodyPr vert="horz" wrap="square" lIns="91440" tIns="45720" rIns="91440" bIns="45720" numCol="1" anchor="t" anchorCtr="0" compatLnSpc="1"/>
              <a:lstStyle/>
              <a:p>
                <a:endParaRPr lang="zh-CN" altLang="en-US"/>
              </a:p>
            </p:txBody>
          </p:sp>
          <p:sp>
            <p:nvSpPr>
              <p:cNvPr id="732" name="Freeform 1380"/>
              <p:cNvSpPr/>
              <p:nvPr/>
            </p:nvSpPr>
            <p:spPr bwMode="auto">
              <a:xfrm>
                <a:off x="5446" y="2091"/>
                <a:ext cx="28" cy="32"/>
              </a:xfrm>
              <a:custGeom>
                <a:avLst/>
                <a:gdLst>
                  <a:gd name="T0" fmla="*/ 28 w 28"/>
                  <a:gd name="T1" fmla="*/ 0 h 32"/>
                  <a:gd name="T2" fmla="*/ 28 w 28"/>
                  <a:gd name="T3" fmla="*/ 16 h 32"/>
                  <a:gd name="T4" fmla="*/ 0 w 28"/>
                  <a:gd name="T5" fmla="*/ 32 h 32"/>
                  <a:gd name="T6" fmla="*/ 0 w 28"/>
                  <a:gd name="T7" fmla="*/ 14 h 32"/>
                  <a:gd name="T8" fmla="*/ 28 w 28"/>
                  <a:gd name="T9" fmla="*/ 0 h 32"/>
                </a:gdLst>
                <a:ahLst/>
                <a:cxnLst>
                  <a:cxn ang="0">
                    <a:pos x="T0" y="T1"/>
                  </a:cxn>
                  <a:cxn ang="0">
                    <a:pos x="T2" y="T3"/>
                  </a:cxn>
                  <a:cxn ang="0">
                    <a:pos x="T4" y="T5"/>
                  </a:cxn>
                  <a:cxn ang="0">
                    <a:pos x="T6" y="T7"/>
                  </a:cxn>
                  <a:cxn ang="0">
                    <a:pos x="T8" y="T9"/>
                  </a:cxn>
                </a:cxnLst>
                <a:rect l="0" t="0" r="r" b="b"/>
                <a:pathLst>
                  <a:path w="28" h="32">
                    <a:moveTo>
                      <a:pt x="28" y="0"/>
                    </a:moveTo>
                    <a:lnTo>
                      <a:pt x="28" y="16"/>
                    </a:lnTo>
                    <a:lnTo>
                      <a:pt x="0" y="32"/>
                    </a:lnTo>
                    <a:lnTo>
                      <a:pt x="0" y="1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33" name="Freeform 1381"/>
              <p:cNvSpPr/>
              <p:nvPr/>
            </p:nvSpPr>
            <p:spPr bwMode="auto">
              <a:xfrm>
                <a:off x="5320" y="2201"/>
                <a:ext cx="40" cy="54"/>
              </a:xfrm>
              <a:custGeom>
                <a:avLst/>
                <a:gdLst>
                  <a:gd name="T0" fmla="*/ 0 w 40"/>
                  <a:gd name="T1" fmla="*/ 22 h 54"/>
                  <a:gd name="T2" fmla="*/ 40 w 40"/>
                  <a:gd name="T3" fmla="*/ 0 h 54"/>
                  <a:gd name="T4" fmla="*/ 40 w 40"/>
                  <a:gd name="T5" fmla="*/ 26 h 54"/>
                  <a:gd name="T6" fmla="*/ 0 w 40"/>
                  <a:gd name="T7" fmla="*/ 54 h 54"/>
                  <a:gd name="T8" fmla="*/ 0 w 40"/>
                  <a:gd name="T9" fmla="*/ 22 h 54"/>
                </a:gdLst>
                <a:ahLst/>
                <a:cxnLst>
                  <a:cxn ang="0">
                    <a:pos x="T0" y="T1"/>
                  </a:cxn>
                  <a:cxn ang="0">
                    <a:pos x="T2" y="T3"/>
                  </a:cxn>
                  <a:cxn ang="0">
                    <a:pos x="T4" y="T5"/>
                  </a:cxn>
                  <a:cxn ang="0">
                    <a:pos x="T6" y="T7"/>
                  </a:cxn>
                  <a:cxn ang="0">
                    <a:pos x="T8" y="T9"/>
                  </a:cxn>
                </a:cxnLst>
                <a:rect l="0" t="0" r="r" b="b"/>
                <a:pathLst>
                  <a:path w="40" h="54">
                    <a:moveTo>
                      <a:pt x="0" y="22"/>
                    </a:moveTo>
                    <a:lnTo>
                      <a:pt x="40" y="0"/>
                    </a:lnTo>
                    <a:lnTo>
                      <a:pt x="40" y="26"/>
                    </a:lnTo>
                    <a:lnTo>
                      <a:pt x="0" y="54"/>
                    </a:lnTo>
                    <a:lnTo>
                      <a:pt x="0" y="22"/>
                    </a:lnTo>
                    <a:close/>
                  </a:path>
                </a:pathLst>
              </a:custGeom>
              <a:grpFill/>
              <a:ln>
                <a:noFill/>
              </a:ln>
            </p:spPr>
            <p:txBody>
              <a:bodyPr vert="horz" wrap="square" lIns="91440" tIns="45720" rIns="91440" bIns="45720" numCol="1" anchor="t" anchorCtr="0" compatLnSpc="1"/>
              <a:lstStyle/>
              <a:p>
                <a:endParaRPr lang="zh-CN" altLang="en-US"/>
              </a:p>
            </p:txBody>
          </p:sp>
          <p:sp>
            <p:nvSpPr>
              <p:cNvPr id="734" name="Freeform 1382"/>
              <p:cNvSpPr/>
              <p:nvPr/>
            </p:nvSpPr>
            <p:spPr bwMode="auto">
              <a:xfrm>
                <a:off x="5374" y="2171"/>
                <a:ext cx="34" cy="46"/>
              </a:xfrm>
              <a:custGeom>
                <a:avLst/>
                <a:gdLst>
                  <a:gd name="T0" fmla="*/ 34 w 34"/>
                  <a:gd name="T1" fmla="*/ 0 h 46"/>
                  <a:gd name="T2" fmla="*/ 34 w 34"/>
                  <a:gd name="T3" fmla="*/ 22 h 46"/>
                  <a:gd name="T4" fmla="*/ 0 w 34"/>
                  <a:gd name="T5" fmla="*/ 46 h 46"/>
                  <a:gd name="T6" fmla="*/ 0 w 34"/>
                  <a:gd name="T7" fmla="*/ 20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22"/>
                    </a:lnTo>
                    <a:lnTo>
                      <a:pt x="0" y="46"/>
                    </a:lnTo>
                    <a:lnTo>
                      <a:pt x="0" y="20"/>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35" name="Freeform 1383"/>
              <p:cNvSpPr/>
              <p:nvPr/>
            </p:nvSpPr>
            <p:spPr bwMode="auto">
              <a:xfrm>
                <a:off x="5424" y="2133"/>
                <a:ext cx="50" cy="50"/>
              </a:xfrm>
              <a:custGeom>
                <a:avLst/>
                <a:gdLst>
                  <a:gd name="T0" fmla="*/ 50 w 50"/>
                  <a:gd name="T1" fmla="*/ 0 h 50"/>
                  <a:gd name="T2" fmla="*/ 50 w 50"/>
                  <a:gd name="T3" fmla="*/ 16 h 50"/>
                  <a:gd name="T4" fmla="*/ 0 w 50"/>
                  <a:gd name="T5" fmla="*/ 50 h 50"/>
                  <a:gd name="T6" fmla="*/ 0 w 50"/>
                  <a:gd name="T7" fmla="*/ 30 h 50"/>
                  <a:gd name="T8" fmla="*/ 50 w 50"/>
                  <a:gd name="T9" fmla="*/ 0 h 50"/>
                </a:gdLst>
                <a:ahLst/>
                <a:cxnLst>
                  <a:cxn ang="0">
                    <a:pos x="T0" y="T1"/>
                  </a:cxn>
                  <a:cxn ang="0">
                    <a:pos x="T2" y="T3"/>
                  </a:cxn>
                  <a:cxn ang="0">
                    <a:pos x="T4" y="T5"/>
                  </a:cxn>
                  <a:cxn ang="0">
                    <a:pos x="T6" y="T7"/>
                  </a:cxn>
                  <a:cxn ang="0">
                    <a:pos x="T8" y="T9"/>
                  </a:cxn>
                </a:cxnLst>
                <a:rect l="0" t="0" r="r" b="b"/>
                <a:pathLst>
                  <a:path w="50" h="50">
                    <a:moveTo>
                      <a:pt x="50" y="0"/>
                    </a:moveTo>
                    <a:lnTo>
                      <a:pt x="50" y="16"/>
                    </a:lnTo>
                    <a:lnTo>
                      <a:pt x="0" y="50"/>
                    </a:lnTo>
                    <a:lnTo>
                      <a:pt x="0" y="30"/>
                    </a:lnTo>
                    <a:lnTo>
                      <a:pt x="50" y="0"/>
                    </a:lnTo>
                    <a:close/>
                  </a:path>
                </a:pathLst>
              </a:custGeom>
              <a:grpFill/>
              <a:ln>
                <a:noFill/>
              </a:ln>
            </p:spPr>
            <p:txBody>
              <a:bodyPr vert="horz" wrap="square" lIns="91440" tIns="45720" rIns="91440" bIns="45720" numCol="1" anchor="t" anchorCtr="0" compatLnSpc="1"/>
              <a:lstStyle/>
              <a:p>
                <a:endParaRPr lang="zh-CN" altLang="en-US"/>
              </a:p>
            </p:txBody>
          </p:sp>
          <p:sp>
            <p:nvSpPr>
              <p:cNvPr id="736" name="Freeform 1384"/>
              <p:cNvSpPr/>
              <p:nvPr/>
            </p:nvSpPr>
            <p:spPr bwMode="auto">
              <a:xfrm>
                <a:off x="5320" y="2259"/>
                <a:ext cx="22" cy="46"/>
              </a:xfrm>
              <a:custGeom>
                <a:avLst/>
                <a:gdLst>
                  <a:gd name="T0" fmla="*/ 0 w 22"/>
                  <a:gd name="T1" fmla="*/ 16 h 46"/>
                  <a:gd name="T2" fmla="*/ 22 w 22"/>
                  <a:gd name="T3" fmla="*/ 0 h 46"/>
                  <a:gd name="T4" fmla="*/ 22 w 22"/>
                  <a:gd name="T5" fmla="*/ 30 h 46"/>
                  <a:gd name="T6" fmla="*/ 0 w 22"/>
                  <a:gd name="T7" fmla="*/ 46 h 46"/>
                  <a:gd name="T8" fmla="*/ 0 w 22"/>
                  <a:gd name="T9" fmla="*/ 16 h 46"/>
                </a:gdLst>
                <a:ahLst/>
                <a:cxnLst>
                  <a:cxn ang="0">
                    <a:pos x="T0" y="T1"/>
                  </a:cxn>
                  <a:cxn ang="0">
                    <a:pos x="T2" y="T3"/>
                  </a:cxn>
                  <a:cxn ang="0">
                    <a:pos x="T4" y="T5"/>
                  </a:cxn>
                  <a:cxn ang="0">
                    <a:pos x="T6" y="T7"/>
                  </a:cxn>
                  <a:cxn ang="0">
                    <a:pos x="T8" y="T9"/>
                  </a:cxn>
                </a:cxnLst>
                <a:rect l="0" t="0" r="r" b="b"/>
                <a:pathLst>
                  <a:path w="22" h="46">
                    <a:moveTo>
                      <a:pt x="0" y="16"/>
                    </a:moveTo>
                    <a:lnTo>
                      <a:pt x="22" y="0"/>
                    </a:lnTo>
                    <a:lnTo>
                      <a:pt x="22" y="30"/>
                    </a:lnTo>
                    <a:lnTo>
                      <a:pt x="0" y="46"/>
                    </a:lnTo>
                    <a:lnTo>
                      <a:pt x="0" y="16"/>
                    </a:lnTo>
                    <a:close/>
                  </a:path>
                </a:pathLst>
              </a:custGeom>
              <a:grpFill/>
              <a:ln>
                <a:noFill/>
              </a:ln>
            </p:spPr>
            <p:txBody>
              <a:bodyPr vert="horz" wrap="square" lIns="91440" tIns="45720" rIns="91440" bIns="45720" numCol="1" anchor="t" anchorCtr="0" compatLnSpc="1"/>
              <a:lstStyle/>
              <a:p>
                <a:endParaRPr lang="zh-CN" altLang="en-US"/>
              </a:p>
            </p:txBody>
          </p:sp>
          <p:sp>
            <p:nvSpPr>
              <p:cNvPr id="737" name="Freeform 1385"/>
              <p:cNvSpPr/>
              <p:nvPr/>
            </p:nvSpPr>
            <p:spPr bwMode="auto">
              <a:xfrm>
                <a:off x="5358" y="2195"/>
                <a:ext cx="82" cy="82"/>
              </a:xfrm>
              <a:custGeom>
                <a:avLst/>
                <a:gdLst>
                  <a:gd name="T0" fmla="*/ 82 w 82"/>
                  <a:gd name="T1" fmla="*/ 0 h 82"/>
                  <a:gd name="T2" fmla="*/ 82 w 82"/>
                  <a:gd name="T3" fmla="*/ 20 h 82"/>
                  <a:gd name="T4" fmla="*/ 0 w 82"/>
                  <a:gd name="T5" fmla="*/ 82 h 82"/>
                  <a:gd name="T6" fmla="*/ 0 w 82"/>
                  <a:gd name="T7" fmla="*/ 54 h 82"/>
                  <a:gd name="T8" fmla="*/ 82 w 82"/>
                  <a:gd name="T9" fmla="*/ 0 h 82"/>
                </a:gdLst>
                <a:ahLst/>
                <a:cxnLst>
                  <a:cxn ang="0">
                    <a:pos x="T0" y="T1"/>
                  </a:cxn>
                  <a:cxn ang="0">
                    <a:pos x="T2" y="T3"/>
                  </a:cxn>
                  <a:cxn ang="0">
                    <a:pos x="T4" y="T5"/>
                  </a:cxn>
                  <a:cxn ang="0">
                    <a:pos x="T6" y="T7"/>
                  </a:cxn>
                  <a:cxn ang="0">
                    <a:pos x="T8" y="T9"/>
                  </a:cxn>
                </a:cxnLst>
                <a:rect l="0" t="0" r="r" b="b"/>
                <a:pathLst>
                  <a:path w="82" h="82">
                    <a:moveTo>
                      <a:pt x="82" y="0"/>
                    </a:moveTo>
                    <a:lnTo>
                      <a:pt x="82" y="20"/>
                    </a:lnTo>
                    <a:lnTo>
                      <a:pt x="0" y="82"/>
                    </a:lnTo>
                    <a:lnTo>
                      <a:pt x="0" y="54"/>
                    </a:lnTo>
                    <a:lnTo>
                      <a:pt x="82" y="0"/>
                    </a:lnTo>
                    <a:close/>
                  </a:path>
                </a:pathLst>
              </a:custGeom>
              <a:grpFill/>
              <a:ln>
                <a:noFill/>
              </a:ln>
            </p:spPr>
            <p:txBody>
              <a:bodyPr vert="horz" wrap="square" lIns="91440" tIns="45720" rIns="91440" bIns="45720" numCol="1" anchor="t" anchorCtr="0" compatLnSpc="1"/>
              <a:lstStyle/>
              <a:p>
                <a:endParaRPr lang="zh-CN" altLang="en-US"/>
              </a:p>
            </p:txBody>
          </p:sp>
          <p:sp>
            <p:nvSpPr>
              <p:cNvPr id="738" name="Freeform 1386"/>
              <p:cNvSpPr/>
              <p:nvPr/>
            </p:nvSpPr>
            <p:spPr bwMode="auto">
              <a:xfrm>
                <a:off x="5454" y="2173"/>
                <a:ext cx="20" cy="30"/>
              </a:xfrm>
              <a:custGeom>
                <a:avLst/>
                <a:gdLst>
                  <a:gd name="T0" fmla="*/ 20 w 20"/>
                  <a:gd name="T1" fmla="*/ 0 h 30"/>
                  <a:gd name="T2" fmla="*/ 20 w 20"/>
                  <a:gd name="T3" fmla="*/ 16 h 30"/>
                  <a:gd name="T4" fmla="*/ 0 w 20"/>
                  <a:gd name="T5" fmla="*/ 30 h 30"/>
                  <a:gd name="T6" fmla="*/ 0 w 20"/>
                  <a:gd name="T7" fmla="*/ 12 h 30"/>
                  <a:gd name="T8" fmla="*/ 20 w 20"/>
                  <a:gd name="T9" fmla="*/ 0 h 30"/>
                </a:gdLst>
                <a:ahLst/>
                <a:cxnLst>
                  <a:cxn ang="0">
                    <a:pos x="T0" y="T1"/>
                  </a:cxn>
                  <a:cxn ang="0">
                    <a:pos x="T2" y="T3"/>
                  </a:cxn>
                  <a:cxn ang="0">
                    <a:pos x="T4" y="T5"/>
                  </a:cxn>
                  <a:cxn ang="0">
                    <a:pos x="T6" y="T7"/>
                  </a:cxn>
                  <a:cxn ang="0">
                    <a:pos x="T8" y="T9"/>
                  </a:cxn>
                </a:cxnLst>
                <a:rect l="0" t="0" r="r" b="b"/>
                <a:pathLst>
                  <a:path w="20" h="30">
                    <a:moveTo>
                      <a:pt x="20" y="0"/>
                    </a:moveTo>
                    <a:lnTo>
                      <a:pt x="20" y="16"/>
                    </a:lnTo>
                    <a:lnTo>
                      <a:pt x="0" y="30"/>
                    </a:lnTo>
                    <a:lnTo>
                      <a:pt x="0" y="12"/>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39" name="Freeform 1387"/>
              <p:cNvSpPr/>
              <p:nvPr/>
            </p:nvSpPr>
            <p:spPr bwMode="auto">
              <a:xfrm>
                <a:off x="5392" y="2259"/>
                <a:ext cx="20" cy="38"/>
              </a:xfrm>
              <a:custGeom>
                <a:avLst/>
                <a:gdLst>
                  <a:gd name="T0" fmla="*/ 20 w 20"/>
                  <a:gd name="T1" fmla="*/ 0 h 38"/>
                  <a:gd name="T2" fmla="*/ 20 w 20"/>
                  <a:gd name="T3" fmla="*/ 22 h 38"/>
                  <a:gd name="T4" fmla="*/ 0 w 20"/>
                  <a:gd name="T5" fmla="*/ 38 h 38"/>
                  <a:gd name="T6" fmla="*/ 0 w 20"/>
                  <a:gd name="T7" fmla="*/ 14 h 38"/>
                  <a:gd name="T8" fmla="*/ 20 w 20"/>
                  <a:gd name="T9" fmla="*/ 0 h 38"/>
                </a:gdLst>
                <a:ahLst/>
                <a:cxnLst>
                  <a:cxn ang="0">
                    <a:pos x="T0" y="T1"/>
                  </a:cxn>
                  <a:cxn ang="0">
                    <a:pos x="T2" y="T3"/>
                  </a:cxn>
                  <a:cxn ang="0">
                    <a:pos x="T4" y="T5"/>
                  </a:cxn>
                  <a:cxn ang="0">
                    <a:pos x="T6" y="T7"/>
                  </a:cxn>
                  <a:cxn ang="0">
                    <a:pos x="T8" y="T9"/>
                  </a:cxn>
                </a:cxnLst>
                <a:rect l="0" t="0" r="r" b="b"/>
                <a:pathLst>
                  <a:path w="20" h="38">
                    <a:moveTo>
                      <a:pt x="20" y="0"/>
                    </a:moveTo>
                    <a:lnTo>
                      <a:pt x="20" y="22"/>
                    </a:lnTo>
                    <a:lnTo>
                      <a:pt x="0" y="38"/>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0" name="Freeform 1388"/>
              <p:cNvSpPr/>
              <p:nvPr/>
            </p:nvSpPr>
            <p:spPr bwMode="auto">
              <a:xfrm>
                <a:off x="5454" y="2215"/>
                <a:ext cx="20" cy="32"/>
              </a:xfrm>
              <a:custGeom>
                <a:avLst/>
                <a:gdLst>
                  <a:gd name="T0" fmla="*/ 20 w 20"/>
                  <a:gd name="T1" fmla="*/ 0 h 32"/>
                  <a:gd name="T2" fmla="*/ 20 w 20"/>
                  <a:gd name="T3" fmla="*/ 16 h 32"/>
                  <a:gd name="T4" fmla="*/ 0 w 20"/>
                  <a:gd name="T5" fmla="*/ 32 h 32"/>
                  <a:gd name="T6" fmla="*/ 0 w 20"/>
                  <a:gd name="T7" fmla="*/ 14 h 32"/>
                  <a:gd name="T8" fmla="*/ 20 w 20"/>
                  <a:gd name="T9" fmla="*/ 0 h 32"/>
                </a:gdLst>
                <a:ahLst/>
                <a:cxnLst>
                  <a:cxn ang="0">
                    <a:pos x="T0" y="T1"/>
                  </a:cxn>
                  <a:cxn ang="0">
                    <a:pos x="T2" y="T3"/>
                  </a:cxn>
                  <a:cxn ang="0">
                    <a:pos x="T4" y="T5"/>
                  </a:cxn>
                  <a:cxn ang="0">
                    <a:pos x="T6" y="T7"/>
                  </a:cxn>
                  <a:cxn ang="0">
                    <a:pos x="T8" y="T9"/>
                  </a:cxn>
                </a:cxnLst>
                <a:rect l="0" t="0" r="r" b="b"/>
                <a:pathLst>
                  <a:path w="20" h="32">
                    <a:moveTo>
                      <a:pt x="20" y="0"/>
                    </a:moveTo>
                    <a:lnTo>
                      <a:pt x="20" y="16"/>
                    </a:lnTo>
                    <a:lnTo>
                      <a:pt x="0" y="32"/>
                    </a:lnTo>
                    <a:lnTo>
                      <a:pt x="0" y="14"/>
                    </a:lnTo>
                    <a:lnTo>
                      <a:pt x="20" y="0"/>
                    </a:lnTo>
                    <a:close/>
                  </a:path>
                </a:pathLst>
              </a:custGeom>
              <a:grpFill/>
              <a:ln>
                <a:noFill/>
              </a:ln>
            </p:spPr>
            <p:txBody>
              <a:bodyPr vert="horz" wrap="square" lIns="91440" tIns="45720" rIns="91440" bIns="45720" numCol="1" anchor="t" anchorCtr="0" compatLnSpc="1"/>
              <a:lstStyle/>
              <a:p>
                <a:endParaRPr lang="zh-CN" altLang="en-US"/>
              </a:p>
            </p:txBody>
          </p:sp>
          <p:sp>
            <p:nvSpPr>
              <p:cNvPr id="741" name="Freeform 1389"/>
              <p:cNvSpPr/>
              <p:nvPr/>
            </p:nvSpPr>
            <p:spPr bwMode="auto">
              <a:xfrm>
                <a:off x="5320" y="2349"/>
                <a:ext cx="32" cy="56"/>
              </a:xfrm>
              <a:custGeom>
                <a:avLst/>
                <a:gdLst>
                  <a:gd name="T0" fmla="*/ 0 w 32"/>
                  <a:gd name="T1" fmla="*/ 26 h 56"/>
                  <a:gd name="T2" fmla="*/ 32 w 32"/>
                  <a:gd name="T3" fmla="*/ 0 h 56"/>
                  <a:gd name="T4" fmla="*/ 32 w 32"/>
                  <a:gd name="T5" fmla="*/ 28 h 56"/>
                  <a:gd name="T6" fmla="*/ 0 w 32"/>
                  <a:gd name="T7" fmla="*/ 56 h 56"/>
                  <a:gd name="T8" fmla="*/ 0 w 32"/>
                  <a:gd name="T9" fmla="*/ 26 h 56"/>
                </a:gdLst>
                <a:ahLst/>
                <a:cxnLst>
                  <a:cxn ang="0">
                    <a:pos x="T0" y="T1"/>
                  </a:cxn>
                  <a:cxn ang="0">
                    <a:pos x="T2" y="T3"/>
                  </a:cxn>
                  <a:cxn ang="0">
                    <a:pos x="T4" y="T5"/>
                  </a:cxn>
                  <a:cxn ang="0">
                    <a:pos x="T6" y="T7"/>
                  </a:cxn>
                  <a:cxn ang="0">
                    <a:pos x="T8" y="T9"/>
                  </a:cxn>
                </a:cxnLst>
                <a:rect l="0" t="0" r="r" b="b"/>
                <a:pathLst>
                  <a:path w="32" h="56">
                    <a:moveTo>
                      <a:pt x="0" y="26"/>
                    </a:moveTo>
                    <a:lnTo>
                      <a:pt x="32" y="0"/>
                    </a:lnTo>
                    <a:lnTo>
                      <a:pt x="32" y="28"/>
                    </a:lnTo>
                    <a:lnTo>
                      <a:pt x="0" y="56"/>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42" name="Freeform 1390"/>
              <p:cNvSpPr/>
              <p:nvPr/>
            </p:nvSpPr>
            <p:spPr bwMode="auto">
              <a:xfrm>
                <a:off x="5366" y="2293"/>
                <a:ext cx="58" cy="70"/>
              </a:xfrm>
              <a:custGeom>
                <a:avLst/>
                <a:gdLst>
                  <a:gd name="T0" fmla="*/ 58 w 58"/>
                  <a:gd name="T1" fmla="*/ 0 h 70"/>
                  <a:gd name="T2" fmla="*/ 58 w 58"/>
                  <a:gd name="T3" fmla="*/ 20 h 70"/>
                  <a:gd name="T4" fmla="*/ 0 w 58"/>
                  <a:gd name="T5" fmla="*/ 70 h 70"/>
                  <a:gd name="T6" fmla="*/ 0 w 58"/>
                  <a:gd name="T7" fmla="*/ 44 h 70"/>
                  <a:gd name="T8" fmla="*/ 58 w 58"/>
                  <a:gd name="T9" fmla="*/ 0 h 70"/>
                </a:gdLst>
                <a:ahLst/>
                <a:cxnLst>
                  <a:cxn ang="0">
                    <a:pos x="T0" y="T1"/>
                  </a:cxn>
                  <a:cxn ang="0">
                    <a:pos x="T2" y="T3"/>
                  </a:cxn>
                  <a:cxn ang="0">
                    <a:pos x="T4" y="T5"/>
                  </a:cxn>
                  <a:cxn ang="0">
                    <a:pos x="T6" y="T7"/>
                  </a:cxn>
                  <a:cxn ang="0">
                    <a:pos x="T8" y="T9"/>
                  </a:cxn>
                </a:cxnLst>
                <a:rect l="0" t="0" r="r" b="b"/>
                <a:pathLst>
                  <a:path w="58" h="70">
                    <a:moveTo>
                      <a:pt x="58" y="0"/>
                    </a:moveTo>
                    <a:lnTo>
                      <a:pt x="58" y="20"/>
                    </a:lnTo>
                    <a:lnTo>
                      <a:pt x="0" y="70"/>
                    </a:lnTo>
                    <a:lnTo>
                      <a:pt x="0" y="44"/>
                    </a:lnTo>
                    <a:lnTo>
                      <a:pt x="58" y="0"/>
                    </a:lnTo>
                    <a:close/>
                  </a:path>
                </a:pathLst>
              </a:custGeom>
              <a:grpFill/>
              <a:ln>
                <a:noFill/>
              </a:ln>
            </p:spPr>
            <p:txBody>
              <a:bodyPr vert="horz" wrap="square" lIns="91440" tIns="45720" rIns="91440" bIns="45720" numCol="1" anchor="t" anchorCtr="0" compatLnSpc="1"/>
              <a:lstStyle/>
              <a:p>
                <a:endParaRPr lang="zh-CN" altLang="en-US"/>
              </a:p>
            </p:txBody>
          </p:sp>
          <p:sp>
            <p:nvSpPr>
              <p:cNvPr id="743" name="Freeform 1391"/>
              <p:cNvSpPr/>
              <p:nvPr/>
            </p:nvSpPr>
            <p:spPr bwMode="auto">
              <a:xfrm>
                <a:off x="5440" y="2255"/>
                <a:ext cx="34" cy="46"/>
              </a:xfrm>
              <a:custGeom>
                <a:avLst/>
                <a:gdLst>
                  <a:gd name="T0" fmla="*/ 34 w 34"/>
                  <a:gd name="T1" fmla="*/ 0 h 46"/>
                  <a:gd name="T2" fmla="*/ 34 w 34"/>
                  <a:gd name="T3" fmla="*/ 14 h 46"/>
                  <a:gd name="T4" fmla="*/ 0 w 34"/>
                  <a:gd name="T5" fmla="*/ 46 h 46"/>
                  <a:gd name="T6" fmla="*/ 0 w 34"/>
                  <a:gd name="T7" fmla="*/ 26 h 46"/>
                  <a:gd name="T8" fmla="*/ 34 w 34"/>
                  <a:gd name="T9" fmla="*/ 0 h 46"/>
                </a:gdLst>
                <a:ahLst/>
                <a:cxnLst>
                  <a:cxn ang="0">
                    <a:pos x="T0" y="T1"/>
                  </a:cxn>
                  <a:cxn ang="0">
                    <a:pos x="T2" y="T3"/>
                  </a:cxn>
                  <a:cxn ang="0">
                    <a:pos x="T4" y="T5"/>
                  </a:cxn>
                  <a:cxn ang="0">
                    <a:pos x="T6" y="T7"/>
                  </a:cxn>
                  <a:cxn ang="0">
                    <a:pos x="T8" y="T9"/>
                  </a:cxn>
                </a:cxnLst>
                <a:rect l="0" t="0" r="r" b="b"/>
                <a:pathLst>
                  <a:path w="34" h="46">
                    <a:moveTo>
                      <a:pt x="34" y="0"/>
                    </a:moveTo>
                    <a:lnTo>
                      <a:pt x="34" y="14"/>
                    </a:lnTo>
                    <a:lnTo>
                      <a:pt x="0" y="46"/>
                    </a:lnTo>
                    <a:lnTo>
                      <a:pt x="0" y="26"/>
                    </a:lnTo>
                    <a:lnTo>
                      <a:pt x="34" y="0"/>
                    </a:lnTo>
                    <a:close/>
                  </a:path>
                </a:pathLst>
              </a:custGeom>
              <a:grpFill/>
              <a:ln>
                <a:noFill/>
              </a:ln>
            </p:spPr>
            <p:txBody>
              <a:bodyPr vert="horz" wrap="square" lIns="91440" tIns="45720" rIns="91440" bIns="45720" numCol="1" anchor="t" anchorCtr="0" compatLnSpc="1"/>
              <a:lstStyle/>
              <a:p>
                <a:endParaRPr lang="zh-CN" altLang="en-US"/>
              </a:p>
            </p:txBody>
          </p:sp>
          <p:sp>
            <p:nvSpPr>
              <p:cNvPr id="744" name="Freeform 1392"/>
              <p:cNvSpPr/>
              <p:nvPr/>
            </p:nvSpPr>
            <p:spPr bwMode="auto">
              <a:xfrm>
                <a:off x="5320" y="2409"/>
                <a:ext cx="16" cy="46"/>
              </a:xfrm>
              <a:custGeom>
                <a:avLst/>
                <a:gdLst>
                  <a:gd name="T0" fmla="*/ 0 w 16"/>
                  <a:gd name="T1" fmla="*/ 14 h 46"/>
                  <a:gd name="T2" fmla="*/ 16 w 16"/>
                  <a:gd name="T3" fmla="*/ 0 h 46"/>
                  <a:gd name="T4" fmla="*/ 16 w 16"/>
                  <a:gd name="T5" fmla="*/ 30 h 46"/>
                  <a:gd name="T6" fmla="*/ 0 w 16"/>
                  <a:gd name="T7" fmla="*/ 46 h 46"/>
                  <a:gd name="T8" fmla="*/ 0 w 16"/>
                  <a:gd name="T9" fmla="*/ 14 h 46"/>
                </a:gdLst>
                <a:ahLst/>
                <a:cxnLst>
                  <a:cxn ang="0">
                    <a:pos x="T0" y="T1"/>
                  </a:cxn>
                  <a:cxn ang="0">
                    <a:pos x="T2" y="T3"/>
                  </a:cxn>
                  <a:cxn ang="0">
                    <a:pos x="T4" y="T5"/>
                  </a:cxn>
                  <a:cxn ang="0">
                    <a:pos x="T6" y="T7"/>
                  </a:cxn>
                  <a:cxn ang="0">
                    <a:pos x="T8" y="T9"/>
                  </a:cxn>
                </a:cxnLst>
                <a:rect l="0" t="0" r="r" b="b"/>
                <a:pathLst>
                  <a:path w="16" h="46">
                    <a:moveTo>
                      <a:pt x="0" y="14"/>
                    </a:moveTo>
                    <a:lnTo>
                      <a:pt x="16" y="0"/>
                    </a:lnTo>
                    <a:lnTo>
                      <a:pt x="16" y="30"/>
                    </a:lnTo>
                    <a:lnTo>
                      <a:pt x="0" y="46"/>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5" name="Freeform 1393"/>
              <p:cNvSpPr/>
              <p:nvPr/>
            </p:nvSpPr>
            <p:spPr bwMode="auto">
              <a:xfrm>
                <a:off x="5352" y="2351"/>
                <a:ext cx="54" cy="74"/>
              </a:xfrm>
              <a:custGeom>
                <a:avLst/>
                <a:gdLst>
                  <a:gd name="T0" fmla="*/ 54 w 54"/>
                  <a:gd name="T1" fmla="*/ 0 h 74"/>
                  <a:gd name="T2" fmla="*/ 54 w 54"/>
                  <a:gd name="T3" fmla="*/ 22 h 74"/>
                  <a:gd name="T4" fmla="*/ 0 w 54"/>
                  <a:gd name="T5" fmla="*/ 74 h 74"/>
                  <a:gd name="T6" fmla="*/ 0 w 54"/>
                  <a:gd name="T7" fmla="*/ 46 h 74"/>
                  <a:gd name="T8" fmla="*/ 54 w 54"/>
                  <a:gd name="T9" fmla="*/ 0 h 74"/>
                </a:gdLst>
                <a:ahLst/>
                <a:cxnLst>
                  <a:cxn ang="0">
                    <a:pos x="T0" y="T1"/>
                  </a:cxn>
                  <a:cxn ang="0">
                    <a:pos x="T2" y="T3"/>
                  </a:cxn>
                  <a:cxn ang="0">
                    <a:pos x="T4" y="T5"/>
                  </a:cxn>
                  <a:cxn ang="0">
                    <a:pos x="T6" y="T7"/>
                  </a:cxn>
                  <a:cxn ang="0">
                    <a:pos x="T8" y="T9"/>
                  </a:cxn>
                </a:cxnLst>
                <a:rect l="0" t="0" r="r" b="b"/>
                <a:pathLst>
                  <a:path w="54" h="74">
                    <a:moveTo>
                      <a:pt x="54" y="0"/>
                    </a:moveTo>
                    <a:lnTo>
                      <a:pt x="54" y="22"/>
                    </a:lnTo>
                    <a:lnTo>
                      <a:pt x="0" y="74"/>
                    </a:lnTo>
                    <a:lnTo>
                      <a:pt x="0" y="46"/>
                    </a:lnTo>
                    <a:lnTo>
                      <a:pt x="54" y="0"/>
                    </a:lnTo>
                    <a:close/>
                  </a:path>
                </a:pathLst>
              </a:custGeom>
              <a:grpFill/>
              <a:ln>
                <a:noFill/>
              </a:ln>
            </p:spPr>
            <p:txBody>
              <a:bodyPr vert="horz" wrap="square" lIns="91440" tIns="45720" rIns="91440" bIns="45720" numCol="1" anchor="t" anchorCtr="0" compatLnSpc="1"/>
              <a:lstStyle/>
              <a:p>
                <a:endParaRPr lang="zh-CN" altLang="en-US"/>
              </a:p>
            </p:txBody>
          </p:sp>
          <p:sp>
            <p:nvSpPr>
              <p:cNvPr id="746" name="Freeform 1394"/>
              <p:cNvSpPr/>
              <p:nvPr/>
            </p:nvSpPr>
            <p:spPr bwMode="auto">
              <a:xfrm>
                <a:off x="5422" y="2295"/>
                <a:ext cx="52" cy="64"/>
              </a:xfrm>
              <a:custGeom>
                <a:avLst/>
                <a:gdLst>
                  <a:gd name="T0" fmla="*/ 52 w 52"/>
                  <a:gd name="T1" fmla="*/ 0 h 64"/>
                  <a:gd name="T2" fmla="*/ 52 w 52"/>
                  <a:gd name="T3" fmla="*/ 16 h 64"/>
                  <a:gd name="T4" fmla="*/ 0 w 52"/>
                  <a:gd name="T5" fmla="*/ 64 h 64"/>
                  <a:gd name="T6" fmla="*/ 0 w 52"/>
                  <a:gd name="T7" fmla="*/ 44 h 64"/>
                  <a:gd name="T8" fmla="*/ 52 w 52"/>
                  <a:gd name="T9" fmla="*/ 0 h 64"/>
                </a:gdLst>
                <a:ahLst/>
                <a:cxnLst>
                  <a:cxn ang="0">
                    <a:pos x="T0" y="T1"/>
                  </a:cxn>
                  <a:cxn ang="0">
                    <a:pos x="T2" y="T3"/>
                  </a:cxn>
                  <a:cxn ang="0">
                    <a:pos x="T4" y="T5"/>
                  </a:cxn>
                  <a:cxn ang="0">
                    <a:pos x="T6" y="T7"/>
                  </a:cxn>
                  <a:cxn ang="0">
                    <a:pos x="T8" y="T9"/>
                  </a:cxn>
                </a:cxnLst>
                <a:rect l="0" t="0" r="r" b="b"/>
                <a:pathLst>
                  <a:path w="52" h="64">
                    <a:moveTo>
                      <a:pt x="52" y="0"/>
                    </a:moveTo>
                    <a:lnTo>
                      <a:pt x="52" y="16"/>
                    </a:lnTo>
                    <a:lnTo>
                      <a:pt x="0" y="64"/>
                    </a:lnTo>
                    <a:lnTo>
                      <a:pt x="0" y="44"/>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47" name="Freeform 1395"/>
              <p:cNvSpPr/>
              <p:nvPr/>
            </p:nvSpPr>
            <p:spPr bwMode="auto">
              <a:xfrm>
                <a:off x="5320" y="2443"/>
                <a:ext cx="38" cy="64"/>
              </a:xfrm>
              <a:custGeom>
                <a:avLst/>
                <a:gdLst>
                  <a:gd name="T0" fmla="*/ 0 w 38"/>
                  <a:gd name="T1" fmla="*/ 34 h 64"/>
                  <a:gd name="T2" fmla="*/ 38 w 38"/>
                  <a:gd name="T3" fmla="*/ 0 h 64"/>
                  <a:gd name="T4" fmla="*/ 38 w 38"/>
                  <a:gd name="T5" fmla="*/ 28 h 64"/>
                  <a:gd name="T6" fmla="*/ 0 w 38"/>
                  <a:gd name="T7" fmla="*/ 64 h 64"/>
                  <a:gd name="T8" fmla="*/ 0 w 38"/>
                  <a:gd name="T9" fmla="*/ 34 h 64"/>
                </a:gdLst>
                <a:ahLst/>
                <a:cxnLst>
                  <a:cxn ang="0">
                    <a:pos x="T0" y="T1"/>
                  </a:cxn>
                  <a:cxn ang="0">
                    <a:pos x="T2" y="T3"/>
                  </a:cxn>
                  <a:cxn ang="0">
                    <a:pos x="T4" y="T5"/>
                  </a:cxn>
                  <a:cxn ang="0">
                    <a:pos x="T6" y="T7"/>
                  </a:cxn>
                  <a:cxn ang="0">
                    <a:pos x="T8" y="T9"/>
                  </a:cxn>
                </a:cxnLst>
                <a:rect l="0" t="0" r="r" b="b"/>
                <a:pathLst>
                  <a:path w="38" h="64">
                    <a:moveTo>
                      <a:pt x="0" y="34"/>
                    </a:moveTo>
                    <a:lnTo>
                      <a:pt x="38" y="0"/>
                    </a:lnTo>
                    <a:lnTo>
                      <a:pt x="38" y="28"/>
                    </a:lnTo>
                    <a:lnTo>
                      <a:pt x="0" y="64"/>
                    </a:lnTo>
                    <a:lnTo>
                      <a:pt x="0" y="34"/>
                    </a:lnTo>
                    <a:close/>
                  </a:path>
                </a:pathLst>
              </a:custGeom>
              <a:grpFill/>
              <a:ln>
                <a:noFill/>
              </a:ln>
            </p:spPr>
            <p:txBody>
              <a:bodyPr vert="horz" wrap="square" lIns="91440" tIns="45720" rIns="91440" bIns="45720" numCol="1" anchor="t" anchorCtr="0" compatLnSpc="1"/>
              <a:lstStyle/>
              <a:p>
                <a:endParaRPr lang="zh-CN" altLang="en-US"/>
              </a:p>
            </p:txBody>
          </p:sp>
          <p:sp>
            <p:nvSpPr>
              <p:cNvPr id="748" name="Freeform 1396"/>
              <p:cNvSpPr/>
              <p:nvPr/>
            </p:nvSpPr>
            <p:spPr bwMode="auto">
              <a:xfrm>
                <a:off x="5372" y="2415"/>
                <a:ext cx="16" cy="40"/>
              </a:xfrm>
              <a:custGeom>
                <a:avLst/>
                <a:gdLst>
                  <a:gd name="T0" fmla="*/ 0 w 16"/>
                  <a:gd name="T1" fmla="*/ 14 h 40"/>
                  <a:gd name="T2" fmla="*/ 16 w 16"/>
                  <a:gd name="T3" fmla="*/ 0 h 40"/>
                  <a:gd name="T4" fmla="*/ 16 w 16"/>
                  <a:gd name="T5" fmla="*/ 24 h 40"/>
                  <a:gd name="T6" fmla="*/ 0 w 16"/>
                  <a:gd name="T7" fmla="*/ 40 h 40"/>
                  <a:gd name="T8" fmla="*/ 0 w 16"/>
                  <a:gd name="T9" fmla="*/ 14 h 40"/>
                </a:gdLst>
                <a:ahLst/>
                <a:cxnLst>
                  <a:cxn ang="0">
                    <a:pos x="T0" y="T1"/>
                  </a:cxn>
                  <a:cxn ang="0">
                    <a:pos x="T2" y="T3"/>
                  </a:cxn>
                  <a:cxn ang="0">
                    <a:pos x="T4" y="T5"/>
                  </a:cxn>
                  <a:cxn ang="0">
                    <a:pos x="T6" y="T7"/>
                  </a:cxn>
                  <a:cxn ang="0">
                    <a:pos x="T8" y="T9"/>
                  </a:cxn>
                </a:cxnLst>
                <a:rect l="0" t="0" r="r" b="b"/>
                <a:pathLst>
                  <a:path w="16" h="40">
                    <a:moveTo>
                      <a:pt x="0" y="14"/>
                    </a:moveTo>
                    <a:lnTo>
                      <a:pt x="16" y="0"/>
                    </a:lnTo>
                    <a:lnTo>
                      <a:pt x="16" y="24"/>
                    </a:lnTo>
                    <a:lnTo>
                      <a:pt x="0" y="40"/>
                    </a:ln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749" name="Freeform 1397"/>
              <p:cNvSpPr/>
              <p:nvPr/>
            </p:nvSpPr>
            <p:spPr bwMode="auto">
              <a:xfrm>
                <a:off x="5402" y="2375"/>
                <a:ext cx="30" cy="50"/>
              </a:xfrm>
              <a:custGeom>
                <a:avLst/>
                <a:gdLst>
                  <a:gd name="T0" fmla="*/ 30 w 30"/>
                  <a:gd name="T1" fmla="*/ 0 h 50"/>
                  <a:gd name="T2" fmla="*/ 30 w 30"/>
                  <a:gd name="T3" fmla="*/ 20 h 50"/>
                  <a:gd name="T4" fmla="*/ 0 w 30"/>
                  <a:gd name="T5" fmla="*/ 50 h 50"/>
                  <a:gd name="T6" fmla="*/ 0 w 30"/>
                  <a:gd name="T7" fmla="*/ 26 h 50"/>
                  <a:gd name="T8" fmla="*/ 30 w 30"/>
                  <a:gd name="T9" fmla="*/ 0 h 50"/>
                </a:gdLst>
                <a:ahLst/>
                <a:cxnLst>
                  <a:cxn ang="0">
                    <a:pos x="T0" y="T1"/>
                  </a:cxn>
                  <a:cxn ang="0">
                    <a:pos x="T2" y="T3"/>
                  </a:cxn>
                  <a:cxn ang="0">
                    <a:pos x="T4" y="T5"/>
                  </a:cxn>
                  <a:cxn ang="0">
                    <a:pos x="T6" y="T7"/>
                  </a:cxn>
                  <a:cxn ang="0">
                    <a:pos x="T8" y="T9"/>
                  </a:cxn>
                </a:cxnLst>
                <a:rect l="0" t="0" r="r" b="b"/>
                <a:pathLst>
                  <a:path w="30" h="50">
                    <a:moveTo>
                      <a:pt x="30" y="0"/>
                    </a:moveTo>
                    <a:lnTo>
                      <a:pt x="30" y="20"/>
                    </a:lnTo>
                    <a:lnTo>
                      <a:pt x="0" y="50"/>
                    </a:lnTo>
                    <a:lnTo>
                      <a:pt x="0" y="26"/>
                    </a:lnTo>
                    <a:lnTo>
                      <a:pt x="30" y="0"/>
                    </a:lnTo>
                    <a:close/>
                  </a:path>
                </a:pathLst>
              </a:custGeom>
              <a:grpFill/>
              <a:ln>
                <a:noFill/>
              </a:ln>
            </p:spPr>
            <p:txBody>
              <a:bodyPr vert="horz" wrap="square" lIns="91440" tIns="45720" rIns="91440" bIns="45720" numCol="1" anchor="t" anchorCtr="0" compatLnSpc="1"/>
              <a:lstStyle/>
              <a:p>
                <a:endParaRPr lang="zh-CN" altLang="en-US"/>
              </a:p>
            </p:txBody>
          </p:sp>
          <p:sp>
            <p:nvSpPr>
              <p:cNvPr id="750" name="Freeform 1398"/>
              <p:cNvSpPr/>
              <p:nvPr/>
            </p:nvSpPr>
            <p:spPr bwMode="auto">
              <a:xfrm>
                <a:off x="5446" y="2337"/>
                <a:ext cx="28" cy="44"/>
              </a:xfrm>
              <a:custGeom>
                <a:avLst/>
                <a:gdLst>
                  <a:gd name="T0" fmla="*/ 28 w 28"/>
                  <a:gd name="T1" fmla="*/ 0 h 44"/>
                  <a:gd name="T2" fmla="*/ 28 w 28"/>
                  <a:gd name="T3" fmla="*/ 16 h 44"/>
                  <a:gd name="T4" fmla="*/ 0 w 28"/>
                  <a:gd name="T5" fmla="*/ 44 h 44"/>
                  <a:gd name="T6" fmla="*/ 0 w 28"/>
                  <a:gd name="T7" fmla="*/ 24 h 44"/>
                  <a:gd name="T8" fmla="*/ 28 w 28"/>
                  <a:gd name="T9" fmla="*/ 0 h 44"/>
                </a:gdLst>
                <a:ahLst/>
                <a:cxnLst>
                  <a:cxn ang="0">
                    <a:pos x="T0" y="T1"/>
                  </a:cxn>
                  <a:cxn ang="0">
                    <a:pos x="T2" y="T3"/>
                  </a:cxn>
                  <a:cxn ang="0">
                    <a:pos x="T4" y="T5"/>
                  </a:cxn>
                  <a:cxn ang="0">
                    <a:pos x="T6" y="T7"/>
                  </a:cxn>
                  <a:cxn ang="0">
                    <a:pos x="T8" y="T9"/>
                  </a:cxn>
                </a:cxnLst>
                <a:rect l="0" t="0" r="r" b="b"/>
                <a:pathLst>
                  <a:path w="28" h="44">
                    <a:moveTo>
                      <a:pt x="28" y="0"/>
                    </a:moveTo>
                    <a:lnTo>
                      <a:pt x="28" y="16"/>
                    </a:lnTo>
                    <a:lnTo>
                      <a:pt x="0" y="44"/>
                    </a:lnTo>
                    <a:lnTo>
                      <a:pt x="0" y="24"/>
                    </a:lnTo>
                    <a:lnTo>
                      <a:pt x="28" y="0"/>
                    </a:lnTo>
                    <a:close/>
                  </a:path>
                </a:pathLst>
              </a:custGeom>
              <a:grpFill/>
              <a:ln>
                <a:noFill/>
              </a:ln>
            </p:spPr>
            <p:txBody>
              <a:bodyPr vert="horz" wrap="square" lIns="91440" tIns="45720" rIns="91440" bIns="45720" numCol="1" anchor="t" anchorCtr="0" compatLnSpc="1"/>
              <a:lstStyle/>
              <a:p>
                <a:endParaRPr lang="zh-CN" altLang="en-US"/>
              </a:p>
            </p:txBody>
          </p:sp>
          <p:sp>
            <p:nvSpPr>
              <p:cNvPr id="751" name="Freeform 1399"/>
              <p:cNvSpPr/>
              <p:nvPr/>
            </p:nvSpPr>
            <p:spPr bwMode="auto">
              <a:xfrm>
                <a:off x="5320" y="2499"/>
                <a:ext cx="26" cy="58"/>
              </a:xfrm>
              <a:custGeom>
                <a:avLst/>
                <a:gdLst>
                  <a:gd name="T0" fmla="*/ 0 w 26"/>
                  <a:gd name="T1" fmla="*/ 26 h 58"/>
                  <a:gd name="T2" fmla="*/ 26 w 26"/>
                  <a:gd name="T3" fmla="*/ 0 h 58"/>
                  <a:gd name="T4" fmla="*/ 26 w 26"/>
                  <a:gd name="T5" fmla="*/ 30 h 58"/>
                  <a:gd name="T6" fmla="*/ 0 w 26"/>
                  <a:gd name="T7" fmla="*/ 58 h 58"/>
                  <a:gd name="T8" fmla="*/ 0 w 26"/>
                  <a:gd name="T9" fmla="*/ 26 h 58"/>
                </a:gdLst>
                <a:ahLst/>
                <a:cxnLst>
                  <a:cxn ang="0">
                    <a:pos x="T0" y="T1"/>
                  </a:cxn>
                  <a:cxn ang="0">
                    <a:pos x="T2" y="T3"/>
                  </a:cxn>
                  <a:cxn ang="0">
                    <a:pos x="T4" y="T5"/>
                  </a:cxn>
                  <a:cxn ang="0">
                    <a:pos x="T6" y="T7"/>
                  </a:cxn>
                  <a:cxn ang="0">
                    <a:pos x="T8" y="T9"/>
                  </a:cxn>
                </a:cxnLst>
                <a:rect l="0" t="0" r="r" b="b"/>
                <a:pathLst>
                  <a:path w="26" h="58">
                    <a:moveTo>
                      <a:pt x="0" y="26"/>
                    </a:moveTo>
                    <a:lnTo>
                      <a:pt x="26" y="0"/>
                    </a:lnTo>
                    <a:lnTo>
                      <a:pt x="26" y="30"/>
                    </a:lnTo>
                    <a:lnTo>
                      <a:pt x="0" y="58"/>
                    </a:lnTo>
                    <a:lnTo>
                      <a:pt x="0" y="26"/>
                    </a:lnTo>
                    <a:close/>
                  </a:path>
                </a:pathLst>
              </a:custGeom>
              <a:grpFill/>
              <a:ln>
                <a:noFill/>
              </a:ln>
            </p:spPr>
            <p:txBody>
              <a:bodyPr vert="horz" wrap="square" lIns="91440" tIns="45720" rIns="91440" bIns="45720" numCol="1" anchor="t" anchorCtr="0" compatLnSpc="1"/>
              <a:lstStyle/>
              <a:p>
                <a:endParaRPr lang="zh-CN" altLang="en-US"/>
              </a:p>
            </p:txBody>
          </p:sp>
          <p:sp>
            <p:nvSpPr>
              <p:cNvPr id="752" name="Freeform 1400"/>
              <p:cNvSpPr/>
              <p:nvPr/>
            </p:nvSpPr>
            <p:spPr bwMode="auto">
              <a:xfrm>
                <a:off x="5362" y="2429"/>
                <a:ext cx="56" cy="82"/>
              </a:xfrm>
              <a:custGeom>
                <a:avLst/>
                <a:gdLst>
                  <a:gd name="T0" fmla="*/ 56 w 56"/>
                  <a:gd name="T1" fmla="*/ 0 h 82"/>
                  <a:gd name="T2" fmla="*/ 56 w 56"/>
                  <a:gd name="T3" fmla="*/ 22 h 82"/>
                  <a:gd name="T4" fmla="*/ 0 w 56"/>
                  <a:gd name="T5" fmla="*/ 82 h 82"/>
                  <a:gd name="T6" fmla="*/ 0 w 56"/>
                  <a:gd name="T7" fmla="*/ 56 h 82"/>
                  <a:gd name="T8" fmla="*/ 56 w 56"/>
                  <a:gd name="T9" fmla="*/ 0 h 82"/>
                </a:gdLst>
                <a:ahLst/>
                <a:cxnLst>
                  <a:cxn ang="0">
                    <a:pos x="T0" y="T1"/>
                  </a:cxn>
                  <a:cxn ang="0">
                    <a:pos x="T2" y="T3"/>
                  </a:cxn>
                  <a:cxn ang="0">
                    <a:pos x="T4" y="T5"/>
                  </a:cxn>
                  <a:cxn ang="0">
                    <a:pos x="T6" y="T7"/>
                  </a:cxn>
                  <a:cxn ang="0">
                    <a:pos x="T8" y="T9"/>
                  </a:cxn>
                </a:cxnLst>
                <a:rect l="0" t="0" r="r" b="b"/>
                <a:pathLst>
                  <a:path w="56" h="82">
                    <a:moveTo>
                      <a:pt x="56" y="0"/>
                    </a:moveTo>
                    <a:lnTo>
                      <a:pt x="56" y="22"/>
                    </a:lnTo>
                    <a:lnTo>
                      <a:pt x="0" y="82"/>
                    </a:lnTo>
                    <a:lnTo>
                      <a:pt x="0" y="56"/>
                    </a:lnTo>
                    <a:lnTo>
                      <a:pt x="56" y="0"/>
                    </a:lnTo>
                    <a:close/>
                  </a:path>
                </a:pathLst>
              </a:custGeom>
              <a:grpFill/>
              <a:ln>
                <a:noFill/>
              </a:ln>
            </p:spPr>
            <p:txBody>
              <a:bodyPr vert="horz" wrap="square" lIns="91440" tIns="45720" rIns="91440" bIns="45720" numCol="1" anchor="t" anchorCtr="0" compatLnSpc="1"/>
              <a:lstStyle/>
              <a:p>
                <a:endParaRPr lang="zh-CN" altLang="en-US"/>
              </a:p>
            </p:txBody>
          </p:sp>
          <p:sp>
            <p:nvSpPr>
              <p:cNvPr id="753" name="Freeform 1401"/>
              <p:cNvSpPr/>
              <p:nvPr/>
            </p:nvSpPr>
            <p:spPr bwMode="auto">
              <a:xfrm>
                <a:off x="5434" y="2375"/>
                <a:ext cx="40" cy="60"/>
              </a:xfrm>
              <a:custGeom>
                <a:avLst/>
                <a:gdLst>
                  <a:gd name="T0" fmla="*/ 40 w 40"/>
                  <a:gd name="T1" fmla="*/ 0 h 60"/>
                  <a:gd name="T2" fmla="*/ 40 w 40"/>
                  <a:gd name="T3" fmla="*/ 16 h 60"/>
                  <a:gd name="T4" fmla="*/ 0 w 40"/>
                  <a:gd name="T5" fmla="*/ 60 h 60"/>
                  <a:gd name="T6" fmla="*/ 0 w 40"/>
                  <a:gd name="T7" fmla="*/ 40 h 60"/>
                  <a:gd name="T8" fmla="*/ 40 w 40"/>
                  <a:gd name="T9" fmla="*/ 0 h 60"/>
                </a:gdLst>
                <a:ahLst/>
                <a:cxnLst>
                  <a:cxn ang="0">
                    <a:pos x="T0" y="T1"/>
                  </a:cxn>
                  <a:cxn ang="0">
                    <a:pos x="T2" y="T3"/>
                  </a:cxn>
                  <a:cxn ang="0">
                    <a:pos x="T4" y="T5"/>
                  </a:cxn>
                  <a:cxn ang="0">
                    <a:pos x="T6" y="T7"/>
                  </a:cxn>
                  <a:cxn ang="0">
                    <a:pos x="T8" y="T9"/>
                  </a:cxn>
                </a:cxnLst>
                <a:rect l="0" t="0" r="r" b="b"/>
                <a:pathLst>
                  <a:path w="40" h="60">
                    <a:moveTo>
                      <a:pt x="40" y="0"/>
                    </a:moveTo>
                    <a:lnTo>
                      <a:pt x="40" y="16"/>
                    </a:lnTo>
                    <a:lnTo>
                      <a:pt x="0" y="60"/>
                    </a:lnTo>
                    <a:lnTo>
                      <a:pt x="0" y="40"/>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754" name="Freeform 1402"/>
              <p:cNvSpPr/>
              <p:nvPr/>
            </p:nvSpPr>
            <p:spPr bwMode="auto">
              <a:xfrm>
                <a:off x="5320" y="2489"/>
                <a:ext cx="84" cy="118"/>
              </a:xfrm>
              <a:custGeom>
                <a:avLst/>
                <a:gdLst>
                  <a:gd name="T0" fmla="*/ 0 w 84"/>
                  <a:gd name="T1" fmla="*/ 86 h 118"/>
                  <a:gd name="T2" fmla="*/ 84 w 84"/>
                  <a:gd name="T3" fmla="*/ 0 h 118"/>
                  <a:gd name="T4" fmla="*/ 84 w 84"/>
                  <a:gd name="T5" fmla="*/ 22 h 118"/>
                  <a:gd name="T6" fmla="*/ 0 w 84"/>
                  <a:gd name="T7" fmla="*/ 118 h 118"/>
                  <a:gd name="T8" fmla="*/ 0 w 84"/>
                  <a:gd name="T9" fmla="*/ 86 h 118"/>
                </a:gdLst>
                <a:ahLst/>
                <a:cxnLst>
                  <a:cxn ang="0">
                    <a:pos x="T0" y="T1"/>
                  </a:cxn>
                  <a:cxn ang="0">
                    <a:pos x="T2" y="T3"/>
                  </a:cxn>
                  <a:cxn ang="0">
                    <a:pos x="T4" y="T5"/>
                  </a:cxn>
                  <a:cxn ang="0">
                    <a:pos x="T6" y="T7"/>
                  </a:cxn>
                  <a:cxn ang="0">
                    <a:pos x="T8" y="T9"/>
                  </a:cxn>
                </a:cxnLst>
                <a:rect l="0" t="0" r="r" b="b"/>
                <a:pathLst>
                  <a:path w="84" h="118">
                    <a:moveTo>
                      <a:pt x="0" y="86"/>
                    </a:moveTo>
                    <a:lnTo>
                      <a:pt x="84" y="0"/>
                    </a:lnTo>
                    <a:lnTo>
                      <a:pt x="84" y="22"/>
                    </a:lnTo>
                    <a:lnTo>
                      <a:pt x="0" y="118"/>
                    </a:lnTo>
                    <a:lnTo>
                      <a:pt x="0" y="86"/>
                    </a:lnTo>
                    <a:close/>
                  </a:path>
                </a:pathLst>
              </a:custGeom>
              <a:grpFill/>
              <a:ln>
                <a:noFill/>
              </a:ln>
            </p:spPr>
            <p:txBody>
              <a:bodyPr vert="horz" wrap="square" lIns="91440" tIns="45720" rIns="91440" bIns="45720" numCol="1" anchor="t" anchorCtr="0" compatLnSpc="1"/>
              <a:lstStyle/>
              <a:p>
                <a:endParaRPr lang="zh-CN" altLang="en-US"/>
              </a:p>
            </p:txBody>
          </p:sp>
          <p:sp>
            <p:nvSpPr>
              <p:cNvPr id="755" name="Freeform 1403"/>
              <p:cNvSpPr/>
              <p:nvPr/>
            </p:nvSpPr>
            <p:spPr bwMode="auto">
              <a:xfrm>
                <a:off x="5418" y="2445"/>
                <a:ext cx="28" cy="50"/>
              </a:xfrm>
              <a:custGeom>
                <a:avLst/>
                <a:gdLst>
                  <a:gd name="T0" fmla="*/ 0 w 28"/>
                  <a:gd name="T1" fmla="*/ 28 h 50"/>
                  <a:gd name="T2" fmla="*/ 28 w 28"/>
                  <a:gd name="T3" fmla="*/ 0 h 50"/>
                  <a:gd name="T4" fmla="*/ 28 w 28"/>
                  <a:gd name="T5" fmla="*/ 18 h 50"/>
                  <a:gd name="T6" fmla="*/ 0 w 28"/>
                  <a:gd name="T7" fmla="*/ 50 h 50"/>
                  <a:gd name="T8" fmla="*/ 0 w 28"/>
                  <a:gd name="T9" fmla="*/ 28 h 50"/>
                </a:gdLst>
                <a:ahLst/>
                <a:cxnLst>
                  <a:cxn ang="0">
                    <a:pos x="T0" y="T1"/>
                  </a:cxn>
                  <a:cxn ang="0">
                    <a:pos x="T2" y="T3"/>
                  </a:cxn>
                  <a:cxn ang="0">
                    <a:pos x="T4" y="T5"/>
                  </a:cxn>
                  <a:cxn ang="0">
                    <a:pos x="T6" y="T7"/>
                  </a:cxn>
                  <a:cxn ang="0">
                    <a:pos x="T8" y="T9"/>
                  </a:cxn>
                </a:cxnLst>
                <a:rect l="0" t="0" r="r" b="b"/>
                <a:pathLst>
                  <a:path w="28" h="50">
                    <a:moveTo>
                      <a:pt x="0" y="28"/>
                    </a:moveTo>
                    <a:lnTo>
                      <a:pt x="28" y="0"/>
                    </a:lnTo>
                    <a:lnTo>
                      <a:pt x="28" y="18"/>
                    </a:lnTo>
                    <a:lnTo>
                      <a:pt x="0" y="50"/>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756" name="Freeform 1404"/>
              <p:cNvSpPr/>
              <p:nvPr/>
            </p:nvSpPr>
            <p:spPr bwMode="auto">
              <a:xfrm>
                <a:off x="5462" y="2417"/>
                <a:ext cx="12" cy="30"/>
              </a:xfrm>
              <a:custGeom>
                <a:avLst/>
                <a:gdLst>
                  <a:gd name="T0" fmla="*/ 12 w 12"/>
                  <a:gd name="T1" fmla="*/ 0 h 30"/>
                  <a:gd name="T2" fmla="*/ 12 w 12"/>
                  <a:gd name="T3" fmla="*/ 16 h 30"/>
                  <a:gd name="T4" fmla="*/ 0 w 12"/>
                  <a:gd name="T5" fmla="*/ 30 h 30"/>
                  <a:gd name="T6" fmla="*/ 0 w 12"/>
                  <a:gd name="T7" fmla="*/ 12 h 30"/>
                  <a:gd name="T8" fmla="*/ 12 w 12"/>
                  <a:gd name="T9" fmla="*/ 0 h 30"/>
                </a:gdLst>
                <a:ahLst/>
                <a:cxnLst>
                  <a:cxn ang="0">
                    <a:pos x="T0" y="T1"/>
                  </a:cxn>
                  <a:cxn ang="0">
                    <a:pos x="T2" y="T3"/>
                  </a:cxn>
                  <a:cxn ang="0">
                    <a:pos x="T4" y="T5"/>
                  </a:cxn>
                  <a:cxn ang="0">
                    <a:pos x="T6" y="T7"/>
                  </a:cxn>
                  <a:cxn ang="0">
                    <a:pos x="T8" y="T9"/>
                  </a:cxn>
                </a:cxnLst>
                <a:rect l="0" t="0" r="r" b="b"/>
                <a:pathLst>
                  <a:path w="12" h="30">
                    <a:moveTo>
                      <a:pt x="12" y="0"/>
                    </a:moveTo>
                    <a:lnTo>
                      <a:pt x="12" y="16"/>
                    </a:lnTo>
                    <a:lnTo>
                      <a:pt x="0" y="30"/>
                    </a:lnTo>
                    <a:lnTo>
                      <a:pt x="0" y="12"/>
                    </a:lnTo>
                    <a:lnTo>
                      <a:pt x="12" y="0"/>
                    </a:lnTo>
                    <a:close/>
                  </a:path>
                </a:pathLst>
              </a:custGeom>
              <a:grpFill/>
              <a:ln>
                <a:noFill/>
              </a:ln>
            </p:spPr>
            <p:txBody>
              <a:bodyPr vert="horz" wrap="square" lIns="91440" tIns="45720" rIns="91440" bIns="45720" numCol="1" anchor="t" anchorCtr="0" compatLnSpc="1"/>
              <a:lstStyle/>
              <a:p>
                <a:endParaRPr lang="zh-CN" altLang="en-US"/>
              </a:p>
            </p:txBody>
          </p:sp>
          <p:sp>
            <p:nvSpPr>
              <p:cNvPr id="757" name="Freeform 1405"/>
              <p:cNvSpPr/>
              <p:nvPr/>
            </p:nvSpPr>
            <p:spPr bwMode="auto">
              <a:xfrm>
                <a:off x="5350" y="2567"/>
                <a:ext cx="22" cy="54"/>
              </a:xfrm>
              <a:custGeom>
                <a:avLst/>
                <a:gdLst>
                  <a:gd name="T0" fmla="*/ 0 w 22"/>
                  <a:gd name="T1" fmla="*/ 24 h 54"/>
                  <a:gd name="T2" fmla="*/ 22 w 22"/>
                  <a:gd name="T3" fmla="*/ 0 h 54"/>
                  <a:gd name="T4" fmla="*/ 22 w 22"/>
                  <a:gd name="T5" fmla="*/ 26 h 54"/>
                  <a:gd name="T6" fmla="*/ 0 w 22"/>
                  <a:gd name="T7" fmla="*/ 54 h 54"/>
                  <a:gd name="T8" fmla="*/ 0 w 22"/>
                  <a:gd name="T9" fmla="*/ 24 h 54"/>
                </a:gdLst>
                <a:ahLst/>
                <a:cxnLst>
                  <a:cxn ang="0">
                    <a:pos x="T0" y="T1"/>
                  </a:cxn>
                  <a:cxn ang="0">
                    <a:pos x="T2" y="T3"/>
                  </a:cxn>
                  <a:cxn ang="0">
                    <a:pos x="T4" y="T5"/>
                  </a:cxn>
                  <a:cxn ang="0">
                    <a:pos x="T6" y="T7"/>
                  </a:cxn>
                  <a:cxn ang="0">
                    <a:pos x="T8" y="T9"/>
                  </a:cxn>
                </a:cxnLst>
                <a:rect l="0" t="0" r="r" b="b"/>
                <a:pathLst>
                  <a:path w="22" h="54">
                    <a:moveTo>
                      <a:pt x="0" y="24"/>
                    </a:moveTo>
                    <a:lnTo>
                      <a:pt x="22" y="0"/>
                    </a:lnTo>
                    <a:lnTo>
                      <a:pt x="22" y="26"/>
                    </a:lnTo>
                    <a:lnTo>
                      <a:pt x="0" y="54"/>
                    </a:lnTo>
                    <a:lnTo>
                      <a:pt x="0" y="24"/>
                    </a:lnTo>
                    <a:close/>
                  </a:path>
                </a:pathLst>
              </a:custGeom>
              <a:grpFill/>
              <a:ln>
                <a:noFill/>
              </a:ln>
            </p:spPr>
            <p:txBody>
              <a:bodyPr vert="horz" wrap="square" lIns="91440" tIns="45720" rIns="91440" bIns="45720" numCol="1" anchor="t" anchorCtr="0" compatLnSpc="1"/>
              <a:lstStyle/>
              <a:p>
                <a:endParaRPr lang="zh-CN" altLang="en-US"/>
              </a:p>
            </p:txBody>
          </p:sp>
          <p:sp>
            <p:nvSpPr>
              <p:cNvPr id="758" name="Freeform 1406"/>
              <p:cNvSpPr/>
              <p:nvPr/>
            </p:nvSpPr>
            <p:spPr bwMode="auto">
              <a:xfrm>
                <a:off x="5388" y="2457"/>
                <a:ext cx="86" cy="118"/>
              </a:xfrm>
              <a:custGeom>
                <a:avLst/>
                <a:gdLst>
                  <a:gd name="T0" fmla="*/ 86 w 86"/>
                  <a:gd name="T1" fmla="*/ 0 h 118"/>
                  <a:gd name="T2" fmla="*/ 86 w 86"/>
                  <a:gd name="T3" fmla="*/ 16 h 118"/>
                  <a:gd name="T4" fmla="*/ 0 w 86"/>
                  <a:gd name="T5" fmla="*/ 118 h 118"/>
                  <a:gd name="T6" fmla="*/ 0 w 86"/>
                  <a:gd name="T7" fmla="*/ 94 h 118"/>
                  <a:gd name="T8" fmla="*/ 86 w 86"/>
                  <a:gd name="T9" fmla="*/ 0 h 118"/>
                </a:gdLst>
                <a:ahLst/>
                <a:cxnLst>
                  <a:cxn ang="0">
                    <a:pos x="T0" y="T1"/>
                  </a:cxn>
                  <a:cxn ang="0">
                    <a:pos x="T2" y="T3"/>
                  </a:cxn>
                  <a:cxn ang="0">
                    <a:pos x="T4" y="T5"/>
                  </a:cxn>
                  <a:cxn ang="0">
                    <a:pos x="T6" y="T7"/>
                  </a:cxn>
                  <a:cxn ang="0">
                    <a:pos x="T8" y="T9"/>
                  </a:cxn>
                </a:cxnLst>
                <a:rect l="0" t="0" r="r" b="b"/>
                <a:pathLst>
                  <a:path w="86" h="118">
                    <a:moveTo>
                      <a:pt x="86" y="0"/>
                    </a:moveTo>
                    <a:lnTo>
                      <a:pt x="86" y="16"/>
                    </a:lnTo>
                    <a:lnTo>
                      <a:pt x="0" y="118"/>
                    </a:lnTo>
                    <a:lnTo>
                      <a:pt x="0" y="94"/>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759" name="Freeform 1407"/>
              <p:cNvSpPr/>
              <p:nvPr/>
            </p:nvSpPr>
            <p:spPr bwMode="auto">
              <a:xfrm>
                <a:off x="5422" y="2499"/>
                <a:ext cx="52" cy="80"/>
              </a:xfrm>
              <a:custGeom>
                <a:avLst/>
                <a:gdLst>
                  <a:gd name="T0" fmla="*/ 52 w 52"/>
                  <a:gd name="T1" fmla="*/ 0 h 80"/>
                  <a:gd name="T2" fmla="*/ 52 w 52"/>
                  <a:gd name="T3" fmla="*/ 16 h 80"/>
                  <a:gd name="T4" fmla="*/ 0 w 52"/>
                  <a:gd name="T5" fmla="*/ 80 h 80"/>
                  <a:gd name="T6" fmla="*/ 0 w 52"/>
                  <a:gd name="T7" fmla="*/ 60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60"/>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760" name="Rectangle 1408"/>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1" name="Rectangle 1409"/>
              <p:cNvSpPr>
                <a:spLocks noChangeArrowheads="1"/>
              </p:cNvSpPr>
              <p:nvPr/>
            </p:nvSpPr>
            <p:spPr bwMode="auto">
              <a:xfrm>
                <a:off x="5424" y="1890"/>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2" name="Freeform 1410"/>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3" name="Freeform 1411"/>
              <p:cNvSpPr/>
              <p:nvPr/>
            </p:nvSpPr>
            <p:spPr bwMode="auto">
              <a:xfrm>
                <a:off x="5422" y="1936"/>
                <a:ext cx="2" cy="2"/>
              </a:xfrm>
              <a:custGeom>
                <a:avLst/>
                <a:gdLst>
                  <a:gd name="T0" fmla="*/ 2 w 2"/>
                  <a:gd name="T1" fmla="*/ 0 h 2"/>
                  <a:gd name="T2" fmla="*/ 2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2" y="2"/>
                    </a:lnTo>
                    <a:lnTo>
                      <a:pt x="0" y="0"/>
                    </a:lnTo>
                    <a:lnTo>
                      <a:pt x="2" y="0"/>
                    </a:lnTo>
                    <a:close/>
                  </a:path>
                </a:pathLst>
              </a:custGeom>
              <a:grpFill/>
              <a:ln>
                <a:noFill/>
              </a:ln>
            </p:spPr>
            <p:txBody>
              <a:bodyPr vert="horz" wrap="square" lIns="91440" tIns="45720" rIns="91440" bIns="45720" numCol="1" anchor="t" anchorCtr="0" compatLnSpc="1"/>
              <a:lstStyle/>
              <a:p>
                <a:endParaRPr lang="zh-CN" altLang="en-US"/>
              </a:p>
            </p:txBody>
          </p:sp>
          <p:sp>
            <p:nvSpPr>
              <p:cNvPr id="764" name="Rectangle 1412"/>
              <p:cNvSpPr>
                <a:spLocks noChangeArrowheads="1"/>
              </p:cNvSpPr>
              <p:nvPr/>
            </p:nvSpPr>
            <p:spPr bwMode="auto">
              <a:xfrm>
                <a:off x="5424" y="1981"/>
                <a:ext cx="1" cy="1"/>
              </a:xfrm>
              <a:prstGeom prst="rect">
                <a:avLst/>
              </a:prstGeom>
              <a:grpFill/>
              <a:ln>
                <a:noFill/>
              </a:ln>
            </p:spPr>
            <p:txBody>
              <a:bodyPr vert="horz" wrap="square" lIns="91440" tIns="45720" rIns="91440" bIns="45720" numCol="1" anchor="t" anchorCtr="0" compatLnSpc="1"/>
              <a:lstStyle/>
              <a:p>
                <a:endParaRPr lang="zh-CN" altLang="en-US"/>
              </a:p>
            </p:txBody>
          </p:sp>
          <p:sp>
            <p:nvSpPr>
              <p:cNvPr id="765" name="Freeform 1413"/>
              <p:cNvSpPr/>
              <p:nvPr/>
            </p:nvSpPr>
            <p:spPr bwMode="auto">
              <a:xfrm>
                <a:off x="5350" y="2718"/>
                <a:ext cx="22" cy="56"/>
              </a:xfrm>
              <a:custGeom>
                <a:avLst/>
                <a:gdLst>
                  <a:gd name="T0" fmla="*/ 0 w 22"/>
                  <a:gd name="T1" fmla="*/ 28 h 56"/>
                  <a:gd name="T2" fmla="*/ 22 w 22"/>
                  <a:gd name="T3" fmla="*/ 0 h 56"/>
                  <a:gd name="T4" fmla="*/ 22 w 22"/>
                  <a:gd name="T5" fmla="*/ 26 h 56"/>
                  <a:gd name="T6" fmla="*/ 0 w 22"/>
                  <a:gd name="T7" fmla="*/ 56 h 56"/>
                  <a:gd name="T8" fmla="*/ 0 w 22"/>
                  <a:gd name="T9" fmla="*/ 28 h 56"/>
                </a:gdLst>
                <a:ahLst/>
                <a:cxnLst>
                  <a:cxn ang="0">
                    <a:pos x="T0" y="T1"/>
                  </a:cxn>
                  <a:cxn ang="0">
                    <a:pos x="T2" y="T3"/>
                  </a:cxn>
                  <a:cxn ang="0">
                    <a:pos x="T4" y="T5"/>
                  </a:cxn>
                  <a:cxn ang="0">
                    <a:pos x="T6" y="T7"/>
                  </a:cxn>
                  <a:cxn ang="0">
                    <a:pos x="T8" y="T9"/>
                  </a:cxn>
                </a:cxnLst>
                <a:rect l="0" t="0" r="r" b="b"/>
                <a:pathLst>
                  <a:path w="22" h="56">
                    <a:moveTo>
                      <a:pt x="0" y="28"/>
                    </a:moveTo>
                    <a:lnTo>
                      <a:pt x="22" y="0"/>
                    </a:lnTo>
                    <a:lnTo>
                      <a:pt x="22" y="26"/>
                    </a:lnTo>
                    <a:lnTo>
                      <a:pt x="0" y="56"/>
                    </a:lnTo>
                    <a:lnTo>
                      <a:pt x="0" y="28"/>
                    </a:lnTo>
                    <a:close/>
                  </a:path>
                </a:pathLst>
              </a:custGeom>
              <a:grpFill/>
              <a:ln>
                <a:noFill/>
              </a:ln>
            </p:spPr>
            <p:txBody>
              <a:bodyPr vert="horz" wrap="square" lIns="91440" tIns="45720" rIns="91440" bIns="45720" numCol="1" anchor="t" anchorCtr="0" compatLnSpc="1"/>
              <a:lstStyle/>
              <a:p>
                <a:endParaRPr lang="zh-CN" altLang="en-US"/>
              </a:p>
            </p:txBody>
          </p:sp>
        </p:grpSp>
        <p:sp>
          <p:nvSpPr>
            <p:cNvPr id="374" name="Freeform 1415"/>
            <p:cNvSpPr/>
            <p:nvPr/>
          </p:nvSpPr>
          <p:spPr bwMode="auto">
            <a:xfrm>
              <a:off x="-2989564" y="1603377"/>
              <a:ext cx="136529" cy="204788"/>
            </a:xfrm>
            <a:custGeom>
              <a:avLst/>
              <a:gdLst>
                <a:gd name="T0" fmla="*/ 86 w 86"/>
                <a:gd name="T1" fmla="*/ 0 h 129"/>
                <a:gd name="T2" fmla="*/ 86 w 86"/>
                <a:gd name="T3" fmla="*/ 16 h 129"/>
                <a:gd name="T4" fmla="*/ 0 w 86"/>
                <a:gd name="T5" fmla="*/ 129 h 129"/>
                <a:gd name="T6" fmla="*/ 0 w 86"/>
                <a:gd name="T7" fmla="*/ 103 h 129"/>
                <a:gd name="T8" fmla="*/ 86 w 86"/>
                <a:gd name="T9" fmla="*/ 0 h 129"/>
              </a:gdLst>
              <a:ahLst/>
              <a:cxnLst>
                <a:cxn ang="0">
                  <a:pos x="T0" y="T1"/>
                </a:cxn>
                <a:cxn ang="0">
                  <a:pos x="T2" y="T3"/>
                </a:cxn>
                <a:cxn ang="0">
                  <a:pos x="T4" y="T5"/>
                </a:cxn>
                <a:cxn ang="0">
                  <a:pos x="T6" y="T7"/>
                </a:cxn>
                <a:cxn ang="0">
                  <a:pos x="T8" y="T9"/>
                </a:cxn>
              </a:cxnLst>
              <a:rect l="0" t="0" r="r" b="b"/>
              <a:pathLst>
                <a:path w="86" h="129">
                  <a:moveTo>
                    <a:pt x="86" y="0"/>
                  </a:moveTo>
                  <a:lnTo>
                    <a:pt x="86" y="16"/>
                  </a:lnTo>
                  <a:lnTo>
                    <a:pt x="0" y="129"/>
                  </a:lnTo>
                  <a:lnTo>
                    <a:pt x="0" y="103"/>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5" name="Freeform 1416"/>
            <p:cNvSpPr/>
            <p:nvPr/>
          </p:nvSpPr>
          <p:spPr bwMode="auto">
            <a:xfrm>
              <a:off x="-3049890" y="1884363"/>
              <a:ext cx="34927" cy="92075"/>
            </a:xfrm>
            <a:custGeom>
              <a:avLst/>
              <a:gdLst>
                <a:gd name="T0" fmla="*/ 0 w 22"/>
                <a:gd name="T1" fmla="*/ 28 h 58"/>
                <a:gd name="T2" fmla="*/ 22 w 22"/>
                <a:gd name="T3" fmla="*/ 0 h 58"/>
                <a:gd name="T4" fmla="*/ 22 w 22"/>
                <a:gd name="T5" fmla="*/ 26 h 58"/>
                <a:gd name="T6" fmla="*/ 0 w 22"/>
                <a:gd name="T7" fmla="*/ 58 h 58"/>
                <a:gd name="T8" fmla="*/ 0 w 22"/>
                <a:gd name="T9" fmla="*/ 28 h 58"/>
              </a:gdLst>
              <a:ahLst/>
              <a:cxnLst>
                <a:cxn ang="0">
                  <a:pos x="T0" y="T1"/>
                </a:cxn>
                <a:cxn ang="0">
                  <a:pos x="T2" y="T3"/>
                </a:cxn>
                <a:cxn ang="0">
                  <a:pos x="T4" y="T5"/>
                </a:cxn>
                <a:cxn ang="0">
                  <a:pos x="T6" y="T7"/>
                </a:cxn>
                <a:cxn ang="0">
                  <a:pos x="T8" y="T9"/>
                </a:cxn>
              </a:cxnLst>
              <a:rect l="0" t="0" r="r" b="b"/>
              <a:pathLst>
                <a:path w="22" h="58">
                  <a:moveTo>
                    <a:pt x="0" y="28"/>
                  </a:moveTo>
                  <a:lnTo>
                    <a:pt x="22" y="0"/>
                  </a:lnTo>
                  <a:lnTo>
                    <a:pt x="22" y="26"/>
                  </a:lnTo>
                  <a:lnTo>
                    <a:pt x="0" y="58"/>
                  </a:lnTo>
                  <a:lnTo>
                    <a:pt x="0" y="28"/>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1417"/>
            <p:cNvSpPr/>
            <p:nvPr/>
          </p:nvSpPr>
          <p:spPr bwMode="auto">
            <a:xfrm>
              <a:off x="-2989564" y="1681162"/>
              <a:ext cx="136529" cy="212724"/>
            </a:xfrm>
            <a:custGeom>
              <a:avLst/>
              <a:gdLst>
                <a:gd name="T0" fmla="*/ 86 w 86"/>
                <a:gd name="T1" fmla="*/ 0 h 134"/>
                <a:gd name="T2" fmla="*/ 86 w 86"/>
                <a:gd name="T3" fmla="*/ 16 h 134"/>
                <a:gd name="T4" fmla="*/ 0 w 86"/>
                <a:gd name="T5" fmla="*/ 134 h 134"/>
                <a:gd name="T6" fmla="*/ 0 w 86"/>
                <a:gd name="T7" fmla="*/ 110 h 134"/>
                <a:gd name="T8" fmla="*/ 86 w 86"/>
                <a:gd name="T9" fmla="*/ 0 h 134"/>
              </a:gdLst>
              <a:ahLst/>
              <a:cxnLst>
                <a:cxn ang="0">
                  <a:pos x="T0" y="T1"/>
                </a:cxn>
                <a:cxn ang="0">
                  <a:pos x="T2" y="T3"/>
                </a:cxn>
                <a:cxn ang="0">
                  <a:pos x="T4" y="T5"/>
                </a:cxn>
                <a:cxn ang="0">
                  <a:pos x="T6" y="T7"/>
                </a:cxn>
                <a:cxn ang="0">
                  <a:pos x="T8" y="T9"/>
                </a:cxn>
              </a:cxnLst>
              <a:rect l="0" t="0" r="r" b="b"/>
              <a:pathLst>
                <a:path w="86" h="134">
                  <a:moveTo>
                    <a:pt x="86" y="0"/>
                  </a:moveTo>
                  <a:lnTo>
                    <a:pt x="86" y="16"/>
                  </a:lnTo>
                  <a:lnTo>
                    <a:pt x="0" y="134"/>
                  </a:lnTo>
                  <a:lnTo>
                    <a:pt x="0" y="1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1418"/>
            <p:cNvSpPr/>
            <p:nvPr/>
          </p:nvSpPr>
          <p:spPr bwMode="auto">
            <a:xfrm>
              <a:off x="-2935585" y="1530351"/>
              <a:ext cx="82552" cy="127001"/>
            </a:xfrm>
            <a:custGeom>
              <a:avLst/>
              <a:gdLst>
                <a:gd name="T0" fmla="*/ 52 w 52"/>
                <a:gd name="T1" fmla="*/ 0 h 80"/>
                <a:gd name="T2" fmla="*/ 52 w 52"/>
                <a:gd name="T3" fmla="*/ 16 h 80"/>
                <a:gd name="T4" fmla="*/ 0 w 52"/>
                <a:gd name="T5" fmla="*/ 80 h 80"/>
                <a:gd name="T6" fmla="*/ 0 w 52"/>
                <a:gd name="T7" fmla="*/ 58 h 80"/>
                <a:gd name="T8" fmla="*/ 52 w 52"/>
                <a:gd name="T9" fmla="*/ 0 h 80"/>
              </a:gdLst>
              <a:ahLst/>
              <a:cxnLst>
                <a:cxn ang="0">
                  <a:pos x="T0" y="T1"/>
                </a:cxn>
                <a:cxn ang="0">
                  <a:pos x="T2" y="T3"/>
                </a:cxn>
                <a:cxn ang="0">
                  <a:pos x="T4" y="T5"/>
                </a:cxn>
                <a:cxn ang="0">
                  <a:pos x="T6" y="T7"/>
                </a:cxn>
                <a:cxn ang="0">
                  <a:pos x="T8" y="T9"/>
                </a:cxn>
              </a:cxnLst>
              <a:rect l="0" t="0" r="r" b="b"/>
              <a:pathLst>
                <a:path w="52" h="80">
                  <a:moveTo>
                    <a:pt x="52" y="0"/>
                  </a:moveTo>
                  <a:lnTo>
                    <a:pt x="52" y="16"/>
                  </a:lnTo>
                  <a:lnTo>
                    <a:pt x="0" y="80"/>
                  </a:lnTo>
                  <a:lnTo>
                    <a:pt x="0" y="58"/>
                  </a:lnTo>
                  <a:lnTo>
                    <a:pt x="52" y="0"/>
                  </a:lnTo>
                  <a:close/>
                </a:path>
              </a:pathLst>
            </a:custGeom>
            <a:grpFill/>
            <a:ln>
              <a:noFill/>
            </a:ln>
          </p:spPr>
          <p:txBody>
            <a:bodyPr vert="horz" wrap="square" lIns="91440" tIns="45720" rIns="91440" bIns="45720" numCol="1" anchor="t" anchorCtr="0" compatLnSpc="1"/>
            <a:lstStyle/>
            <a:p>
              <a:endParaRPr lang="zh-CN" altLang="en-US"/>
            </a:p>
          </p:txBody>
        </p:sp>
        <p:sp>
          <p:nvSpPr>
            <p:cNvPr id="378" name="Rectangle 1419"/>
            <p:cNvSpPr>
              <a:spLocks noChangeArrowheads="1"/>
            </p:cNvSpPr>
            <p:nvPr/>
          </p:nvSpPr>
          <p:spPr bwMode="auto">
            <a:xfrm>
              <a:off x="-2932410" y="625474"/>
              <a:ext cx="1587" cy="1587"/>
            </a:xfrm>
            <a:prstGeom prst="rect">
              <a:avLst/>
            </a:prstGeom>
            <a:grpFill/>
            <a:ln>
              <a:noFill/>
            </a:ln>
          </p:spPr>
          <p:txBody>
            <a:bodyPr vert="horz" wrap="square" lIns="91440" tIns="45720" rIns="91440" bIns="45720" numCol="1" anchor="t" anchorCtr="0" compatLnSpc="1"/>
            <a:lstStyle/>
            <a:p>
              <a:endParaRPr lang="zh-CN" altLang="en-US"/>
            </a:p>
          </p:txBody>
        </p:sp>
        <p:sp>
          <p:nvSpPr>
            <p:cNvPr id="379" name="Rectangle 1420"/>
            <p:cNvSpPr>
              <a:spLocks noChangeArrowheads="1"/>
            </p:cNvSpPr>
            <p:nvPr/>
          </p:nvSpPr>
          <p:spPr bwMode="auto">
            <a:xfrm>
              <a:off x="-729659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1421"/>
            <p:cNvSpPr>
              <a:spLocks noChangeArrowheads="1"/>
            </p:cNvSpPr>
            <p:nvPr/>
          </p:nvSpPr>
          <p:spPr bwMode="auto">
            <a:xfrm>
              <a:off x="-7207695"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1422"/>
            <p:cNvSpPr>
              <a:spLocks noChangeArrowheads="1"/>
            </p:cNvSpPr>
            <p:nvPr/>
          </p:nvSpPr>
          <p:spPr bwMode="auto">
            <a:xfrm>
              <a:off x="-7121969"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Rectangle 1423"/>
            <p:cNvSpPr>
              <a:spLocks noChangeArrowheads="1"/>
            </p:cNvSpPr>
            <p:nvPr/>
          </p:nvSpPr>
          <p:spPr bwMode="auto">
            <a:xfrm>
              <a:off x="-6947336"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3" name="Rectangle 1424"/>
            <p:cNvSpPr>
              <a:spLocks noChangeArrowheads="1"/>
            </p:cNvSpPr>
            <p:nvPr/>
          </p:nvSpPr>
          <p:spPr bwMode="auto">
            <a:xfrm>
              <a:off x="-6861610"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4" name="Rectangle 1425"/>
            <p:cNvSpPr>
              <a:spLocks noChangeArrowheads="1"/>
            </p:cNvSpPr>
            <p:nvPr/>
          </p:nvSpPr>
          <p:spPr bwMode="auto">
            <a:xfrm>
              <a:off x="-7296599"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5" name="Rectangle 1426"/>
            <p:cNvSpPr>
              <a:spLocks noChangeArrowheads="1"/>
            </p:cNvSpPr>
            <p:nvPr/>
          </p:nvSpPr>
          <p:spPr bwMode="auto">
            <a:xfrm>
              <a:off x="-7207695" y="-198438"/>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6" name="Rectangle 1427"/>
            <p:cNvSpPr>
              <a:spLocks noChangeArrowheads="1"/>
            </p:cNvSpPr>
            <p:nvPr/>
          </p:nvSpPr>
          <p:spPr bwMode="auto">
            <a:xfrm>
              <a:off x="-7296599"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7" name="Rectangle 1428"/>
            <p:cNvSpPr>
              <a:spLocks noChangeArrowheads="1"/>
            </p:cNvSpPr>
            <p:nvPr/>
          </p:nvSpPr>
          <p:spPr bwMode="auto">
            <a:xfrm>
              <a:off x="-7121969"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8" name="Rectangle 1429"/>
            <p:cNvSpPr>
              <a:spLocks noChangeArrowheads="1"/>
            </p:cNvSpPr>
            <p:nvPr/>
          </p:nvSpPr>
          <p:spPr bwMode="auto">
            <a:xfrm>
              <a:off x="-6861610"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89" name="Rectangle 1430"/>
            <p:cNvSpPr>
              <a:spLocks noChangeArrowheads="1"/>
            </p:cNvSpPr>
            <p:nvPr/>
          </p:nvSpPr>
          <p:spPr bwMode="auto">
            <a:xfrm>
              <a:off x="-7296599"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0" name="Rectangle 1431"/>
            <p:cNvSpPr>
              <a:spLocks noChangeArrowheads="1"/>
            </p:cNvSpPr>
            <p:nvPr/>
          </p:nvSpPr>
          <p:spPr bwMode="auto">
            <a:xfrm>
              <a:off x="-7207695"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Rectangle 1432"/>
            <p:cNvSpPr>
              <a:spLocks noChangeArrowheads="1"/>
            </p:cNvSpPr>
            <p:nvPr/>
          </p:nvSpPr>
          <p:spPr bwMode="auto">
            <a:xfrm>
              <a:off x="-7036240" y="-20637"/>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2" name="Rectangle 1433"/>
            <p:cNvSpPr>
              <a:spLocks noChangeArrowheads="1"/>
            </p:cNvSpPr>
            <p:nvPr/>
          </p:nvSpPr>
          <p:spPr bwMode="auto">
            <a:xfrm>
              <a:off x="-7207695"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3" name="Rectangle 1434"/>
            <p:cNvSpPr>
              <a:spLocks noChangeArrowheads="1"/>
            </p:cNvSpPr>
            <p:nvPr/>
          </p:nvSpPr>
          <p:spPr bwMode="auto">
            <a:xfrm>
              <a:off x="-7121969"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4" name="Rectangle 1435"/>
            <p:cNvSpPr>
              <a:spLocks noChangeArrowheads="1"/>
            </p:cNvSpPr>
            <p:nvPr/>
          </p:nvSpPr>
          <p:spPr bwMode="auto">
            <a:xfrm>
              <a:off x="-6861610"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5" name="Rectangle 1436"/>
            <p:cNvSpPr>
              <a:spLocks noChangeArrowheads="1"/>
            </p:cNvSpPr>
            <p:nvPr/>
          </p:nvSpPr>
          <p:spPr bwMode="auto">
            <a:xfrm>
              <a:off x="-729659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6" name="Rectangle 1437"/>
            <p:cNvSpPr>
              <a:spLocks noChangeArrowheads="1"/>
            </p:cNvSpPr>
            <p:nvPr/>
          </p:nvSpPr>
          <p:spPr bwMode="auto">
            <a:xfrm>
              <a:off x="-7121969"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7" name="Rectangle 1438"/>
            <p:cNvSpPr>
              <a:spLocks noChangeArrowheads="1"/>
            </p:cNvSpPr>
            <p:nvPr/>
          </p:nvSpPr>
          <p:spPr bwMode="auto">
            <a:xfrm>
              <a:off x="-6947336"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398" name="Rectangle 1439"/>
            <p:cNvSpPr>
              <a:spLocks noChangeArrowheads="1"/>
            </p:cNvSpPr>
            <p:nvPr/>
          </p:nvSpPr>
          <p:spPr bwMode="auto">
            <a:xfrm>
              <a:off x="-7207695" y="2492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399" name="Rectangle 1440"/>
            <p:cNvSpPr>
              <a:spLocks noChangeArrowheads="1"/>
            </p:cNvSpPr>
            <p:nvPr/>
          </p:nvSpPr>
          <p:spPr bwMode="auto">
            <a:xfrm>
              <a:off x="-7036240" y="2492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0" name="Rectangle 1441"/>
            <p:cNvSpPr>
              <a:spLocks noChangeArrowheads="1"/>
            </p:cNvSpPr>
            <p:nvPr/>
          </p:nvSpPr>
          <p:spPr bwMode="auto">
            <a:xfrm>
              <a:off x="-6861610" y="249237"/>
              <a:ext cx="139705"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1" name="Rectangle 1442"/>
            <p:cNvSpPr>
              <a:spLocks noChangeArrowheads="1"/>
            </p:cNvSpPr>
            <p:nvPr/>
          </p:nvSpPr>
          <p:spPr bwMode="auto">
            <a:xfrm>
              <a:off x="-7296599"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2" name="Rectangle 1443"/>
            <p:cNvSpPr>
              <a:spLocks noChangeArrowheads="1"/>
            </p:cNvSpPr>
            <p:nvPr/>
          </p:nvSpPr>
          <p:spPr bwMode="auto">
            <a:xfrm>
              <a:off x="-7121969" y="338137"/>
              <a:ext cx="222258"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3" name="Rectangle 1444"/>
            <p:cNvSpPr>
              <a:spLocks noChangeArrowheads="1"/>
            </p:cNvSpPr>
            <p:nvPr/>
          </p:nvSpPr>
          <p:spPr bwMode="auto">
            <a:xfrm>
              <a:off x="-7207695"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4" name="Rectangle 1445"/>
            <p:cNvSpPr>
              <a:spLocks noChangeArrowheads="1"/>
            </p:cNvSpPr>
            <p:nvPr/>
          </p:nvSpPr>
          <p:spPr bwMode="auto">
            <a:xfrm>
              <a:off x="-7036240"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5" name="Rectangle 1446"/>
            <p:cNvSpPr>
              <a:spLocks noChangeArrowheads="1"/>
            </p:cNvSpPr>
            <p:nvPr/>
          </p:nvSpPr>
          <p:spPr bwMode="auto">
            <a:xfrm>
              <a:off x="-6947336"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06" name="Rectangle 1447"/>
            <p:cNvSpPr>
              <a:spLocks noChangeArrowheads="1"/>
            </p:cNvSpPr>
            <p:nvPr/>
          </p:nvSpPr>
          <p:spPr bwMode="auto">
            <a:xfrm>
              <a:off x="-7207695"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7" name="Rectangle 1448"/>
            <p:cNvSpPr>
              <a:spLocks noChangeArrowheads="1"/>
            </p:cNvSpPr>
            <p:nvPr/>
          </p:nvSpPr>
          <p:spPr bwMode="auto">
            <a:xfrm>
              <a:off x="-7036240"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8" name="Rectangle 1449"/>
            <p:cNvSpPr>
              <a:spLocks noChangeArrowheads="1"/>
            </p:cNvSpPr>
            <p:nvPr/>
          </p:nvSpPr>
          <p:spPr bwMode="auto">
            <a:xfrm>
              <a:off x="-729659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09" name="Rectangle 1450"/>
            <p:cNvSpPr>
              <a:spLocks noChangeArrowheads="1"/>
            </p:cNvSpPr>
            <p:nvPr/>
          </p:nvSpPr>
          <p:spPr bwMode="auto">
            <a:xfrm>
              <a:off x="-7121969"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0" name="Rectangle 1451"/>
            <p:cNvSpPr>
              <a:spLocks noChangeArrowheads="1"/>
            </p:cNvSpPr>
            <p:nvPr/>
          </p:nvSpPr>
          <p:spPr bwMode="auto">
            <a:xfrm>
              <a:off x="-6861610"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1" name="Rectangle 1452"/>
            <p:cNvSpPr>
              <a:spLocks noChangeArrowheads="1"/>
            </p:cNvSpPr>
            <p:nvPr/>
          </p:nvSpPr>
          <p:spPr bwMode="auto">
            <a:xfrm>
              <a:off x="-7296599"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1453"/>
            <p:cNvSpPr>
              <a:spLocks noChangeArrowheads="1"/>
            </p:cNvSpPr>
            <p:nvPr/>
          </p:nvSpPr>
          <p:spPr bwMode="auto">
            <a:xfrm>
              <a:off x="-7207695"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1454"/>
            <p:cNvSpPr>
              <a:spLocks noChangeArrowheads="1"/>
            </p:cNvSpPr>
            <p:nvPr/>
          </p:nvSpPr>
          <p:spPr bwMode="auto">
            <a:xfrm>
              <a:off x="-7296599"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1455"/>
            <p:cNvSpPr>
              <a:spLocks noChangeArrowheads="1"/>
            </p:cNvSpPr>
            <p:nvPr/>
          </p:nvSpPr>
          <p:spPr bwMode="auto">
            <a:xfrm>
              <a:off x="-7121969" y="784224"/>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1456"/>
            <p:cNvSpPr>
              <a:spLocks noChangeArrowheads="1"/>
            </p:cNvSpPr>
            <p:nvPr/>
          </p:nvSpPr>
          <p:spPr bwMode="auto">
            <a:xfrm>
              <a:off x="-6861610"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1457"/>
            <p:cNvSpPr>
              <a:spLocks noChangeArrowheads="1"/>
            </p:cNvSpPr>
            <p:nvPr/>
          </p:nvSpPr>
          <p:spPr bwMode="auto">
            <a:xfrm>
              <a:off x="-7207695"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1458"/>
            <p:cNvSpPr>
              <a:spLocks noChangeArrowheads="1"/>
            </p:cNvSpPr>
            <p:nvPr/>
          </p:nvSpPr>
          <p:spPr bwMode="auto">
            <a:xfrm>
              <a:off x="-7207695" y="9620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1459"/>
            <p:cNvSpPr>
              <a:spLocks noChangeArrowheads="1"/>
            </p:cNvSpPr>
            <p:nvPr/>
          </p:nvSpPr>
          <p:spPr bwMode="auto">
            <a:xfrm>
              <a:off x="-703624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1460"/>
            <p:cNvSpPr>
              <a:spLocks noChangeArrowheads="1"/>
            </p:cNvSpPr>
            <p:nvPr/>
          </p:nvSpPr>
          <p:spPr bwMode="auto">
            <a:xfrm>
              <a:off x="-6861610"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1461"/>
            <p:cNvSpPr>
              <a:spLocks noChangeArrowheads="1"/>
            </p:cNvSpPr>
            <p:nvPr/>
          </p:nvSpPr>
          <p:spPr bwMode="auto">
            <a:xfrm>
              <a:off x="-729659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Rectangle 1462"/>
            <p:cNvSpPr>
              <a:spLocks noChangeArrowheads="1"/>
            </p:cNvSpPr>
            <p:nvPr/>
          </p:nvSpPr>
          <p:spPr bwMode="auto">
            <a:xfrm>
              <a:off x="-7121969"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2" name="Rectangle 1463"/>
            <p:cNvSpPr>
              <a:spLocks noChangeArrowheads="1"/>
            </p:cNvSpPr>
            <p:nvPr/>
          </p:nvSpPr>
          <p:spPr bwMode="auto">
            <a:xfrm>
              <a:off x="-6947336" y="10509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3" name="Rectangle 1464"/>
            <p:cNvSpPr>
              <a:spLocks noChangeArrowheads="1"/>
            </p:cNvSpPr>
            <p:nvPr/>
          </p:nvSpPr>
          <p:spPr bwMode="auto">
            <a:xfrm>
              <a:off x="-7296599" y="1139826"/>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4" name="Rectangle 1465"/>
            <p:cNvSpPr>
              <a:spLocks noChangeArrowheads="1"/>
            </p:cNvSpPr>
            <p:nvPr/>
          </p:nvSpPr>
          <p:spPr bwMode="auto">
            <a:xfrm>
              <a:off x="-7036240" y="11398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25" name="Rectangle 1466"/>
            <p:cNvSpPr>
              <a:spLocks noChangeArrowheads="1"/>
            </p:cNvSpPr>
            <p:nvPr/>
          </p:nvSpPr>
          <p:spPr bwMode="auto">
            <a:xfrm>
              <a:off x="-7121969"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6" name="Rectangle 1467"/>
            <p:cNvSpPr>
              <a:spLocks noChangeArrowheads="1"/>
            </p:cNvSpPr>
            <p:nvPr/>
          </p:nvSpPr>
          <p:spPr bwMode="auto">
            <a:xfrm>
              <a:off x="-6947336" y="12319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7" name="Rectangle 1468"/>
            <p:cNvSpPr>
              <a:spLocks noChangeArrowheads="1"/>
            </p:cNvSpPr>
            <p:nvPr/>
          </p:nvSpPr>
          <p:spPr bwMode="auto">
            <a:xfrm>
              <a:off x="-6861610"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8" name="Rectangle 1469"/>
            <p:cNvSpPr>
              <a:spLocks noChangeArrowheads="1"/>
            </p:cNvSpPr>
            <p:nvPr/>
          </p:nvSpPr>
          <p:spPr bwMode="auto">
            <a:xfrm>
              <a:off x="-729659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29" name="Rectangle 1470"/>
            <p:cNvSpPr>
              <a:spLocks noChangeArrowheads="1"/>
            </p:cNvSpPr>
            <p:nvPr/>
          </p:nvSpPr>
          <p:spPr bwMode="auto">
            <a:xfrm>
              <a:off x="-7207695"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0" name="Rectangle 1471"/>
            <p:cNvSpPr>
              <a:spLocks noChangeArrowheads="1"/>
            </p:cNvSpPr>
            <p:nvPr/>
          </p:nvSpPr>
          <p:spPr bwMode="auto">
            <a:xfrm>
              <a:off x="-7121969"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1" name="Rectangle 1472"/>
            <p:cNvSpPr>
              <a:spLocks noChangeArrowheads="1"/>
            </p:cNvSpPr>
            <p:nvPr/>
          </p:nvSpPr>
          <p:spPr bwMode="auto">
            <a:xfrm>
              <a:off x="-6861610"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2" name="Rectangle 1473"/>
            <p:cNvSpPr>
              <a:spLocks noChangeArrowheads="1"/>
            </p:cNvSpPr>
            <p:nvPr/>
          </p:nvSpPr>
          <p:spPr bwMode="auto">
            <a:xfrm>
              <a:off x="-729659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3" name="Rectangle 1474"/>
            <p:cNvSpPr>
              <a:spLocks noChangeArrowheads="1"/>
            </p:cNvSpPr>
            <p:nvPr/>
          </p:nvSpPr>
          <p:spPr bwMode="auto">
            <a:xfrm>
              <a:off x="-7121969"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4" name="Rectangle 1475"/>
            <p:cNvSpPr>
              <a:spLocks noChangeArrowheads="1"/>
            </p:cNvSpPr>
            <p:nvPr/>
          </p:nvSpPr>
          <p:spPr bwMode="auto">
            <a:xfrm>
              <a:off x="-6947336"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5" name="Rectangle 1476"/>
            <p:cNvSpPr>
              <a:spLocks noChangeArrowheads="1"/>
            </p:cNvSpPr>
            <p:nvPr/>
          </p:nvSpPr>
          <p:spPr bwMode="auto">
            <a:xfrm>
              <a:off x="-7207695"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6" name="Rectangle 1477"/>
            <p:cNvSpPr>
              <a:spLocks noChangeArrowheads="1"/>
            </p:cNvSpPr>
            <p:nvPr/>
          </p:nvSpPr>
          <p:spPr bwMode="auto">
            <a:xfrm>
              <a:off x="-703624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7" name="Rectangle 1478"/>
            <p:cNvSpPr>
              <a:spLocks noChangeArrowheads="1"/>
            </p:cNvSpPr>
            <p:nvPr/>
          </p:nvSpPr>
          <p:spPr bwMode="auto">
            <a:xfrm>
              <a:off x="-6861610"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38" name="Rectangle 1479"/>
            <p:cNvSpPr>
              <a:spLocks noChangeArrowheads="1"/>
            </p:cNvSpPr>
            <p:nvPr/>
          </p:nvSpPr>
          <p:spPr bwMode="auto">
            <a:xfrm>
              <a:off x="-729659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39" name="Rectangle 1480"/>
            <p:cNvSpPr>
              <a:spLocks noChangeArrowheads="1"/>
            </p:cNvSpPr>
            <p:nvPr/>
          </p:nvSpPr>
          <p:spPr bwMode="auto">
            <a:xfrm>
              <a:off x="-7121969"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0" name="Rectangle 1481"/>
            <p:cNvSpPr>
              <a:spLocks noChangeArrowheads="1"/>
            </p:cNvSpPr>
            <p:nvPr/>
          </p:nvSpPr>
          <p:spPr bwMode="auto">
            <a:xfrm>
              <a:off x="-676953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1" name="Rectangle 1482"/>
            <p:cNvSpPr>
              <a:spLocks noChangeArrowheads="1"/>
            </p:cNvSpPr>
            <p:nvPr/>
          </p:nvSpPr>
          <p:spPr bwMode="auto">
            <a:xfrm>
              <a:off x="-6683803"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2" name="Rectangle 1483"/>
            <p:cNvSpPr>
              <a:spLocks noChangeArrowheads="1"/>
            </p:cNvSpPr>
            <p:nvPr/>
          </p:nvSpPr>
          <p:spPr bwMode="auto">
            <a:xfrm>
              <a:off x="-6509172" y="-2873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3" name="Rectangle 1484"/>
            <p:cNvSpPr>
              <a:spLocks noChangeArrowheads="1"/>
            </p:cNvSpPr>
            <p:nvPr/>
          </p:nvSpPr>
          <p:spPr bwMode="auto">
            <a:xfrm>
              <a:off x="-6423444"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4" name="Rectangle 1485"/>
            <p:cNvSpPr>
              <a:spLocks noChangeArrowheads="1"/>
            </p:cNvSpPr>
            <p:nvPr/>
          </p:nvSpPr>
          <p:spPr bwMode="auto">
            <a:xfrm>
              <a:off x="-6337717" y="-2873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5" name="Rectangle 1486"/>
            <p:cNvSpPr>
              <a:spLocks noChangeArrowheads="1"/>
            </p:cNvSpPr>
            <p:nvPr/>
          </p:nvSpPr>
          <p:spPr bwMode="auto">
            <a:xfrm>
              <a:off x="-6769532" y="-1984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6" name="Rectangle 1487"/>
            <p:cNvSpPr>
              <a:spLocks noChangeArrowheads="1"/>
            </p:cNvSpPr>
            <p:nvPr/>
          </p:nvSpPr>
          <p:spPr bwMode="auto">
            <a:xfrm>
              <a:off x="-6598076"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7" name="Rectangle 1488"/>
            <p:cNvSpPr>
              <a:spLocks noChangeArrowheads="1"/>
            </p:cNvSpPr>
            <p:nvPr/>
          </p:nvSpPr>
          <p:spPr bwMode="auto">
            <a:xfrm>
              <a:off x="-6423444" y="-1984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8" name="Rectangle 1489"/>
            <p:cNvSpPr>
              <a:spLocks noChangeArrowheads="1"/>
            </p:cNvSpPr>
            <p:nvPr/>
          </p:nvSpPr>
          <p:spPr bwMode="auto">
            <a:xfrm>
              <a:off x="-6683803" y="-109537"/>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49" name="Rectangle 1490"/>
            <p:cNvSpPr>
              <a:spLocks noChangeArrowheads="1"/>
            </p:cNvSpPr>
            <p:nvPr/>
          </p:nvSpPr>
          <p:spPr bwMode="auto">
            <a:xfrm>
              <a:off x="-6337717" y="-1095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0" name="Rectangle 1491"/>
            <p:cNvSpPr>
              <a:spLocks noChangeArrowheads="1"/>
            </p:cNvSpPr>
            <p:nvPr/>
          </p:nvSpPr>
          <p:spPr bwMode="auto">
            <a:xfrm>
              <a:off x="-6769532" y="-20637"/>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1" name="Rectangle 1492"/>
            <p:cNvSpPr>
              <a:spLocks noChangeArrowheads="1"/>
            </p:cNvSpPr>
            <p:nvPr/>
          </p:nvSpPr>
          <p:spPr bwMode="auto">
            <a:xfrm>
              <a:off x="-6509172" y="-20637"/>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2" name="Rectangle 1493"/>
            <p:cNvSpPr>
              <a:spLocks noChangeArrowheads="1"/>
            </p:cNvSpPr>
            <p:nvPr/>
          </p:nvSpPr>
          <p:spPr bwMode="auto">
            <a:xfrm>
              <a:off x="-6337717" y="-206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3" name="Rectangle 1494"/>
            <p:cNvSpPr>
              <a:spLocks noChangeArrowheads="1"/>
            </p:cNvSpPr>
            <p:nvPr/>
          </p:nvSpPr>
          <p:spPr bwMode="auto">
            <a:xfrm>
              <a:off x="-676953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4" name="Rectangle 1495"/>
            <p:cNvSpPr>
              <a:spLocks noChangeArrowheads="1"/>
            </p:cNvSpPr>
            <p:nvPr/>
          </p:nvSpPr>
          <p:spPr bwMode="auto">
            <a:xfrm>
              <a:off x="-6683803" y="68264"/>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5" name="Rectangle 1496"/>
            <p:cNvSpPr>
              <a:spLocks noChangeArrowheads="1"/>
            </p:cNvSpPr>
            <p:nvPr/>
          </p:nvSpPr>
          <p:spPr bwMode="auto">
            <a:xfrm>
              <a:off x="-6509172" y="6826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6" name="Rectangle 1497"/>
            <p:cNvSpPr>
              <a:spLocks noChangeArrowheads="1"/>
            </p:cNvSpPr>
            <p:nvPr/>
          </p:nvSpPr>
          <p:spPr bwMode="auto">
            <a:xfrm>
              <a:off x="-6337717" y="6826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7" name="Rectangle 1498"/>
            <p:cNvSpPr>
              <a:spLocks noChangeArrowheads="1"/>
            </p:cNvSpPr>
            <p:nvPr/>
          </p:nvSpPr>
          <p:spPr bwMode="auto">
            <a:xfrm>
              <a:off x="-6769532" y="1571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8" name="Rectangle 1499"/>
            <p:cNvSpPr>
              <a:spLocks noChangeArrowheads="1"/>
            </p:cNvSpPr>
            <p:nvPr/>
          </p:nvSpPr>
          <p:spPr bwMode="auto">
            <a:xfrm>
              <a:off x="-6598076" y="1571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59" name="Rectangle 1500"/>
            <p:cNvSpPr>
              <a:spLocks noChangeArrowheads="1"/>
            </p:cNvSpPr>
            <p:nvPr/>
          </p:nvSpPr>
          <p:spPr bwMode="auto">
            <a:xfrm>
              <a:off x="-6515522" y="157162"/>
              <a:ext cx="142880"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60" name="Rectangle 1501"/>
            <p:cNvSpPr>
              <a:spLocks noChangeArrowheads="1"/>
            </p:cNvSpPr>
            <p:nvPr/>
          </p:nvSpPr>
          <p:spPr bwMode="auto">
            <a:xfrm>
              <a:off x="-6683803"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1" name="Rectangle 1502"/>
            <p:cNvSpPr>
              <a:spLocks noChangeArrowheads="1"/>
            </p:cNvSpPr>
            <p:nvPr/>
          </p:nvSpPr>
          <p:spPr bwMode="auto">
            <a:xfrm>
              <a:off x="-6423444"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1503"/>
            <p:cNvSpPr>
              <a:spLocks noChangeArrowheads="1"/>
            </p:cNvSpPr>
            <p:nvPr/>
          </p:nvSpPr>
          <p:spPr bwMode="auto">
            <a:xfrm>
              <a:off x="-6337717" y="249236"/>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1504"/>
            <p:cNvSpPr>
              <a:spLocks noChangeArrowheads="1"/>
            </p:cNvSpPr>
            <p:nvPr/>
          </p:nvSpPr>
          <p:spPr bwMode="auto">
            <a:xfrm>
              <a:off x="-676953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1505"/>
            <p:cNvSpPr>
              <a:spLocks noChangeArrowheads="1"/>
            </p:cNvSpPr>
            <p:nvPr/>
          </p:nvSpPr>
          <p:spPr bwMode="auto">
            <a:xfrm>
              <a:off x="-6598076"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1506"/>
            <p:cNvSpPr>
              <a:spLocks noChangeArrowheads="1"/>
            </p:cNvSpPr>
            <p:nvPr/>
          </p:nvSpPr>
          <p:spPr bwMode="auto">
            <a:xfrm>
              <a:off x="-6509172" y="3381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1507"/>
            <p:cNvSpPr>
              <a:spLocks noChangeArrowheads="1"/>
            </p:cNvSpPr>
            <p:nvPr/>
          </p:nvSpPr>
          <p:spPr bwMode="auto">
            <a:xfrm>
              <a:off x="-6337717" y="3381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1508"/>
            <p:cNvSpPr>
              <a:spLocks noChangeArrowheads="1"/>
            </p:cNvSpPr>
            <p:nvPr/>
          </p:nvSpPr>
          <p:spPr bwMode="auto">
            <a:xfrm>
              <a:off x="-6683803"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1509"/>
            <p:cNvSpPr>
              <a:spLocks noChangeArrowheads="1"/>
            </p:cNvSpPr>
            <p:nvPr/>
          </p:nvSpPr>
          <p:spPr bwMode="auto">
            <a:xfrm>
              <a:off x="-6509172" y="427037"/>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1510"/>
            <p:cNvSpPr>
              <a:spLocks noChangeArrowheads="1"/>
            </p:cNvSpPr>
            <p:nvPr/>
          </p:nvSpPr>
          <p:spPr bwMode="auto">
            <a:xfrm>
              <a:off x="-6423444"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1511"/>
            <p:cNvSpPr>
              <a:spLocks noChangeArrowheads="1"/>
            </p:cNvSpPr>
            <p:nvPr/>
          </p:nvSpPr>
          <p:spPr bwMode="auto">
            <a:xfrm>
              <a:off x="-6337717" y="427037"/>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1512"/>
            <p:cNvSpPr>
              <a:spLocks noChangeArrowheads="1"/>
            </p:cNvSpPr>
            <p:nvPr/>
          </p:nvSpPr>
          <p:spPr bwMode="auto">
            <a:xfrm>
              <a:off x="-6769532" y="515938"/>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1513"/>
            <p:cNvSpPr>
              <a:spLocks noChangeArrowheads="1"/>
            </p:cNvSpPr>
            <p:nvPr/>
          </p:nvSpPr>
          <p:spPr bwMode="auto">
            <a:xfrm>
              <a:off x="-6509172" y="515938"/>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1514"/>
            <p:cNvSpPr>
              <a:spLocks noChangeArrowheads="1"/>
            </p:cNvSpPr>
            <p:nvPr/>
          </p:nvSpPr>
          <p:spPr bwMode="auto">
            <a:xfrm>
              <a:off x="-6337717" y="5159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1515"/>
            <p:cNvSpPr>
              <a:spLocks noChangeArrowheads="1"/>
            </p:cNvSpPr>
            <p:nvPr/>
          </p:nvSpPr>
          <p:spPr bwMode="auto">
            <a:xfrm>
              <a:off x="-6509172" y="606425"/>
              <a:ext cx="136529"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1516"/>
            <p:cNvSpPr>
              <a:spLocks noChangeArrowheads="1"/>
            </p:cNvSpPr>
            <p:nvPr/>
          </p:nvSpPr>
          <p:spPr bwMode="auto">
            <a:xfrm>
              <a:off x="-6337717" y="6064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Rectangle 1517"/>
            <p:cNvSpPr>
              <a:spLocks noChangeArrowheads="1"/>
            </p:cNvSpPr>
            <p:nvPr/>
          </p:nvSpPr>
          <p:spPr bwMode="auto">
            <a:xfrm>
              <a:off x="-6947336" y="695326"/>
              <a:ext cx="22543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7" name="Rectangle 1518"/>
            <p:cNvSpPr>
              <a:spLocks noChangeArrowheads="1"/>
            </p:cNvSpPr>
            <p:nvPr/>
          </p:nvSpPr>
          <p:spPr bwMode="auto">
            <a:xfrm>
              <a:off x="-6509172" y="695326"/>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8" name="Rectangle 1519"/>
            <p:cNvSpPr>
              <a:spLocks noChangeArrowheads="1"/>
            </p:cNvSpPr>
            <p:nvPr/>
          </p:nvSpPr>
          <p:spPr bwMode="auto">
            <a:xfrm>
              <a:off x="-6337717" y="695326"/>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79" name="Rectangle 1520"/>
            <p:cNvSpPr>
              <a:spLocks noChangeArrowheads="1"/>
            </p:cNvSpPr>
            <p:nvPr/>
          </p:nvSpPr>
          <p:spPr bwMode="auto">
            <a:xfrm>
              <a:off x="-6683803"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0" name="Rectangle 1521"/>
            <p:cNvSpPr>
              <a:spLocks noChangeArrowheads="1"/>
            </p:cNvSpPr>
            <p:nvPr/>
          </p:nvSpPr>
          <p:spPr bwMode="auto">
            <a:xfrm>
              <a:off x="-6598076" y="7842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1" name="Rectangle 1522"/>
            <p:cNvSpPr>
              <a:spLocks noChangeArrowheads="1"/>
            </p:cNvSpPr>
            <p:nvPr/>
          </p:nvSpPr>
          <p:spPr bwMode="auto">
            <a:xfrm>
              <a:off x="-6420269" y="784224"/>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2" name="Rectangle 1523"/>
            <p:cNvSpPr>
              <a:spLocks noChangeArrowheads="1"/>
            </p:cNvSpPr>
            <p:nvPr/>
          </p:nvSpPr>
          <p:spPr bwMode="auto">
            <a:xfrm>
              <a:off x="-6683803"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3" name="Rectangle 1524"/>
            <p:cNvSpPr>
              <a:spLocks noChangeArrowheads="1"/>
            </p:cNvSpPr>
            <p:nvPr/>
          </p:nvSpPr>
          <p:spPr bwMode="auto">
            <a:xfrm>
              <a:off x="-6509172" y="873124"/>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4" name="Rectangle 1525"/>
            <p:cNvSpPr>
              <a:spLocks noChangeArrowheads="1"/>
            </p:cNvSpPr>
            <p:nvPr/>
          </p:nvSpPr>
          <p:spPr bwMode="auto">
            <a:xfrm>
              <a:off x="-6423444"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5" name="Rectangle 1526"/>
            <p:cNvSpPr>
              <a:spLocks noChangeArrowheads="1"/>
            </p:cNvSpPr>
            <p:nvPr/>
          </p:nvSpPr>
          <p:spPr bwMode="auto">
            <a:xfrm>
              <a:off x="-6337717" y="873124"/>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6" name="Rectangle 1527"/>
            <p:cNvSpPr>
              <a:spLocks noChangeArrowheads="1"/>
            </p:cNvSpPr>
            <p:nvPr/>
          </p:nvSpPr>
          <p:spPr bwMode="auto">
            <a:xfrm>
              <a:off x="-6683803" y="962025"/>
              <a:ext cx="222258"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7" name="Rectangle 1528"/>
            <p:cNvSpPr>
              <a:spLocks noChangeArrowheads="1"/>
            </p:cNvSpPr>
            <p:nvPr/>
          </p:nvSpPr>
          <p:spPr bwMode="auto">
            <a:xfrm>
              <a:off x="-6337717" y="9620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8" name="Rectangle 1529"/>
            <p:cNvSpPr>
              <a:spLocks noChangeArrowheads="1"/>
            </p:cNvSpPr>
            <p:nvPr/>
          </p:nvSpPr>
          <p:spPr bwMode="auto">
            <a:xfrm>
              <a:off x="-6769532" y="10509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89" name="Rectangle 1530"/>
            <p:cNvSpPr>
              <a:spLocks noChangeArrowheads="1"/>
            </p:cNvSpPr>
            <p:nvPr/>
          </p:nvSpPr>
          <p:spPr bwMode="auto">
            <a:xfrm>
              <a:off x="-6337717" y="10509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0" name="Rectangle 1531"/>
            <p:cNvSpPr>
              <a:spLocks noChangeArrowheads="1"/>
            </p:cNvSpPr>
            <p:nvPr/>
          </p:nvSpPr>
          <p:spPr bwMode="auto">
            <a:xfrm>
              <a:off x="-676953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1" name="Rectangle 1532"/>
            <p:cNvSpPr>
              <a:spLocks noChangeArrowheads="1"/>
            </p:cNvSpPr>
            <p:nvPr/>
          </p:nvSpPr>
          <p:spPr bwMode="auto">
            <a:xfrm>
              <a:off x="-6683803" y="1139825"/>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2" name="Rectangle 1533"/>
            <p:cNvSpPr>
              <a:spLocks noChangeArrowheads="1"/>
            </p:cNvSpPr>
            <p:nvPr/>
          </p:nvSpPr>
          <p:spPr bwMode="auto">
            <a:xfrm>
              <a:off x="-6509172" y="1139825"/>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3" name="Rectangle 1534"/>
            <p:cNvSpPr>
              <a:spLocks noChangeArrowheads="1"/>
            </p:cNvSpPr>
            <p:nvPr/>
          </p:nvSpPr>
          <p:spPr bwMode="auto">
            <a:xfrm>
              <a:off x="-6420269" y="1139825"/>
              <a:ext cx="133354"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494" name="Rectangle 1535"/>
            <p:cNvSpPr>
              <a:spLocks noChangeArrowheads="1"/>
            </p:cNvSpPr>
            <p:nvPr/>
          </p:nvSpPr>
          <p:spPr bwMode="auto">
            <a:xfrm>
              <a:off x="-6598076"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5" name="Rectangle 1536"/>
            <p:cNvSpPr>
              <a:spLocks noChangeArrowheads="1"/>
            </p:cNvSpPr>
            <p:nvPr/>
          </p:nvSpPr>
          <p:spPr bwMode="auto">
            <a:xfrm>
              <a:off x="-6423444"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6" name="Rectangle 1537"/>
            <p:cNvSpPr>
              <a:spLocks noChangeArrowheads="1"/>
            </p:cNvSpPr>
            <p:nvPr/>
          </p:nvSpPr>
          <p:spPr bwMode="auto">
            <a:xfrm>
              <a:off x="-6337717" y="12319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7" name="Rectangle 1538"/>
            <p:cNvSpPr>
              <a:spLocks noChangeArrowheads="1"/>
            </p:cNvSpPr>
            <p:nvPr/>
          </p:nvSpPr>
          <p:spPr bwMode="auto">
            <a:xfrm>
              <a:off x="-6769532" y="13208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8" name="Rectangle 1539"/>
            <p:cNvSpPr>
              <a:spLocks noChangeArrowheads="1"/>
            </p:cNvSpPr>
            <p:nvPr/>
          </p:nvSpPr>
          <p:spPr bwMode="auto">
            <a:xfrm>
              <a:off x="-6683803"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499" name="Rectangle 1540"/>
            <p:cNvSpPr>
              <a:spLocks noChangeArrowheads="1"/>
            </p:cNvSpPr>
            <p:nvPr/>
          </p:nvSpPr>
          <p:spPr bwMode="auto">
            <a:xfrm>
              <a:off x="-6598076"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0" name="Rectangle 1541"/>
            <p:cNvSpPr>
              <a:spLocks noChangeArrowheads="1"/>
            </p:cNvSpPr>
            <p:nvPr/>
          </p:nvSpPr>
          <p:spPr bwMode="auto">
            <a:xfrm>
              <a:off x="-6337717" y="13208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1" name="Rectangle 1542"/>
            <p:cNvSpPr>
              <a:spLocks noChangeArrowheads="1"/>
            </p:cNvSpPr>
            <p:nvPr/>
          </p:nvSpPr>
          <p:spPr bwMode="auto">
            <a:xfrm>
              <a:off x="-6769532" y="1409701"/>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2" name="Rectangle 1543"/>
            <p:cNvSpPr>
              <a:spLocks noChangeArrowheads="1"/>
            </p:cNvSpPr>
            <p:nvPr/>
          </p:nvSpPr>
          <p:spPr bwMode="auto">
            <a:xfrm>
              <a:off x="-6598076"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3" name="Rectangle 1544"/>
            <p:cNvSpPr>
              <a:spLocks noChangeArrowheads="1"/>
            </p:cNvSpPr>
            <p:nvPr/>
          </p:nvSpPr>
          <p:spPr bwMode="auto">
            <a:xfrm>
              <a:off x="-6423444" y="1409701"/>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4" name="Rectangle 1545"/>
            <p:cNvSpPr>
              <a:spLocks noChangeArrowheads="1"/>
            </p:cNvSpPr>
            <p:nvPr/>
          </p:nvSpPr>
          <p:spPr bwMode="auto">
            <a:xfrm>
              <a:off x="-6683803"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5" name="Rectangle 1546"/>
            <p:cNvSpPr>
              <a:spLocks noChangeArrowheads="1"/>
            </p:cNvSpPr>
            <p:nvPr/>
          </p:nvSpPr>
          <p:spPr bwMode="auto">
            <a:xfrm>
              <a:off x="-6509172" y="1498602"/>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6" name="Rectangle 1547"/>
            <p:cNvSpPr>
              <a:spLocks noChangeArrowheads="1"/>
            </p:cNvSpPr>
            <p:nvPr/>
          </p:nvSpPr>
          <p:spPr bwMode="auto">
            <a:xfrm>
              <a:off x="-6337717" y="1498602"/>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07" name="Rectangle 1548"/>
            <p:cNvSpPr>
              <a:spLocks noChangeArrowheads="1"/>
            </p:cNvSpPr>
            <p:nvPr/>
          </p:nvSpPr>
          <p:spPr bwMode="auto">
            <a:xfrm>
              <a:off x="-6769532" y="1587500"/>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8" name="Rectangle 1549"/>
            <p:cNvSpPr>
              <a:spLocks noChangeArrowheads="1"/>
            </p:cNvSpPr>
            <p:nvPr/>
          </p:nvSpPr>
          <p:spPr bwMode="auto">
            <a:xfrm>
              <a:off x="-6598076"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09" name="Rectangle 1550"/>
            <p:cNvSpPr>
              <a:spLocks noChangeArrowheads="1"/>
            </p:cNvSpPr>
            <p:nvPr/>
          </p:nvSpPr>
          <p:spPr bwMode="auto">
            <a:xfrm>
              <a:off x="-6337717" y="1587500"/>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0" name="Rectangle 1551"/>
            <p:cNvSpPr>
              <a:spLocks noChangeArrowheads="1"/>
            </p:cNvSpPr>
            <p:nvPr/>
          </p:nvSpPr>
          <p:spPr bwMode="auto">
            <a:xfrm>
              <a:off x="-7121969"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1" name="Rectangle 1552"/>
            <p:cNvSpPr>
              <a:spLocks noChangeArrowheads="1"/>
            </p:cNvSpPr>
            <p:nvPr/>
          </p:nvSpPr>
          <p:spPr bwMode="auto">
            <a:xfrm>
              <a:off x="-6861610"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2" name="Rectangle 1553"/>
            <p:cNvSpPr>
              <a:spLocks noChangeArrowheads="1"/>
            </p:cNvSpPr>
            <p:nvPr/>
          </p:nvSpPr>
          <p:spPr bwMode="auto">
            <a:xfrm>
              <a:off x="-6769532" y="16748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3" name="Rectangle 1554"/>
            <p:cNvSpPr>
              <a:spLocks noChangeArrowheads="1"/>
            </p:cNvSpPr>
            <p:nvPr/>
          </p:nvSpPr>
          <p:spPr bwMode="auto">
            <a:xfrm>
              <a:off x="-6598076" y="16748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4" name="Rectangle 1555"/>
            <p:cNvSpPr>
              <a:spLocks noChangeArrowheads="1"/>
            </p:cNvSpPr>
            <p:nvPr/>
          </p:nvSpPr>
          <p:spPr bwMode="auto">
            <a:xfrm>
              <a:off x="-7296599"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5" name="Rectangle 1556"/>
            <p:cNvSpPr>
              <a:spLocks noChangeArrowheads="1"/>
            </p:cNvSpPr>
            <p:nvPr/>
          </p:nvSpPr>
          <p:spPr bwMode="auto">
            <a:xfrm>
              <a:off x="-7207695"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6" name="Rectangle 1557"/>
            <p:cNvSpPr>
              <a:spLocks noChangeArrowheads="1"/>
            </p:cNvSpPr>
            <p:nvPr/>
          </p:nvSpPr>
          <p:spPr bwMode="auto">
            <a:xfrm>
              <a:off x="-6947336"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7" name="Rectangle 1558"/>
            <p:cNvSpPr>
              <a:spLocks noChangeArrowheads="1"/>
            </p:cNvSpPr>
            <p:nvPr/>
          </p:nvSpPr>
          <p:spPr bwMode="auto">
            <a:xfrm>
              <a:off x="-6769532" y="175736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8" name="Rectangle 1559"/>
            <p:cNvSpPr>
              <a:spLocks noChangeArrowheads="1"/>
            </p:cNvSpPr>
            <p:nvPr/>
          </p:nvSpPr>
          <p:spPr bwMode="auto">
            <a:xfrm>
              <a:off x="-6337717" y="175736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19" name="Rectangle 1560"/>
            <p:cNvSpPr>
              <a:spLocks noChangeArrowheads="1"/>
            </p:cNvSpPr>
            <p:nvPr/>
          </p:nvSpPr>
          <p:spPr bwMode="auto">
            <a:xfrm>
              <a:off x="-686161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0" name="Rectangle 1561"/>
            <p:cNvSpPr>
              <a:spLocks noChangeArrowheads="1"/>
            </p:cNvSpPr>
            <p:nvPr/>
          </p:nvSpPr>
          <p:spPr bwMode="auto">
            <a:xfrm>
              <a:off x="-7036240"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1" name="Rectangle 1562"/>
            <p:cNvSpPr>
              <a:spLocks noChangeArrowheads="1"/>
            </p:cNvSpPr>
            <p:nvPr/>
          </p:nvSpPr>
          <p:spPr bwMode="auto">
            <a:xfrm>
              <a:off x="-6423444"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2" name="Rectangle 1563"/>
            <p:cNvSpPr>
              <a:spLocks noChangeArrowheads="1"/>
            </p:cNvSpPr>
            <p:nvPr/>
          </p:nvSpPr>
          <p:spPr bwMode="auto">
            <a:xfrm>
              <a:off x="-6337717" y="183673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3" name="Rectangle 1564"/>
            <p:cNvSpPr>
              <a:spLocks noChangeArrowheads="1"/>
            </p:cNvSpPr>
            <p:nvPr/>
          </p:nvSpPr>
          <p:spPr bwMode="auto">
            <a:xfrm>
              <a:off x="-729659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4" name="Rectangle 1565"/>
            <p:cNvSpPr>
              <a:spLocks noChangeArrowheads="1"/>
            </p:cNvSpPr>
            <p:nvPr/>
          </p:nvSpPr>
          <p:spPr bwMode="auto">
            <a:xfrm>
              <a:off x="-6683803"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5" name="Rectangle 1566"/>
            <p:cNvSpPr>
              <a:spLocks noChangeArrowheads="1"/>
            </p:cNvSpPr>
            <p:nvPr/>
          </p:nvSpPr>
          <p:spPr bwMode="auto">
            <a:xfrm>
              <a:off x="-7121969"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6" name="Rectangle 1567"/>
            <p:cNvSpPr>
              <a:spLocks noChangeArrowheads="1"/>
            </p:cNvSpPr>
            <p:nvPr/>
          </p:nvSpPr>
          <p:spPr bwMode="auto">
            <a:xfrm>
              <a:off x="-6509172" y="1916112"/>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7" name="Rectangle 1568"/>
            <p:cNvSpPr>
              <a:spLocks noChangeArrowheads="1"/>
            </p:cNvSpPr>
            <p:nvPr/>
          </p:nvSpPr>
          <p:spPr bwMode="auto">
            <a:xfrm>
              <a:off x="-6337717" y="1916112"/>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28" name="Rectangle 1569"/>
            <p:cNvSpPr>
              <a:spLocks noChangeArrowheads="1"/>
            </p:cNvSpPr>
            <p:nvPr/>
          </p:nvSpPr>
          <p:spPr bwMode="auto">
            <a:xfrm>
              <a:off x="-7296599"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29" name="Rectangle 1570"/>
            <p:cNvSpPr>
              <a:spLocks noChangeArrowheads="1"/>
            </p:cNvSpPr>
            <p:nvPr/>
          </p:nvSpPr>
          <p:spPr bwMode="auto">
            <a:xfrm>
              <a:off x="-7036240"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0" name="Rectangle 1571"/>
            <p:cNvSpPr>
              <a:spLocks noChangeArrowheads="1"/>
            </p:cNvSpPr>
            <p:nvPr/>
          </p:nvSpPr>
          <p:spPr bwMode="auto">
            <a:xfrm>
              <a:off x="-7207695"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1" name="Rectangle 1572"/>
            <p:cNvSpPr>
              <a:spLocks noChangeArrowheads="1"/>
            </p:cNvSpPr>
            <p:nvPr/>
          </p:nvSpPr>
          <p:spPr bwMode="auto">
            <a:xfrm>
              <a:off x="-6598076" y="1995489"/>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2" name="Rectangle 1573"/>
            <p:cNvSpPr>
              <a:spLocks noChangeArrowheads="1"/>
            </p:cNvSpPr>
            <p:nvPr/>
          </p:nvSpPr>
          <p:spPr bwMode="auto">
            <a:xfrm>
              <a:off x="-6509172" y="1995489"/>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3" name="Rectangle 1574"/>
            <p:cNvSpPr>
              <a:spLocks noChangeArrowheads="1"/>
            </p:cNvSpPr>
            <p:nvPr/>
          </p:nvSpPr>
          <p:spPr bwMode="auto">
            <a:xfrm>
              <a:off x="-7296599"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4" name="Rectangle 1575"/>
            <p:cNvSpPr>
              <a:spLocks noChangeArrowheads="1"/>
            </p:cNvSpPr>
            <p:nvPr/>
          </p:nvSpPr>
          <p:spPr bwMode="auto">
            <a:xfrm>
              <a:off x="-6683803"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5" name="Rectangle 1576"/>
            <p:cNvSpPr>
              <a:spLocks noChangeArrowheads="1"/>
            </p:cNvSpPr>
            <p:nvPr/>
          </p:nvSpPr>
          <p:spPr bwMode="auto">
            <a:xfrm>
              <a:off x="-703624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6" name="Rectangle 1577"/>
            <p:cNvSpPr>
              <a:spLocks noChangeArrowheads="1"/>
            </p:cNvSpPr>
            <p:nvPr/>
          </p:nvSpPr>
          <p:spPr bwMode="auto">
            <a:xfrm>
              <a:off x="-6861610"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7" name="Rectangle 1578"/>
            <p:cNvSpPr>
              <a:spLocks noChangeArrowheads="1"/>
            </p:cNvSpPr>
            <p:nvPr/>
          </p:nvSpPr>
          <p:spPr bwMode="auto">
            <a:xfrm>
              <a:off x="-6337717" y="2074864"/>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38" name="Rectangle 1579"/>
            <p:cNvSpPr>
              <a:spLocks noChangeArrowheads="1"/>
            </p:cNvSpPr>
            <p:nvPr/>
          </p:nvSpPr>
          <p:spPr bwMode="auto">
            <a:xfrm>
              <a:off x="-7296599"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39" name="Rectangle 1580"/>
            <p:cNvSpPr>
              <a:spLocks noChangeArrowheads="1"/>
            </p:cNvSpPr>
            <p:nvPr/>
          </p:nvSpPr>
          <p:spPr bwMode="auto">
            <a:xfrm>
              <a:off x="-6683803"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0" name="Rectangle 1581"/>
            <p:cNvSpPr>
              <a:spLocks noChangeArrowheads="1"/>
            </p:cNvSpPr>
            <p:nvPr/>
          </p:nvSpPr>
          <p:spPr bwMode="auto">
            <a:xfrm>
              <a:off x="-7036240"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1" name="Rectangle 1582"/>
            <p:cNvSpPr>
              <a:spLocks noChangeArrowheads="1"/>
            </p:cNvSpPr>
            <p:nvPr/>
          </p:nvSpPr>
          <p:spPr bwMode="auto">
            <a:xfrm>
              <a:off x="-6769532" y="2157413"/>
              <a:ext cx="47627"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2" name="Rectangle 1583"/>
            <p:cNvSpPr>
              <a:spLocks noChangeArrowheads="1"/>
            </p:cNvSpPr>
            <p:nvPr/>
          </p:nvSpPr>
          <p:spPr bwMode="auto">
            <a:xfrm>
              <a:off x="-6337717" y="215741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3" name="Rectangle 1584"/>
            <p:cNvSpPr>
              <a:spLocks noChangeArrowheads="1"/>
            </p:cNvSpPr>
            <p:nvPr/>
          </p:nvSpPr>
          <p:spPr bwMode="auto">
            <a:xfrm>
              <a:off x="-6683803"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4" name="Rectangle 1585"/>
            <p:cNvSpPr>
              <a:spLocks noChangeArrowheads="1"/>
            </p:cNvSpPr>
            <p:nvPr/>
          </p:nvSpPr>
          <p:spPr bwMode="auto">
            <a:xfrm>
              <a:off x="-7121969"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5" name="Rectangle 1586"/>
            <p:cNvSpPr>
              <a:spLocks noChangeArrowheads="1"/>
            </p:cNvSpPr>
            <p:nvPr/>
          </p:nvSpPr>
          <p:spPr bwMode="auto">
            <a:xfrm>
              <a:off x="-6861610" y="223678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46" name="Rectangle 1587"/>
            <p:cNvSpPr>
              <a:spLocks noChangeArrowheads="1"/>
            </p:cNvSpPr>
            <p:nvPr/>
          </p:nvSpPr>
          <p:spPr bwMode="auto">
            <a:xfrm>
              <a:off x="-7296599"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7" name="Rectangle 1588"/>
            <p:cNvSpPr>
              <a:spLocks noChangeArrowheads="1"/>
            </p:cNvSpPr>
            <p:nvPr/>
          </p:nvSpPr>
          <p:spPr bwMode="auto">
            <a:xfrm>
              <a:off x="-6861610"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8" name="Rectangle 1589"/>
            <p:cNvSpPr>
              <a:spLocks noChangeArrowheads="1"/>
            </p:cNvSpPr>
            <p:nvPr/>
          </p:nvSpPr>
          <p:spPr bwMode="auto">
            <a:xfrm>
              <a:off x="-6337717" y="231298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49" name="Rectangle 1590"/>
            <p:cNvSpPr>
              <a:spLocks noChangeArrowheads="1"/>
            </p:cNvSpPr>
            <p:nvPr/>
          </p:nvSpPr>
          <p:spPr bwMode="auto">
            <a:xfrm>
              <a:off x="-6683803"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0" name="Rectangle 1591"/>
            <p:cNvSpPr>
              <a:spLocks noChangeArrowheads="1"/>
            </p:cNvSpPr>
            <p:nvPr/>
          </p:nvSpPr>
          <p:spPr bwMode="auto">
            <a:xfrm>
              <a:off x="-7036240" y="2392363"/>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1" name="Rectangle 1592"/>
            <p:cNvSpPr>
              <a:spLocks noChangeArrowheads="1"/>
            </p:cNvSpPr>
            <p:nvPr/>
          </p:nvSpPr>
          <p:spPr bwMode="auto">
            <a:xfrm>
              <a:off x="-7296599"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2" name="Rectangle 1593"/>
            <p:cNvSpPr>
              <a:spLocks noChangeArrowheads="1"/>
            </p:cNvSpPr>
            <p:nvPr/>
          </p:nvSpPr>
          <p:spPr bwMode="auto">
            <a:xfrm>
              <a:off x="-6861610"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3" name="Rectangle 1594"/>
            <p:cNvSpPr>
              <a:spLocks noChangeArrowheads="1"/>
            </p:cNvSpPr>
            <p:nvPr/>
          </p:nvSpPr>
          <p:spPr bwMode="auto">
            <a:xfrm>
              <a:off x="-6337717" y="2468563"/>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4" name="Rectangle 1595"/>
            <p:cNvSpPr>
              <a:spLocks noChangeArrowheads="1"/>
            </p:cNvSpPr>
            <p:nvPr/>
          </p:nvSpPr>
          <p:spPr bwMode="auto">
            <a:xfrm>
              <a:off x="-7296599"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5" name="Rectangle 1596"/>
            <p:cNvSpPr>
              <a:spLocks noChangeArrowheads="1"/>
            </p:cNvSpPr>
            <p:nvPr/>
          </p:nvSpPr>
          <p:spPr bwMode="auto">
            <a:xfrm>
              <a:off x="-6337717" y="2560638"/>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6" name="Rectangle 1597"/>
            <p:cNvSpPr>
              <a:spLocks noChangeArrowheads="1"/>
            </p:cNvSpPr>
            <p:nvPr/>
          </p:nvSpPr>
          <p:spPr bwMode="auto">
            <a:xfrm>
              <a:off x="-6861610"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7" name="Rectangle 1598"/>
            <p:cNvSpPr>
              <a:spLocks noChangeArrowheads="1"/>
            </p:cNvSpPr>
            <p:nvPr/>
          </p:nvSpPr>
          <p:spPr bwMode="auto">
            <a:xfrm>
              <a:off x="-6337717" y="2649538"/>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58" name="Rectangle 1599"/>
            <p:cNvSpPr>
              <a:spLocks noChangeArrowheads="1"/>
            </p:cNvSpPr>
            <p:nvPr/>
          </p:nvSpPr>
          <p:spPr bwMode="auto">
            <a:xfrm>
              <a:off x="-7296601" y="2743200"/>
              <a:ext cx="50802"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59" name="Rectangle 1600"/>
            <p:cNvSpPr>
              <a:spLocks noChangeArrowheads="1"/>
            </p:cNvSpPr>
            <p:nvPr/>
          </p:nvSpPr>
          <p:spPr bwMode="auto">
            <a:xfrm>
              <a:off x="-6769534" y="2743200"/>
              <a:ext cx="47627" cy="47626"/>
            </a:xfrm>
            <a:prstGeom prst="rect">
              <a:avLst/>
            </a:prstGeom>
            <a:grpFill/>
            <a:ln>
              <a:noFill/>
            </a:ln>
          </p:spPr>
          <p:txBody>
            <a:bodyPr vert="horz" wrap="square" lIns="91440" tIns="45720" rIns="91440" bIns="45720" numCol="1" anchor="t" anchorCtr="0" compatLnSpc="1"/>
            <a:lstStyle/>
            <a:p>
              <a:endParaRPr lang="zh-CN" altLang="en-US"/>
            </a:p>
          </p:txBody>
        </p:sp>
        <p:sp>
          <p:nvSpPr>
            <p:cNvPr id="560" name="Rectangle 1601"/>
            <p:cNvSpPr>
              <a:spLocks noChangeArrowheads="1"/>
            </p:cNvSpPr>
            <p:nvPr/>
          </p:nvSpPr>
          <p:spPr bwMode="auto">
            <a:xfrm>
              <a:off x="-6861612"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1" name="Rectangle 1602"/>
            <p:cNvSpPr>
              <a:spLocks noChangeArrowheads="1"/>
            </p:cNvSpPr>
            <p:nvPr/>
          </p:nvSpPr>
          <p:spPr bwMode="auto">
            <a:xfrm>
              <a:off x="-6861612" y="2917827"/>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2" name="Rectangle 1603"/>
            <p:cNvSpPr>
              <a:spLocks noChangeArrowheads="1"/>
            </p:cNvSpPr>
            <p:nvPr/>
          </p:nvSpPr>
          <p:spPr bwMode="auto">
            <a:xfrm>
              <a:off x="-6337717" y="2832101"/>
              <a:ext cx="50802" cy="50800"/>
            </a:xfrm>
            <a:prstGeom prst="rect">
              <a:avLst/>
            </a:prstGeom>
            <a:grpFill/>
            <a:ln>
              <a:noFill/>
            </a:ln>
          </p:spPr>
          <p:txBody>
            <a:bodyPr vert="horz" wrap="square" lIns="91440" tIns="45720" rIns="91440" bIns="45720" numCol="1" anchor="t" anchorCtr="0" compatLnSpc="1"/>
            <a:lstStyle/>
            <a:p>
              <a:endParaRPr lang="zh-CN" altLang="en-US"/>
            </a:p>
          </p:txBody>
        </p:sp>
        <p:sp>
          <p:nvSpPr>
            <p:cNvPr id="563" name="Freeform 1604"/>
            <p:cNvSpPr/>
            <p:nvPr/>
          </p:nvSpPr>
          <p:spPr bwMode="auto">
            <a:xfrm>
              <a:off x="-6245623" y="-261938"/>
              <a:ext cx="31750" cy="3230563"/>
            </a:xfrm>
            <a:custGeom>
              <a:avLst/>
              <a:gdLst>
                <a:gd name="T0" fmla="*/ 20 w 20"/>
                <a:gd name="T1" fmla="*/ 2035 h 2035"/>
                <a:gd name="T2" fmla="*/ 0 w 20"/>
                <a:gd name="T3" fmla="*/ 2035 h 2035"/>
                <a:gd name="T4" fmla="*/ 0 w 20"/>
                <a:gd name="T5" fmla="*/ 0 h 2035"/>
                <a:gd name="T6" fmla="*/ 20 w 20"/>
                <a:gd name="T7" fmla="*/ 32 h 2035"/>
                <a:gd name="T8" fmla="*/ 20 w 20"/>
                <a:gd name="T9" fmla="*/ 2035 h 2035"/>
              </a:gdLst>
              <a:ahLst/>
              <a:cxnLst>
                <a:cxn ang="0">
                  <a:pos x="T0" y="T1"/>
                </a:cxn>
                <a:cxn ang="0">
                  <a:pos x="T2" y="T3"/>
                </a:cxn>
                <a:cxn ang="0">
                  <a:pos x="T4" y="T5"/>
                </a:cxn>
                <a:cxn ang="0">
                  <a:pos x="T6" y="T7"/>
                </a:cxn>
                <a:cxn ang="0">
                  <a:pos x="T8" y="T9"/>
                </a:cxn>
              </a:cxnLst>
              <a:rect l="0" t="0" r="r" b="b"/>
              <a:pathLst>
                <a:path w="20" h="2035">
                  <a:moveTo>
                    <a:pt x="20" y="2035"/>
                  </a:moveTo>
                  <a:lnTo>
                    <a:pt x="0" y="2035"/>
                  </a:lnTo>
                  <a:lnTo>
                    <a:pt x="0" y="0"/>
                  </a:lnTo>
                  <a:lnTo>
                    <a:pt x="20" y="32"/>
                  </a:lnTo>
                  <a:lnTo>
                    <a:pt x="20" y="2035"/>
                  </a:lnTo>
                  <a:close/>
                </a:path>
              </a:pathLst>
            </a:custGeom>
            <a:grpFill/>
            <a:ln>
              <a:noFill/>
            </a:ln>
          </p:spPr>
          <p:txBody>
            <a:bodyPr vert="horz" wrap="square" lIns="91440" tIns="45720" rIns="91440" bIns="45720" numCol="1" anchor="t" anchorCtr="0" compatLnSpc="1"/>
            <a:lstStyle/>
            <a:p>
              <a:endParaRPr lang="zh-CN" altLang="en-US"/>
            </a:p>
          </p:txBody>
        </p:sp>
        <p:sp>
          <p:nvSpPr>
            <p:cNvPr id="564" name="Freeform 1605"/>
            <p:cNvSpPr/>
            <p:nvPr/>
          </p:nvSpPr>
          <p:spPr bwMode="auto">
            <a:xfrm>
              <a:off x="-6178939" y="-182563"/>
              <a:ext cx="25401" cy="2574926"/>
            </a:xfrm>
            <a:custGeom>
              <a:avLst/>
              <a:gdLst>
                <a:gd name="T0" fmla="*/ 16 w 16"/>
                <a:gd name="T1" fmla="*/ 1622 h 1622"/>
                <a:gd name="T2" fmla="*/ 0 w 16"/>
                <a:gd name="T3" fmla="*/ 1622 h 1622"/>
                <a:gd name="T4" fmla="*/ 0 w 16"/>
                <a:gd name="T5" fmla="*/ 0 h 1622"/>
                <a:gd name="T6" fmla="*/ 16 w 16"/>
                <a:gd name="T7" fmla="*/ 34 h 1622"/>
                <a:gd name="T8" fmla="*/ 16 w 16"/>
                <a:gd name="T9" fmla="*/ 1622 h 1622"/>
              </a:gdLst>
              <a:ahLst/>
              <a:cxnLst>
                <a:cxn ang="0">
                  <a:pos x="T0" y="T1"/>
                </a:cxn>
                <a:cxn ang="0">
                  <a:pos x="T2" y="T3"/>
                </a:cxn>
                <a:cxn ang="0">
                  <a:pos x="T4" y="T5"/>
                </a:cxn>
                <a:cxn ang="0">
                  <a:pos x="T6" y="T7"/>
                </a:cxn>
                <a:cxn ang="0">
                  <a:pos x="T8" y="T9"/>
                </a:cxn>
              </a:cxnLst>
              <a:rect l="0" t="0" r="r" b="b"/>
              <a:pathLst>
                <a:path w="16" h="1622">
                  <a:moveTo>
                    <a:pt x="16" y="1622"/>
                  </a:moveTo>
                  <a:lnTo>
                    <a:pt x="0" y="1622"/>
                  </a:lnTo>
                  <a:lnTo>
                    <a:pt x="0" y="0"/>
                  </a:lnTo>
                  <a:lnTo>
                    <a:pt x="16" y="34"/>
                  </a:lnTo>
                  <a:lnTo>
                    <a:pt x="16" y="1622"/>
                  </a:lnTo>
                  <a:close/>
                </a:path>
              </a:pathLst>
            </a:custGeom>
            <a:grpFill/>
            <a:ln>
              <a:noFill/>
            </a:ln>
          </p:spPr>
          <p:txBody>
            <a:bodyPr vert="horz" wrap="square" lIns="91440" tIns="45720" rIns="91440" bIns="45720" numCol="1" anchor="t" anchorCtr="0" compatLnSpc="1"/>
            <a:lstStyle/>
            <a:p>
              <a:endParaRPr lang="zh-CN" altLang="en-US"/>
            </a:p>
          </p:txBody>
        </p:sp>
        <p:sp>
          <p:nvSpPr>
            <p:cNvPr id="565" name="Freeform 1606"/>
            <p:cNvSpPr/>
            <p:nvPr/>
          </p:nvSpPr>
          <p:spPr bwMode="auto">
            <a:xfrm>
              <a:off x="-6118423" y="-93663"/>
              <a:ext cx="15875" cy="2241550"/>
            </a:xfrm>
            <a:custGeom>
              <a:avLst/>
              <a:gdLst>
                <a:gd name="T0" fmla="*/ 10 w 10"/>
                <a:gd name="T1" fmla="*/ 1412 h 1412"/>
                <a:gd name="T2" fmla="*/ 0 w 10"/>
                <a:gd name="T3" fmla="*/ 1412 h 1412"/>
                <a:gd name="T4" fmla="*/ 0 w 10"/>
                <a:gd name="T5" fmla="*/ 0 h 1412"/>
                <a:gd name="T6" fmla="*/ 10 w 10"/>
                <a:gd name="T7" fmla="*/ 32 h 1412"/>
                <a:gd name="T8" fmla="*/ 10 w 10"/>
                <a:gd name="T9" fmla="*/ 1412 h 1412"/>
              </a:gdLst>
              <a:ahLst/>
              <a:cxnLst>
                <a:cxn ang="0">
                  <a:pos x="T0" y="T1"/>
                </a:cxn>
                <a:cxn ang="0">
                  <a:pos x="T2" y="T3"/>
                </a:cxn>
                <a:cxn ang="0">
                  <a:pos x="T4" y="T5"/>
                </a:cxn>
                <a:cxn ang="0">
                  <a:pos x="T6" y="T7"/>
                </a:cxn>
                <a:cxn ang="0">
                  <a:pos x="T8" y="T9"/>
                </a:cxn>
              </a:cxnLst>
              <a:rect l="0" t="0" r="r" b="b"/>
              <a:pathLst>
                <a:path w="10" h="1412">
                  <a:moveTo>
                    <a:pt x="10" y="1412"/>
                  </a:moveTo>
                  <a:lnTo>
                    <a:pt x="0" y="1412"/>
                  </a:lnTo>
                  <a:lnTo>
                    <a:pt x="0" y="0"/>
                  </a:lnTo>
                  <a:lnTo>
                    <a:pt x="10" y="32"/>
                  </a:lnTo>
                  <a:lnTo>
                    <a:pt x="10" y="1412"/>
                  </a:lnTo>
                  <a:close/>
                </a:path>
              </a:pathLst>
            </a:custGeom>
            <a:grpFill/>
            <a:ln>
              <a:noFill/>
            </a:ln>
          </p:spPr>
          <p:txBody>
            <a:bodyPr vert="horz" wrap="square" lIns="91440" tIns="45720" rIns="91440" bIns="45720" numCol="1" anchor="t" anchorCtr="0" compatLnSpc="1"/>
            <a:lstStyle/>
            <a:p>
              <a:endParaRPr lang="zh-CN" altLang="en-US"/>
            </a:p>
          </p:txBody>
        </p:sp>
      </p:grpSp>
      <p:sp>
        <p:nvSpPr>
          <p:cNvPr id="4" name="文本框 3"/>
          <p:cNvSpPr txBox="1"/>
          <p:nvPr/>
        </p:nvSpPr>
        <p:spPr>
          <a:xfrm>
            <a:off x="1271824" y="3081825"/>
            <a:ext cx="6405326"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400" dirty="0" smtClean="0">
                <a:solidFill>
                  <a:schemeClr val="bg1"/>
                </a:solidFill>
              </a:rPr>
              <a:t>What’s the difficulty of cold start problem</a:t>
            </a:r>
          </a:p>
          <a:p>
            <a:pPr marL="342900" indent="-342900">
              <a:lnSpc>
                <a:spcPct val="150000"/>
              </a:lnSpc>
              <a:buFont typeface="Arial" panose="020B0604020202020204" pitchFamily="34" charset="0"/>
              <a:buChar char="•"/>
            </a:pPr>
            <a:r>
              <a:rPr lang="en-US" altLang="zh-CN" sz="2400" dirty="0" smtClean="0">
                <a:solidFill>
                  <a:schemeClr val="bg1"/>
                </a:solidFill>
              </a:rPr>
              <a:t>Apply deep learning to solve cold start problem</a:t>
            </a:r>
          </a:p>
        </p:txBody>
      </p:sp>
      <p:sp>
        <p:nvSpPr>
          <p:cNvPr id="1766" name="文字方塊 1765"/>
          <p:cNvSpPr txBox="1"/>
          <p:nvPr/>
        </p:nvSpPr>
        <p:spPr>
          <a:xfrm>
            <a:off x="11737704" y="6337816"/>
            <a:ext cx="301686" cy="369332"/>
          </a:xfrm>
          <a:prstGeom prst="rect">
            <a:avLst/>
          </a:prstGeom>
          <a:noFill/>
        </p:spPr>
        <p:txBody>
          <a:bodyPr wrap="none" rtlCol="0">
            <a:spAutoFit/>
          </a:bodyPr>
          <a:lstStyle/>
          <a:p>
            <a:r>
              <a:rPr lang="en-US" altLang="zh-TW" dirty="0" smtClean="0"/>
              <a:t>5</a:t>
            </a:r>
            <a:endParaRPr lang="zh-TW" altLang="en-US" dirty="0"/>
          </a:p>
        </p:txBody>
      </p:sp>
    </p:spTree>
    <p:extLst>
      <p:ext uri="{BB962C8B-B14F-4D97-AF65-F5344CB8AC3E}">
        <p14:creationId xmlns:p14="http://schemas.microsoft.com/office/powerpoint/2010/main" val="2899773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406370"/>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59671" y="475910"/>
            <a:ext cx="51657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What is the difficulty of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402955"/>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513170"/>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393" name="文本框 386"/>
          <p:cNvSpPr txBox="1"/>
          <p:nvPr/>
        </p:nvSpPr>
        <p:spPr>
          <a:xfrm>
            <a:off x="540291" y="1348922"/>
            <a:ext cx="3434202"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Non Cold Start </a:t>
            </a: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User </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4" name="直接连接符 387"/>
          <p:cNvCxnSpPr/>
          <p:nvPr/>
        </p:nvCxnSpPr>
        <p:spPr>
          <a:xfrm>
            <a:off x="620874" y="1854189"/>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395" name="文本框 388"/>
          <p:cNvSpPr txBox="1"/>
          <p:nvPr/>
        </p:nvSpPr>
        <p:spPr>
          <a:xfrm>
            <a:off x="6417062" y="1386380"/>
            <a:ext cx="2882769"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Cold </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Start User </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Context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6" name="直接连接符 389"/>
          <p:cNvCxnSpPr/>
          <p:nvPr/>
        </p:nvCxnSpPr>
        <p:spPr>
          <a:xfrm>
            <a:off x="6497645" y="187839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0" name="文本框 386"/>
          <p:cNvSpPr txBox="1"/>
          <p:nvPr/>
        </p:nvSpPr>
        <p:spPr>
          <a:xfrm>
            <a:off x="540291" y="1968180"/>
            <a:ext cx="5928987" cy="1052592"/>
          </a:xfrm>
          <a:prstGeom prst="rect">
            <a:avLst/>
          </a:prstGeom>
          <a:noFill/>
        </p:spPr>
        <p:txBody>
          <a:bodyPr wrap="none" lIns="91436" tIns="45718" rIns="91436" bIns="45718" rtlCol="0">
            <a:spAutoFit/>
          </a:bodyPr>
          <a:lstStyle/>
          <a:p>
            <a:pPr>
              <a:lnSpc>
                <a:spcPct val="130000"/>
              </a:lnSpc>
            </a:pP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use rating similarity between two people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 identify potential items a person would like</a:t>
            </a: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57" y="3000825"/>
            <a:ext cx="5836893" cy="36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2" name="文本框 386"/>
          <p:cNvSpPr txBox="1"/>
          <p:nvPr/>
        </p:nvSpPr>
        <p:spPr>
          <a:xfrm>
            <a:off x="6497645" y="1968180"/>
            <a:ext cx="5168971" cy="1052592"/>
          </a:xfrm>
          <a:prstGeom prst="rect">
            <a:avLst/>
          </a:prstGeom>
          <a:noFill/>
        </p:spPr>
        <p:txBody>
          <a:bodyPr wrap="none" lIns="91436" tIns="45718" rIns="91436" bIns="45718" rtlCol="0">
            <a:spAutoFit/>
          </a:bodyPr>
          <a:lstStyle/>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ew </a:t>
            </a: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user </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do not have ratings overlap with </a:t>
            </a:r>
          </a:p>
          <a:p>
            <a:pPr>
              <a:lnSpc>
                <a:spcPct val="130000"/>
              </a:lnSpc>
            </a:pPr>
            <a:r>
              <a:rPr lang="en-US" altLang="zh-CN" sz="24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rPr>
              <a:t>o</a:t>
            </a:r>
            <a:r>
              <a:rPr lang="en-US" altLang="zh-CN" sz="24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ther people.</a:t>
            </a: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54" y="3105149"/>
            <a:ext cx="3774546"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文字方塊 15"/>
          <p:cNvSpPr txBox="1"/>
          <p:nvPr/>
        </p:nvSpPr>
        <p:spPr>
          <a:xfrm>
            <a:off x="11737704" y="6337816"/>
            <a:ext cx="301686" cy="369332"/>
          </a:xfrm>
          <a:prstGeom prst="rect">
            <a:avLst/>
          </a:prstGeom>
          <a:noFill/>
        </p:spPr>
        <p:txBody>
          <a:bodyPr wrap="none" rtlCol="0">
            <a:spAutoFit/>
          </a:bodyPr>
          <a:lstStyle/>
          <a:p>
            <a:r>
              <a:rPr lang="en-US" altLang="zh-TW" dirty="0" smtClean="0"/>
              <a:t>6</a:t>
            </a:r>
            <a:endParaRPr lang="zh-TW" altLang="en-US" dirty="0"/>
          </a:p>
        </p:txBody>
      </p:sp>
    </p:spTree>
    <p:extLst>
      <p:ext uri="{BB962C8B-B14F-4D97-AF65-F5344CB8AC3E}">
        <p14:creationId xmlns:p14="http://schemas.microsoft.com/office/powerpoint/2010/main" val="374044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106595"/>
            <a:ext cx="2527159" cy="52405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Why deep learning?</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1629034"/>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4" name="文本框 32"/>
          <p:cNvSpPr txBox="1">
            <a:spLocks noChangeArrowheads="1"/>
          </p:cNvSpPr>
          <p:nvPr/>
        </p:nvSpPr>
        <p:spPr bwMode="auto">
          <a:xfrm>
            <a:off x="1194424" y="4590789"/>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the industry</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15" name="Group 398"/>
          <p:cNvGrpSpPr/>
          <p:nvPr/>
        </p:nvGrpSpPr>
        <p:grpSpPr>
          <a:xfrm>
            <a:off x="633077" y="4590789"/>
            <a:ext cx="391999" cy="405287"/>
            <a:chOff x="209551" y="3594100"/>
            <a:chExt cx="280988" cy="290513"/>
          </a:xfrm>
          <a:solidFill>
            <a:srgbClr val="157E9F"/>
          </a:solidFill>
        </p:grpSpPr>
        <p:sp>
          <p:nvSpPr>
            <p:cNvPr id="16"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17"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18" name="TextBox 36"/>
          <p:cNvSpPr txBox="1">
            <a:spLocks noChangeArrowheads="1"/>
          </p:cNvSpPr>
          <p:nvPr/>
        </p:nvSpPr>
        <p:spPr bwMode="auto">
          <a:xfrm>
            <a:off x="1178922" y="5028079"/>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Covington,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[6]</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use deep neuron network to model </a:t>
            </a: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Youtube</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19" name="文本框 32"/>
          <p:cNvSpPr txBox="1">
            <a:spLocks noChangeArrowheads="1"/>
          </p:cNvSpPr>
          <p:nvPr/>
        </p:nvSpPr>
        <p:spPr bwMode="auto">
          <a:xfrm>
            <a:off x="6985624" y="4540047"/>
            <a:ext cx="16821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In Academia</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0" name="Group 398"/>
          <p:cNvGrpSpPr/>
          <p:nvPr/>
        </p:nvGrpSpPr>
        <p:grpSpPr>
          <a:xfrm>
            <a:off x="6424277" y="4514589"/>
            <a:ext cx="391999" cy="405287"/>
            <a:chOff x="209551" y="3594100"/>
            <a:chExt cx="280988" cy="290513"/>
          </a:xfrm>
          <a:solidFill>
            <a:srgbClr val="157E9F"/>
          </a:solidFill>
        </p:grpSpPr>
        <p:sp>
          <p:nvSpPr>
            <p:cNvPr id="21"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22"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23" name="TextBox 36"/>
          <p:cNvSpPr txBox="1">
            <a:spLocks noChangeArrowheads="1"/>
          </p:cNvSpPr>
          <p:nvPr/>
        </p:nvSpPr>
        <p:spPr bwMode="auto">
          <a:xfrm>
            <a:off x="6979648" y="5009029"/>
            <a:ext cx="37715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ACM </a:t>
            </a:r>
            <a:r>
              <a:rPr lang="en-US" altLang="zh-CN" sz="1600" b="1" dirty="0" err="1" smtClean="0">
                <a:solidFill>
                  <a:srgbClr val="FF0000"/>
                </a:solidFill>
                <a:latin typeface="Arial" pitchFamily="34" charset="0"/>
                <a:ea typeface="微软雅黑" pitchFamily="34" charset="-122"/>
                <a:cs typeface="Open Sans Light"/>
                <a:sym typeface="Arial" pitchFamily="34" charset="0"/>
              </a:rPr>
              <a:t>RecSys</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included a deep learning based recommendation system as one of the conference themes</a:t>
            </a:r>
            <a:r>
              <a:rPr lang="zh-TW" altLang="en-US"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 </a:t>
            </a:r>
            <a:r>
              <a:rPr lang="en-US" altLang="zh-TW"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since 2016</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24" name="TextBox 36"/>
          <p:cNvSpPr txBox="1">
            <a:spLocks noChangeArrowheads="1"/>
          </p:cNvSpPr>
          <p:nvPr/>
        </p:nvSpPr>
        <p:spPr bwMode="auto">
          <a:xfrm>
            <a:off x="1178922" y="5721053"/>
            <a:ext cx="42693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b="1" dirty="0" smtClean="0">
                <a:solidFill>
                  <a:srgbClr val="FF0000"/>
                </a:solidFill>
                <a:latin typeface="Arial" pitchFamily="34" charset="0"/>
                <a:ea typeface="微软雅黑" pitchFamily="34" charset="-122"/>
                <a:cs typeface="Open Sans Light"/>
                <a:sym typeface="Arial" pitchFamily="34" charset="0"/>
              </a:rPr>
              <a:t>Cheng, et al., 2016 </a:t>
            </a:r>
            <a:r>
              <a:rPr lang="en-US" altLang="zh-TW" sz="1600" b="1" dirty="0" smtClean="0">
                <a:solidFill>
                  <a:srgbClr val="FF0000"/>
                </a:solidFill>
                <a:latin typeface="Arial" pitchFamily="34" charset="0"/>
                <a:ea typeface="微软雅黑" pitchFamily="34" charset="-122"/>
                <a:cs typeface="Open Sans Light"/>
                <a:sym typeface="Arial" pitchFamily="34" charset="0"/>
              </a:rPr>
              <a:t>[7]</a:t>
            </a:r>
            <a:r>
              <a:rPr lang="en-US" altLang="zh-CN" sz="1600" b="1" dirty="0" smtClean="0">
                <a:solidFill>
                  <a:srgbClr val="FF0000"/>
                </a:solidFill>
                <a:latin typeface="Arial" pitchFamily="34" charset="0"/>
                <a:ea typeface="微软雅黑" pitchFamily="34" charset="-122"/>
                <a:cs typeface="Open Sans Light"/>
                <a:sym typeface="Arial" pitchFamily="34" charset="0"/>
              </a:rPr>
              <a:t> </a:t>
            </a: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apply deep neuron network to model Google Play APP recommendation.</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smtClean="0"/>
              <a:t>7</a:t>
            </a:r>
            <a:endParaRPr lang="zh-TW" altLang="en-US" dirty="0"/>
          </a:p>
        </p:txBody>
      </p:sp>
      <p:sp>
        <p:nvSpPr>
          <p:cNvPr id="38" name="文本框 386"/>
          <p:cNvSpPr txBox="1"/>
          <p:nvPr/>
        </p:nvSpPr>
        <p:spPr>
          <a:xfrm>
            <a:off x="540291" y="3970174"/>
            <a:ext cx="2685342" cy="572460"/>
          </a:xfrm>
          <a:prstGeom prst="rect">
            <a:avLst/>
          </a:prstGeom>
          <a:noFill/>
        </p:spPr>
        <p:txBody>
          <a:bodyPr wrap="none" lIns="91436" tIns="45718" rIns="91436" bIns="45718" rtlCol="0">
            <a:spAutoFit/>
          </a:bodyPr>
          <a:lstStyle/>
          <a:p>
            <a:pPr>
              <a:lnSpc>
                <a:spcPct val="130000"/>
              </a:lnSpc>
            </a:pPr>
            <a:r>
              <a:rPr lang="en-US" altLang="zh-TW" sz="2400" dirty="0" smtClean="0">
                <a:solidFill>
                  <a:srgbClr val="157E9F"/>
                </a:solidFill>
                <a:latin typeface="方正清刻本悦宋简体" panose="02000000000000000000" pitchFamily="2" charset="-122"/>
                <a:ea typeface="方正清刻本悦宋简体" panose="02000000000000000000" pitchFamily="2" charset="-122"/>
              </a:rPr>
              <a:t>Application Examples</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39" name="直接连接符 387"/>
          <p:cNvCxnSpPr/>
          <p:nvPr/>
        </p:nvCxnSpPr>
        <p:spPr>
          <a:xfrm>
            <a:off x="620874" y="4492613"/>
            <a:ext cx="2905225" cy="1611"/>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40" name="文本框 32"/>
          <p:cNvSpPr txBox="1">
            <a:spLocks noChangeArrowheads="1"/>
          </p:cNvSpPr>
          <p:nvPr/>
        </p:nvSpPr>
        <p:spPr bwMode="auto">
          <a:xfrm>
            <a:off x="540291" y="1723764"/>
            <a:ext cx="71459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Because deep learning based methods have two major advantages:</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41" name="文本框 32"/>
          <p:cNvSpPr txBox="1">
            <a:spLocks noChangeArrowheads="1"/>
          </p:cNvSpPr>
          <p:nvPr/>
        </p:nvSpPr>
        <p:spPr bwMode="auto">
          <a:xfrm>
            <a:off x="1194423" y="2209539"/>
            <a:ext cx="35395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Nonlinear relationship simulation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2" name="Group 398"/>
          <p:cNvGrpSpPr/>
          <p:nvPr/>
        </p:nvGrpSpPr>
        <p:grpSpPr>
          <a:xfrm>
            <a:off x="633077" y="2209539"/>
            <a:ext cx="391999" cy="405287"/>
            <a:chOff x="209551" y="3594100"/>
            <a:chExt cx="280988" cy="290513"/>
          </a:xfrm>
          <a:solidFill>
            <a:srgbClr val="157E9F"/>
          </a:solidFill>
        </p:grpSpPr>
        <p:sp>
          <p:nvSpPr>
            <p:cNvPr id="4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5" name="文本框 32"/>
          <p:cNvSpPr txBox="1">
            <a:spLocks noChangeArrowheads="1"/>
          </p:cNvSpPr>
          <p:nvPr/>
        </p:nvSpPr>
        <p:spPr bwMode="auto">
          <a:xfrm>
            <a:off x="6979061" y="2209539"/>
            <a:ext cx="28888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Effective feature extraction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46" name="Group 398"/>
          <p:cNvGrpSpPr/>
          <p:nvPr/>
        </p:nvGrpSpPr>
        <p:grpSpPr>
          <a:xfrm>
            <a:off x="6417715" y="2209539"/>
            <a:ext cx="391999" cy="405287"/>
            <a:chOff x="209551" y="3594100"/>
            <a:chExt cx="280988" cy="290513"/>
          </a:xfrm>
          <a:solidFill>
            <a:srgbClr val="157E9F"/>
          </a:solidFill>
        </p:grpSpPr>
        <p:sp>
          <p:nvSpPr>
            <p:cNvPr id="47"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48"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49" name="TextBox 36"/>
          <p:cNvSpPr txBox="1">
            <a:spLocks noChangeArrowheads="1"/>
          </p:cNvSpPr>
          <p:nvPr/>
        </p:nvSpPr>
        <p:spPr bwMode="auto">
          <a:xfrm>
            <a:off x="1178922" y="261482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Different kinds of nonlinear activation function</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Sigmoid </a:t>
            </a: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ReLU</a:t>
            </a:r>
            <a:endPar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endParaRPr>
          </a:p>
          <a:p>
            <a:pPr marL="285750" indent="-285750">
              <a:spcBef>
                <a:spcPct val="0"/>
              </a:spcBef>
            </a:pPr>
            <a:r>
              <a:rPr lang="en-US" altLang="zh-CN" sz="1600" dirty="0" err="1" smtClean="0">
                <a:solidFill>
                  <a:schemeClr val="tx1">
                    <a:lumMod val="75000"/>
                    <a:lumOff val="25000"/>
                  </a:schemeClr>
                </a:solidFill>
                <a:latin typeface="Arial" pitchFamily="34" charset="0"/>
                <a:ea typeface="微软雅黑" pitchFamily="34" charset="-122"/>
                <a:cs typeface="Open Sans Light"/>
                <a:sym typeface="Arial" pitchFamily="34" charset="0"/>
              </a:rPr>
              <a:t>Tanh</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50" name="TextBox 36"/>
          <p:cNvSpPr txBox="1">
            <a:spLocks noChangeArrowheads="1"/>
          </p:cNvSpPr>
          <p:nvPr/>
        </p:nvSpPr>
        <p:spPr bwMode="auto">
          <a:xfrm>
            <a:off x="7106435" y="2614826"/>
            <a:ext cx="459322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Automatically extract feature from</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Text</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Image</a:t>
            </a:r>
          </a:p>
          <a:p>
            <a:pPr marL="285750" indent="-285750">
              <a:spcBef>
                <a:spcPct val="0"/>
              </a:spcBef>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Video / Audio</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Tree>
    <p:extLst>
      <p:ext uri="{BB962C8B-B14F-4D97-AF65-F5344CB8AC3E}">
        <p14:creationId xmlns:p14="http://schemas.microsoft.com/office/powerpoint/2010/main" val="320302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488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0" name="文本框 388"/>
          <p:cNvSpPr txBox="1"/>
          <p:nvPr/>
        </p:nvSpPr>
        <p:spPr>
          <a:xfrm>
            <a:off x="540291" y="1166797"/>
            <a:ext cx="700659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Which type of deep learning model will we use? And why?</a:t>
            </a:r>
          </a:p>
        </p:txBody>
      </p:sp>
      <p:cxnSp>
        <p:nvCxnSpPr>
          <p:cNvPr id="11" name="直接连接符 389"/>
          <p:cNvCxnSpPr/>
          <p:nvPr/>
        </p:nvCxnSpPr>
        <p:spPr>
          <a:xfrm>
            <a:off x="620874" y="1715960"/>
            <a:ext cx="66181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6" name="TextBox 36"/>
          <p:cNvSpPr txBox="1">
            <a:spLocks noChangeArrowheads="1"/>
          </p:cNvSpPr>
          <p:nvPr/>
        </p:nvSpPr>
        <p:spPr bwMode="auto">
          <a:xfrm>
            <a:off x="604502" y="1794048"/>
            <a:ext cx="9898654" cy="45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nSpc>
                <a:spcPct val="130000"/>
              </a:lnSpc>
              <a:buNone/>
            </a:pP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will use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a:t>
            </a:r>
            <a:r>
              <a:rPr lang="en-US" altLang="zh-CN" sz="2000"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Autoencoder</a:t>
            </a:r>
            <a:r>
              <a:rPr lang="en-US" altLang="zh-CN" sz="2000"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 (DAE), because DAE has two appealing features:</a:t>
            </a:r>
            <a:endParaRPr lang="en-US" altLang="zh-CN" sz="2000"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sp>
        <p:nvSpPr>
          <p:cNvPr id="27" name="文本框 32"/>
          <p:cNvSpPr txBox="1">
            <a:spLocks noChangeArrowheads="1"/>
          </p:cNvSpPr>
          <p:nvPr/>
        </p:nvSpPr>
        <p:spPr bwMode="auto">
          <a:xfrm>
            <a:off x="1194424" y="2286491"/>
            <a:ext cx="18702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err="1"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Denoising</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28" name="Group 398"/>
          <p:cNvGrpSpPr/>
          <p:nvPr/>
        </p:nvGrpSpPr>
        <p:grpSpPr>
          <a:xfrm>
            <a:off x="633077" y="2286491"/>
            <a:ext cx="391999" cy="405287"/>
            <a:chOff x="209551" y="3594100"/>
            <a:chExt cx="280988" cy="290513"/>
          </a:xfrm>
          <a:solidFill>
            <a:srgbClr val="157E9F"/>
          </a:solidFill>
        </p:grpSpPr>
        <p:sp>
          <p:nvSpPr>
            <p:cNvPr id="29"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0"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1" name="文本框 32"/>
          <p:cNvSpPr txBox="1">
            <a:spLocks noChangeArrowheads="1"/>
          </p:cNvSpPr>
          <p:nvPr/>
        </p:nvSpPr>
        <p:spPr bwMode="auto">
          <a:xfrm>
            <a:off x="6979648" y="2286491"/>
            <a:ext cx="23453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CN"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Dimension reduction</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grpSp>
        <p:nvGrpSpPr>
          <p:cNvPr id="32" name="Group 398"/>
          <p:cNvGrpSpPr/>
          <p:nvPr/>
        </p:nvGrpSpPr>
        <p:grpSpPr>
          <a:xfrm>
            <a:off x="6418301" y="2286491"/>
            <a:ext cx="391999" cy="405287"/>
            <a:chOff x="209551" y="3594100"/>
            <a:chExt cx="280988" cy="290513"/>
          </a:xfrm>
          <a:solidFill>
            <a:srgbClr val="157E9F"/>
          </a:solidFill>
        </p:grpSpPr>
        <p:sp>
          <p:nvSpPr>
            <p:cNvPr id="33" name="Freeform 154"/>
            <p:cNvSpPr>
              <a:spLocks noEditPoints="1"/>
            </p:cNvSpPr>
            <p:nvPr/>
          </p:nvSpPr>
          <p:spPr bwMode="auto">
            <a:xfrm>
              <a:off x="209551" y="3594100"/>
              <a:ext cx="280988" cy="290513"/>
            </a:xfrm>
            <a:custGeom>
              <a:avLst/>
              <a:gdLst/>
              <a:ahLst/>
              <a:cxnLst>
                <a:cxn ang="0">
                  <a:pos x="25" y="104"/>
                </a:cxn>
                <a:cxn ang="0">
                  <a:pos x="40" y="103"/>
                </a:cxn>
                <a:cxn ang="0">
                  <a:pos x="84" y="103"/>
                </a:cxn>
                <a:cxn ang="0">
                  <a:pos x="99" y="104"/>
                </a:cxn>
                <a:cxn ang="0">
                  <a:pos x="108" y="64"/>
                </a:cxn>
                <a:cxn ang="0">
                  <a:pos x="99" y="24"/>
                </a:cxn>
                <a:cxn ang="0">
                  <a:pos x="62" y="0"/>
                </a:cxn>
                <a:cxn ang="0">
                  <a:pos x="25" y="24"/>
                </a:cxn>
                <a:cxn ang="0">
                  <a:pos x="16" y="64"/>
                </a:cxn>
                <a:cxn ang="0">
                  <a:pos x="62" y="124"/>
                </a:cxn>
                <a:cxn ang="0">
                  <a:pos x="62" y="95"/>
                </a:cxn>
                <a:cxn ang="0">
                  <a:pos x="62" y="124"/>
                </a:cxn>
                <a:cxn ang="0">
                  <a:pos x="39" y="50"/>
                </a:cxn>
                <a:cxn ang="0">
                  <a:pos x="62" y="37"/>
                </a:cxn>
                <a:cxn ang="0">
                  <a:pos x="85" y="50"/>
                </a:cxn>
                <a:cxn ang="0">
                  <a:pos x="85" y="78"/>
                </a:cxn>
                <a:cxn ang="0">
                  <a:pos x="62" y="91"/>
                </a:cxn>
                <a:cxn ang="0">
                  <a:pos x="39" y="78"/>
                </a:cxn>
                <a:cxn ang="0">
                  <a:pos x="34" y="74"/>
                </a:cxn>
                <a:cxn ang="0">
                  <a:pos x="34" y="54"/>
                </a:cxn>
                <a:cxn ang="0">
                  <a:pos x="34" y="74"/>
                </a:cxn>
                <a:cxn ang="0">
                  <a:pos x="42" y="30"/>
                </a:cxn>
                <a:cxn ang="0">
                  <a:pos x="48" y="40"/>
                </a:cxn>
                <a:cxn ang="0">
                  <a:pos x="67" y="35"/>
                </a:cxn>
                <a:cxn ang="0">
                  <a:pos x="85" y="45"/>
                </a:cxn>
                <a:cxn ang="0">
                  <a:pos x="67" y="35"/>
                </a:cxn>
                <a:cxn ang="0">
                  <a:pos x="102" y="64"/>
                </a:cxn>
                <a:cxn ang="0">
                  <a:pos x="90" y="64"/>
                </a:cxn>
                <a:cxn ang="0">
                  <a:pos x="85" y="83"/>
                </a:cxn>
                <a:cxn ang="0">
                  <a:pos x="67" y="93"/>
                </a:cxn>
                <a:cxn ang="0">
                  <a:pos x="85" y="83"/>
                </a:cxn>
                <a:cxn ang="0">
                  <a:pos x="57" y="93"/>
                </a:cxn>
                <a:cxn ang="0">
                  <a:pos x="39" y="83"/>
                </a:cxn>
                <a:cxn ang="0">
                  <a:pos x="116" y="94"/>
                </a:cxn>
                <a:cxn ang="0">
                  <a:pos x="86" y="99"/>
                </a:cxn>
                <a:cxn ang="0">
                  <a:pos x="105" y="67"/>
                </a:cxn>
                <a:cxn ang="0">
                  <a:pos x="99" y="28"/>
                </a:cxn>
                <a:cxn ang="0">
                  <a:pos x="105" y="61"/>
                </a:cxn>
                <a:cxn ang="0">
                  <a:pos x="86" y="29"/>
                </a:cxn>
                <a:cxn ang="0">
                  <a:pos x="62" y="4"/>
                </a:cxn>
                <a:cxn ang="0">
                  <a:pos x="62" y="33"/>
                </a:cxn>
                <a:cxn ang="0">
                  <a:pos x="62" y="4"/>
                </a:cxn>
                <a:cxn ang="0">
                  <a:pos x="25" y="28"/>
                </a:cxn>
                <a:cxn ang="0">
                  <a:pos x="35" y="48"/>
                </a:cxn>
                <a:cxn ang="0">
                  <a:pos x="8" y="34"/>
                </a:cxn>
                <a:cxn ang="0">
                  <a:pos x="35" y="80"/>
                </a:cxn>
                <a:cxn ang="0">
                  <a:pos x="25" y="100"/>
                </a:cxn>
                <a:cxn ang="0">
                  <a:pos x="8" y="94"/>
                </a:cxn>
              </a:cxnLst>
              <a:rect l="0" t="0" r="r" b="b"/>
              <a:pathLst>
                <a:path w="124" h="128">
                  <a:moveTo>
                    <a:pt x="4" y="96"/>
                  </a:moveTo>
                  <a:cubicBezTo>
                    <a:pt x="7" y="101"/>
                    <a:pt x="14" y="104"/>
                    <a:pt x="25" y="104"/>
                  </a:cubicBezTo>
                  <a:cubicBezTo>
                    <a:pt x="25" y="104"/>
                    <a:pt x="25" y="104"/>
                    <a:pt x="25" y="104"/>
                  </a:cubicBezTo>
                  <a:cubicBezTo>
                    <a:pt x="29" y="104"/>
                    <a:pt x="34" y="104"/>
                    <a:pt x="40" y="103"/>
                  </a:cubicBezTo>
                  <a:cubicBezTo>
                    <a:pt x="45" y="118"/>
                    <a:pt x="53" y="128"/>
                    <a:pt x="62" y="128"/>
                  </a:cubicBezTo>
                  <a:cubicBezTo>
                    <a:pt x="71" y="128"/>
                    <a:pt x="79" y="118"/>
                    <a:pt x="84" y="103"/>
                  </a:cubicBezTo>
                  <a:cubicBezTo>
                    <a:pt x="90" y="104"/>
                    <a:pt x="95" y="104"/>
                    <a:pt x="99" y="104"/>
                  </a:cubicBezTo>
                  <a:cubicBezTo>
                    <a:pt x="99" y="104"/>
                    <a:pt x="99" y="104"/>
                    <a:pt x="99" y="104"/>
                  </a:cubicBezTo>
                  <a:cubicBezTo>
                    <a:pt x="110" y="104"/>
                    <a:pt x="117" y="101"/>
                    <a:pt x="120" y="96"/>
                  </a:cubicBezTo>
                  <a:cubicBezTo>
                    <a:pt x="124" y="89"/>
                    <a:pt x="120" y="77"/>
                    <a:pt x="108" y="64"/>
                  </a:cubicBezTo>
                  <a:cubicBezTo>
                    <a:pt x="120" y="51"/>
                    <a:pt x="124" y="39"/>
                    <a:pt x="120" y="32"/>
                  </a:cubicBezTo>
                  <a:cubicBezTo>
                    <a:pt x="117" y="27"/>
                    <a:pt x="110" y="24"/>
                    <a:pt x="99" y="24"/>
                  </a:cubicBezTo>
                  <a:cubicBezTo>
                    <a:pt x="95" y="24"/>
                    <a:pt x="90" y="24"/>
                    <a:pt x="84" y="25"/>
                  </a:cubicBezTo>
                  <a:cubicBezTo>
                    <a:pt x="79" y="10"/>
                    <a:pt x="71" y="0"/>
                    <a:pt x="62" y="0"/>
                  </a:cubicBezTo>
                  <a:cubicBezTo>
                    <a:pt x="53" y="0"/>
                    <a:pt x="45" y="10"/>
                    <a:pt x="40" y="25"/>
                  </a:cubicBezTo>
                  <a:cubicBezTo>
                    <a:pt x="34" y="24"/>
                    <a:pt x="29" y="24"/>
                    <a:pt x="25" y="24"/>
                  </a:cubicBezTo>
                  <a:cubicBezTo>
                    <a:pt x="14" y="24"/>
                    <a:pt x="7" y="27"/>
                    <a:pt x="4" y="32"/>
                  </a:cubicBezTo>
                  <a:cubicBezTo>
                    <a:pt x="0" y="39"/>
                    <a:pt x="4" y="51"/>
                    <a:pt x="16" y="64"/>
                  </a:cubicBezTo>
                  <a:cubicBezTo>
                    <a:pt x="4" y="77"/>
                    <a:pt x="0" y="89"/>
                    <a:pt x="4" y="96"/>
                  </a:cubicBezTo>
                  <a:close/>
                  <a:moveTo>
                    <a:pt x="62" y="124"/>
                  </a:moveTo>
                  <a:cubicBezTo>
                    <a:pt x="55" y="124"/>
                    <a:pt x="48" y="115"/>
                    <a:pt x="43" y="102"/>
                  </a:cubicBezTo>
                  <a:cubicBezTo>
                    <a:pt x="50" y="100"/>
                    <a:pt x="56" y="98"/>
                    <a:pt x="62" y="95"/>
                  </a:cubicBezTo>
                  <a:cubicBezTo>
                    <a:pt x="68" y="98"/>
                    <a:pt x="74" y="100"/>
                    <a:pt x="81" y="102"/>
                  </a:cubicBezTo>
                  <a:cubicBezTo>
                    <a:pt x="76" y="115"/>
                    <a:pt x="69" y="124"/>
                    <a:pt x="62" y="124"/>
                  </a:cubicBezTo>
                  <a:close/>
                  <a:moveTo>
                    <a:pt x="38" y="64"/>
                  </a:moveTo>
                  <a:cubicBezTo>
                    <a:pt x="38" y="59"/>
                    <a:pt x="38" y="55"/>
                    <a:pt x="39" y="50"/>
                  </a:cubicBezTo>
                  <a:cubicBezTo>
                    <a:pt x="42" y="48"/>
                    <a:pt x="46" y="46"/>
                    <a:pt x="50" y="43"/>
                  </a:cubicBezTo>
                  <a:cubicBezTo>
                    <a:pt x="54" y="41"/>
                    <a:pt x="58" y="39"/>
                    <a:pt x="62" y="37"/>
                  </a:cubicBezTo>
                  <a:cubicBezTo>
                    <a:pt x="66" y="39"/>
                    <a:pt x="70" y="41"/>
                    <a:pt x="74" y="43"/>
                  </a:cubicBezTo>
                  <a:cubicBezTo>
                    <a:pt x="78" y="46"/>
                    <a:pt x="82" y="48"/>
                    <a:pt x="85" y="50"/>
                  </a:cubicBezTo>
                  <a:cubicBezTo>
                    <a:pt x="86" y="55"/>
                    <a:pt x="86" y="59"/>
                    <a:pt x="86" y="64"/>
                  </a:cubicBezTo>
                  <a:cubicBezTo>
                    <a:pt x="86" y="69"/>
                    <a:pt x="86" y="73"/>
                    <a:pt x="85" y="78"/>
                  </a:cubicBezTo>
                  <a:cubicBezTo>
                    <a:pt x="82" y="80"/>
                    <a:pt x="78" y="82"/>
                    <a:pt x="74" y="85"/>
                  </a:cubicBezTo>
                  <a:cubicBezTo>
                    <a:pt x="70" y="87"/>
                    <a:pt x="66" y="89"/>
                    <a:pt x="62" y="91"/>
                  </a:cubicBezTo>
                  <a:cubicBezTo>
                    <a:pt x="58" y="89"/>
                    <a:pt x="54" y="87"/>
                    <a:pt x="50" y="85"/>
                  </a:cubicBezTo>
                  <a:cubicBezTo>
                    <a:pt x="46" y="82"/>
                    <a:pt x="42" y="80"/>
                    <a:pt x="39" y="78"/>
                  </a:cubicBezTo>
                  <a:cubicBezTo>
                    <a:pt x="38" y="73"/>
                    <a:pt x="38" y="69"/>
                    <a:pt x="38" y="64"/>
                  </a:cubicBezTo>
                  <a:close/>
                  <a:moveTo>
                    <a:pt x="34" y="74"/>
                  </a:moveTo>
                  <a:cubicBezTo>
                    <a:pt x="30" y="71"/>
                    <a:pt x="26" y="68"/>
                    <a:pt x="22" y="64"/>
                  </a:cubicBezTo>
                  <a:cubicBezTo>
                    <a:pt x="26" y="60"/>
                    <a:pt x="30" y="57"/>
                    <a:pt x="34" y="54"/>
                  </a:cubicBezTo>
                  <a:cubicBezTo>
                    <a:pt x="34" y="57"/>
                    <a:pt x="34" y="60"/>
                    <a:pt x="34" y="64"/>
                  </a:cubicBezTo>
                  <a:cubicBezTo>
                    <a:pt x="34" y="68"/>
                    <a:pt x="34" y="71"/>
                    <a:pt x="34" y="74"/>
                  </a:cubicBezTo>
                  <a:close/>
                  <a:moveTo>
                    <a:pt x="39" y="45"/>
                  </a:moveTo>
                  <a:cubicBezTo>
                    <a:pt x="40" y="40"/>
                    <a:pt x="41" y="35"/>
                    <a:pt x="42" y="30"/>
                  </a:cubicBezTo>
                  <a:cubicBezTo>
                    <a:pt x="47" y="31"/>
                    <a:pt x="52" y="33"/>
                    <a:pt x="57" y="35"/>
                  </a:cubicBezTo>
                  <a:cubicBezTo>
                    <a:pt x="54" y="36"/>
                    <a:pt x="51" y="38"/>
                    <a:pt x="48" y="40"/>
                  </a:cubicBezTo>
                  <a:cubicBezTo>
                    <a:pt x="45" y="42"/>
                    <a:pt x="42" y="43"/>
                    <a:pt x="39" y="45"/>
                  </a:cubicBezTo>
                  <a:close/>
                  <a:moveTo>
                    <a:pt x="67" y="35"/>
                  </a:moveTo>
                  <a:cubicBezTo>
                    <a:pt x="72" y="33"/>
                    <a:pt x="77" y="31"/>
                    <a:pt x="82" y="30"/>
                  </a:cubicBezTo>
                  <a:cubicBezTo>
                    <a:pt x="83" y="35"/>
                    <a:pt x="84" y="40"/>
                    <a:pt x="85" y="45"/>
                  </a:cubicBezTo>
                  <a:cubicBezTo>
                    <a:pt x="82" y="43"/>
                    <a:pt x="79" y="42"/>
                    <a:pt x="76" y="40"/>
                  </a:cubicBezTo>
                  <a:cubicBezTo>
                    <a:pt x="73" y="38"/>
                    <a:pt x="70" y="36"/>
                    <a:pt x="67" y="35"/>
                  </a:cubicBezTo>
                  <a:close/>
                  <a:moveTo>
                    <a:pt x="90" y="54"/>
                  </a:moveTo>
                  <a:cubicBezTo>
                    <a:pt x="94" y="57"/>
                    <a:pt x="98" y="60"/>
                    <a:pt x="102" y="64"/>
                  </a:cubicBezTo>
                  <a:cubicBezTo>
                    <a:pt x="98" y="68"/>
                    <a:pt x="94" y="71"/>
                    <a:pt x="90" y="74"/>
                  </a:cubicBezTo>
                  <a:cubicBezTo>
                    <a:pt x="90" y="71"/>
                    <a:pt x="90" y="68"/>
                    <a:pt x="90" y="64"/>
                  </a:cubicBezTo>
                  <a:cubicBezTo>
                    <a:pt x="90" y="60"/>
                    <a:pt x="90" y="57"/>
                    <a:pt x="90" y="54"/>
                  </a:cubicBezTo>
                  <a:close/>
                  <a:moveTo>
                    <a:pt x="85" y="83"/>
                  </a:moveTo>
                  <a:cubicBezTo>
                    <a:pt x="84" y="88"/>
                    <a:pt x="83" y="93"/>
                    <a:pt x="82" y="98"/>
                  </a:cubicBezTo>
                  <a:cubicBezTo>
                    <a:pt x="77" y="97"/>
                    <a:pt x="72" y="95"/>
                    <a:pt x="67" y="93"/>
                  </a:cubicBezTo>
                  <a:cubicBezTo>
                    <a:pt x="70" y="92"/>
                    <a:pt x="73" y="90"/>
                    <a:pt x="76" y="88"/>
                  </a:cubicBezTo>
                  <a:cubicBezTo>
                    <a:pt x="79" y="86"/>
                    <a:pt x="82" y="85"/>
                    <a:pt x="85" y="83"/>
                  </a:cubicBezTo>
                  <a:close/>
                  <a:moveTo>
                    <a:pt x="48" y="88"/>
                  </a:moveTo>
                  <a:cubicBezTo>
                    <a:pt x="51" y="90"/>
                    <a:pt x="54" y="92"/>
                    <a:pt x="57" y="93"/>
                  </a:cubicBezTo>
                  <a:cubicBezTo>
                    <a:pt x="52" y="95"/>
                    <a:pt x="47" y="97"/>
                    <a:pt x="42" y="98"/>
                  </a:cubicBezTo>
                  <a:cubicBezTo>
                    <a:pt x="41" y="93"/>
                    <a:pt x="40" y="88"/>
                    <a:pt x="39" y="83"/>
                  </a:cubicBezTo>
                  <a:cubicBezTo>
                    <a:pt x="42" y="85"/>
                    <a:pt x="45" y="86"/>
                    <a:pt x="48" y="88"/>
                  </a:cubicBezTo>
                  <a:close/>
                  <a:moveTo>
                    <a:pt x="116" y="94"/>
                  </a:moveTo>
                  <a:cubicBezTo>
                    <a:pt x="114" y="98"/>
                    <a:pt x="108" y="100"/>
                    <a:pt x="99" y="100"/>
                  </a:cubicBezTo>
                  <a:cubicBezTo>
                    <a:pt x="95" y="100"/>
                    <a:pt x="90" y="100"/>
                    <a:pt x="86" y="99"/>
                  </a:cubicBezTo>
                  <a:cubicBezTo>
                    <a:pt x="87" y="93"/>
                    <a:pt x="88" y="87"/>
                    <a:pt x="89" y="80"/>
                  </a:cubicBezTo>
                  <a:cubicBezTo>
                    <a:pt x="95" y="76"/>
                    <a:pt x="101" y="71"/>
                    <a:pt x="105" y="67"/>
                  </a:cubicBezTo>
                  <a:cubicBezTo>
                    <a:pt x="115" y="78"/>
                    <a:pt x="120" y="88"/>
                    <a:pt x="116" y="94"/>
                  </a:cubicBezTo>
                  <a:close/>
                  <a:moveTo>
                    <a:pt x="99" y="28"/>
                  </a:moveTo>
                  <a:cubicBezTo>
                    <a:pt x="108" y="28"/>
                    <a:pt x="114" y="30"/>
                    <a:pt x="116" y="34"/>
                  </a:cubicBezTo>
                  <a:cubicBezTo>
                    <a:pt x="120" y="40"/>
                    <a:pt x="115" y="50"/>
                    <a:pt x="105" y="61"/>
                  </a:cubicBezTo>
                  <a:cubicBezTo>
                    <a:pt x="101" y="57"/>
                    <a:pt x="95" y="52"/>
                    <a:pt x="89" y="48"/>
                  </a:cubicBezTo>
                  <a:cubicBezTo>
                    <a:pt x="88" y="41"/>
                    <a:pt x="87" y="35"/>
                    <a:pt x="86" y="29"/>
                  </a:cubicBezTo>
                  <a:cubicBezTo>
                    <a:pt x="90" y="28"/>
                    <a:pt x="95" y="28"/>
                    <a:pt x="99" y="28"/>
                  </a:cubicBezTo>
                  <a:close/>
                  <a:moveTo>
                    <a:pt x="62" y="4"/>
                  </a:moveTo>
                  <a:cubicBezTo>
                    <a:pt x="69" y="4"/>
                    <a:pt x="76" y="13"/>
                    <a:pt x="81" y="26"/>
                  </a:cubicBezTo>
                  <a:cubicBezTo>
                    <a:pt x="74" y="28"/>
                    <a:pt x="68" y="30"/>
                    <a:pt x="62" y="33"/>
                  </a:cubicBezTo>
                  <a:cubicBezTo>
                    <a:pt x="56" y="30"/>
                    <a:pt x="50" y="28"/>
                    <a:pt x="43" y="26"/>
                  </a:cubicBezTo>
                  <a:cubicBezTo>
                    <a:pt x="48" y="13"/>
                    <a:pt x="55" y="4"/>
                    <a:pt x="62" y="4"/>
                  </a:cubicBezTo>
                  <a:close/>
                  <a:moveTo>
                    <a:pt x="8" y="34"/>
                  </a:moveTo>
                  <a:cubicBezTo>
                    <a:pt x="10" y="30"/>
                    <a:pt x="16" y="28"/>
                    <a:pt x="25" y="28"/>
                  </a:cubicBezTo>
                  <a:cubicBezTo>
                    <a:pt x="29" y="28"/>
                    <a:pt x="34" y="28"/>
                    <a:pt x="38" y="29"/>
                  </a:cubicBezTo>
                  <a:cubicBezTo>
                    <a:pt x="37" y="35"/>
                    <a:pt x="36" y="41"/>
                    <a:pt x="35" y="48"/>
                  </a:cubicBezTo>
                  <a:cubicBezTo>
                    <a:pt x="29" y="52"/>
                    <a:pt x="23" y="57"/>
                    <a:pt x="19" y="61"/>
                  </a:cubicBezTo>
                  <a:cubicBezTo>
                    <a:pt x="9" y="50"/>
                    <a:pt x="4" y="40"/>
                    <a:pt x="8" y="34"/>
                  </a:cubicBezTo>
                  <a:close/>
                  <a:moveTo>
                    <a:pt x="19" y="67"/>
                  </a:moveTo>
                  <a:cubicBezTo>
                    <a:pt x="23" y="71"/>
                    <a:pt x="29" y="76"/>
                    <a:pt x="35" y="80"/>
                  </a:cubicBezTo>
                  <a:cubicBezTo>
                    <a:pt x="36" y="87"/>
                    <a:pt x="37" y="93"/>
                    <a:pt x="38" y="99"/>
                  </a:cubicBezTo>
                  <a:cubicBezTo>
                    <a:pt x="34" y="100"/>
                    <a:pt x="29" y="100"/>
                    <a:pt x="25" y="100"/>
                  </a:cubicBezTo>
                  <a:cubicBezTo>
                    <a:pt x="25" y="100"/>
                    <a:pt x="25" y="100"/>
                    <a:pt x="25" y="100"/>
                  </a:cubicBezTo>
                  <a:cubicBezTo>
                    <a:pt x="16" y="100"/>
                    <a:pt x="10" y="98"/>
                    <a:pt x="8" y="94"/>
                  </a:cubicBezTo>
                  <a:cubicBezTo>
                    <a:pt x="4" y="88"/>
                    <a:pt x="9" y="78"/>
                    <a:pt x="19" y="67"/>
                  </a:cubicBezTo>
                  <a:close/>
                </a:path>
              </a:pathLst>
            </a:custGeom>
            <a:grpFill/>
            <a:ln w="12700">
              <a:solidFill>
                <a:srgbClr val="157E9F"/>
              </a:solidFill>
              <a:round/>
            </a:ln>
          </p:spPr>
          <p:txBody>
            <a:bodyPr/>
            <a:lstStyle/>
            <a:p>
              <a:pPr>
                <a:defRPr/>
              </a:pPr>
              <a:endParaRPr lang="id-ID"/>
            </a:p>
          </p:txBody>
        </p:sp>
        <p:sp>
          <p:nvSpPr>
            <p:cNvPr id="34" name="Freeform 155"/>
            <p:cNvSpPr>
              <a:spLocks noEditPoints="1"/>
            </p:cNvSpPr>
            <p:nvPr/>
          </p:nvSpPr>
          <p:spPr bwMode="auto">
            <a:xfrm>
              <a:off x="327026" y="3716338"/>
              <a:ext cx="46038" cy="46038"/>
            </a:xfrm>
            <a:custGeom>
              <a:avLst/>
              <a:gdLst/>
              <a:ahLst/>
              <a:cxnLst>
                <a:cxn ang="0">
                  <a:pos x="10" y="20"/>
                </a:cxn>
                <a:cxn ang="0">
                  <a:pos x="20" y="10"/>
                </a:cxn>
                <a:cxn ang="0">
                  <a:pos x="10" y="0"/>
                </a:cxn>
                <a:cxn ang="0">
                  <a:pos x="0" y="10"/>
                </a:cxn>
                <a:cxn ang="0">
                  <a:pos x="10" y="20"/>
                </a:cxn>
                <a:cxn ang="0">
                  <a:pos x="10" y="4"/>
                </a:cxn>
                <a:cxn ang="0">
                  <a:pos x="16" y="10"/>
                </a:cxn>
                <a:cxn ang="0">
                  <a:pos x="10" y="16"/>
                </a:cxn>
                <a:cxn ang="0">
                  <a:pos x="4" y="10"/>
                </a:cxn>
                <a:cxn ang="0">
                  <a:pos x="10" y="4"/>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w="12700">
              <a:solidFill>
                <a:srgbClr val="157E9F"/>
              </a:solidFill>
              <a:round/>
            </a:ln>
          </p:spPr>
          <p:txBody>
            <a:bodyPr/>
            <a:lstStyle/>
            <a:p>
              <a:pPr>
                <a:defRPr/>
              </a:pPr>
              <a:endParaRPr lang="id-ID"/>
            </a:p>
          </p:txBody>
        </p:sp>
      </p:grpSp>
      <p:sp>
        <p:nvSpPr>
          <p:cNvPr id="35" name="TextBox 36"/>
          <p:cNvSpPr txBox="1">
            <a:spLocks noChangeArrowheads="1"/>
          </p:cNvSpPr>
          <p:nvPr/>
        </p:nvSpPr>
        <p:spPr bwMode="auto">
          <a:xfrm>
            <a:off x="1188447"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In the field of image processing, DAE is often used to restore images disturbed by noise</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7" name="TextBox 36"/>
          <p:cNvSpPr txBox="1">
            <a:spLocks noChangeArrowheads="1"/>
          </p:cNvSpPr>
          <p:nvPr/>
        </p:nvSpPr>
        <p:spPr bwMode="auto">
          <a:xfrm>
            <a:off x="7008222" y="2756073"/>
            <a:ext cx="42693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spcBef>
                <a:spcPct val="0"/>
              </a:spcBef>
              <a:buFontTx/>
              <a:buNone/>
            </a:pPr>
            <a:r>
              <a:rPr lang="en-US" altLang="zh-CN" sz="1600" dirty="0" smtClean="0">
                <a:solidFill>
                  <a:schemeClr val="tx1">
                    <a:lumMod val="75000"/>
                    <a:lumOff val="25000"/>
                  </a:schemeClr>
                </a:solidFill>
                <a:latin typeface="Arial" pitchFamily="34" charset="0"/>
                <a:ea typeface="微软雅黑" pitchFamily="34" charset="-122"/>
                <a:cs typeface="Open Sans Light"/>
                <a:sym typeface="Arial" pitchFamily="34" charset="0"/>
              </a:rPr>
              <a:t>DAE is good at learning top-quality latent representation of data</a:t>
            </a:r>
            <a:endParaRPr lang="id-ID" altLang="zh-CN" sz="1600" dirty="0">
              <a:solidFill>
                <a:schemeClr val="tx1">
                  <a:lumMod val="75000"/>
                  <a:lumOff val="25000"/>
                </a:schemeClr>
              </a:solidFill>
              <a:latin typeface="Arial" pitchFamily="34" charset="0"/>
              <a:ea typeface="微软雅黑" pitchFamily="34" charset="-122"/>
              <a:cs typeface="Open Sans Light"/>
              <a:sym typeface="Arial" pitchFamily="34" charset="0"/>
            </a:endParaRPr>
          </a:p>
        </p:txBody>
      </p:sp>
      <p:sp>
        <p:nvSpPr>
          <p:cNvPr id="3" name="矩形 2"/>
          <p:cNvSpPr/>
          <p:nvPr/>
        </p:nvSpPr>
        <p:spPr>
          <a:xfrm>
            <a:off x="604502" y="2265209"/>
            <a:ext cx="4949327" cy="11637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599768" y="3429000"/>
            <a:ext cx="3197607" cy="369332"/>
          </a:xfrm>
          <a:prstGeom prst="rect">
            <a:avLst/>
          </a:prstGeom>
          <a:noFill/>
        </p:spPr>
        <p:txBody>
          <a:bodyPr wrap="none" rtlCol="0">
            <a:spAutoFit/>
          </a:bodyPr>
          <a:lstStyle/>
          <a:p>
            <a:r>
              <a:rPr lang="en-US" altLang="zh-TW" b="1" dirty="0" smtClean="0">
                <a:solidFill>
                  <a:srgbClr val="FF0000"/>
                </a:solidFill>
              </a:rPr>
              <a:t>This feature meets our needs !</a:t>
            </a:r>
            <a:endParaRPr lang="zh-TW" altLang="en-US" b="1" dirty="0">
              <a:solidFill>
                <a:srgbClr val="FF0000"/>
              </a:solidFill>
            </a:endParaRPr>
          </a:p>
        </p:txBody>
      </p:sp>
      <p:sp>
        <p:nvSpPr>
          <p:cNvPr id="36" name="文字方塊 35"/>
          <p:cNvSpPr txBox="1"/>
          <p:nvPr/>
        </p:nvSpPr>
        <p:spPr>
          <a:xfrm>
            <a:off x="11737704" y="6337816"/>
            <a:ext cx="301686" cy="369332"/>
          </a:xfrm>
          <a:prstGeom prst="rect">
            <a:avLst/>
          </a:prstGeom>
          <a:noFill/>
        </p:spPr>
        <p:txBody>
          <a:bodyPr wrap="none" rtlCol="0">
            <a:spAutoFit/>
          </a:bodyPr>
          <a:lstStyle/>
          <a:p>
            <a:r>
              <a:rPr lang="en-US" altLang="zh-TW" dirty="0"/>
              <a:t>8</a:t>
            </a:r>
            <a:endParaRPr lang="zh-TW" altLang="en-US" dirty="0"/>
          </a:p>
        </p:txBody>
      </p:sp>
      <p:sp>
        <p:nvSpPr>
          <p:cNvPr id="39" name="文字方塊 38"/>
          <p:cNvSpPr txBox="1"/>
          <p:nvPr/>
        </p:nvSpPr>
        <p:spPr>
          <a:xfrm>
            <a:off x="390152" y="3903107"/>
            <a:ext cx="6277937" cy="369332"/>
          </a:xfrm>
          <a:prstGeom prst="rect">
            <a:avLst/>
          </a:prstGeom>
          <a:noFill/>
        </p:spPr>
        <p:txBody>
          <a:bodyPr wrap="none" rtlCol="0">
            <a:spAutoFit/>
          </a:bodyPr>
          <a:lstStyle/>
          <a:p>
            <a:r>
              <a:rPr lang="en-US" altLang="zh-TW" b="1" dirty="0" smtClean="0">
                <a:solidFill>
                  <a:srgbClr val="FF0000"/>
                </a:solidFill>
              </a:rPr>
              <a:t>What is the relation between cold start </a:t>
            </a:r>
            <a:r>
              <a:rPr lang="en-US" altLang="zh-TW" b="1" dirty="0" smtClean="0">
                <a:solidFill>
                  <a:srgbClr val="FF0000"/>
                </a:solidFill>
              </a:rPr>
              <a:t>user problem </a:t>
            </a:r>
            <a:r>
              <a:rPr lang="en-US" altLang="zh-TW" b="1" dirty="0" smtClean="0">
                <a:solidFill>
                  <a:srgbClr val="FF0000"/>
                </a:solidFill>
              </a:rPr>
              <a:t>and noise?</a:t>
            </a:r>
            <a:endParaRPr lang="zh-TW" altLang="en-US" b="1" dirty="0">
              <a:solidFill>
                <a:srgbClr val="FF0000"/>
              </a:solidFill>
            </a:endParaRPr>
          </a:p>
        </p:txBody>
      </p:sp>
    </p:spTree>
    <p:extLst>
      <p:ext uri="{BB962C8B-B14F-4D97-AF65-F5344CB8AC3E}">
        <p14:creationId xmlns:p14="http://schemas.microsoft.com/office/powerpoint/2010/main" val="12439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38899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5664" y="249441"/>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9" name="矩形 1768"/>
          <p:cNvSpPr/>
          <p:nvPr/>
        </p:nvSpPr>
        <p:spPr>
          <a:xfrm>
            <a:off x="3486989" y="458539"/>
            <a:ext cx="5754901" cy="369328"/>
          </a:xfrm>
          <a:prstGeom prst="rect">
            <a:avLst/>
          </a:prstGeom>
        </p:spPr>
        <p:txBody>
          <a:bodyPr wrap="none" lIns="91436" tIns="45718" rIns="91436" bIns="45718">
            <a:spAutoFit/>
          </a:bodyPr>
          <a:lstStyle/>
          <a:p>
            <a:pPr algn="ctr"/>
            <a:r>
              <a:rPr lang="en-US" altLang="zh-CN" b="1" dirty="0" smtClean="0">
                <a:latin typeface="微软雅黑" pitchFamily="34" charset="-122"/>
                <a:ea typeface="微软雅黑" pitchFamily="34" charset="-122"/>
              </a:rPr>
              <a:t>Apply deep learning to solve cold start problem</a:t>
            </a:r>
            <a:endParaRPr lang="en-US" altLang="zh-CN" b="1" dirty="0">
              <a:latin typeface="微软雅黑" pitchFamily="34" charset="-122"/>
              <a:ea typeface="微软雅黑" pitchFamily="34" charset="-122"/>
            </a:endParaRPr>
          </a:p>
        </p:txBody>
      </p:sp>
      <p:sp>
        <p:nvSpPr>
          <p:cNvPr id="1770" name="圆角矩形 1769"/>
          <p:cNvSpPr/>
          <p:nvPr/>
        </p:nvSpPr>
        <p:spPr>
          <a:xfrm rot="16200000" flipV="1">
            <a:off x="11457520" y="385584"/>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1" name="Freeform 96"/>
          <p:cNvSpPr/>
          <p:nvPr/>
        </p:nvSpPr>
        <p:spPr bwMode="auto">
          <a:xfrm>
            <a:off x="11559368" y="495799"/>
            <a:ext cx="280590" cy="270687"/>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AD1C21"/>
              </a:solidFill>
            </a:endParaRPr>
          </a:p>
        </p:txBody>
      </p:sp>
      <p:sp>
        <p:nvSpPr>
          <p:cNvPr id="2" name="矩形 1"/>
          <p:cNvSpPr/>
          <p:nvPr/>
        </p:nvSpPr>
        <p:spPr>
          <a:xfrm>
            <a:off x="633077" y="125666"/>
            <a:ext cx="2718052" cy="822982"/>
          </a:xfrm>
          <a:prstGeom prst="rect">
            <a:avLst/>
          </a:prstGeom>
        </p:spPr>
        <p:txBody>
          <a:bodyPr wrap="none">
            <a:spAutoFit/>
          </a:bodyPr>
          <a:lstStyle/>
          <a:p>
            <a:pPr>
              <a:lnSpc>
                <a:spcPct val="150000"/>
              </a:lnSpc>
            </a:pPr>
            <a:r>
              <a:rPr lang="en-US" altLang="zh-CN" sz="3600" dirty="0" smtClean="0">
                <a:solidFill>
                  <a:srgbClr val="157E9F"/>
                </a:solidFill>
                <a:latin typeface="方正清刻本悦宋简体" panose="02000000000000000000" pitchFamily="2" charset="-122"/>
                <a:ea typeface="方正清刻本悦宋简体" panose="02000000000000000000" pitchFamily="2" charset="-122"/>
              </a:rPr>
              <a:t>Research Topic</a:t>
            </a:r>
            <a:endParaRPr lang="en-US" altLang="zh-CN" sz="36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8" name="文本框 386"/>
          <p:cNvSpPr txBox="1"/>
          <p:nvPr/>
        </p:nvSpPr>
        <p:spPr>
          <a:xfrm>
            <a:off x="540291" y="1606097"/>
            <a:ext cx="5755670" cy="572460"/>
          </a:xfrm>
          <a:prstGeom prst="rect">
            <a:avLst/>
          </a:prstGeom>
          <a:noFill/>
        </p:spPr>
        <p:txBody>
          <a:bodyPr wrap="none" lIns="91436" tIns="45718" rIns="91436" bIns="45718" rtlCol="0">
            <a:spAutoFit/>
          </a:bodyPr>
          <a:lstStyle/>
          <a:p>
            <a:pPr>
              <a:lnSpc>
                <a:spcPct val="130000"/>
              </a:lnSpc>
            </a:pPr>
            <a:r>
              <a:rPr lang="en-US" altLang="zh-CN" sz="2400" dirty="0" smtClean="0">
                <a:solidFill>
                  <a:srgbClr val="157E9F"/>
                </a:solidFill>
                <a:latin typeface="方正清刻本悦宋简体" panose="02000000000000000000" pitchFamily="2" charset="-122"/>
                <a:ea typeface="方正清刻本悦宋简体" panose="02000000000000000000" pitchFamily="2" charset="-122"/>
              </a:rPr>
              <a:t>Relation between cold start problem and noise?</a:t>
            </a:r>
            <a:endParaRPr lang="zh-CN" altLang="en-US" sz="2400" dirty="0">
              <a:solidFill>
                <a:srgbClr val="157E9F"/>
              </a:solidFill>
              <a:latin typeface="方正清刻本悦宋简体" panose="02000000000000000000" pitchFamily="2" charset="-122"/>
              <a:ea typeface="方正清刻本悦宋简体" panose="02000000000000000000" pitchFamily="2" charset="-122"/>
            </a:endParaRPr>
          </a:p>
        </p:txBody>
      </p:sp>
      <p:cxnSp>
        <p:nvCxnSpPr>
          <p:cNvPr id="9" name="直接连接符 387"/>
          <p:cNvCxnSpPr/>
          <p:nvPr/>
        </p:nvCxnSpPr>
        <p:spPr>
          <a:xfrm>
            <a:off x="620874" y="2187564"/>
            <a:ext cx="5398926" cy="0"/>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文本框 32"/>
          <p:cNvSpPr txBox="1">
            <a:spLocks noChangeArrowheads="1"/>
          </p:cNvSpPr>
          <p:nvPr/>
        </p:nvSpPr>
        <p:spPr bwMode="auto">
          <a:xfrm>
            <a:off x="669876" y="2335537"/>
            <a:ext cx="9540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pitchFamily="34" charset="0"/>
              <a:buNone/>
            </a:pPr>
            <a:r>
              <a:rPr lang="en-US" altLang="zh-TW" sz="2000" b="1" dirty="0" smtClean="0">
                <a:solidFill>
                  <a:schemeClr val="tx1">
                    <a:lumMod val="65000"/>
                    <a:lumOff val="35000"/>
                  </a:schemeClr>
                </a:solidFill>
                <a:latin typeface="方正清刻本悦宋简体" panose="02000000000000000000" pitchFamily="2" charset="-122"/>
                <a:ea typeface="方正清刻本悦宋简体" panose="02000000000000000000" pitchFamily="2" charset="-122"/>
              </a:rPr>
              <a:t>We can regard a cold start user as the user state that comes from a rich user disturbed by noise.</a:t>
            </a:r>
            <a:endParaRPr lang="zh-CN" altLang="en-US" sz="2000" b="1" dirty="0">
              <a:solidFill>
                <a:schemeClr val="tx1">
                  <a:lumMod val="65000"/>
                  <a:lumOff val="35000"/>
                </a:schemeClr>
              </a:solidFill>
              <a:latin typeface="方正清刻本悦宋简体" panose="02000000000000000000" pitchFamily="2" charset="-122"/>
              <a:ea typeface="方正清刻本悦宋简体" panose="02000000000000000000" pitchFamily="2"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133724"/>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3133724"/>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字方塊 2"/>
          <p:cNvSpPr txBox="1"/>
          <p:nvPr/>
        </p:nvSpPr>
        <p:spPr>
          <a:xfrm>
            <a:off x="310650" y="4377809"/>
            <a:ext cx="1055097" cy="369332"/>
          </a:xfrm>
          <a:prstGeom prst="rect">
            <a:avLst/>
          </a:prstGeom>
          <a:noFill/>
        </p:spPr>
        <p:txBody>
          <a:bodyPr wrap="none" rtlCol="0">
            <a:spAutoFit/>
          </a:bodyPr>
          <a:lstStyle/>
          <a:p>
            <a:r>
              <a:rPr lang="en-US" altLang="zh-TW" b="1" dirty="0" smtClean="0">
                <a:solidFill>
                  <a:srgbClr val="FF0000"/>
                </a:solidFill>
              </a:rPr>
              <a:t>Rich user</a:t>
            </a:r>
            <a:endParaRPr lang="zh-TW" altLang="en-US" b="1" dirty="0">
              <a:solidFill>
                <a:srgbClr val="FF0000"/>
              </a:solidFill>
            </a:endParaRPr>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5067299"/>
            <a:ext cx="3947457" cy="124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861" y="5067299"/>
            <a:ext cx="3945938" cy="124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244045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4174002"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95365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8736477" y="5808672"/>
            <a:ext cx="371475" cy="350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5440337" y="6309299"/>
            <a:ext cx="1569660" cy="369332"/>
          </a:xfrm>
          <a:prstGeom prst="rect">
            <a:avLst/>
          </a:prstGeom>
          <a:noFill/>
        </p:spPr>
        <p:txBody>
          <a:bodyPr wrap="none" rtlCol="0">
            <a:spAutoFit/>
          </a:bodyPr>
          <a:lstStyle/>
          <a:p>
            <a:r>
              <a:rPr lang="en-US" altLang="zh-TW" b="1" dirty="0" smtClean="0">
                <a:solidFill>
                  <a:srgbClr val="FF0000"/>
                </a:solidFill>
              </a:rPr>
              <a:t>Cold start user</a:t>
            </a:r>
            <a:endParaRPr lang="zh-TW" altLang="en-US" b="1" dirty="0">
              <a:solidFill>
                <a:srgbClr val="FF0000"/>
              </a:solidFill>
            </a:endParaRPr>
          </a:p>
        </p:txBody>
      </p:sp>
      <p:cxnSp>
        <p:nvCxnSpPr>
          <p:cNvPr id="6" name="直線單箭頭接點 5"/>
          <p:cNvCxnSpPr/>
          <p:nvPr/>
        </p:nvCxnSpPr>
        <p:spPr>
          <a:xfrm>
            <a:off x="5061881" y="4038600"/>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a:off x="5061881" y="5983828"/>
            <a:ext cx="957919"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4981575" y="4457700"/>
            <a:ext cx="1038225" cy="10287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153476" y="359092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8" name="文字方塊 27"/>
          <p:cNvSpPr txBox="1"/>
          <p:nvPr/>
        </p:nvSpPr>
        <p:spPr>
          <a:xfrm>
            <a:off x="4981575" y="4562475"/>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9" name="文字方塊 28"/>
          <p:cNvSpPr txBox="1"/>
          <p:nvPr/>
        </p:nvSpPr>
        <p:spPr>
          <a:xfrm>
            <a:off x="5153476" y="5513397"/>
            <a:ext cx="694421" cy="369332"/>
          </a:xfrm>
          <a:prstGeom prst="rect">
            <a:avLst/>
          </a:prstGeom>
          <a:noFill/>
        </p:spPr>
        <p:txBody>
          <a:bodyPr wrap="none" rtlCol="0">
            <a:spAutoFit/>
          </a:bodyPr>
          <a:lstStyle/>
          <a:p>
            <a:r>
              <a:rPr lang="en-US" altLang="zh-TW" b="1" dirty="0" smtClean="0"/>
              <a:t>noise</a:t>
            </a:r>
            <a:endParaRPr lang="zh-TW" altLang="en-US" b="1" dirty="0"/>
          </a:p>
        </p:txBody>
      </p:sp>
      <p:sp>
        <p:nvSpPr>
          <p:cNvPr id="27" name="文字方塊 26"/>
          <p:cNvSpPr txBox="1"/>
          <p:nvPr/>
        </p:nvSpPr>
        <p:spPr>
          <a:xfrm>
            <a:off x="11737704" y="6337816"/>
            <a:ext cx="301686" cy="369332"/>
          </a:xfrm>
          <a:prstGeom prst="rect">
            <a:avLst/>
          </a:prstGeom>
          <a:noFill/>
        </p:spPr>
        <p:txBody>
          <a:bodyPr wrap="none" rtlCol="0">
            <a:spAutoFit/>
          </a:bodyPr>
          <a:lstStyle/>
          <a:p>
            <a:r>
              <a:rPr lang="en-US" altLang="zh-TW" dirty="0"/>
              <a:t>9</a:t>
            </a:r>
            <a:endParaRPr lang="zh-TW" altLang="en-US" dirty="0"/>
          </a:p>
        </p:txBody>
      </p:sp>
    </p:spTree>
    <p:extLst>
      <p:ext uri="{BB962C8B-B14F-4D97-AF65-F5344CB8AC3E}">
        <p14:creationId xmlns:p14="http://schemas.microsoft.com/office/powerpoint/2010/main" val="427989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10509</TotalTime>
  <Words>4042</Words>
  <Application>Microsoft Office PowerPoint</Application>
  <PresentationFormat>自訂</PresentationFormat>
  <Paragraphs>533</Paragraphs>
  <Slides>39</Slides>
  <Notes>24</Notes>
  <HiddenSlides>1</HiddenSlides>
  <MMClips>0</MMClips>
  <ScaleCrop>false</ScaleCrop>
  <HeadingPairs>
    <vt:vector size="4" baseType="variant">
      <vt:variant>
        <vt:lpstr>佈景主題</vt:lpstr>
      </vt:variant>
      <vt:variant>
        <vt:i4>1</vt:i4>
      </vt:variant>
      <vt:variant>
        <vt:lpstr>投影片標題</vt:lpstr>
      </vt:variant>
      <vt:variant>
        <vt:i4>39</vt:i4>
      </vt:variant>
    </vt:vector>
  </HeadingPairs>
  <TitlesOfParts>
    <vt:vector size="40" baseType="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user</cp:lastModifiedBy>
  <cp:revision>504</cp:revision>
  <dcterms:created xsi:type="dcterms:W3CDTF">2015-07-31T01:43:00Z</dcterms:created>
  <dcterms:modified xsi:type="dcterms:W3CDTF">2020-06-21T05:53:15Z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