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313" r:id="rId3"/>
    <p:sldId id="314" r:id="rId4"/>
    <p:sldId id="315" r:id="rId5"/>
    <p:sldId id="316" r:id="rId6"/>
    <p:sldId id="317" r:id="rId7"/>
    <p:sldId id="348" r:id="rId8"/>
    <p:sldId id="318" r:id="rId9"/>
    <p:sldId id="331" r:id="rId10"/>
    <p:sldId id="320" r:id="rId11"/>
    <p:sldId id="319" r:id="rId12"/>
    <p:sldId id="332" r:id="rId13"/>
    <p:sldId id="333" r:id="rId14"/>
    <p:sldId id="321" r:id="rId15"/>
    <p:sldId id="322" r:id="rId16"/>
    <p:sldId id="323" r:id="rId17"/>
    <p:sldId id="324" r:id="rId18"/>
    <p:sldId id="326" r:id="rId19"/>
    <p:sldId id="330" r:id="rId20"/>
    <p:sldId id="334" r:id="rId21"/>
    <p:sldId id="327" r:id="rId22"/>
    <p:sldId id="335" r:id="rId23"/>
    <p:sldId id="336" r:id="rId24"/>
    <p:sldId id="338" r:id="rId25"/>
    <p:sldId id="337" r:id="rId26"/>
    <p:sldId id="328" r:id="rId27"/>
    <p:sldId id="329" r:id="rId28"/>
    <p:sldId id="339" r:id="rId29"/>
    <p:sldId id="342" r:id="rId30"/>
    <p:sldId id="343" r:id="rId31"/>
    <p:sldId id="344" r:id="rId32"/>
    <p:sldId id="340" r:id="rId33"/>
    <p:sldId id="345" r:id="rId34"/>
    <p:sldId id="341" r:id="rId35"/>
    <p:sldId id="346" r:id="rId36"/>
    <p:sldId id="347" r:id="rId37"/>
    <p:sldId id="349" r:id="rId38"/>
    <p:sldId id="350" r:id="rId39"/>
    <p:sldId id="30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157E9F"/>
    <a:srgbClr val="80ABB8"/>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4571" autoAdjust="0"/>
  </p:normalViewPr>
  <p:slideViewPr>
    <p:cSldViewPr snapToGrid="0">
      <p:cViewPr>
        <p:scale>
          <a:sx n="100" d="100"/>
          <a:sy n="100" d="100"/>
        </p:scale>
        <p:origin x="-858" y="-72"/>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1BF23-ADF8-4AAA-B5DC-12BA3C7F0380}" type="datetimeFigureOut">
              <a:rPr lang="zh-TW" altLang="en-US" smtClean="0"/>
              <a:t>2020/6/20</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F7908-8036-43B4-B887-7A189C01356B}" type="slidenum">
              <a:rPr lang="zh-TW" altLang="en-US" smtClean="0"/>
              <a:t>‹#›</a:t>
            </a:fld>
            <a:endParaRPr lang="zh-TW" altLang="en-US"/>
          </a:p>
        </p:txBody>
      </p:sp>
    </p:spTree>
    <p:extLst>
      <p:ext uri="{BB962C8B-B14F-4D97-AF65-F5344CB8AC3E}">
        <p14:creationId xmlns:p14="http://schemas.microsoft.com/office/powerpoint/2010/main" val="88061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各位口試委員、老師早安。我是吳承翰，今天要跟大家報告我的論文</a:t>
            </a:r>
            <a:r>
              <a:rPr lang="en-US" altLang="zh-TW" dirty="0" smtClean="0"/>
              <a:t>”</a:t>
            </a:r>
            <a:r>
              <a:rPr lang="zh-TW" altLang="en-US" dirty="0" smtClean="0"/>
              <a:t>以</a:t>
            </a:r>
            <a:r>
              <a:rPr lang="en-US" altLang="zh-TW" dirty="0" smtClean="0"/>
              <a:t>DAE</a:t>
            </a:r>
            <a:r>
              <a:rPr lang="zh-TW" altLang="en-US" dirty="0" smtClean="0"/>
              <a:t>向量雜訊移除為基礎之新進使用者冷啟動推薦</a:t>
            </a:r>
            <a:r>
              <a:rPr lang="en-US" altLang="zh-TW" dirty="0" smtClean="0"/>
              <a:t>”</a:t>
            </a:r>
            <a:r>
              <a:rPr lang="zh-TW" altLang="en-US" dirty="0" smtClean="0"/>
              <a:t>，這篇論文主要是想運用深度學習模型</a:t>
            </a:r>
            <a:r>
              <a:rPr lang="en-US" altLang="zh-TW" dirty="0" smtClean="0"/>
              <a:t>DAE</a:t>
            </a:r>
            <a:r>
              <a:rPr lang="zh-TW" altLang="en-US" dirty="0" smtClean="0"/>
              <a:t>，試著解決推薦系統領域中常見的冷啟動問題。</a:t>
            </a:r>
            <a:endParaRPr lang="en-US" altLang="zh-TW" dirty="0" smtClean="0"/>
          </a:p>
          <a:p>
            <a:r>
              <a:rPr lang="zh-TW" altLang="en-US" dirty="0" smtClean="0"/>
              <a:t>我會在之後的內容逐一地介紹什麼是推薦系統中的冷啟動問題以及</a:t>
            </a:r>
            <a:r>
              <a:rPr lang="en-US" altLang="zh-TW" dirty="0" smtClean="0"/>
              <a:t>DAE</a:t>
            </a:r>
            <a:r>
              <a:rPr lang="zh-TW" altLang="en-US" dirty="0" smtClean="0"/>
              <a:t>模型是什麼。在這之前，首先我們必須要了解推薦系統存在的重要性。</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a:t>
            </a:fld>
            <a:endParaRPr lang="zh-TW" altLang="en-US"/>
          </a:p>
        </p:txBody>
      </p:sp>
    </p:spTree>
    <p:extLst>
      <p:ext uri="{BB962C8B-B14F-4D97-AF65-F5344CB8AC3E}">
        <p14:creationId xmlns:p14="http://schemas.microsoft.com/office/powerpoint/2010/main" val="94357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Literature Review</a:t>
            </a:r>
            <a:r>
              <a:rPr lang="zh-TW" altLang="en-US" dirty="0" smtClean="0"/>
              <a:t>中，我會先列出所有相關的</a:t>
            </a:r>
            <a:r>
              <a:rPr lang="en-US" altLang="zh-TW" dirty="0" smtClean="0"/>
              <a:t>reference</a:t>
            </a:r>
            <a:r>
              <a:rPr lang="zh-TW" altLang="en-US" dirty="0" smtClean="0"/>
              <a:t>，然後介紹三篇跟我們方法最相關的論文。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11</a:t>
            </a:fld>
            <a:endParaRPr lang="zh-TW" altLang="en-US"/>
          </a:p>
        </p:txBody>
      </p:sp>
    </p:spTree>
    <p:extLst>
      <p:ext uri="{BB962C8B-B14F-4D97-AF65-F5344CB8AC3E}">
        <p14:creationId xmlns:p14="http://schemas.microsoft.com/office/powerpoint/2010/main" val="167076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中的第一部分主要是</a:t>
            </a:r>
            <a:r>
              <a:rPr lang="en-US" altLang="zh-TW" dirty="0" smtClean="0"/>
              <a:t>:</a:t>
            </a:r>
            <a:r>
              <a:rPr lang="zh-TW" altLang="en-US" dirty="0" smtClean="0"/>
              <a:t> 使用</a:t>
            </a:r>
            <a:r>
              <a:rPr lang="en-US" altLang="zh-TW" dirty="0" smtClean="0"/>
              <a:t>Deep</a:t>
            </a:r>
            <a:r>
              <a:rPr lang="en-US" altLang="zh-TW" baseline="0" dirty="0" smtClean="0"/>
              <a:t> learning</a:t>
            </a:r>
            <a:r>
              <a:rPr lang="zh-TW" altLang="en-US" baseline="0" dirty="0" smtClean="0"/>
              <a:t>方法的推薦系統</a:t>
            </a:r>
            <a:endParaRPr lang="en-US" altLang="zh-TW" baseline="0" dirty="0" smtClean="0"/>
          </a:p>
          <a:p>
            <a:r>
              <a:rPr lang="en-US" altLang="zh-TW" dirty="0" smtClean="0"/>
              <a:t>References</a:t>
            </a:r>
            <a:r>
              <a:rPr lang="zh-TW" altLang="en-US" dirty="0" smtClean="0"/>
              <a:t>中的第二部分主要是</a:t>
            </a:r>
            <a:r>
              <a:rPr lang="en-US" altLang="zh-TW" dirty="0" smtClean="0"/>
              <a:t>:</a:t>
            </a:r>
            <a:r>
              <a:rPr lang="zh-TW" altLang="en-US" dirty="0" smtClean="0"/>
              <a:t> 以</a:t>
            </a:r>
            <a:r>
              <a:rPr lang="en-US" altLang="zh-TW" dirty="0" err="1" smtClean="0"/>
              <a:t>Autoencoder</a:t>
            </a:r>
            <a:r>
              <a:rPr lang="zh-TW" altLang="en-US" dirty="0" smtClean="0"/>
              <a:t>為基礎的推薦系統方法</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12</a:t>
            </a:fld>
            <a:endParaRPr lang="zh-TW" altLang="en-US"/>
          </a:p>
        </p:txBody>
      </p:sp>
    </p:spTree>
    <p:extLst>
      <p:ext uri="{BB962C8B-B14F-4D97-AF65-F5344CB8AC3E}">
        <p14:creationId xmlns:p14="http://schemas.microsoft.com/office/powerpoint/2010/main" val="277681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中的第三部分主要是</a:t>
            </a:r>
            <a:r>
              <a:rPr lang="en-US" altLang="zh-TW" dirty="0" smtClean="0"/>
              <a:t>:</a:t>
            </a:r>
            <a:r>
              <a:rPr lang="zh-TW" altLang="en-US" dirty="0" smtClean="0"/>
              <a:t> 著重在於以深度學習的方法來解決</a:t>
            </a:r>
            <a:r>
              <a:rPr lang="en-US" altLang="zh-TW" dirty="0" smtClean="0"/>
              <a:t>cold start</a:t>
            </a:r>
            <a:r>
              <a:rPr lang="zh-TW" altLang="en-US" dirty="0" smtClean="0"/>
              <a:t>問題</a:t>
            </a:r>
            <a:endParaRPr lang="en-US" altLang="zh-TW" dirty="0" smtClean="0"/>
          </a:p>
          <a:p>
            <a:r>
              <a:rPr lang="en-US" altLang="zh-TW" dirty="0" smtClean="0"/>
              <a:t>References</a:t>
            </a:r>
            <a:r>
              <a:rPr lang="zh-TW" altLang="en-US" dirty="0" smtClean="0"/>
              <a:t>中的第四部份主要是</a:t>
            </a:r>
            <a:r>
              <a:rPr lang="en-US" altLang="zh-TW" dirty="0" smtClean="0"/>
              <a:t>:</a:t>
            </a:r>
            <a:r>
              <a:rPr lang="zh-TW" altLang="en-US" dirty="0" smtClean="0"/>
              <a:t> 如何選出具代表性商品相關的論文</a:t>
            </a:r>
            <a:endParaRPr lang="en-US" altLang="zh-TW" dirty="0" smtClean="0"/>
          </a:p>
          <a:p>
            <a:r>
              <a:rPr lang="zh-TW" altLang="en-US" dirty="0" smtClean="0"/>
              <a:t>我會在接下來的</a:t>
            </a:r>
            <a:r>
              <a:rPr lang="en-US" altLang="zh-TW" dirty="0" smtClean="0"/>
              <a:t>3</a:t>
            </a:r>
            <a:r>
              <a:rPr lang="zh-TW" altLang="en-US" dirty="0" smtClean="0"/>
              <a:t>張簡報中逐一介紹這三篇論文。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13</a:t>
            </a:fld>
            <a:endParaRPr lang="zh-TW" altLang="en-US"/>
          </a:p>
        </p:txBody>
      </p:sp>
    </p:spTree>
    <p:extLst>
      <p:ext uri="{BB962C8B-B14F-4D97-AF65-F5344CB8AC3E}">
        <p14:creationId xmlns:p14="http://schemas.microsoft.com/office/powerpoint/2010/main" val="36008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首先第一篇是如何用深度學習的方法解決冷啟動問題</a:t>
            </a:r>
            <a:r>
              <a:rPr lang="en-US" altLang="zh-TW" dirty="0" smtClean="0"/>
              <a:t>:</a:t>
            </a:r>
          </a:p>
          <a:p>
            <a:pPr marL="171450" indent="-171450">
              <a:buFont typeface="Arial" panose="020B0604020202020204" pitchFamily="34" charset="0"/>
              <a:buChar char="•"/>
            </a:pPr>
            <a:r>
              <a:rPr lang="zh-TW" altLang="en-US" dirty="0" smtClean="0"/>
              <a:t>在</a:t>
            </a:r>
            <a:r>
              <a:rPr lang="en-US" altLang="zh-TW" dirty="0" err="1" smtClean="0"/>
              <a:t>DropoutNet</a:t>
            </a:r>
            <a:r>
              <a:rPr lang="zh-TW" altLang="en-US" dirty="0" smtClean="0"/>
              <a:t>這篇論文中，提出了一個想法來解決</a:t>
            </a:r>
            <a:r>
              <a:rPr lang="en-US" altLang="zh-TW" dirty="0" smtClean="0"/>
              <a:t>cold start</a:t>
            </a:r>
            <a:r>
              <a:rPr lang="zh-TW" altLang="en-US" dirty="0" smtClean="0"/>
              <a:t>問題。當某個使用者或某個商品處於</a:t>
            </a:r>
            <a:r>
              <a:rPr lang="en-US" altLang="zh-TW" dirty="0" smtClean="0"/>
              <a:t>cold start</a:t>
            </a:r>
            <a:r>
              <a:rPr lang="zh-TW" altLang="en-US" dirty="0" smtClean="0"/>
              <a:t>狀態時，由於我們只有少數關於使用者或商品的評分資訊，因此我們會將對應評分的輸入設定為</a:t>
            </a:r>
            <a:r>
              <a:rPr lang="en-US" altLang="zh-TW" dirty="0" smtClean="0"/>
              <a:t>0</a:t>
            </a:r>
            <a:r>
              <a:rPr lang="zh-TW" altLang="en-US" dirty="0" smtClean="0"/>
              <a:t>，</a:t>
            </a:r>
            <a:endParaRPr lang="en-US" altLang="zh-TW" dirty="0" smtClean="0"/>
          </a:p>
          <a:p>
            <a:r>
              <a:rPr lang="zh-TW" altLang="en-US" dirty="0" smtClean="0"/>
              <a:t>以利模型用其他完整的</a:t>
            </a:r>
            <a:r>
              <a:rPr lang="en-US" altLang="zh-TW" dirty="0" smtClean="0"/>
              <a:t>content information</a:t>
            </a:r>
            <a:r>
              <a:rPr lang="zh-TW" altLang="en-US" dirty="0" smtClean="0"/>
              <a:t>去學習如何估計使用者對於商品的評分。而這種方法被該論文的作者稱為</a:t>
            </a:r>
            <a:r>
              <a:rPr lang="en-US" altLang="zh-TW" dirty="0" smtClean="0"/>
              <a:t>Dropout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14</a:t>
            </a:fld>
            <a:endParaRPr lang="zh-TW" altLang="en-US"/>
          </a:p>
        </p:txBody>
      </p:sp>
    </p:spTree>
    <p:extLst>
      <p:ext uri="{BB962C8B-B14F-4D97-AF65-F5344CB8AC3E}">
        <p14:creationId xmlns:p14="http://schemas.microsoft.com/office/powerpoint/2010/main" val="66763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第二篇論文是關於如何用找出具代表性的商品</a:t>
            </a:r>
            <a:r>
              <a:rPr lang="en-US" altLang="zh-TW" dirty="0" smtClean="0"/>
              <a:t>:</a:t>
            </a:r>
          </a:p>
          <a:p>
            <a:r>
              <a:rPr lang="zh-TW" altLang="en-US" dirty="0" smtClean="0"/>
              <a:t>這篇論文則提出</a:t>
            </a:r>
            <a:r>
              <a:rPr lang="en-US" altLang="zh-TW" dirty="0" smtClean="0"/>
              <a:t>RBMF</a:t>
            </a:r>
            <a:r>
              <a:rPr lang="zh-TW" altLang="en-US" baseline="0" dirty="0" smtClean="0"/>
              <a:t>來找出具代表性的商品，舉個實例來說</a:t>
            </a:r>
            <a:r>
              <a:rPr lang="en-US" altLang="zh-TW" baseline="0" dirty="0" smtClean="0"/>
              <a:t>:~</a:t>
            </a:r>
          </a:p>
          <a:p>
            <a:r>
              <a:rPr lang="en-US" altLang="zh-TW" baseline="0" dirty="0" smtClean="0"/>
              <a:t>* </a:t>
            </a:r>
            <a:r>
              <a:rPr lang="zh-TW" altLang="en-US" baseline="0" dirty="0" smtClean="0"/>
              <a:t>將</a:t>
            </a:r>
            <a:r>
              <a:rPr lang="en-US" altLang="zh-TW" baseline="0" dirty="0" smtClean="0"/>
              <a:t>user</a:t>
            </a:r>
            <a:r>
              <a:rPr lang="zh-TW" altLang="en-US" baseline="0" dirty="0" smtClean="0"/>
              <a:t>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來表示，並且將</a:t>
            </a:r>
            <a:r>
              <a:rPr lang="en-US" altLang="zh-TW" baseline="0" dirty="0" smtClean="0"/>
              <a:t>items</a:t>
            </a:r>
            <a:r>
              <a:rPr lang="zh-TW" altLang="en-US" baseline="0" dirty="0" smtClean="0"/>
              <a:t>也用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15</a:t>
            </a:fld>
            <a:endParaRPr lang="zh-TW" altLang="en-US"/>
          </a:p>
        </p:txBody>
      </p:sp>
    </p:spTree>
    <p:extLst>
      <p:ext uri="{BB962C8B-B14F-4D97-AF65-F5344CB8AC3E}">
        <p14:creationId xmlns:p14="http://schemas.microsoft.com/office/powerpoint/2010/main" val="82801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而第三篇論文主要是想用來改進前一篇論文</a:t>
            </a:r>
            <a:r>
              <a:rPr lang="en-US" altLang="zh-TW" dirty="0" smtClean="0"/>
              <a:t>RBMF</a:t>
            </a:r>
            <a:r>
              <a:rPr lang="zh-TW" altLang="en-US" dirty="0" smtClean="0"/>
              <a:t>中，所有使用者共用一組具代表性商品這樣的</a:t>
            </a:r>
            <a:r>
              <a:rPr lang="zh-TW" altLang="en-US" dirty="0" smtClean="0"/>
              <a:t>缺點。</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16</a:t>
            </a:fld>
            <a:endParaRPr lang="zh-TW" altLang="en-US"/>
          </a:p>
        </p:txBody>
      </p:sp>
    </p:spTree>
    <p:extLst>
      <p:ext uri="{BB962C8B-B14F-4D97-AF65-F5344CB8AC3E}">
        <p14:creationId xmlns:p14="http://schemas.microsoft.com/office/powerpoint/2010/main" val="407396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在論文方法中，首先我們會詳細介紹</a:t>
            </a:r>
            <a:r>
              <a:rPr lang="en-US" altLang="zh-TW" dirty="0" smtClean="0"/>
              <a:t>DAE</a:t>
            </a:r>
            <a:r>
              <a:rPr lang="zh-TW" altLang="en-US" dirty="0" smtClean="0"/>
              <a:t>模型，接著介紹我們提出的返老還童方法，最後則是我們的方法如何進行訓練與推薦。</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17</a:t>
            </a:fld>
            <a:endParaRPr lang="zh-TW" altLang="en-US"/>
          </a:p>
        </p:txBody>
      </p:sp>
    </p:spTree>
    <p:extLst>
      <p:ext uri="{BB962C8B-B14F-4D97-AF65-F5344CB8AC3E}">
        <p14:creationId xmlns:p14="http://schemas.microsoft.com/office/powerpoint/2010/main" val="413290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在介紹</a:t>
            </a:r>
            <a:r>
              <a:rPr lang="en-US" altLang="zh-TW" dirty="0" err="1" smtClean="0"/>
              <a:t>Denoising</a:t>
            </a:r>
            <a:r>
              <a:rPr lang="en-US" altLang="zh-TW" dirty="0" smtClean="0"/>
              <a:t> </a:t>
            </a:r>
            <a:r>
              <a:rPr lang="en-US" altLang="zh-TW" dirty="0" err="1" smtClean="0"/>
              <a:t>Autoencoder</a:t>
            </a:r>
            <a:r>
              <a:rPr lang="zh-TW" altLang="en-US" dirty="0" smtClean="0"/>
              <a:t>之前，我們要先了解</a:t>
            </a:r>
            <a:r>
              <a:rPr lang="en-US" altLang="zh-TW" dirty="0" err="1" smtClean="0"/>
              <a:t>Autoencoder</a:t>
            </a:r>
            <a:r>
              <a:rPr lang="zh-TW" altLang="en-US" dirty="0" smtClean="0"/>
              <a:t>是什麼</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18</a:t>
            </a:fld>
            <a:endParaRPr lang="zh-TW" altLang="en-US"/>
          </a:p>
        </p:txBody>
      </p:sp>
    </p:spTree>
    <p:extLst>
      <p:ext uri="{BB962C8B-B14F-4D97-AF65-F5344CB8AC3E}">
        <p14:creationId xmlns:p14="http://schemas.microsoft.com/office/powerpoint/2010/main" val="357171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一般的</a:t>
            </a:r>
            <a:r>
              <a:rPr lang="en-US" altLang="zh-TW" dirty="0" err="1" smtClean="0"/>
              <a:t>Denoising</a:t>
            </a:r>
            <a:r>
              <a:rPr lang="en-US" altLang="zh-TW" dirty="0" smtClean="0"/>
              <a:t> </a:t>
            </a:r>
            <a:r>
              <a:rPr lang="en-US" altLang="zh-TW" dirty="0" err="1" smtClean="0"/>
              <a:t>Autoencoder</a:t>
            </a:r>
            <a:r>
              <a:rPr lang="zh-TW" altLang="en-US" dirty="0" smtClean="0"/>
              <a:t>主要有三種產生雜訊的方法</a:t>
            </a:r>
            <a:r>
              <a:rPr lang="en-US" altLang="zh-TW" dirty="0" smtClean="0"/>
              <a:t>:</a:t>
            </a:r>
          </a:p>
          <a:p>
            <a:r>
              <a:rPr lang="en-US" altLang="zh-TW" dirty="0" smtClean="0"/>
              <a:t>1.</a:t>
            </a:r>
            <a:r>
              <a:rPr lang="zh-TW" altLang="en-US" dirty="0" smtClean="0"/>
              <a:t> 將輸入向量的每一個維度值加上從常態分佈抽樣出的數值</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20</a:t>
            </a:fld>
            <a:endParaRPr lang="zh-TW" altLang="en-US"/>
          </a:p>
        </p:txBody>
      </p:sp>
    </p:spTree>
    <p:extLst>
      <p:ext uri="{BB962C8B-B14F-4D97-AF65-F5344CB8AC3E}">
        <p14:creationId xmlns:p14="http://schemas.microsoft.com/office/powerpoint/2010/main" val="294634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因此我們提出了一個適用於推薦系統而且可解釋性高的雜訊產生方法，稱其為</a:t>
            </a:r>
            <a:r>
              <a:rPr lang="en-US" altLang="zh-TW" dirty="0" smtClean="0"/>
              <a:t>”</a:t>
            </a:r>
            <a:r>
              <a:rPr lang="zh-TW" altLang="en-US" dirty="0" smtClean="0"/>
              <a:t>使用者返老還童</a:t>
            </a:r>
            <a:r>
              <a:rPr lang="en-US" altLang="zh-TW" dirty="0" smtClean="0"/>
              <a:t>”</a:t>
            </a:r>
            <a:r>
              <a:rPr lang="zh-TW" altLang="en-US" dirty="0" smtClean="0"/>
              <a:t>。</a:t>
            </a:r>
            <a:endParaRPr lang="en-US" altLang="zh-TW" dirty="0" smtClean="0"/>
          </a:p>
          <a:p>
            <a:r>
              <a:rPr lang="zh-TW" altLang="en-US" dirty="0" smtClean="0"/>
              <a:t>使用者返老還童方法主要分成兩個部分，其中選擇具代表性商品又分成好幾個子流程</a:t>
            </a:r>
            <a:r>
              <a:rPr lang="en-US" altLang="zh-TW"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21</a:t>
            </a:fld>
            <a:endParaRPr lang="zh-TW" altLang="en-US"/>
          </a:p>
        </p:txBody>
      </p:sp>
    </p:spTree>
    <p:extLst>
      <p:ext uri="{BB962C8B-B14F-4D97-AF65-F5344CB8AC3E}">
        <p14:creationId xmlns:p14="http://schemas.microsoft.com/office/powerpoint/2010/main" val="399581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當我們在周五晚上忙完了一整周的事後，想要好好的窩在家裡的電腦前享受</a:t>
            </a:r>
            <a:r>
              <a:rPr lang="en-US" altLang="zh-TW" dirty="0" smtClean="0"/>
              <a:t>Netflix</a:t>
            </a:r>
            <a:r>
              <a:rPr lang="zh-TW" altLang="en-US" dirty="0" smtClean="0"/>
              <a:t>上的好片時，是否曾經遇過不知道該看什麼片的窘境。</a:t>
            </a:r>
            <a:endParaRPr lang="en-US" altLang="zh-TW" dirty="0" smtClean="0"/>
          </a:p>
          <a:p>
            <a:r>
              <a:rPr lang="zh-TW" altLang="en-US" smtClean="0"/>
              <a:t>對於</a:t>
            </a:r>
            <a:r>
              <a:rPr lang="zh-TW" altLang="en-US" dirty="0" smtClean="0"/>
              <a:t>使用者來說如果沒有推薦系統或推薦系統的推薦效果不好時，很有可能使用者就會放棄使用該平台。</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為何使用</a:t>
            </a:r>
            <a:r>
              <a:rPr lang="en-US" altLang="zh-TW" dirty="0" smtClean="0"/>
              <a:t>DPC?</a:t>
            </a:r>
          </a:p>
          <a:p>
            <a:r>
              <a:rPr lang="en-US" altLang="zh-TW" dirty="0" smtClean="0"/>
              <a:t>1.   DPC</a:t>
            </a:r>
            <a:r>
              <a:rPr lang="zh-TW" altLang="en-US" dirty="0" smtClean="0"/>
              <a:t>的群中心特性是：需要有夠大的區域密度</a:t>
            </a:r>
            <a:r>
              <a:rPr lang="en-US" altLang="zh-TW" dirty="0" smtClean="0"/>
              <a:t>(</a:t>
            </a:r>
            <a:r>
              <a:rPr lang="zh-TW" altLang="en-US" dirty="0" smtClean="0"/>
              <a:t>群中心周圍必須有很多資料點</a:t>
            </a:r>
            <a:r>
              <a:rPr lang="en-US" altLang="zh-TW" dirty="0" smtClean="0"/>
              <a:t>)</a:t>
            </a:r>
            <a:r>
              <a:rPr lang="zh-TW" altLang="en-US" dirty="0" smtClean="0"/>
              <a:t>，且兩個群中心彼此的距離要夠遠。此兩個特性能使分出的群集更加密集。</a:t>
            </a:r>
          </a:p>
          <a:p>
            <a:r>
              <a:rPr lang="en-US" altLang="zh-TW" dirty="0" smtClean="0"/>
              <a:t>2.   DPC</a:t>
            </a:r>
            <a:r>
              <a:rPr lang="zh-TW" altLang="en-US" dirty="0" smtClean="0"/>
              <a:t>可以適用於任何資料分布形式的分群任務 </a:t>
            </a:r>
            <a:r>
              <a:rPr lang="en-US" altLang="zh-TW" dirty="0" smtClean="0"/>
              <a:t>(</a:t>
            </a:r>
            <a:r>
              <a:rPr lang="zh-TW" altLang="en-US" dirty="0" smtClean="0"/>
              <a:t>像是如果用</a:t>
            </a:r>
            <a:r>
              <a:rPr lang="en-US" altLang="zh-TW" dirty="0" smtClean="0"/>
              <a:t>k-means</a:t>
            </a:r>
            <a:r>
              <a:rPr lang="zh-TW" altLang="en-US" dirty="0" smtClean="0"/>
              <a:t>只能找出近似球形的群集</a:t>
            </a:r>
            <a:r>
              <a:rPr lang="en-US" altLang="zh-TW" dirty="0" smtClean="0"/>
              <a:t>)</a:t>
            </a:r>
          </a:p>
          <a:p>
            <a:r>
              <a:rPr lang="en-US" altLang="zh-TW" dirty="0" smtClean="0"/>
              <a:t>3.   DPC</a:t>
            </a:r>
            <a:r>
              <a:rPr lang="zh-TW" altLang="en-US" dirty="0" smtClean="0"/>
              <a:t>演算法的效率高，適合用於大規模資料集 </a:t>
            </a:r>
            <a:r>
              <a:rPr lang="en-US" altLang="zh-TW" dirty="0" smtClean="0"/>
              <a:t>(</a:t>
            </a:r>
            <a:r>
              <a:rPr lang="zh-TW" altLang="en-US" dirty="0" smtClean="0"/>
              <a:t>像是</a:t>
            </a:r>
            <a:r>
              <a:rPr lang="en-US" altLang="zh-TW" dirty="0" smtClean="0"/>
              <a:t>HAC</a:t>
            </a:r>
            <a:r>
              <a:rPr lang="zh-TW" altLang="en-US" dirty="0" smtClean="0"/>
              <a:t>、</a:t>
            </a:r>
            <a:r>
              <a:rPr lang="en-US" altLang="zh-TW" dirty="0" smtClean="0"/>
              <a:t>DBSCAN</a:t>
            </a:r>
            <a:r>
              <a:rPr lang="zh-TW" altLang="en-US" dirty="0" smtClean="0"/>
              <a:t>在大規模的分群效率就比較差</a:t>
            </a:r>
            <a:r>
              <a:rPr lang="en-US" altLang="zh-TW" dirty="0" smtClean="0"/>
              <a:t>)</a:t>
            </a:r>
            <a:r>
              <a:rPr lang="zh-TW" altLang="en-US" dirty="0" smtClean="0"/>
              <a:t>。</a:t>
            </a:r>
          </a:p>
          <a:p>
            <a:r>
              <a:rPr lang="en-US" altLang="zh-TW" dirty="0" smtClean="0"/>
              <a:t>4.   </a:t>
            </a:r>
            <a:r>
              <a:rPr lang="zh-TW" altLang="en-US" dirty="0" smtClean="0"/>
              <a:t>不過</a:t>
            </a:r>
            <a:r>
              <a:rPr lang="en-US" altLang="zh-TW" dirty="0" smtClean="0"/>
              <a:t>DPC</a:t>
            </a:r>
            <a:r>
              <a:rPr lang="zh-TW" altLang="en-US" dirty="0" smtClean="0"/>
              <a:t>需要事先定義一個距離範圍</a:t>
            </a:r>
            <a:r>
              <a:rPr lang="en-US" altLang="zh-TW" dirty="0" smtClean="0"/>
              <a:t>(</a:t>
            </a:r>
            <a:r>
              <a:rPr lang="zh-TW" altLang="en-US" dirty="0" smtClean="0"/>
              <a:t>通常需要實驗多次找出適當</a:t>
            </a:r>
            <a:r>
              <a:rPr lang="en-US" altLang="zh-TW" dirty="0" smtClean="0"/>
              <a:t>)</a:t>
            </a:r>
            <a:r>
              <a:rPr lang="zh-TW" altLang="en-US" dirty="0" smtClean="0"/>
              <a:t>，對於分群的影響是：如果太小每個資料會各自形成一個群集，如果太大所以有資料會被分為一群。但是有論文對的選取有一些</a:t>
            </a:r>
            <a:r>
              <a:rPr lang="en-US" altLang="zh-TW" dirty="0" smtClean="0"/>
              <a:t>trick</a:t>
            </a:r>
            <a:r>
              <a:rPr lang="zh-TW" altLang="en-US" dirty="0" smtClean="0"/>
              <a:t>，應該可</a:t>
            </a:r>
          </a:p>
          <a:p>
            <a:r>
              <a:rPr lang="zh-TW" altLang="en-US" dirty="0" smtClean="0"/>
              <a:t>以參考。</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23</a:t>
            </a:fld>
            <a:endParaRPr lang="zh-TW" altLang="en-US"/>
          </a:p>
        </p:txBody>
      </p:sp>
    </p:spTree>
    <p:extLst>
      <p:ext uri="{BB962C8B-B14F-4D97-AF65-F5344CB8AC3E}">
        <p14:creationId xmlns:p14="http://schemas.microsoft.com/office/powerpoint/2010/main" val="1811190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24</a:t>
            </a:fld>
            <a:endParaRPr lang="zh-TW" altLang="en-US"/>
          </a:p>
        </p:txBody>
      </p:sp>
    </p:spTree>
    <p:extLst>
      <p:ext uri="{BB962C8B-B14F-4D97-AF65-F5344CB8AC3E}">
        <p14:creationId xmlns:p14="http://schemas.microsoft.com/office/powerpoint/2010/main" val="34347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將使用者分群後，接著我們會使用</a:t>
            </a:r>
            <a:r>
              <a:rPr lang="en-US" altLang="zh-TW" dirty="0" smtClean="0"/>
              <a:t>RBMF</a:t>
            </a:r>
            <a:r>
              <a:rPr lang="zh-TW" altLang="en-US" dirty="0" smtClean="0"/>
              <a:t>為每一組的使用者找出具代表性的商品</a:t>
            </a:r>
            <a:endParaRPr lang="en-US" altLang="zh-TW" dirty="0" smtClean="0"/>
          </a:p>
          <a:p>
            <a:r>
              <a:rPr lang="zh-TW" altLang="en-US" dirty="0" smtClean="0"/>
              <a:t>如果要讓矩陣</a:t>
            </a:r>
            <a:r>
              <a:rPr lang="en-US" altLang="zh-TW" dirty="0" smtClean="0"/>
              <a:t>C</a:t>
            </a:r>
            <a:r>
              <a:rPr lang="zh-TW" altLang="en-US" dirty="0" smtClean="0"/>
              <a:t>和矩陣</a:t>
            </a:r>
            <a:r>
              <a:rPr lang="en-US" altLang="zh-TW" dirty="0" smtClean="0"/>
              <a:t>X</a:t>
            </a:r>
            <a:r>
              <a:rPr lang="zh-TW" altLang="en-US" dirty="0" smtClean="0"/>
              <a:t>最能還原矩陣</a:t>
            </a:r>
            <a:r>
              <a:rPr lang="en-US" altLang="zh-TW" dirty="0" smtClean="0"/>
              <a:t>V</a:t>
            </a:r>
            <a:r>
              <a:rPr lang="zh-TW" altLang="en-US" dirty="0" smtClean="0"/>
              <a:t>，這時由矩陣</a:t>
            </a:r>
            <a:r>
              <a:rPr lang="en-US" altLang="zh-TW" dirty="0" smtClean="0"/>
              <a:t>V</a:t>
            </a:r>
            <a:r>
              <a:rPr lang="zh-TW" altLang="en-US" dirty="0" smtClean="0"/>
              <a:t>選出的</a:t>
            </a:r>
            <a:r>
              <a:rPr lang="en-US" altLang="zh-TW" dirty="0" smtClean="0"/>
              <a:t>k</a:t>
            </a:r>
            <a:r>
              <a:rPr lang="zh-TW" altLang="en-US" dirty="0" smtClean="0"/>
              <a:t>個</a:t>
            </a:r>
            <a:r>
              <a:rPr lang="en-US" altLang="zh-TW" dirty="0" smtClean="0"/>
              <a:t>column</a:t>
            </a:r>
            <a:r>
              <a:rPr lang="zh-TW" altLang="en-US" dirty="0" smtClean="0"/>
              <a:t>要能讓矩陣</a:t>
            </a:r>
            <a:r>
              <a:rPr lang="en-US" altLang="zh-TW" dirty="0" smtClean="0"/>
              <a:t>C</a:t>
            </a:r>
            <a:r>
              <a:rPr lang="zh-TW" altLang="en-US" dirty="0" smtClean="0"/>
              <a:t>的行列式之值最大，矩陣的行列式之值代表了這</a:t>
            </a:r>
            <a:r>
              <a:rPr lang="en-US" altLang="zh-TW" dirty="0" smtClean="0"/>
              <a:t>k</a:t>
            </a:r>
            <a:r>
              <a:rPr lang="zh-TW" altLang="en-US" dirty="0" smtClean="0"/>
              <a:t>個</a:t>
            </a:r>
            <a:r>
              <a:rPr lang="en-US" altLang="zh-TW" dirty="0" smtClean="0"/>
              <a:t>k</a:t>
            </a:r>
            <a:r>
              <a:rPr lang="zh-TW" altLang="en-US" dirty="0" smtClean="0"/>
              <a:t>維向量在空間中展開的體積。</a:t>
            </a:r>
            <a:r>
              <a:rPr lang="en-US" altLang="zh-TW" dirty="0" smtClean="0"/>
              <a:t>EX:</a:t>
            </a:r>
            <a:r>
              <a:rPr lang="zh-TW" altLang="en-US" dirty="0" smtClean="0"/>
              <a:t>線性相依、線性獨立</a:t>
            </a:r>
            <a:endParaRPr lang="en-US" altLang="zh-TW" dirty="0" smtClean="0"/>
          </a:p>
          <a:p>
            <a:r>
              <a:rPr lang="zh-TW" altLang="en-US" dirty="0" smtClean="0"/>
              <a:t>而</a:t>
            </a:r>
            <a:r>
              <a:rPr lang="en-US" altLang="zh-TW" dirty="0" smtClean="0"/>
              <a:t>Maximal</a:t>
            </a:r>
            <a:r>
              <a:rPr lang="en-US" altLang="zh-TW" baseline="0" dirty="0" smtClean="0"/>
              <a:t> Volume Algorithm</a:t>
            </a:r>
            <a:r>
              <a:rPr lang="zh-TW" altLang="en-US" baseline="0" dirty="0" smtClean="0"/>
              <a:t>提供了一個性質是</a:t>
            </a:r>
            <a:r>
              <a:rPr lang="en-US" altLang="zh-TW" baseline="0"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25</a:t>
            </a:fld>
            <a:endParaRPr lang="zh-TW" altLang="en-US"/>
          </a:p>
        </p:txBody>
      </p:sp>
    </p:spTree>
    <p:extLst>
      <p:ext uri="{BB962C8B-B14F-4D97-AF65-F5344CB8AC3E}">
        <p14:creationId xmlns:p14="http://schemas.microsoft.com/office/powerpoint/2010/main" val="51191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smtClean="0"/>
              <a:t>CDAE</a:t>
            </a:r>
            <a:r>
              <a:rPr lang="zh-TW" altLang="en-US" dirty="0" smtClean="0"/>
              <a:t>模型的輸入是</a:t>
            </a:r>
            <a:r>
              <a:rPr lang="en-US" altLang="zh-TW" dirty="0" smtClean="0"/>
              <a:t>user</a:t>
            </a:r>
            <a:r>
              <a:rPr lang="zh-TW" altLang="en-US" dirty="0" smtClean="0"/>
              <a:t>對於所有</a:t>
            </a:r>
            <a:r>
              <a:rPr lang="en-US" altLang="zh-TW" dirty="0" smtClean="0"/>
              <a:t>item</a:t>
            </a:r>
            <a:r>
              <a:rPr lang="zh-TW" altLang="en-US" dirty="0" smtClean="0"/>
              <a:t>的評分，並且加上一個額外的</a:t>
            </a:r>
            <a:r>
              <a:rPr lang="en-US" altLang="zh-TW" dirty="0" smtClean="0"/>
              <a:t>User Node</a:t>
            </a:r>
            <a:r>
              <a:rPr lang="zh-TW" altLang="en-US" dirty="0" smtClean="0"/>
              <a:t>，</a:t>
            </a:r>
            <a:r>
              <a:rPr lang="en-US" altLang="zh-TW" dirty="0" smtClean="0"/>
              <a:t>user node</a:t>
            </a:r>
            <a:r>
              <a:rPr lang="zh-TW" altLang="en-US" dirty="0" smtClean="0"/>
              <a:t>這裡是</a:t>
            </a:r>
            <a:r>
              <a:rPr lang="en-US" altLang="zh-TW" dirty="0" smtClean="0"/>
              <a:t>user</a:t>
            </a:r>
            <a:r>
              <a:rPr lang="zh-TW" altLang="en-US" dirty="0" smtClean="0"/>
              <a:t>在資料集中的</a:t>
            </a:r>
            <a:r>
              <a:rPr lang="en-US" altLang="zh-TW" dirty="0" smtClean="0"/>
              <a:t>ID</a:t>
            </a:r>
            <a:r>
              <a:rPr lang="zh-TW" altLang="en-US" dirty="0" smtClean="0"/>
              <a:t>。在訓練模型時，</a:t>
            </a:r>
            <a:r>
              <a:rPr lang="en-US" altLang="zh-TW" dirty="0" smtClean="0"/>
              <a:t>CDAE</a:t>
            </a:r>
            <a:r>
              <a:rPr lang="zh-TW" altLang="en-US" dirty="0" smtClean="0"/>
              <a:t>會隨機的</a:t>
            </a:r>
            <a:r>
              <a:rPr lang="en-US" altLang="zh-TW" dirty="0" smtClean="0"/>
              <a:t>Dropout</a:t>
            </a:r>
            <a:r>
              <a:rPr lang="zh-TW" altLang="en-US" dirty="0" smtClean="0"/>
              <a:t>掉一定比例的</a:t>
            </a:r>
            <a:r>
              <a:rPr lang="en-US" altLang="zh-TW" dirty="0" smtClean="0"/>
              <a:t>input</a:t>
            </a:r>
            <a:r>
              <a:rPr lang="zh-TW" altLang="en-US" dirty="0" smtClean="0"/>
              <a:t>。</a:t>
            </a:r>
            <a:endParaRPr lang="en-US" altLang="zh-TW" dirty="0" smtClean="0"/>
          </a:p>
          <a:p>
            <a:pPr marL="171450" indent="-171450">
              <a:buFont typeface="Arial" panose="020B0604020202020204" pitchFamily="34" charset="0"/>
              <a:buChar char="•"/>
            </a:pPr>
            <a:r>
              <a:rPr lang="en-US" altLang="zh-TW" dirty="0" smtClean="0"/>
              <a:t>Dual </a:t>
            </a:r>
            <a:r>
              <a:rPr lang="en-US" altLang="zh-TW" dirty="0" err="1" smtClean="0"/>
              <a:t>Autoencoder</a:t>
            </a:r>
            <a:r>
              <a:rPr lang="zh-TW" altLang="en-US" dirty="0" smtClean="0"/>
              <a:t>的模型架構有兩個</a:t>
            </a:r>
            <a:r>
              <a:rPr lang="en-US" altLang="zh-TW" dirty="0" err="1" smtClean="0"/>
              <a:t>Autoencoder</a:t>
            </a:r>
            <a:r>
              <a:rPr lang="zh-TW" altLang="en-US" dirty="0" smtClean="0"/>
              <a:t>同時訓練使用者的低維向量表示法 </a:t>
            </a:r>
            <a:r>
              <a:rPr lang="en-US" altLang="zh-TW" dirty="0" smtClean="0"/>
              <a:t>u </a:t>
            </a:r>
            <a:r>
              <a:rPr lang="zh-TW" altLang="en-US" dirty="0" smtClean="0"/>
              <a:t>與商品的低維向量表示法</a:t>
            </a:r>
            <a:r>
              <a:rPr lang="en-US" altLang="zh-TW" dirty="0" smtClean="0"/>
              <a:t>v </a:t>
            </a:r>
            <a:r>
              <a:rPr lang="zh-TW" altLang="en-US" dirty="0" smtClean="0"/>
              <a:t>，最後利用</a:t>
            </a:r>
            <a:r>
              <a:rPr lang="en-US" altLang="zh-TW" dirty="0" smtClean="0"/>
              <a:t>u</a:t>
            </a:r>
            <a:r>
              <a:rPr lang="zh-TW" altLang="en-US" dirty="0" smtClean="0"/>
              <a:t>與</a:t>
            </a:r>
            <a:r>
              <a:rPr lang="en-US" altLang="zh-TW" dirty="0" smtClean="0"/>
              <a:t>v</a:t>
            </a:r>
            <a:r>
              <a:rPr lang="zh-TW" altLang="en-US" dirty="0" smtClean="0"/>
              <a:t>兩個向量內積來預測使用者</a:t>
            </a:r>
            <a:r>
              <a:rPr lang="en-US" altLang="zh-TW" dirty="0" smtClean="0"/>
              <a:t>u</a:t>
            </a:r>
            <a:r>
              <a:rPr lang="zh-TW" altLang="en-US" dirty="0" smtClean="0"/>
              <a:t>對商品</a:t>
            </a:r>
            <a:r>
              <a:rPr lang="en-US" altLang="zh-TW" dirty="0" smtClean="0"/>
              <a:t>v</a:t>
            </a:r>
            <a:r>
              <a:rPr lang="zh-TW" altLang="en-US" dirty="0" smtClean="0"/>
              <a:t>的評分</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35</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38</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換一個角度來看，對於平台方來說，好的推薦系統可以透過降低用戶的流失，帶來以下兩點的好處</a:t>
            </a:r>
            <a:r>
              <a:rPr lang="en-US" altLang="zh-TW" dirty="0" smtClean="0"/>
              <a:t>:</a:t>
            </a:r>
          </a:p>
          <a:p>
            <a:r>
              <a:rPr lang="en-US" altLang="zh-TW" dirty="0" smtClean="0"/>
              <a:t>1.</a:t>
            </a:r>
            <a:r>
              <a:rPr lang="zh-TW" altLang="en-US" dirty="0" smtClean="0"/>
              <a:t>透過降低用戶的流失，可以增進現存用戶的終生價值</a:t>
            </a:r>
            <a:endParaRPr lang="en-US" altLang="zh-TW" dirty="0" smtClean="0"/>
          </a:p>
          <a:p>
            <a:r>
              <a:rPr lang="en-US" altLang="zh-TW" dirty="0" smtClean="0"/>
              <a:t>2.</a:t>
            </a:r>
            <a:r>
              <a:rPr lang="zh-TW" altLang="en-US" dirty="0" smtClean="0"/>
              <a:t>透過降低用戶的流失，可以降低尋找新客戶的成本 </a:t>
            </a:r>
            <a:r>
              <a:rPr lang="en-US" altLang="zh-TW" dirty="0" smtClean="0"/>
              <a:t>(</a:t>
            </a:r>
            <a:r>
              <a:rPr lang="zh-TW" altLang="en-US" dirty="0" smtClean="0"/>
              <a:t>廣告費</a:t>
            </a:r>
            <a:r>
              <a:rPr lang="en-US" altLang="zh-TW" dirty="0" smtClean="0"/>
              <a:t>)</a:t>
            </a:r>
          </a:p>
          <a:p>
            <a:r>
              <a:rPr lang="zh-TW" altLang="en-US" dirty="0" smtClean="0"/>
              <a:t>在</a:t>
            </a:r>
            <a:r>
              <a:rPr lang="en-US" altLang="zh-TW" dirty="0" smtClean="0"/>
              <a:t>”The Netflix Recommender</a:t>
            </a:r>
            <a:r>
              <a:rPr lang="en-US" altLang="zh-TW" baseline="0" dirty="0" smtClean="0"/>
              <a:t> System: Algorithms, Business Value, and Innovation</a:t>
            </a:r>
            <a:r>
              <a:rPr lang="en-US" altLang="zh-TW" dirty="0" smtClean="0"/>
              <a:t>”</a:t>
            </a:r>
            <a:r>
              <a:rPr lang="zh-TW" altLang="en-US" dirty="0" smtClean="0"/>
              <a:t>這篇論文中就有提到光是透過改善推薦系統得到以上兩點的好處，每年可以幫助</a:t>
            </a:r>
            <a:r>
              <a:rPr lang="en-US" altLang="zh-TW" dirty="0" smtClean="0"/>
              <a:t>Netflix</a:t>
            </a:r>
            <a:r>
              <a:rPr lang="zh-TW" altLang="en-US" dirty="0" smtClean="0"/>
              <a:t>節省一百萬美元的花費。</a:t>
            </a:r>
            <a:endParaRPr lang="en-US" altLang="zh-TW" dirty="0" smtClean="0"/>
          </a:p>
          <a:p>
            <a:r>
              <a:rPr lang="zh-TW" altLang="en-US" dirty="0" smtClean="0"/>
              <a:t>因此，我們可以從使用者與平台方的角度得知，設計良好的推薦系統是非常重要的。</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我們的研究主題是專注於推薦系統中的冷啟動問題，會先介紹什麼是冷啟動問題，以及冷啟動問題的難處。接著會介紹我們該使用什麼深度學習模型以及，如何應用深度學習的模型來解決冷啟動問題</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5</a:t>
            </a:fld>
            <a:endParaRPr lang="zh-TW" altLang="en-US"/>
          </a:p>
        </p:txBody>
      </p:sp>
    </p:spTree>
    <p:extLst>
      <p:ext uri="{BB962C8B-B14F-4D97-AF65-F5344CB8AC3E}">
        <p14:creationId xmlns:p14="http://schemas.microsoft.com/office/powerpoint/2010/main" val="240035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在一般非冷啟動的情境下，我們可以利用用戶彼此之間的共同評分來推薦使用者可能會喜歡的商品。常見的例子有</a:t>
            </a:r>
            <a:r>
              <a:rPr lang="en-US" altLang="zh-TW" dirty="0" smtClean="0"/>
              <a:t>:Amazon</a:t>
            </a:r>
            <a:r>
              <a:rPr lang="zh-TW" altLang="en-US" dirty="0" smtClean="0"/>
              <a:t>網路書店中，購買了此商品的用戶也購買了哪些商品的推薦。</a:t>
            </a:r>
            <a:endParaRPr lang="en-US" altLang="zh-TW" dirty="0" smtClean="0"/>
          </a:p>
          <a:p>
            <a:pPr marL="171450" indent="-171450">
              <a:buFont typeface="Arial" panose="020B0604020202020204" pitchFamily="34" charset="0"/>
              <a:buChar char="•"/>
            </a:pPr>
            <a:r>
              <a:rPr lang="zh-TW" altLang="en-US" dirty="0" smtClean="0"/>
              <a:t>而在冷啟動的情境下，由於使用者大多剛進入平台沒多久，因此與其他使用者在商品的評分上並沒有重疊，而難以推薦商品給使用者</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6</a:t>
            </a:fld>
            <a:endParaRPr lang="zh-TW" altLang="en-US"/>
          </a:p>
        </p:txBody>
      </p:sp>
    </p:spTree>
    <p:extLst>
      <p:ext uri="{BB962C8B-B14F-4D97-AF65-F5344CB8AC3E}">
        <p14:creationId xmlns:p14="http://schemas.microsoft.com/office/powerpoint/2010/main" val="358932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介紹完冷啟動問題後，接著就是為什麼我們想使用深度學習來解決推薦系統冷啟動問題，原因在於深度學習主要有兩大優點</a:t>
            </a:r>
            <a:r>
              <a:rPr lang="en-US" altLang="zh-TW" dirty="0" smtClean="0"/>
              <a:t>:</a:t>
            </a:r>
          </a:p>
          <a:p>
            <a:pPr marL="628650" lvl="1" indent="-171450">
              <a:buFont typeface="Arial" panose="020B0604020202020204" pitchFamily="34" charset="0"/>
              <a:buChar char="•"/>
            </a:pPr>
            <a:r>
              <a:rPr lang="zh-TW" altLang="en-US" dirty="0" smtClean="0"/>
              <a:t>可以透過非線性的</a:t>
            </a:r>
            <a:r>
              <a:rPr lang="en-US" altLang="zh-TW" dirty="0" smtClean="0"/>
              <a:t>activation function</a:t>
            </a:r>
            <a:r>
              <a:rPr lang="zh-TW" altLang="en-US" dirty="0" smtClean="0"/>
              <a:t>，模擬資料中複雜的非線性關係</a:t>
            </a:r>
            <a:endParaRPr lang="en-US" altLang="zh-TW" dirty="0" smtClean="0"/>
          </a:p>
          <a:p>
            <a:pPr marL="628650" lvl="1" indent="-171450">
              <a:buFont typeface="Arial" panose="020B0604020202020204" pitchFamily="34" charset="0"/>
              <a:buChar char="•"/>
            </a:pPr>
            <a:r>
              <a:rPr lang="zh-TW" altLang="en-US" dirty="0" smtClean="0"/>
              <a:t>自動且有效的從不同類型的資料中擷取特徵</a:t>
            </a:r>
            <a:endParaRPr lang="en-US" altLang="zh-TW" dirty="0" smtClean="0"/>
          </a:p>
          <a:p>
            <a:pPr marL="171450" lvl="0" indent="-171450">
              <a:buFont typeface="Arial" panose="020B0604020202020204" pitchFamily="34" charset="0"/>
              <a:buChar char="•"/>
            </a:pPr>
            <a:r>
              <a:rPr lang="zh-TW" altLang="en-US" dirty="0" smtClean="0"/>
              <a:t>我們也找出在業界與學界中使用以深度學習為基礎建構推薦系統的例子</a:t>
            </a:r>
            <a:endParaRPr lang="en-US" altLang="zh-TW" dirty="0" smtClean="0"/>
          </a:p>
          <a:p>
            <a:pPr marL="628650" lvl="1" indent="-171450">
              <a:buFont typeface="Arial" panose="020B0604020202020204" pitchFamily="34" charset="0"/>
              <a:buChar char="•"/>
            </a:pPr>
            <a:r>
              <a:rPr lang="en-US" altLang="zh-TW" dirty="0" smtClean="0"/>
              <a:t>Covington, Cheng, ACM </a:t>
            </a:r>
            <a:r>
              <a:rPr lang="en-US" altLang="zh-TW" dirty="0" err="1" smtClean="0"/>
              <a:t>RecSys</a:t>
            </a:r>
            <a:endParaRPr lang="en-US" altLang="zh-TW" dirty="0" smtClean="0"/>
          </a:p>
          <a:p>
            <a:pPr marL="171450" lvl="0" indent="-171450">
              <a:buFont typeface="Arial" panose="020B0604020202020204" pitchFamily="34" charset="0"/>
              <a:buChar char="•"/>
            </a:pPr>
            <a:r>
              <a:rPr lang="zh-TW" altLang="en-US" dirty="0" smtClean="0"/>
              <a:t>既然在業界與學界中有愈來愈多的人投入相關的研究，就能得知以深度學習為基礎的推薦顯然是一個無法避免的趨勢。</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7</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不過問題又來了，千百種深度學習模型中，我們又該使用哪一種模型呢</a:t>
            </a:r>
            <a:r>
              <a:rPr lang="en-US" altLang="zh-TW" dirty="0" smtClean="0"/>
              <a:t>?</a:t>
            </a:r>
          </a:p>
          <a:p>
            <a:r>
              <a:rPr lang="zh-TW" altLang="en-US" dirty="0" smtClean="0"/>
              <a:t>經過各方的</a:t>
            </a:r>
            <a:r>
              <a:rPr lang="en-US" altLang="zh-TW" dirty="0" smtClean="0"/>
              <a:t>survey</a:t>
            </a:r>
            <a:r>
              <a:rPr lang="zh-TW" altLang="en-US" dirty="0" smtClean="0"/>
              <a:t>後，我們選用了</a:t>
            </a:r>
            <a:r>
              <a:rPr lang="en-US" altLang="zh-TW" dirty="0" err="1" smtClean="0"/>
              <a:t>Denoising</a:t>
            </a:r>
            <a:r>
              <a:rPr lang="en-US" altLang="zh-TW" dirty="0" smtClean="0"/>
              <a:t> </a:t>
            </a:r>
            <a:r>
              <a:rPr lang="en-US" altLang="zh-TW" dirty="0" err="1" smtClean="0"/>
              <a:t>Autoencoder</a:t>
            </a:r>
            <a:r>
              <a:rPr lang="zh-TW" altLang="en-US" dirty="0" smtClean="0"/>
              <a:t>，原因在於</a:t>
            </a:r>
            <a:r>
              <a:rPr lang="en-US" altLang="zh-TW" dirty="0" err="1" smtClean="0"/>
              <a:t>Denoising</a:t>
            </a:r>
            <a:r>
              <a:rPr lang="en-US" altLang="zh-TW" baseline="0" dirty="0" smtClean="0"/>
              <a:t> </a:t>
            </a:r>
            <a:r>
              <a:rPr lang="en-US" altLang="zh-TW" baseline="0" dirty="0" err="1" smtClean="0"/>
              <a:t>Autoencoder</a:t>
            </a:r>
            <a:r>
              <a:rPr lang="zh-TW" altLang="en-US" baseline="0" dirty="0" smtClean="0"/>
              <a:t>有兩個很棒的特性</a:t>
            </a:r>
            <a:r>
              <a:rPr lang="en-US" altLang="zh-TW" baseline="0"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8</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我們可以將一個</a:t>
            </a:r>
            <a:r>
              <a:rPr lang="en-US" altLang="zh-TW" dirty="0" smtClean="0"/>
              <a:t>cold start user</a:t>
            </a:r>
            <a:r>
              <a:rPr lang="zh-TW" altLang="en-US" dirty="0" smtClean="0"/>
              <a:t>視為</a:t>
            </a:r>
            <a:r>
              <a:rPr lang="en-US" altLang="zh-TW" dirty="0" smtClean="0"/>
              <a:t>rich user</a:t>
            </a:r>
            <a:r>
              <a:rPr lang="zh-TW" altLang="en-US" dirty="0" smtClean="0"/>
              <a:t>不斷受到</a:t>
            </a:r>
            <a:r>
              <a:rPr lang="en-US" altLang="zh-TW" dirty="0" smtClean="0"/>
              <a:t>noise</a:t>
            </a:r>
            <a:r>
              <a:rPr lang="zh-TW" altLang="en-US" dirty="0" smtClean="0"/>
              <a:t>覆蓋掉評分的產物，如此一來就可以訓練一個</a:t>
            </a:r>
            <a:r>
              <a:rPr lang="en-US" altLang="zh-TW" dirty="0" smtClean="0"/>
              <a:t>DAE</a:t>
            </a:r>
            <a:r>
              <a:rPr lang="zh-TW" altLang="en-US" dirty="0" smtClean="0"/>
              <a:t>來將</a:t>
            </a:r>
            <a:r>
              <a:rPr lang="en-US" altLang="zh-TW" dirty="0" smtClean="0"/>
              <a:t>cold start user</a:t>
            </a:r>
            <a:r>
              <a:rPr lang="zh-TW" altLang="en-US" dirty="0" smtClean="0"/>
              <a:t>還原回原本的</a:t>
            </a:r>
            <a:r>
              <a:rPr lang="en-US" altLang="zh-TW" dirty="0" smtClean="0"/>
              <a:t>rich user</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9</a:t>
            </a:fld>
            <a:endParaRPr lang="zh-TW" altLang="en-US"/>
          </a:p>
        </p:txBody>
      </p:sp>
    </p:spTree>
    <p:extLst>
      <p:ext uri="{BB962C8B-B14F-4D97-AF65-F5344CB8AC3E}">
        <p14:creationId xmlns:p14="http://schemas.microsoft.com/office/powerpoint/2010/main" val="366971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因此我們設計了</a:t>
            </a:r>
            <a:r>
              <a:rPr lang="zh-TW" altLang="en-US" dirty="0" smtClean="0"/>
              <a:t>一個稱為使用者返老還童的</a:t>
            </a:r>
            <a:r>
              <a:rPr lang="zh-TW" altLang="en-US" dirty="0" smtClean="0"/>
              <a:t>機制來將</a:t>
            </a:r>
            <a:r>
              <a:rPr lang="en-US" altLang="zh-TW" dirty="0" smtClean="0"/>
              <a:t>rich user</a:t>
            </a:r>
            <a:r>
              <a:rPr lang="zh-TW" altLang="en-US" dirty="0" smtClean="0"/>
              <a:t>返還回</a:t>
            </a:r>
            <a:r>
              <a:rPr lang="en-US" altLang="zh-TW" dirty="0" smtClean="0"/>
              <a:t>cold start user</a:t>
            </a:r>
            <a:r>
              <a:rPr lang="zh-TW" altLang="en-US" dirty="0" smtClean="0"/>
              <a:t>，最後再使用</a:t>
            </a:r>
            <a:r>
              <a:rPr lang="en-US" altLang="zh-TW" dirty="0" smtClean="0"/>
              <a:t>DAE</a:t>
            </a:r>
            <a:r>
              <a:rPr lang="zh-TW" altLang="en-US" dirty="0" smtClean="0"/>
              <a:t>來將</a:t>
            </a:r>
            <a:r>
              <a:rPr lang="en-US" altLang="zh-TW" dirty="0" smtClean="0"/>
              <a:t>cold start user</a:t>
            </a:r>
            <a:r>
              <a:rPr lang="zh-TW" altLang="en-US" dirty="0" smtClean="0"/>
              <a:t>還原回</a:t>
            </a:r>
            <a:r>
              <a:rPr lang="en-US" altLang="zh-TW" dirty="0" smtClean="0"/>
              <a:t>rich user</a:t>
            </a:r>
            <a:r>
              <a:rPr lang="zh-TW" altLang="en-US" dirty="0" smtClean="0"/>
              <a:t>的狀態。</a:t>
            </a:r>
            <a:endParaRPr lang="en-US" altLang="zh-TW" dirty="0" smtClean="0"/>
          </a:p>
          <a:p>
            <a:r>
              <a:rPr lang="zh-TW" altLang="en-US" dirty="0" smtClean="0"/>
              <a:t>其中</a:t>
            </a:r>
            <a:r>
              <a:rPr lang="en-US" altLang="zh-TW" dirty="0" smtClean="0"/>
              <a:t>”</a:t>
            </a:r>
            <a:r>
              <a:rPr lang="zh-TW" altLang="en-US" dirty="0" smtClean="0"/>
              <a:t>使用者返老還童</a:t>
            </a:r>
            <a:r>
              <a:rPr lang="en-US" altLang="zh-TW" dirty="0" smtClean="0"/>
              <a:t>”</a:t>
            </a:r>
            <a:r>
              <a:rPr lang="zh-TW" altLang="en-US" dirty="0" smtClean="0"/>
              <a:t>的</a:t>
            </a:r>
            <a:r>
              <a:rPr lang="zh-TW" altLang="en-US" dirty="0" smtClean="0"/>
              <a:t>分法細節是從所有商品中選取具代表性的商品，並且在將</a:t>
            </a:r>
            <a:r>
              <a:rPr lang="en-US" altLang="zh-TW" dirty="0" smtClean="0"/>
              <a:t>rich user</a:t>
            </a:r>
            <a:r>
              <a:rPr lang="zh-TW" altLang="en-US" dirty="0" smtClean="0"/>
              <a:t>還原成</a:t>
            </a:r>
            <a:r>
              <a:rPr lang="en-US" altLang="zh-TW" dirty="0" smtClean="0"/>
              <a:t>cold start user</a:t>
            </a:r>
            <a:r>
              <a:rPr lang="zh-TW" altLang="en-US" dirty="0" smtClean="0"/>
              <a:t>時給予這些具代表性的商品比較大的機率被保留住。</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10</a:t>
            </a:fld>
            <a:endParaRPr lang="zh-TW" altLang="en-US"/>
          </a:p>
        </p:txBody>
      </p:sp>
    </p:spTree>
    <p:extLst>
      <p:ext uri="{BB962C8B-B14F-4D97-AF65-F5344CB8AC3E}">
        <p14:creationId xmlns:p14="http://schemas.microsoft.com/office/powerpoint/2010/main" val="143309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5A5219-B4CC-4797-BF05-948832D23F23}" type="datetime1">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4CB136-9746-4805-BC57-D00CBCC24FAD}" type="datetime1">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C397E-9E1D-46E0-9FE5-EA8157E9D536}" type="datetime1">
              <a:rPr lang="zh-CN" altLang="en-US" smtClean="0"/>
              <a:t>2020/6/20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40.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3.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420" y="3721590"/>
            <a:ext cx="11707372" cy="707886"/>
          </a:xfrm>
          <a:prstGeom prst="rect">
            <a:avLst/>
          </a:prstGeom>
        </p:spPr>
        <p:txBody>
          <a:bodyPr wrap="none">
            <a:spAutoFit/>
          </a:bodyPr>
          <a:lstStyle/>
          <a:p>
            <a:pPr algn="ct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以</a:t>
            </a:r>
            <a:r>
              <a:rPr kumimoji="1" lang="en-US" altLang="zh-TW" sz="4000" b="1" dirty="0" smtClean="0">
                <a:solidFill>
                  <a:srgbClr val="157E9F"/>
                </a:solidFill>
                <a:latin typeface="方正清刻本悦宋简体" panose="02000000000000000000" pitchFamily="2" charset="-122"/>
                <a:ea typeface="方正清刻本悦宋简体" panose="02000000000000000000" pitchFamily="2" charset="-122"/>
              </a:rPr>
              <a:t>DAE</a:t>
            </a: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向量雜訊移除為基礎之新進使用者冷啟動推薦</a:t>
            </a:r>
            <a:endParaRPr kumimoji="1" lang="zh-CN" altLang="en-US" sz="4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49168" y="5525298"/>
            <a:ext cx="2236510"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指導</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教授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陳建錦</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519937" y="5525298"/>
            <a:ext cx="172354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學生：吳承翰</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133937" y="4636230"/>
            <a:ext cx="6086200" cy="707886"/>
          </a:xfrm>
          <a:prstGeom prst="rect">
            <a:avLst/>
          </a:prstGeom>
        </p:spPr>
        <p:txBody>
          <a:bodyPr wrap="square">
            <a:spAutoFit/>
          </a:bodyPr>
          <a:lstStyle/>
          <a:p>
            <a:pPr algn="ct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A</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 </a:t>
            </a: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Cold Start Recommendation Method for New Users</a:t>
            </a:r>
          </a:p>
          <a:p>
            <a:pPr algn="ctr"/>
            <a:r>
              <a:rPr kumimoji="1" lang="en-US" altLang="zh-CN" sz="2000" b="1" dirty="0" smtClean="0">
                <a:solidFill>
                  <a:srgbClr val="157E9F"/>
                </a:solidFill>
                <a:latin typeface="方正清刻本悦宋简体" panose="02000000000000000000" pitchFamily="2" charset="-122"/>
                <a:ea typeface="方正清刻本悦宋简体" panose="02000000000000000000" pitchFamily="2" charset="-122"/>
              </a:rPr>
              <a:t>Based on DAE Vector Noise Removal</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1293972"/>
            <a:ext cx="2143125" cy="2143125"/>
          </a:xfrm>
          <a:prstGeom prst="rect">
            <a:avLst/>
          </a:prstGeom>
        </p:spPr>
      </p:pic>
      <p:sp>
        <p:nvSpPr>
          <p:cNvPr id="2" name="文字方塊 1"/>
          <p:cNvSpPr txBox="1"/>
          <p:nvPr/>
        </p:nvSpPr>
        <p:spPr>
          <a:xfrm>
            <a:off x="11737704" y="6337816"/>
            <a:ext cx="301686" cy="369332"/>
          </a:xfrm>
          <a:prstGeom prst="rect">
            <a:avLst/>
          </a:prstGeom>
          <a:noFill/>
        </p:spPr>
        <p:txBody>
          <a:bodyPr wrap="none" rtlCol="0">
            <a:spAutoFit/>
          </a:bodyPr>
          <a:lstStyle/>
          <a:p>
            <a:r>
              <a:rPr lang="en-US" altLang="zh-TW" dirty="0" smtClean="0"/>
              <a:t>1</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69" y="4186239"/>
            <a:ext cx="10195842" cy="259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091747"/>
            <a:ext cx="558979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DAE and cold start problem?</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7321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TextBox 36"/>
          <p:cNvSpPr txBox="1">
            <a:spLocks noChangeArrowheads="1"/>
          </p:cNvSpPr>
          <p:nvPr/>
        </p:nvSpPr>
        <p:spPr bwMode="auto">
          <a:xfrm>
            <a:off x="604501" y="1773938"/>
            <a:ext cx="109548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mechanism called </a:t>
            </a:r>
            <a:r>
              <a:rPr lang="en-US" altLang="zh-CN" sz="2000" dirty="0">
                <a:solidFill>
                  <a:srgbClr val="FF0000"/>
                </a:solidFill>
                <a:latin typeface="方正清刻本悦宋简体" panose="02000000000000000000" pitchFamily="2" charset="-122"/>
                <a:ea typeface="方正清刻本悦宋简体" panose="02000000000000000000" pitchFamily="2" charset="-122"/>
              </a:rPr>
              <a:t>“user rejuvenation”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which turns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rich user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back to cold start user state</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getting cold start users, we can use DAE to recover them back to the rich users’ state. </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633076" y="1857376"/>
            <a:ext cx="10821029" cy="870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72068" y="2796465"/>
            <a:ext cx="8543044" cy="646331"/>
          </a:xfrm>
          <a:prstGeom prst="rect">
            <a:avLst/>
          </a:prstGeom>
          <a:noFill/>
        </p:spPr>
        <p:txBody>
          <a:bodyPr wrap="none" rtlCol="0">
            <a:spAutoFit/>
          </a:bodyPr>
          <a:lstStyle/>
          <a:p>
            <a:r>
              <a:rPr lang="en-US" altLang="zh-TW" b="1" dirty="0" smtClean="0">
                <a:solidFill>
                  <a:srgbClr val="FF0000"/>
                </a:solidFill>
              </a:rPr>
              <a:t>To the best of our knowledge, we are the first to propose noise generating mechanism </a:t>
            </a:r>
          </a:p>
          <a:p>
            <a:r>
              <a:rPr lang="en-US" altLang="zh-TW" b="1" dirty="0" smtClean="0">
                <a:solidFill>
                  <a:srgbClr val="FF0000"/>
                </a:solidFill>
              </a:rPr>
              <a:t>combine with DAE for solving cold start problem in the field of recommendation system</a:t>
            </a:r>
            <a:endParaRPr lang="zh-TW" altLang="en-US" b="1" dirty="0">
              <a:solidFill>
                <a:srgbClr val="FF0000"/>
              </a:solidFill>
            </a:endParaRPr>
          </a:p>
        </p:txBody>
      </p:sp>
      <p:sp>
        <p:nvSpPr>
          <p:cNvPr id="5" name="矩形 4"/>
          <p:cNvSpPr/>
          <p:nvPr/>
        </p:nvSpPr>
        <p:spPr>
          <a:xfrm flipV="1">
            <a:off x="7060719" y="5479746"/>
            <a:ext cx="1295400" cy="126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784690" y="4525700"/>
            <a:ext cx="1066800" cy="369332"/>
          </a:xfrm>
          <a:prstGeom prst="rect">
            <a:avLst/>
          </a:prstGeom>
          <a:solidFill>
            <a:schemeClr val="bg1"/>
          </a:solidFill>
        </p:spPr>
        <p:txBody>
          <a:bodyPr wrap="square" rtlCol="0">
            <a:spAutoFit/>
          </a:bodyPr>
          <a:lstStyle/>
          <a:p>
            <a:pPr algn="ctr"/>
            <a:r>
              <a:rPr lang="en-US" altLang="zh-TW" dirty="0" smtClean="0"/>
              <a:t>recover</a:t>
            </a:r>
            <a:endParaRPr lang="zh-TW" altLang="en-US" dirty="0"/>
          </a:p>
        </p:txBody>
      </p:sp>
      <p:sp>
        <p:nvSpPr>
          <p:cNvPr id="22" name="矩形 21"/>
          <p:cNvSpPr/>
          <p:nvPr/>
        </p:nvSpPr>
        <p:spPr>
          <a:xfrm>
            <a:off x="7146444" y="5234954"/>
            <a:ext cx="1295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102" y="3416030"/>
            <a:ext cx="3245105" cy="1341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10</a:t>
            </a:r>
            <a:endParaRPr lang="zh-TW" altLang="en-US" dirty="0"/>
          </a:p>
        </p:txBody>
      </p:sp>
    </p:spTree>
    <p:extLst>
      <p:ext uri="{BB962C8B-B14F-4D97-AF65-F5344CB8AC3E}">
        <p14:creationId xmlns:p14="http://schemas.microsoft.com/office/powerpoint/2010/main" val="397364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2.   Literature Review</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References</a:t>
            </a:r>
          </a:p>
          <a:p>
            <a:pPr marL="342900" indent="-342900">
              <a:lnSpc>
                <a:spcPct val="150000"/>
              </a:lnSpc>
              <a:buFont typeface="Arial" panose="020B0604020202020204" pitchFamily="34" charset="0"/>
              <a:buChar char="•"/>
            </a:pPr>
            <a:r>
              <a:rPr lang="en-US" altLang="zh-TW" sz="2400" dirty="0" smtClean="0">
                <a:solidFill>
                  <a:schemeClr val="bg1"/>
                </a:solidFill>
              </a:rPr>
              <a:t>Deep learning methods for solving cold start problem</a:t>
            </a:r>
            <a:r>
              <a:rPr lang="zh-TW" altLang="en-US" sz="2400" dirty="0" smtClean="0">
                <a:solidFill>
                  <a:schemeClr val="bg1"/>
                </a:solidFill>
              </a:rPr>
              <a:t> </a:t>
            </a:r>
            <a:r>
              <a:rPr lang="en-US" altLang="zh-TW" sz="2400" dirty="0" smtClean="0">
                <a:solidFill>
                  <a:schemeClr val="bg1"/>
                </a:solidFill>
              </a:rPr>
              <a:t>(1)</a:t>
            </a:r>
          </a:p>
          <a:p>
            <a:pPr marL="342900" indent="-342900">
              <a:lnSpc>
                <a:spcPct val="150000"/>
              </a:lnSpc>
              <a:buFont typeface="Arial" panose="020B0604020202020204" pitchFamily="34" charset="0"/>
              <a:buChar char="•"/>
            </a:pPr>
            <a:r>
              <a:rPr lang="en-US" altLang="zh-CN" sz="2400" dirty="0" smtClean="0">
                <a:solidFill>
                  <a:schemeClr val="bg1"/>
                </a:solidFill>
              </a:rPr>
              <a:t>Representative items mining (2)</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11</a:t>
            </a:r>
            <a:endParaRPr lang="zh-TW" altLang="en-US" dirty="0"/>
          </a:p>
        </p:txBody>
      </p:sp>
    </p:spTree>
    <p:extLst>
      <p:ext uri="{BB962C8B-B14F-4D97-AF65-F5344CB8AC3E}">
        <p14:creationId xmlns:p14="http://schemas.microsoft.com/office/powerpoint/2010/main" val="66845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9876222"/>
              </p:ext>
            </p:extLst>
          </p:nvPr>
        </p:nvGraphicFramePr>
        <p:xfrm>
          <a:off x="1638537" y="1491191"/>
          <a:ext cx="9724788" cy="2392680"/>
        </p:xfrm>
        <a:graphic>
          <a:graphicData uri="http://schemas.openxmlformats.org/drawingml/2006/table">
            <a:tbl>
              <a:tblPr firstRow="1" bandRow="1">
                <a:tableStyleId>{5C22544A-7EE6-4342-B048-85BDC9FD1C3A}</a:tableStyleId>
              </a:tblPr>
              <a:tblGrid>
                <a:gridCol w="2161938"/>
                <a:gridCol w="6591300"/>
                <a:gridCol w="971550"/>
              </a:tblGrid>
              <a:tr h="370840">
                <a:tc gridSpan="3">
                  <a:txBody>
                    <a:bodyPr/>
                    <a:lstStyle/>
                    <a:p>
                      <a:pPr algn="ctr"/>
                      <a:r>
                        <a:rPr lang="en-US" altLang="zh-TW" dirty="0" smtClean="0"/>
                        <a:t>Deep learning methods</a:t>
                      </a:r>
                      <a:r>
                        <a:rPr lang="en-US" altLang="zh-TW" baseline="0" dirty="0" smtClean="0"/>
                        <a:t>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Fu,M</a:t>
                      </a:r>
                      <a:r>
                        <a:rPr lang="en-US" altLang="zh-TW" dirty="0" smtClean="0"/>
                        <a:t>., et al.</a:t>
                      </a:r>
                      <a:endParaRPr lang="zh-TW" altLang="en-US" dirty="0"/>
                    </a:p>
                  </a:txBody>
                  <a:tcPr/>
                </a:tc>
                <a:tc>
                  <a:txBody>
                    <a:bodyPr/>
                    <a:lstStyle/>
                    <a:p>
                      <a:pPr algn="l"/>
                      <a:r>
                        <a:rPr lang="en-US" altLang="zh-TW" dirty="0" smtClean="0"/>
                        <a:t>A novel deep learning-based collaborative</a:t>
                      </a:r>
                      <a:r>
                        <a:rPr lang="en-US" altLang="zh-TW" baseline="0" dirty="0" smtClean="0"/>
                        <a:t> filtering model for recommendation system</a:t>
                      </a:r>
                      <a:endParaRPr lang="zh-TW" altLang="en-US" dirty="0"/>
                    </a:p>
                  </a:txBody>
                  <a:tcPr/>
                </a:tc>
                <a:tc>
                  <a:txBody>
                    <a:bodyPr/>
                    <a:lstStyle/>
                    <a:p>
                      <a:pPr algn="ctr"/>
                      <a:r>
                        <a:rPr lang="en-US" altLang="zh-TW" dirty="0" smtClean="0"/>
                        <a:t>[11]</a:t>
                      </a:r>
                      <a:endParaRPr lang="zh-TW" altLang="en-US" dirty="0"/>
                    </a:p>
                  </a:txBody>
                  <a:tcPr/>
                </a:tc>
              </a:tr>
              <a:tr h="370840">
                <a:tc>
                  <a:txBody>
                    <a:bodyPr/>
                    <a:lstStyle/>
                    <a:p>
                      <a:pPr algn="ctr"/>
                      <a:r>
                        <a:rPr lang="en-US" altLang="zh-TW" dirty="0" smtClean="0"/>
                        <a:t>He, X.,</a:t>
                      </a:r>
                      <a:r>
                        <a:rPr lang="en-US" altLang="zh-TW" baseline="0" dirty="0" smtClean="0"/>
                        <a:t> et al.</a:t>
                      </a:r>
                      <a:endParaRPr lang="zh-TW" altLang="en-US" dirty="0"/>
                    </a:p>
                  </a:txBody>
                  <a:tcPr/>
                </a:tc>
                <a:tc>
                  <a:txBody>
                    <a:bodyPr/>
                    <a:lstStyle/>
                    <a:p>
                      <a:pPr algn="l"/>
                      <a:r>
                        <a:rPr lang="en-US" altLang="zh-TW" dirty="0" smtClean="0"/>
                        <a:t>Neural collaborative filtering</a:t>
                      </a:r>
                      <a:endParaRPr lang="zh-TW" altLang="en-US" dirty="0"/>
                    </a:p>
                  </a:txBody>
                  <a:tcPr/>
                </a:tc>
                <a:tc>
                  <a:txBody>
                    <a:bodyPr/>
                    <a:lstStyle/>
                    <a:p>
                      <a:pPr algn="ctr"/>
                      <a:r>
                        <a:rPr lang="en-US" altLang="zh-TW" dirty="0" smtClean="0"/>
                        <a:t>[12]</a:t>
                      </a:r>
                      <a:endParaRPr lang="zh-TW" altLang="en-US" dirty="0"/>
                    </a:p>
                  </a:txBody>
                  <a:tcPr/>
                </a:tc>
              </a:tr>
              <a:tr h="370840">
                <a:tc>
                  <a:txBody>
                    <a:bodyPr/>
                    <a:lstStyle/>
                    <a:p>
                      <a:pPr algn="ctr"/>
                      <a:r>
                        <a:rPr lang="en-US" altLang="zh-TW" dirty="0" smtClean="0"/>
                        <a:t>Covington,</a:t>
                      </a:r>
                      <a:r>
                        <a:rPr lang="en-US" altLang="zh-TW" baseline="0" dirty="0" smtClean="0"/>
                        <a:t> P., J. Adams, and E. </a:t>
                      </a:r>
                      <a:r>
                        <a:rPr lang="en-US" altLang="zh-TW" baseline="0" dirty="0" err="1" smtClean="0"/>
                        <a:t>Sargin</a:t>
                      </a:r>
                      <a:endParaRPr lang="zh-TW" altLang="en-US" dirty="0"/>
                    </a:p>
                  </a:txBody>
                  <a:tcPr/>
                </a:tc>
                <a:tc>
                  <a:txBody>
                    <a:bodyPr/>
                    <a:lstStyle/>
                    <a:p>
                      <a:pPr algn="l"/>
                      <a:r>
                        <a:rPr lang="en-US" altLang="zh-TW" dirty="0" smtClean="0"/>
                        <a:t>Deep neural networks</a:t>
                      </a:r>
                      <a:r>
                        <a:rPr lang="en-US" altLang="zh-TW" baseline="0" dirty="0" smtClean="0"/>
                        <a:t> for </a:t>
                      </a:r>
                      <a:r>
                        <a:rPr lang="en-US" altLang="zh-TW" baseline="0" dirty="0" err="1" smtClean="0"/>
                        <a:t>youtube</a:t>
                      </a:r>
                      <a:r>
                        <a:rPr lang="en-US" altLang="zh-TW" baseline="0" dirty="0" smtClean="0"/>
                        <a:t> recommendations</a:t>
                      </a:r>
                      <a:endParaRPr lang="zh-TW" altLang="en-US" dirty="0"/>
                    </a:p>
                  </a:txBody>
                  <a:tcPr/>
                </a:tc>
                <a:tc>
                  <a:txBody>
                    <a:bodyPr/>
                    <a:lstStyle/>
                    <a:p>
                      <a:pPr algn="ctr"/>
                      <a:r>
                        <a:rPr lang="en-US" altLang="zh-TW" dirty="0" smtClean="0"/>
                        <a:t>[6]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673551921"/>
              </p:ext>
            </p:extLst>
          </p:nvPr>
        </p:nvGraphicFramePr>
        <p:xfrm>
          <a:off x="1701528" y="3996266"/>
          <a:ext cx="9671322" cy="2661920"/>
        </p:xfrm>
        <a:graphic>
          <a:graphicData uri="http://schemas.openxmlformats.org/drawingml/2006/table">
            <a:tbl>
              <a:tblPr firstRow="1" bandRow="1">
                <a:tableStyleId>{5C22544A-7EE6-4342-B048-85BDC9FD1C3A}</a:tableStyleId>
              </a:tblPr>
              <a:tblGrid>
                <a:gridCol w="2098947"/>
                <a:gridCol w="6610350"/>
                <a:gridCol w="962025"/>
              </a:tblGrid>
              <a:tr h="370840">
                <a:tc gridSpan="3">
                  <a:txBody>
                    <a:bodyPr/>
                    <a:lstStyle/>
                    <a:p>
                      <a:pPr algn="ctr"/>
                      <a:r>
                        <a:rPr lang="en-US" altLang="zh-TW" baseline="0" dirty="0" err="1" smtClean="0"/>
                        <a:t>Autoencoder</a:t>
                      </a:r>
                      <a:r>
                        <a:rPr lang="en-US" altLang="zh-TW" baseline="0" dirty="0" smtClean="0"/>
                        <a:t> based methods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dirty="0" smtClean="0"/>
                        <a:t>Zhuang, F., et al.</a:t>
                      </a:r>
                      <a:endParaRPr lang="zh-TW" altLang="en-US" dirty="0"/>
                    </a:p>
                  </a:txBody>
                  <a:tcPr/>
                </a:tc>
                <a:tc>
                  <a:txBody>
                    <a:bodyPr/>
                    <a:lstStyle/>
                    <a:p>
                      <a:pPr algn="l"/>
                      <a:r>
                        <a:rPr lang="en-US" altLang="zh-TW" dirty="0" smtClean="0"/>
                        <a:t>Representation learning via Dual-</a:t>
                      </a:r>
                      <a:r>
                        <a:rPr lang="en-US" altLang="zh-TW" dirty="0" err="1" smtClean="0"/>
                        <a:t>Autoencoder</a:t>
                      </a:r>
                      <a:r>
                        <a:rPr lang="en-US" altLang="zh-TW" baseline="0" dirty="0" smtClean="0"/>
                        <a:t> for recommendation</a:t>
                      </a:r>
                      <a:endParaRPr lang="zh-TW" altLang="en-US" dirty="0"/>
                    </a:p>
                  </a:txBody>
                  <a:tcPr/>
                </a:tc>
                <a:tc>
                  <a:txBody>
                    <a:bodyPr/>
                    <a:lstStyle/>
                    <a:p>
                      <a:pPr algn="ctr"/>
                      <a:r>
                        <a:rPr lang="en-US" altLang="zh-TW" dirty="0" smtClean="0"/>
                        <a:t>[14]</a:t>
                      </a:r>
                      <a:endParaRPr lang="zh-TW" altLang="en-US" dirty="0"/>
                    </a:p>
                  </a:txBody>
                  <a:tcPr/>
                </a:tc>
              </a:tr>
              <a:tr h="370840">
                <a:tc>
                  <a:txBody>
                    <a:bodyPr/>
                    <a:lstStyle/>
                    <a:p>
                      <a:pPr algn="ctr"/>
                      <a:r>
                        <a:rPr lang="en-US" altLang="zh-TW" dirty="0" smtClean="0"/>
                        <a:t>Vincent, P., et al.</a:t>
                      </a:r>
                      <a:endParaRPr lang="zh-TW" altLang="en-US" dirty="0"/>
                    </a:p>
                  </a:txBody>
                  <a:tcPr/>
                </a:tc>
                <a:tc>
                  <a:txBody>
                    <a:bodyPr/>
                    <a:lstStyle/>
                    <a:p>
                      <a:pPr algn="l"/>
                      <a:r>
                        <a:rPr lang="en-US" altLang="zh-TW" dirty="0" smtClean="0"/>
                        <a:t>Stacked</a:t>
                      </a:r>
                      <a:r>
                        <a:rPr lang="en-US" altLang="zh-TW" baseline="0" dirty="0" smtClean="0"/>
                        <a:t> </a:t>
                      </a:r>
                      <a:r>
                        <a:rPr lang="en-US" altLang="zh-TW" baseline="0" dirty="0" err="1" smtClean="0"/>
                        <a:t>denoising</a:t>
                      </a:r>
                      <a:r>
                        <a:rPr lang="en-US" altLang="zh-TW" baseline="0" dirty="0" smtClean="0"/>
                        <a:t> </a:t>
                      </a:r>
                      <a:r>
                        <a:rPr lang="en-US" altLang="zh-TW" baseline="0" dirty="0" err="1" smtClean="0"/>
                        <a:t>autoencoders</a:t>
                      </a:r>
                      <a:r>
                        <a:rPr lang="en-US" altLang="zh-TW" baseline="0" dirty="0" smtClean="0"/>
                        <a:t>: Learning useful representation in a deep network with a local </a:t>
                      </a:r>
                      <a:r>
                        <a:rPr lang="en-US" altLang="zh-TW" baseline="0" dirty="0" err="1" smtClean="0"/>
                        <a:t>denoising</a:t>
                      </a:r>
                      <a:r>
                        <a:rPr lang="en-US" altLang="zh-TW" baseline="0" dirty="0" smtClean="0"/>
                        <a:t> criterion</a:t>
                      </a:r>
                      <a:endParaRPr lang="zh-TW" altLang="en-US" dirty="0"/>
                    </a:p>
                  </a:txBody>
                  <a:tcPr/>
                </a:tc>
                <a:tc>
                  <a:txBody>
                    <a:bodyPr/>
                    <a:lstStyle/>
                    <a:p>
                      <a:pPr algn="ctr"/>
                      <a:r>
                        <a:rPr lang="en-US" altLang="zh-TW" dirty="0" smtClean="0"/>
                        <a:t>[8]</a:t>
                      </a:r>
                      <a:endParaRPr lang="zh-TW" altLang="en-US" dirty="0"/>
                    </a:p>
                  </a:txBody>
                  <a:tcPr/>
                </a:tc>
              </a:tr>
              <a:tr h="370840">
                <a:tc>
                  <a:txBody>
                    <a:bodyPr/>
                    <a:lstStyle/>
                    <a:p>
                      <a:pPr algn="ctr"/>
                      <a:r>
                        <a:rPr lang="en-US" altLang="zh-TW" dirty="0" smtClean="0"/>
                        <a:t>Wu, Y., et al.</a:t>
                      </a:r>
                      <a:endParaRPr lang="zh-TW" altLang="en-US" dirty="0"/>
                    </a:p>
                  </a:txBody>
                  <a:tcPr/>
                </a:tc>
                <a:tc>
                  <a:txBody>
                    <a:bodyPr/>
                    <a:lstStyle/>
                    <a:p>
                      <a:pPr algn="l"/>
                      <a:r>
                        <a:rPr lang="en-US" altLang="zh-TW" dirty="0" smtClean="0"/>
                        <a:t>Collaborative</a:t>
                      </a:r>
                      <a:r>
                        <a:rPr lang="en-US" altLang="zh-TW" baseline="0" dirty="0" smtClean="0"/>
                        <a:t> </a:t>
                      </a:r>
                      <a:r>
                        <a:rPr lang="en-US" altLang="zh-TW" baseline="0" dirty="0" err="1" smtClean="0"/>
                        <a:t>denoising</a:t>
                      </a:r>
                      <a:r>
                        <a:rPr lang="en-US" altLang="zh-TW" baseline="0" dirty="0" smtClean="0"/>
                        <a:t> auto-encoders for top-n recommender systems</a:t>
                      </a:r>
                      <a:endParaRPr lang="zh-TW" altLang="en-US" dirty="0"/>
                    </a:p>
                  </a:txBody>
                  <a:tcPr/>
                </a:tc>
                <a:tc>
                  <a:txBody>
                    <a:bodyPr/>
                    <a:lstStyle/>
                    <a:p>
                      <a:pPr algn="ctr"/>
                      <a:r>
                        <a:rPr lang="en-US" altLang="zh-TW" dirty="0" smtClean="0"/>
                        <a:t>[9]</a:t>
                      </a:r>
                      <a:endParaRPr lang="zh-TW" altLang="en-US" dirty="0"/>
                    </a:p>
                  </a:txBody>
                  <a:tcPr/>
                </a:tc>
              </a:tr>
              <a:tr h="370840">
                <a:tc>
                  <a:txBody>
                    <a:bodyPr/>
                    <a:lstStyle/>
                    <a:p>
                      <a:pPr algn="ctr"/>
                      <a:r>
                        <a:rPr lang="en-US" altLang="zh-TW" dirty="0" err="1" smtClean="0"/>
                        <a:t>Majumdar</a:t>
                      </a:r>
                      <a:r>
                        <a:rPr lang="en-US" altLang="zh-TW" dirty="0" smtClean="0"/>
                        <a:t>, A.</a:t>
                      </a:r>
                      <a:r>
                        <a:rPr lang="en-US" altLang="zh-TW" baseline="0" dirty="0" smtClean="0"/>
                        <a:t> and </a:t>
                      </a:r>
                      <a:r>
                        <a:rPr lang="en-US" altLang="zh-TW" baseline="0" dirty="0" err="1" smtClean="0"/>
                        <a:t>A.Jain</a:t>
                      </a:r>
                      <a:endParaRPr lang="zh-TW" altLang="en-US" dirty="0"/>
                    </a:p>
                  </a:txBody>
                  <a:tcPr/>
                </a:tc>
                <a:tc>
                  <a:txBody>
                    <a:bodyPr/>
                    <a:lstStyle/>
                    <a:p>
                      <a:pPr algn="l"/>
                      <a:r>
                        <a:rPr lang="en-US" altLang="zh-TW" dirty="0" smtClean="0"/>
                        <a:t>Cold-start,</a:t>
                      </a:r>
                      <a:r>
                        <a:rPr lang="en-US" altLang="zh-TW" baseline="0" dirty="0" smtClean="0"/>
                        <a:t> warm-start and everything in between: an </a:t>
                      </a:r>
                      <a:r>
                        <a:rPr lang="en-US" altLang="zh-TW" baseline="0" dirty="0" err="1" smtClean="0"/>
                        <a:t>autoencoder</a:t>
                      </a:r>
                      <a:r>
                        <a:rPr lang="en-US" altLang="zh-TW" baseline="0" dirty="0" smtClean="0"/>
                        <a:t> based approach to recommendation</a:t>
                      </a:r>
                      <a:endParaRPr lang="zh-TW" altLang="en-US" dirty="0"/>
                    </a:p>
                  </a:txBody>
                  <a:tcPr/>
                </a:tc>
                <a:tc>
                  <a:txBody>
                    <a:bodyPr/>
                    <a:lstStyle/>
                    <a:p>
                      <a:pPr algn="ctr"/>
                      <a:r>
                        <a:rPr lang="en-US" altLang="zh-TW" dirty="0" smtClean="0"/>
                        <a:t>[13]</a:t>
                      </a:r>
                      <a:endParaRPr lang="zh-TW" altLang="en-US" dirty="0"/>
                    </a:p>
                  </a:txBody>
                  <a:tcPr/>
                </a:tc>
              </a:tr>
            </a:tbl>
          </a:graphicData>
        </a:graphic>
      </p:graphicFrame>
      <p:sp>
        <p:nvSpPr>
          <p:cNvPr id="3" name="矩形 2"/>
          <p:cNvSpPr/>
          <p:nvPr/>
        </p:nvSpPr>
        <p:spPr>
          <a:xfrm>
            <a:off x="1701528" y="4381500"/>
            <a:ext cx="9661797" cy="3429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1352" y="4600575"/>
            <a:ext cx="1466299" cy="923330"/>
          </a:xfrm>
          <a:prstGeom prst="rect">
            <a:avLst/>
          </a:prstGeom>
          <a:noFill/>
        </p:spPr>
        <p:txBody>
          <a:bodyPr wrap="none" rtlCol="0">
            <a:spAutoFit/>
          </a:bodyPr>
          <a:lstStyle/>
          <a:p>
            <a:pPr algn="ctr"/>
            <a:r>
              <a:rPr lang="en-US" altLang="zh-TW" b="1" dirty="0" smtClean="0">
                <a:solidFill>
                  <a:schemeClr val="accent6">
                    <a:lumMod val="75000"/>
                  </a:schemeClr>
                </a:solidFill>
              </a:rPr>
              <a:t>Model</a:t>
            </a:r>
          </a:p>
          <a:p>
            <a:pPr algn="ctr"/>
            <a:r>
              <a:rPr lang="en-US" altLang="zh-TW" b="1" dirty="0" smtClean="0">
                <a:solidFill>
                  <a:schemeClr val="accent6">
                    <a:lumMod val="75000"/>
                  </a:schemeClr>
                </a:solidFill>
              </a:rPr>
              <a:t>Performance </a:t>
            </a:r>
          </a:p>
          <a:p>
            <a:pPr algn="ctr"/>
            <a:r>
              <a:rPr lang="en-US" altLang="zh-TW" b="1" dirty="0" smtClean="0">
                <a:solidFill>
                  <a:schemeClr val="accent6">
                    <a:lumMod val="75000"/>
                  </a:schemeClr>
                </a:solidFill>
              </a:rPr>
              <a:t>Comparison</a:t>
            </a:r>
            <a:endParaRPr lang="zh-TW" altLang="en-US" b="1" dirty="0">
              <a:solidFill>
                <a:schemeClr val="accent6">
                  <a:lumMod val="75000"/>
                </a:schemeClr>
              </a:solidFill>
            </a:endParaRPr>
          </a:p>
        </p:txBody>
      </p:sp>
      <p:sp>
        <p:nvSpPr>
          <p:cNvPr id="15" name="矩形 14"/>
          <p:cNvSpPr/>
          <p:nvPr/>
        </p:nvSpPr>
        <p:spPr>
          <a:xfrm>
            <a:off x="1701528" y="5381624"/>
            <a:ext cx="9661797" cy="6191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12</a:t>
            </a:r>
            <a:endParaRPr lang="zh-TW" altLang="en-US" dirty="0"/>
          </a:p>
        </p:txBody>
      </p:sp>
    </p:spTree>
    <p:extLst>
      <p:ext uri="{BB962C8B-B14F-4D97-AF65-F5344CB8AC3E}">
        <p14:creationId xmlns:p14="http://schemas.microsoft.com/office/powerpoint/2010/main" val="29090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237349138"/>
              </p:ext>
            </p:extLst>
          </p:nvPr>
        </p:nvGraphicFramePr>
        <p:xfrm>
          <a:off x="1638537" y="1491191"/>
          <a:ext cx="9439038" cy="2021840"/>
        </p:xfrm>
        <a:graphic>
          <a:graphicData uri="http://schemas.openxmlformats.org/drawingml/2006/table">
            <a:tbl>
              <a:tblPr firstRow="1" bandRow="1">
                <a:tableStyleId>{5C22544A-7EE6-4342-B048-85BDC9FD1C3A}</a:tableStyleId>
              </a:tblPr>
              <a:tblGrid>
                <a:gridCol w="2104788"/>
                <a:gridCol w="6362700"/>
                <a:gridCol w="971550"/>
              </a:tblGrid>
              <a:tr h="370840">
                <a:tc gridSpan="3">
                  <a:txBody>
                    <a:bodyPr/>
                    <a:lstStyle/>
                    <a:p>
                      <a:pPr algn="ctr"/>
                      <a:r>
                        <a:rPr lang="en-US" altLang="zh-TW" dirty="0" smtClean="0"/>
                        <a:t>Deep</a:t>
                      </a:r>
                      <a:r>
                        <a:rPr lang="en-US" altLang="zh-TW" baseline="0" dirty="0" smtClean="0"/>
                        <a:t> learning methods for solving cold start problem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Volkovs</a:t>
                      </a:r>
                      <a:r>
                        <a:rPr lang="en-US" altLang="zh-TW" dirty="0" smtClean="0"/>
                        <a:t>, M., </a:t>
                      </a:r>
                      <a:r>
                        <a:rPr lang="en-US" altLang="zh-TW" dirty="0" err="1" smtClean="0"/>
                        <a:t>G.Yu</a:t>
                      </a:r>
                      <a:r>
                        <a:rPr lang="en-US" altLang="zh-TW" dirty="0" smtClean="0"/>
                        <a:t>, and T. </a:t>
                      </a:r>
                      <a:r>
                        <a:rPr lang="en-US" altLang="zh-TW" dirty="0" err="1" smtClean="0"/>
                        <a:t>Poutanen</a:t>
                      </a:r>
                      <a:endParaRPr lang="zh-TW" altLang="en-US" dirty="0"/>
                    </a:p>
                  </a:txBody>
                  <a:tcPr/>
                </a:tc>
                <a:tc>
                  <a:txBody>
                    <a:bodyPr/>
                    <a:lstStyle/>
                    <a:p>
                      <a:pPr algn="l"/>
                      <a:r>
                        <a:rPr lang="en-US" altLang="zh-TW" dirty="0" err="1" smtClean="0"/>
                        <a:t>Dropoutnet</a:t>
                      </a:r>
                      <a:r>
                        <a:rPr lang="en-US" altLang="zh-TW" dirty="0" smtClean="0"/>
                        <a:t>: Addressing cold start in recommender systems.</a:t>
                      </a:r>
                      <a:endParaRPr lang="zh-TW" altLang="en-US" dirty="0"/>
                    </a:p>
                  </a:txBody>
                  <a:tcPr/>
                </a:tc>
                <a:tc>
                  <a:txBody>
                    <a:bodyPr/>
                    <a:lstStyle/>
                    <a:p>
                      <a:pPr algn="ctr"/>
                      <a:r>
                        <a:rPr lang="en-US" altLang="zh-TW" dirty="0" smtClean="0"/>
                        <a:t>[15]</a:t>
                      </a:r>
                      <a:endParaRPr lang="zh-TW" altLang="en-US" dirty="0"/>
                    </a:p>
                  </a:txBody>
                  <a:tcPr/>
                </a:tc>
              </a:tr>
              <a:tr h="370840">
                <a:tc>
                  <a:txBody>
                    <a:bodyPr/>
                    <a:lstStyle/>
                    <a:p>
                      <a:pPr algn="ctr"/>
                      <a:r>
                        <a:rPr lang="en-US" altLang="zh-TW" dirty="0" smtClean="0"/>
                        <a:t>Shi, S., et</a:t>
                      </a:r>
                      <a:r>
                        <a:rPr lang="en-US" altLang="zh-TW" baseline="0" dirty="0" smtClean="0"/>
                        <a:t> al.</a:t>
                      </a:r>
                      <a:endParaRPr lang="zh-TW" altLang="en-US" dirty="0"/>
                    </a:p>
                  </a:txBody>
                  <a:tcPr/>
                </a:tc>
                <a:tc>
                  <a:txBody>
                    <a:bodyPr/>
                    <a:lstStyle/>
                    <a:p>
                      <a:pPr algn="l"/>
                      <a:r>
                        <a:rPr lang="en-US" altLang="zh-TW" dirty="0" smtClean="0"/>
                        <a:t>Attention-based adaptive model</a:t>
                      </a:r>
                      <a:r>
                        <a:rPr lang="en-US" altLang="zh-TW" baseline="0" dirty="0" smtClean="0"/>
                        <a:t> to unify warm and cold starts recommendation</a:t>
                      </a:r>
                      <a:endParaRPr lang="zh-TW" altLang="en-US" dirty="0"/>
                    </a:p>
                  </a:txBody>
                  <a:tcPr/>
                </a:tc>
                <a:tc>
                  <a:txBody>
                    <a:bodyPr/>
                    <a:lstStyle/>
                    <a:p>
                      <a:pPr algn="ctr"/>
                      <a:r>
                        <a:rPr lang="en-US" altLang="zh-TW" dirty="0" smtClean="0"/>
                        <a:t>[16]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03414033"/>
              </p:ext>
            </p:extLst>
          </p:nvPr>
        </p:nvGraphicFramePr>
        <p:xfrm>
          <a:off x="1636701" y="3681941"/>
          <a:ext cx="9421824" cy="2936240"/>
        </p:xfrm>
        <a:graphic>
          <a:graphicData uri="http://schemas.openxmlformats.org/drawingml/2006/table">
            <a:tbl>
              <a:tblPr firstRow="1" bandRow="1">
                <a:tableStyleId>{5C22544A-7EE6-4342-B048-85BDC9FD1C3A}</a:tableStyleId>
              </a:tblPr>
              <a:tblGrid>
                <a:gridCol w="2106624"/>
                <a:gridCol w="6372225"/>
                <a:gridCol w="942975"/>
              </a:tblGrid>
              <a:tr h="370840">
                <a:tc gridSpan="3">
                  <a:txBody>
                    <a:bodyPr/>
                    <a:lstStyle/>
                    <a:p>
                      <a:pPr algn="ctr"/>
                      <a:r>
                        <a:rPr lang="en-US" altLang="zh-TW" dirty="0" smtClean="0"/>
                        <a:t>Representative  items</a:t>
                      </a:r>
                      <a:r>
                        <a:rPr lang="en-US" altLang="zh-TW" baseline="0" dirty="0" smtClean="0"/>
                        <a:t> mining</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r>
                        <a:rPr lang="en-US" altLang="zh-TW" dirty="0" smtClean="0"/>
                        <a:t>Liu, N.N., et al.</a:t>
                      </a:r>
                      <a:endParaRPr lang="zh-TW" altLang="en-US" dirty="0"/>
                    </a:p>
                  </a:txBody>
                  <a:tcPr/>
                </a:tc>
                <a:tc>
                  <a:txBody>
                    <a:bodyPr/>
                    <a:lstStyle/>
                    <a:p>
                      <a:r>
                        <a:rPr lang="en-US" altLang="zh-TW" dirty="0" smtClean="0"/>
                        <a:t>Wisdom of the better</a:t>
                      </a:r>
                      <a:r>
                        <a:rPr lang="en-US" altLang="zh-TW" baseline="0" dirty="0" smtClean="0"/>
                        <a:t> few: cold start recommendation via representative based rating elicitation.</a:t>
                      </a:r>
                      <a:endParaRPr lang="zh-TW" altLang="en-US" dirty="0"/>
                    </a:p>
                  </a:txBody>
                  <a:tcPr/>
                </a:tc>
                <a:tc>
                  <a:txBody>
                    <a:bodyPr/>
                    <a:lstStyle/>
                    <a:p>
                      <a:pPr algn="ctr"/>
                      <a:r>
                        <a:rPr lang="en-US" altLang="zh-TW" dirty="0" smtClean="0"/>
                        <a:t>[3]</a:t>
                      </a:r>
                      <a:endParaRPr lang="zh-TW" altLang="en-US" dirty="0"/>
                    </a:p>
                  </a:txBody>
                  <a:tcPr/>
                </a:tc>
              </a:tr>
              <a:tr h="370840">
                <a:tc>
                  <a:txBody>
                    <a:bodyPr/>
                    <a:lstStyle/>
                    <a:p>
                      <a:r>
                        <a:rPr lang="en-US" altLang="zh-TW" dirty="0" smtClean="0"/>
                        <a:t>Shi,</a:t>
                      </a:r>
                      <a:r>
                        <a:rPr lang="en-US" altLang="zh-TW" baseline="0" dirty="0" smtClean="0"/>
                        <a:t> L., W.X. Zhao, and Y.-</a:t>
                      </a:r>
                      <a:r>
                        <a:rPr lang="en-US" altLang="zh-TW" baseline="0" dirty="0" err="1" smtClean="0"/>
                        <a:t>D.J.A.T.o.I.S</a:t>
                      </a:r>
                      <a:r>
                        <a:rPr lang="en-US" altLang="zh-TW" baseline="0" dirty="0" smtClean="0"/>
                        <a:t>. Shen</a:t>
                      </a:r>
                      <a:endParaRPr lang="zh-TW" altLang="en-US" dirty="0"/>
                    </a:p>
                  </a:txBody>
                  <a:tcPr/>
                </a:tc>
                <a:tc>
                  <a:txBody>
                    <a:bodyPr/>
                    <a:lstStyle/>
                    <a:p>
                      <a:r>
                        <a:rPr lang="en-US" altLang="zh-TW" dirty="0" smtClean="0"/>
                        <a:t>Local representative-based matrix factorization for cold start recommendation</a:t>
                      </a:r>
                      <a:endParaRPr lang="zh-TW" altLang="en-US" dirty="0"/>
                    </a:p>
                  </a:txBody>
                  <a:tcPr/>
                </a:tc>
                <a:tc>
                  <a:txBody>
                    <a:bodyPr/>
                    <a:lstStyle/>
                    <a:p>
                      <a:pPr algn="ctr"/>
                      <a:r>
                        <a:rPr lang="en-US" altLang="zh-TW" dirty="0" smtClean="0"/>
                        <a:t>[5]</a:t>
                      </a:r>
                      <a:endParaRPr lang="zh-TW" altLang="en-US" dirty="0"/>
                    </a:p>
                  </a:txBody>
                  <a:tcPr/>
                </a:tc>
              </a:tr>
              <a:tr h="370840">
                <a:tc>
                  <a:txBody>
                    <a:bodyPr/>
                    <a:lstStyle/>
                    <a:p>
                      <a:r>
                        <a:rPr lang="en-US" altLang="zh-TW" dirty="0" smtClean="0"/>
                        <a:t>Georgiou, O. and N. </a:t>
                      </a:r>
                      <a:r>
                        <a:rPr lang="en-US" altLang="zh-TW" dirty="0" err="1" smtClean="0"/>
                        <a:t>Tsapatsoulis</a:t>
                      </a:r>
                      <a:r>
                        <a:rPr lang="en-US" altLang="zh-TW" dirty="0" smtClean="0"/>
                        <a:t>.</a:t>
                      </a:r>
                      <a:endParaRPr lang="zh-TW" altLang="en-US" dirty="0"/>
                    </a:p>
                  </a:txBody>
                  <a:tcPr/>
                </a:tc>
                <a:tc>
                  <a:txBody>
                    <a:bodyPr/>
                    <a:lstStyle/>
                    <a:p>
                      <a:r>
                        <a:rPr lang="en-US" altLang="zh-TW" dirty="0" smtClean="0"/>
                        <a:t>The importance of similarity metrics for representative users identification in recommender systems.</a:t>
                      </a:r>
                      <a:endParaRPr lang="zh-TW" altLang="en-US" dirty="0"/>
                    </a:p>
                  </a:txBody>
                  <a:tcPr/>
                </a:tc>
                <a:tc>
                  <a:txBody>
                    <a:bodyPr/>
                    <a:lstStyle/>
                    <a:p>
                      <a:pPr algn="ctr"/>
                      <a:r>
                        <a:rPr lang="en-US" altLang="zh-TW" dirty="0" smtClean="0"/>
                        <a:t>[4]</a:t>
                      </a:r>
                      <a:endParaRPr lang="zh-TW" altLang="en-US" dirty="0"/>
                    </a:p>
                  </a:txBody>
                  <a:tcPr/>
                </a:tc>
              </a:tr>
            </a:tbl>
          </a:graphicData>
        </a:graphic>
      </p:graphicFrame>
      <p:sp>
        <p:nvSpPr>
          <p:cNvPr id="13" name="矩形 12"/>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4" name="矩形 3"/>
          <p:cNvSpPr/>
          <p:nvPr/>
        </p:nvSpPr>
        <p:spPr>
          <a:xfrm>
            <a:off x="1617651" y="2228850"/>
            <a:ext cx="9469449" cy="657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617651" y="4410075"/>
            <a:ext cx="9469449" cy="1581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686300" y="1067999"/>
            <a:ext cx="4055341" cy="369332"/>
          </a:xfrm>
          <a:prstGeom prst="rect">
            <a:avLst/>
          </a:prstGeom>
          <a:noFill/>
        </p:spPr>
        <p:txBody>
          <a:bodyPr wrap="none" rtlCol="0">
            <a:spAutoFit/>
          </a:bodyPr>
          <a:lstStyle/>
          <a:p>
            <a:r>
              <a:rPr lang="en-US" altLang="zh-TW" b="1" dirty="0" smtClean="0">
                <a:solidFill>
                  <a:srgbClr val="FF0000"/>
                </a:solidFill>
              </a:rPr>
              <a:t>Combine the ideas of these three papers</a:t>
            </a:r>
            <a:endParaRPr lang="zh-TW" altLang="en-US" b="1" dirty="0">
              <a:solidFill>
                <a:srgbClr val="FF0000"/>
              </a:solidFill>
            </a:endParaRPr>
          </a:p>
        </p:txBody>
      </p:sp>
      <p:sp>
        <p:nvSpPr>
          <p:cNvPr id="21" name="文字方塊 20"/>
          <p:cNvSpPr txBox="1"/>
          <p:nvPr/>
        </p:nvSpPr>
        <p:spPr>
          <a:xfrm>
            <a:off x="11737704" y="6337816"/>
            <a:ext cx="418704" cy="369332"/>
          </a:xfrm>
          <a:prstGeom prst="rect">
            <a:avLst/>
          </a:prstGeom>
          <a:noFill/>
        </p:spPr>
        <p:txBody>
          <a:bodyPr wrap="none" rtlCol="0">
            <a:spAutoFit/>
          </a:bodyPr>
          <a:lstStyle/>
          <a:p>
            <a:r>
              <a:rPr lang="en-US" altLang="zh-TW" dirty="0" smtClean="0"/>
              <a:t>13</a:t>
            </a:r>
            <a:endParaRPr lang="zh-TW" altLang="en-US" dirty="0"/>
          </a:p>
        </p:txBody>
      </p:sp>
      <p:sp>
        <p:nvSpPr>
          <p:cNvPr id="3" name="八角星形 2"/>
          <p:cNvSpPr/>
          <p:nvPr/>
        </p:nvSpPr>
        <p:spPr>
          <a:xfrm>
            <a:off x="1229510" y="2044304"/>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2" name="八角星形 21"/>
          <p:cNvSpPr/>
          <p:nvPr/>
        </p:nvSpPr>
        <p:spPr>
          <a:xfrm>
            <a:off x="1229509" y="4225529"/>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23" name="八角星形 22"/>
          <p:cNvSpPr/>
          <p:nvPr/>
        </p:nvSpPr>
        <p:spPr>
          <a:xfrm>
            <a:off x="1229508" y="495895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38264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6" grpId="0"/>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30611" y="475910"/>
            <a:ext cx="6462146"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Deep learning methods for solving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18" name="直接连接符 68"/>
          <p:cNvCxnSpPr/>
          <p:nvPr/>
        </p:nvCxnSpPr>
        <p:spPr>
          <a:xfrm>
            <a:off x="1701528" y="1583086"/>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1110978"/>
            <a:ext cx="10017029" cy="572460"/>
          </a:xfrm>
          <a:prstGeom prst="rect">
            <a:avLst/>
          </a:prstGeom>
          <a:noFill/>
        </p:spPr>
        <p:txBody>
          <a:bodyPr wrap="none" lIns="91436" tIns="45718" rIns="91436" bIns="45718" rtlCol="0">
            <a:spAutoFit/>
          </a:bodyPr>
          <a:lstStyle/>
          <a:p>
            <a:pPr>
              <a:lnSpc>
                <a:spcPct val="130000"/>
              </a:lnSpc>
            </a:pP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Dropout</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N</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et</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Addressing cold start in recommender systems.</a:t>
            </a:r>
            <a:r>
              <a:rPr lang="en-US" altLang="zh-CN" dirty="0">
                <a:latin typeface="方正清刻本悦宋简体" panose="02000000000000000000" pitchFamily="2" charset="-122"/>
                <a:ea typeface="方正清刻本悦宋简体" panose="02000000000000000000" pitchFamily="2" charset="-122"/>
              </a:rPr>
              <a:t> </a:t>
            </a:r>
            <a:r>
              <a:rPr lang="en-US" altLang="zh-CN" dirty="0" smtClean="0">
                <a:latin typeface="方正清刻本悦宋简体" panose="02000000000000000000" pitchFamily="2" charset="-122"/>
                <a:ea typeface="方正清刻本悦宋简体" panose="02000000000000000000" pitchFamily="2" charset="-122"/>
              </a:rPr>
              <a:t>[</a:t>
            </a:r>
            <a:r>
              <a:rPr lang="en-US" altLang="zh-CN" sz="1600" dirty="0" err="1" smtClean="0">
                <a:latin typeface="方正清刻本悦宋简体" panose="02000000000000000000" pitchFamily="2" charset="-122"/>
                <a:ea typeface="方正清刻本悦宋简体" panose="02000000000000000000" pitchFamily="2" charset="-122"/>
              </a:rPr>
              <a:t>Volkovs</a:t>
            </a:r>
            <a:r>
              <a:rPr lang="en-US" altLang="zh-CN" sz="1600" dirty="0" smtClean="0">
                <a:latin typeface="方正清刻本悦宋简体" panose="02000000000000000000" pitchFamily="2" charset="-122"/>
                <a:ea typeface="方正清刻本悦宋简体" panose="02000000000000000000" pitchFamily="2" charset="-122"/>
              </a:rPr>
              <a:t>, M.,G. </a:t>
            </a:r>
            <a:r>
              <a:rPr lang="en-US" altLang="zh-CN" sz="1600" dirty="0" err="1" smtClean="0">
                <a:latin typeface="方正清刻本悦宋简体" panose="02000000000000000000" pitchFamily="2" charset="-122"/>
                <a:ea typeface="方正清刻本悦宋简体" panose="02000000000000000000" pitchFamily="2" charset="-122"/>
              </a:rPr>
              <a:t>Yu,and</a:t>
            </a:r>
            <a:r>
              <a:rPr lang="en-US" altLang="zh-CN" sz="1600" dirty="0" smtClean="0">
                <a:latin typeface="方正清刻本悦宋简体" panose="02000000000000000000" pitchFamily="2" charset="-122"/>
                <a:ea typeface="方正清刻本悦宋简体" panose="02000000000000000000" pitchFamily="2" charset="-122"/>
              </a:rPr>
              <a:t> T. </a:t>
            </a:r>
            <a:r>
              <a:rPr lang="en-US" altLang="zh-CN" sz="1600" dirty="0" err="1" smtClean="0">
                <a:latin typeface="方正清刻本悦宋简体" panose="02000000000000000000" pitchFamily="2" charset="-122"/>
                <a:ea typeface="方正清刻本悦宋简体" panose="02000000000000000000" pitchFamily="2" charset="-122"/>
              </a:rPr>
              <a:t>Poutanen</a:t>
            </a:r>
            <a:r>
              <a:rPr lang="en-US" altLang="zh-CN" sz="1600" dirty="0" smtClean="0">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627175" y="1664388"/>
            <a:ext cx="85359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Combine both preference data and content information as model inputs. While training the model,  if the item or user is under cold start scenario,  we set the corresponding item preference or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preference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zero vector, called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3" name="圖片 22"/>
          <p:cNvPicPr/>
          <p:nvPr/>
        </p:nvPicPr>
        <p:blipFill>
          <a:blip r:embed="rId3"/>
          <a:stretch>
            <a:fillRect/>
          </a:stretch>
        </p:blipFill>
        <p:spPr>
          <a:xfrm>
            <a:off x="2722111" y="3227441"/>
            <a:ext cx="7002914" cy="2876550"/>
          </a:xfrm>
          <a:prstGeom prst="rect">
            <a:avLst/>
          </a:prstGeom>
        </p:spPr>
      </p:pic>
      <p:sp>
        <p:nvSpPr>
          <p:cNvPr id="14" name="文字方塊 13"/>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5" name="文字方塊 14"/>
          <p:cNvSpPr txBox="1"/>
          <p:nvPr/>
        </p:nvSpPr>
        <p:spPr>
          <a:xfrm>
            <a:off x="3466854" y="6286500"/>
            <a:ext cx="7015318" cy="369332"/>
          </a:xfrm>
          <a:prstGeom prst="rect">
            <a:avLst/>
          </a:prstGeom>
          <a:noFill/>
        </p:spPr>
        <p:txBody>
          <a:bodyPr wrap="none" rtlCol="0">
            <a:spAutoFit/>
          </a:bodyPr>
          <a:lstStyle/>
          <a:p>
            <a:r>
              <a:rPr lang="en-US" altLang="zh-TW" b="1" dirty="0" smtClean="0">
                <a:solidFill>
                  <a:srgbClr val="FF0000"/>
                </a:solidFill>
              </a:rPr>
              <a:t>We can dropout the unimportant information while training the model !</a:t>
            </a:r>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14</a:t>
            </a:r>
            <a:endParaRPr lang="zh-TW" altLang="en-US" dirty="0"/>
          </a:p>
        </p:txBody>
      </p:sp>
      <p:sp>
        <p:nvSpPr>
          <p:cNvPr id="19" name="八角星形 18"/>
          <p:cNvSpPr/>
          <p:nvPr/>
        </p:nvSpPr>
        <p:spPr>
          <a:xfrm>
            <a:off x="1229510" y="123652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Tree>
    <p:extLst>
      <p:ext uri="{BB962C8B-B14F-4D97-AF65-F5344CB8AC3E}">
        <p14:creationId xmlns:p14="http://schemas.microsoft.com/office/powerpoint/2010/main" val="224853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106" y="2507873"/>
            <a:ext cx="20383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p:nvPr/>
        </p:nvCxnSpPr>
        <p:spPr>
          <a:xfrm>
            <a:off x="1701528" y="1617178"/>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617651" y="1143085"/>
            <a:ext cx="8579969"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Wisdom of the better few: cold start recommendation via representative</a:t>
            </a:r>
          </a:p>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b</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ased rating elicitation.</a:t>
            </a: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Nathan Liu, </a:t>
            </a:r>
            <a:r>
              <a:rPr lang="en-US" altLang="zh-CN" sz="1600" dirty="0" err="1" smtClean="0">
                <a:latin typeface="方正清刻本悦宋简体" panose="02000000000000000000" pitchFamily="2" charset="-122"/>
                <a:ea typeface="方正清刻本悦宋简体" panose="02000000000000000000" pitchFamily="2" charset="-122"/>
              </a:rPr>
              <a:t>Xiangrui</a:t>
            </a:r>
            <a:r>
              <a:rPr lang="en-US" altLang="zh-CN" sz="1600" dirty="0" smtClean="0">
                <a:latin typeface="方正清刻本悦宋简体" panose="02000000000000000000" pitchFamily="2" charset="-122"/>
                <a:ea typeface="方正清刻本悦宋简体" panose="02000000000000000000" pitchFamily="2" charset="-122"/>
              </a:rPr>
              <a:t> </a:t>
            </a:r>
            <a:r>
              <a:rPr lang="en-US" altLang="zh-CN" sz="1600" dirty="0" err="1" smtClean="0">
                <a:latin typeface="方正清刻本悦宋简体" panose="02000000000000000000" pitchFamily="2" charset="-122"/>
                <a:ea typeface="方正清刻本悦宋简体" panose="02000000000000000000" pitchFamily="2" charset="-122"/>
              </a:rPr>
              <a:t>Meng</a:t>
            </a:r>
            <a:r>
              <a:rPr lang="en-US" altLang="zh-CN" sz="1600" dirty="0" smtClean="0">
                <a:latin typeface="方正清刻本悦宋简体" panose="02000000000000000000" pitchFamily="2" charset="-122"/>
                <a:ea typeface="方正清刻本悦宋简体" panose="02000000000000000000" pitchFamily="2" charset="-122"/>
              </a:rPr>
              <a:t>, Chao Liu, </a:t>
            </a:r>
            <a:r>
              <a:rPr lang="en-US" altLang="zh-CN" sz="1600" dirty="0" err="1" smtClean="0">
                <a:latin typeface="方正清刻本悦宋简体" panose="02000000000000000000" pitchFamily="2" charset="-122"/>
                <a:ea typeface="方正清刻本悦宋简体" panose="02000000000000000000" pitchFamily="2" charset="-122"/>
              </a:rPr>
              <a:t>Qiang</a:t>
            </a:r>
            <a:r>
              <a:rPr lang="en-US" altLang="zh-CN" sz="1600" dirty="0" smtClean="0">
                <a:latin typeface="方正清刻本悦宋简体" panose="02000000000000000000" pitchFamily="2" charset="-122"/>
                <a:ea typeface="方正清刻本悦宋简体" panose="02000000000000000000" pitchFamily="2" charset="-122"/>
              </a:rPr>
              <a:t> Yang]</a:t>
            </a:r>
            <a:endParaRPr lang="zh-CN" altLang="en-US" sz="1600" dirty="0">
              <a:latin typeface="方正清刻本悦宋简体" panose="02000000000000000000" pitchFamily="2" charset="-122"/>
              <a:ea typeface="方正清刻本悦宋简体" panose="02000000000000000000" pitchFamily="2" charset="-122"/>
            </a:endParaRPr>
          </a:p>
        </p:txBody>
      </p:sp>
      <p:cxnSp>
        <p:nvCxnSpPr>
          <p:cNvPr id="11" name="直接连接符 68"/>
          <p:cNvCxnSpPr/>
          <p:nvPr/>
        </p:nvCxnSpPr>
        <p:spPr>
          <a:xfrm>
            <a:off x="1701528" y="2126930"/>
            <a:ext cx="27275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215424"/>
            <a:ext cx="8535999" cy="95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Propose a method called RBMF (representative-based matrix factorization) to find  representative items from item set.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2" name="文字方塊 21"/>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23" name="文字方塊 22"/>
          <p:cNvSpPr txBox="1"/>
          <p:nvPr/>
        </p:nvSpPr>
        <p:spPr>
          <a:xfrm>
            <a:off x="3466854" y="6286500"/>
            <a:ext cx="4968540" cy="369332"/>
          </a:xfrm>
          <a:prstGeom prst="rect">
            <a:avLst/>
          </a:prstGeom>
          <a:noFill/>
        </p:spPr>
        <p:txBody>
          <a:bodyPr wrap="none" rtlCol="0">
            <a:spAutoFit/>
          </a:bodyPr>
          <a:lstStyle/>
          <a:p>
            <a:r>
              <a:rPr lang="en-US" altLang="zh-TW" b="1" dirty="0" smtClean="0">
                <a:solidFill>
                  <a:srgbClr val="FF0000"/>
                </a:solidFill>
              </a:rPr>
              <a:t>We can</a:t>
            </a:r>
            <a:r>
              <a:rPr lang="zh-TW" altLang="en-US" b="1" dirty="0" smtClean="0">
                <a:solidFill>
                  <a:srgbClr val="FF0000"/>
                </a:solidFill>
              </a:rPr>
              <a:t> </a:t>
            </a:r>
            <a:r>
              <a:rPr lang="en-US" altLang="zh-TW" b="1" dirty="0" smtClean="0">
                <a:solidFill>
                  <a:srgbClr val="FF0000"/>
                </a:solidFill>
              </a:rPr>
              <a:t>use RBMF</a:t>
            </a:r>
            <a:r>
              <a:rPr lang="zh-TW" altLang="en-US" b="1" dirty="0" smtClean="0">
                <a:solidFill>
                  <a:srgbClr val="FF0000"/>
                </a:solidFill>
              </a:rPr>
              <a:t> </a:t>
            </a:r>
            <a:r>
              <a:rPr lang="en-US" altLang="zh-TW" b="1" dirty="0" smtClean="0">
                <a:solidFill>
                  <a:srgbClr val="FF0000"/>
                </a:solidFill>
              </a:rPr>
              <a:t>to choose representative items!</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278" y="3662363"/>
            <a:ext cx="3314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603" y="3400425"/>
            <a:ext cx="28194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028" y="4010025"/>
            <a:ext cx="45434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15</a:t>
            </a:r>
            <a:endParaRPr lang="zh-TW" altLang="en-US" dirty="0"/>
          </a:p>
        </p:txBody>
      </p:sp>
      <p:sp>
        <p:nvSpPr>
          <p:cNvPr id="19" name="八角星形 18"/>
          <p:cNvSpPr/>
          <p:nvPr/>
        </p:nvSpPr>
        <p:spPr>
          <a:xfrm>
            <a:off x="1229509" y="124808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360" y="2850773"/>
            <a:ext cx="12096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7765144" y="3055233"/>
            <a:ext cx="300082" cy="369332"/>
          </a:xfrm>
          <a:prstGeom prst="rect">
            <a:avLst/>
          </a:prstGeom>
          <a:noFill/>
        </p:spPr>
        <p:txBody>
          <a:bodyPr wrap="none" rtlCol="0">
            <a:spAutoFit/>
          </a:bodyPr>
          <a:lstStyle/>
          <a:p>
            <a:r>
              <a:rPr lang="en-US" altLang="zh-TW" dirty="0" smtClean="0"/>
              <a:t>=</a:t>
            </a:r>
            <a:endParaRPr lang="zh-TW" alt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303" y="2855208"/>
            <a:ext cx="1990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方塊 11"/>
          <p:cNvSpPr txBox="1"/>
          <p:nvPr/>
        </p:nvSpPr>
        <p:spPr>
          <a:xfrm>
            <a:off x="8189520" y="3430072"/>
            <a:ext cx="1262205" cy="369332"/>
          </a:xfrm>
          <a:prstGeom prst="rect">
            <a:avLst/>
          </a:prstGeom>
          <a:noFill/>
        </p:spPr>
        <p:txBody>
          <a:bodyPr wrap="none" rtlCol="0">
            <a:spAutoFit/>
          </a:bodyPr>
          <a:lstStyle/>
          <a:p>
            <a:r>
              <a:rPr lang="en-US" altLang="zh-TW" dirty="0" smtClean="0"/>
              <a:t>User vector</a:t>
            </a:r>
            <a:endParaRPr lang="zh-TW" altLang="en-US" dirty="0"/>
          </a:p>
        </p:txBody>
      </p:sp>
    </p:spTree>
    <p:extLst>
      <p:ext uri="{BB962C8B-B14F-4D97-AF65-F5344CB8AC3E}">
        <p14:creationId xmlns:p14="http://schemas.microsoft.com/office/powerpoint/2010/main" val="29159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5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86"/>
          <p:cNvSpPr txBox="1"/>
          <p:nvPr/>
        </p:nvSpPr>
        <p:spPr>
          <a:xfrm>
            <a:off x="1617651" y="1143085"/>
            <a:ext cx="9396026" cy="896267"/>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Local representative-based matrix factorization for cold-start recommendation.</a:t>
            </a:r>
          </a:p>
          <a:p>
            <a:pPr>
              <a:lnSpc>
                <a:spcPct val="130000"/>
              </a:lnSpc>
            </a:pP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Lei Shi, Wayne Xin Zhao, Yi-Dong Shen]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a:endCxn id="10" idx="3"/>
          </p:cNvCxnSpPr>
          <p:nvPr/>
        </p:nvCxnSpPr>
        <p:spPr>
          <a:xfrm flipV="1">
            <a:off x="1701528" y="1591219"/>
            <a:ext cx="9312149" cy="259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158274"/>
            <a:ext cx="8621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LRBMF</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tries to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improve the RBMF by grouping people and find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global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local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respectively for a group of users.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6873" y="3571875"/>
            <a:ext cx="4801830" cy="2647950"/>
          </a:xfrm>
          <a:prstGeom prst="rect">
            <a:avLst/>
          </a:prstGeom>
          <a:noFill/>
          <a:ln>
            <a:noFill/>
          </a:ln>
          <a:extLst/>
        </p:spPr>
      </p:pic>
      <p:pic>
        <p:nvPicPr>
          <p:cNvPr id="16"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6050276" y="3580986"/>
            <a:ext cx="5903982" cy="2629314"/>
          </a:xfrm>
          <a:prstGeom prst="rect">
            <a:avLst/>
          </a:prstGeom>
          <a:noFill/>
          <a:ln>
            <a:noFill/>
          </a:ln>
          <a:extLst/>
        </p:spPr>
      </p:pic>
      <p:sp>
        <p:nvSpPr>
          <p:cNvPr id="17" name="文字方塊 16"/>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8" name="文字方塊 17"/>
          <p:cNvSpPr txBox="1"/>
          <p:nvPr/>
        </p:nvSpPr>
        <p:spPr>
          <a:xfrm>
            <a:off x="3466854" y="6286500"/>
            <a:ext cx="7707303" cy="369332"/>
          </a:xfrm>
          <a:prstGeom prst="rect">
            <a:avLst/>
          </a:prstGeom>
          <a:noFill/>
        </p:spPr>
        <p:txBody>
          <a:bodyPr wrap="none" rtlCol="0">
            <a:spAutoFit/>
          </a:bodyPr>
          <a:lstStyle/>
          <a:p>
            <a:r>
              <a:rPr lang="en-US" altLang="zh-TW" b="1" dirty="0" smtClean="0">
                <a:solidFill>
                  <a:srgbClr val="FF0000"/>
                </a:solidFill>
              </a:rPr>
              <a:t>We can</a:t>
            </a:r>
            <a:r>
              <a:rPr lang="zh-TW" altLang="en-US" b="1" dirty="0">
                <a:solidFill>
                  <a:srgbClr val="FF0000"/>
                </a:solidFill>
              </a:rPr>
              <a:t> </a:t>
            </a:r>
            <a:r>
              <a:rPr lang="en-US" altLang="zh-TW" b="1" dirty="0" smtClean="0">
                <a:solidFill>
                  <a:srgbClr val="FF0000"/>
                </a:solidFill>
              </a:rPr>
              <a:t>emulate LRBMF to split users into different groups and apply the RBMF.</a:t>
            </a:r>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16</a:t>
            </a:r>
            <a:endParaRPr lang="zh-TW" altLang="en-US" dirty="0"/>
          </a:p>
        </p:txBody>
      </p:sp>
      <p:sp>
        <p:nvSpPr>
          <p:cNvPr id="20" name="八角星形 19"/>
          <p:cNvSpPr/>
          <p:nvPr/>
        </p:nvSpPr>
        <p:spPr>
          <a:xfrm>
            <a:off x="1229508" y="126713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16727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3</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Research Method</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Introduction of DAE</a:t>
            </a:r>
          </a:p>
          <a:p>
            <a:pPr marL="342900" indent="-342900">
              <a:lnSpc>
                <a:spcPct val="150000"/>
              </a:lnSpc>
              <a:buFont typeface="Arial" panose="020B0604020202020204" pitchFamily="34" charset="0"/>
              <a:buChar char="•"/>
            </a:pPr>
            <a:r>
              <a:rPr lang="en-US" altLang="zh-TW" sz="2400" dirty="0" smtClean="0">
                <a:solidFill>
                  <a:schemeClr val="bg1"/>
                </a:solidFill>
              </a:rPr>
              <a:t>User rejuvenation</a:t>
            </a:r>
          </a:p>
          <a:p>
            <a:pPr marL="342900" indent="-342900">
              <a:lnSpc>
                <a:spcPct val="150000"/>
              </a:lnSpc>
              <a:buFont typeface="Arial" panose="020B0604020202020204" pitchFamily="34" charset="0"/>
              <a:buChar char="•"/>
            </a:pPr>
            <a:r>
              <a:rPr lang="en-US" altLang="zh-TW" sz="2400" dirty="0" smtClean="0">
                <a:solidFill>
                  <a:schemeClr val="bg1"/>
                </a:solidFill>
              </a:rPr>
              <a:t>Cold start user recommendation</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17</a:t>
            </a:r>
            <a:endParaRPr lang="zh-TW" altLang="en-US" dirty="0"/>
          </a:p>
        </p:txBody>
      </p:sp>
    </p:spTree>
    <p:extLst>
      <p:ext uri="{BB962C8B-B14F-4D97-AF65-F5344CB8AC3E}">
        <p14:creationId xmlns:p14="http://schemas.microsoft.com/office/powerpoint/2010/main" val="5623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093542" y="1184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522402" y="152098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522401" y="1009735"/>
            <a:ext cx="1619346"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531925" y="1522001"/>
            <a:ext cx="9469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deep learning model composed of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compress high dimension input vector into low dimension latent vector.</a:t>
            </a:r>
          </a:p>
          <a:p>
            <a:pPr>
              <a:lnSpc>
                <a:spcPct val="150000"/>
              </a:lnSpc>
              <a:spcBef>
                <a:spcPct val="0"/>
              </a:spcBef>
              <a:buNone/>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recover the low dimension latent vector back to input dimension.</a:t>
            </a:r>
          </a:p>
          <a:p>
            <a:pPr>
              <a:lnSpc>
                <a:spcPct val="150000"/>
              </a:lnSpc>
              <a:spcBef>
                <a:spcPct val="0"/>
              </a:spcBef>
              <a:buNone/>
            </a:pP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goal of training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to minimize the reconstruction error between input vector and output vector.</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44" y="2433137"/>
            <a:ext cx="2678492" cy="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887" y="3441943"/>
            <a:ext cx="2903802" cy="55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687" y="4986626"/>
            <a:ext cx="5964490" cy="98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290317" y="4845988"/>
            <a:ext cx="1350498" cy="369332"/>
          </a:xfrm>
          <a:prstGeom prst="rect">
            <a:avLst/>
          </a:prstGeom>
          <a:noFill/>
        </p:spPr>
        <p:txBody>
          <a:bodyPr wrap="none" rtlCol="0">
            <a:spAutoFit/>
          </a:bodyPr>
          <a:lstStyle/>
          <a:p>
            <a:r>
              <a:rPr lang="en-US" altLang="zh-TW" b="1" dirty="0" smtClean="0">
                <a:solidFill>
                  <a:srgbClr val="0070C0"/>
                </a:solidFill>
              </a:rPr>
              <a:t>Input vector</a:t>
            </a:r>
            <a:endParaRPr lang="zh-TW" altLang="en-US" b="1" dirty="0">
              <a:solidFill>
                <a:srgbClr val="0070C0"/>
              </a:solidFill>
            </a:endParaRPr>
          </a:p>
        </p:txBody>
      </p:sp>
      <p:sp>
        <p:nvSpPr>
          <p:cNvPr id="17" name="文字方塊 16"/>
          <p:cNvSpPr txBox="1"/>
          <p:nvPr/>
        </p:nvSpPr>
        <p:spPr>
          <a:xfrm>
            <a:off x="5782951" y="4845988"/>
            <a:ext cx="1525226" cy="369332"/>
          </a:xfrm>
          <a:prstGeom prst="rect">
            <a:avLst/>
          </a:prstGeom>
          <a:noFill/>
        </p:spPr>
        <p:txBody>
          <a:bodyPr wrap="none" rtlCol="0">
            <a:spAutoFit/>
          </a:bodyPr>
          <a:lstStyle/>
          <a:p>
            <a:r>
              <a:rPr lang="en-US" altLang="zh-TW" b="1" dirty="0" smtClean="0">
                <a:solidFill>
                  <a:srgbClr val="0070C0"/>
                </a:solidFill>
              </a:rPr>
              <a:t>Output vector</a:t>
            </a:r>
            <a:endParaRPr lang="zh-TW" altLang="en-US" b="1" dirty="0">
              <a:solidFill>
                <a:srgbClr val="0070C0"/>
              </a:solidFill>
            </a:endParaRPr>
          </a:p>
        </p:txBody>
      </p:sp>
      <p:cxnSp>
        <p:nvCxnSpPr>
          <p:cNvPr id="6" name="直線接點 5"/>
          <p:cNvCxnSpPr/>
          <p:nvPr/>
        </p:nvCxnSpPr>
        <p:spPr>
          <a:xfrm flipV="1">
            <a:off x="4765541" y="5676900"/>
            <a:ext cx="34290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5535840" y="5686426"/>
            <a:ext cx="1331685"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18</a:t>
            </a:r>
            <a:endParaRPr lang="zh-TW" alt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752" y="4350609"/>
            <a:ext cx="3812948" cy="241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97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06454"/>
            <a:ext cx="6372224" cy="321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1104985"/>
            <a:ext cx="2845643"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22400" y="1693451"/>
            <a:ext cx="946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variant of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which generates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noise in some dimensions of the input vector before training the following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3683639" y="4127033"/>
            <a:ext cx="716911" cy="1000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668105" y="3604229"/>
            <a:ext cx="732445" cy="369332"/>
          </a:xfrm>
          <a:prstGeom prst="rect">
            <a:avLst/>
          </a:prstGeom>
          <a:noFill/>
        </p:spPr>
        <p:txBody>
          <a:bodyPr wrap="none" rtlCol="0">
            <a:spAutoFit/>
          </a:bodyPr>
          <a:lstStyle/>
          <a:p>
            <a:r>
              <a:rPr lang="en-US" altLang="zh-TW" b="1" dirty="0" smtClean="0">
                <a:solidFill>
                  <a:srgbClr val="FF0000"/>
                </a:solidFill>
              </a:rPr>
              <a:t>How?</a:t>
            </a:r>
            <a:endParaRPr lang="zh-TW" altLang="en-US" b="1" dirty="0">
              <a:solidFill>
                <a:srgbClr val="FF0000"/>
              </a:solidFill>
            </a:endParaRPr>
          </a:p>
        </p:txBody>
      </p:sp>
      <p:sp>
        <p:nvSpPr>
          <p:cNvPr id="16" name="文本框 32"/>
          <p:cNvSpPr txBox="1">
            <a:spLocks noChangeArrowheads="1"/>
          </p:cNvSpPr>
          <p:nvPr/>
        </p:nvSpPr>
        <p:spPr bwMode="auto">
          <a:xfrm>
            <a:off x="1554939" y="2587822"/>
            <a:ext cx="308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 reason behind the noise? </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676775" y="2699589"/>
            <a:ext cx="4461221" cy="400110"/>
          </a:xfrm>
          <a:prstGeom prst="rect">
            <a:avLst/>
          </a:prstGeom>
        </p:spPr>
        <p:txBody>
          <a:bodyPr wrap="none">
            <a:spAutoFit/>
          </a:bodyPr>
          <a:lstStyle/>
          <a:p>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 can make the trained model more robust. </a:t>
            </a:r>
            <a:endParaRPr lang="zh-TW" altLang="en-US" sz="2000" dirty="0"/>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19</a:t>
            </a:r>
            <a:endParaRPr lang="zh-TW" altLang="en-US" dirty="0"/>
          </a:p>
        </p:txBody>
      </p:sp>
    </p:spTree>
    <p:extLst>
      <p:ext uri="{BB962C8B-B14F-4D97-AF65-F5344CB8AC3E}">
        <p14:creationId xmlns:p14="http://schemas.microsoft.com/office/powerpoint/2010/main" val="10457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09" y="1921085"/>
            <a:ext cx="6096000" cy="4191000"/>
          </a:xfrm>
          <a:prstGeom prst="rect">
            <a:avLst/>
          </a:prstGeom>
        </p:spPr>
      </p:pic>
      <p:sp>
        <p:nvSpPr>
          <p:cNvPr id="32" name="矩形 31"/>
          <p:cNvSpPr/>
          <p:nvPr/>
        </p:nvSpPr>
        <p:spPr>
          <a:xfrm>
            <a:off x="4858309" y="949357"/>
            <a:ext cx="6701771" cy="707886"/>
          </a:xfrm>
          <a:prstGeom prst="rect">
            <a:avLst/>
          </a:prstGeom>
        </p:spPr>
        <p:txBody>
          <a:bodyPr wrap="none">
            <a:spAutoFit/>
          </a:bodyPr>
          <a:lstStyle/>
          <a:p>
            <a:r>
              <a:rPr kumimoji="1" lang="en-US" altLang="zh-CN" sz="4000" b="1" dirty="0" smtClean="0">
                <a:solidFill>
                  <a:srgbClr val="1BA0C9"/>
                </a:solidFill>
                <a:latin typeface="方正清刻本悦宋简体" panose="02000000000000000000" pitchFamily="2" charset="-122"/>
                <a:ea typeface="方正清刻本悦宋简体" panose="02000000000000000000" pitchFamily="2" charset="-122"/>
              </a:rPr>
              <a:t>For user, there are tons of movies</a:t>
            </a:r>
            <a:endParaRPr kumimoji="1" lang="zh-CN" altLang="en-US" sz="40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6" name="文字方塊 5"/>
          <p:cNvSpPr txBox="1"/>
          <p:nvPr/>
        </p:nvSpPr>
        <p:spPr>
          <a:xfrm>
            <a:off x="11737704" y="6337816"/>
            <a:ext cx="301686" cy="369332"/>
          </a:xfrm>
          <a:prstGeom prst="rect">
            <a:avLst/>
          </a:prstGeom>
          <a:noFill/>
        </p:spPr>
        <p:txBody>
          <a:bodyPr wrap="none" rtlCol="0">
            <a:spAutoFit/>
          </a:bodyPr>
          <a:lstStyle/>
          <a:p>
            <a:r>
              <a:rPr lang="en-US" altLang="zh-TW" dirty="0" smtClean="0"/>
              <a:t>2</a:t>
            </a:r>
            <a:endParaRPr lang="zh-TW" altLang="en-US" dirty="0"/>
          </a:p>
        </p:txBody>
      </p:sp>
    </p:spTree>
    <p:extLst>
      <p:ext uri="{BB962C8B-B14F-4D97-AF65-F5344CB8AC3E}">
        <p14:creationId xmlns:p14="http://schemas.microsoft.com/office/powerpoint/2010/main" val="186249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16204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49812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986875"/>
            <a:ext cx="638904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Noise generation methods for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31925" y="1584866"/>
            <a:ext cx="94694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Gaussian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Generate noise according to normal distribution, and add the noise to the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dimensions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of input vector.</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Masking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zero.</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3"/>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Salt-and-pepper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the maximum or minimum allowable value for the dimension.</a:t>
            </a:r>
            <a:endParaRPr lang="zh-CN" altLang="en-US" sz="1800" b="1" dirty="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sp>
        <p:nvSpPr>
          <p:cNvPr id="15" name="文本框 32"/>
          <p:cNvSpPr txBox="1">
            <a:spLocks noChangeArrowheads="1"/>
          </p:cNvSpPr>
          <p:nvPr/>
        </p:nvSpPr>
        <p:spPr bwMode="auto">
          <a:xfrm>
            <a:off x="2906071" y="5887134"/>
            <a:ext cx="69304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They are suitable for the image processing and speech processing. </a:t>
            </a:r>
          </a:p>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But may not for recommendation task</a:t>
            </a:r>
            <a:r>
              <a:rPr lang="zh-TW" altLang="en-US"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and low interpretability.</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13" name="文字方塊 12"/>
          <p:cNvSpPr txBox="1"/>
          <p:nvPr/>
        </p:nvSpPr>
        <p:spPr>
          <a:xfrm>
            <a:off x="11737704" y="6337816"/>
            <a:ext cx="418704" cy="369332"/>
          </a:xfrm>
          <a:prstGeom prst="rect">
            <a:avLst/>
          </a:prstGeom>
          <a:noFill/>
        </p:spPr>
        <p:txBody>
          <a:bodyPr wrap="none" rtlCol="0">
            <a:spAutoFit/>
          </a:bodyPr>
          <a:lstStyle/>
          <a:p>
            <a:r>
              <a:rPr lang="en-US" altLang="zh-TW" dirty="0" smtClean="0"/>
              <a:t>20</a:t>
            </a:r>
            <a:endParaRPr lang="zh-TW" altLang="en-US" dirty="0"/>
          </a:p>
        </p:txBody>
      </p:sp>
    </p:spTree>
    <p:extLst>
      <p:ext uri="{BB962C8B-B14F-4D97-AF65-F5344CB8AC3E}">
        <p14:creationId xmlns:p14="http://schemas.microsoft.com/office/powerpoint/2010/main" val="40752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9577"/>
            <a:ext cx="6150404" cy="129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51" y="3824092"/>
            <a:ext cx="9117551"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617651" y="1104985"/>
            <a:ext cx="224855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User rejuvenation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5" name="文本框 32"/>
          <p:cNvSpPr txBox="1">
            <a:spLocks noChangeArrowheads="1"/>
          </p:cNvSpPr>
          <p:nvPr/>
        </p:nvSpPr>
        <p:spPr bwMode="auto">
          <a:xfrm>
            <a:off x="1522400" y="1693451"/>
            <a:ext cx="9469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noise generation method especially for the recommendation task, called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“user rejuvenation”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it is divided into two major steps: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Select representative items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 </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cxnSp>
        <p:nvCxnSpPr>
          <p:cNvPr id="4" name="弧形接點 3"/>
          <p:cNvCxnSpPr/>
          <p:nvPr/>
        </p:nvCxnSpPr>
        <p:spPr>
          <a:xfrm rot="5400000" flipH="1" flipV="1">
            <a:off x="3966967" y="3233543"/>
            <a:ext cx="1419616" cy="131445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75" y="5999183"/>
            <a:ext cx="1504950" cy="35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21</a:t>
            </a:r>
            <a:endParaRPr lang="zh-TW" altLang="en-US" dirty="0"/>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39"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830865"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193790" y="1587658"/>
            <a:ext cx="712153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文本框 32"/>
          <p:cNvSpPr txBox="1">
            <a:spLocks noChangeArrowheads="1"/>
          </p:cNvSpPr>
          <p:nvPr/>
        </p:nvSpPr>
        <p:spPr bwMode="auto">
          <a:xfrm>
            <a:off x="1246175" y="1693451"/>
            <a:ext cx="4734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selecting candidate items,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onsider two characteristics of an item:</a:t>
            </a:r>
          </a:p>
        </p:txBody>
      </p:sp>
      <p:sp>
        <p:nvSpPr>
          <p:cNvPr id="5" name="矩形 4"/>
          <p:cNvSpPr/>
          <p:nvPr/>
        </p:nvSpPr>
        <p:spPr>
          <a:xfrm>
            <a:off x="1265225" y="2709240"/>
            <a:ext cx="10537121" cy="1938992"/>
          </a:xfrm>
          <a:prstGeom prst="rect">
            <a:avLst/>
          </a:prstGeom>
        </p:spPr>
        <p:txBody>
          <a:bodyPr wrap="square">
            <a:spAutoFit/>
          </a:bodyPr>
          <a:lstStyle/>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Item popularity:</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more users rate the item, the item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will have higher popularity.</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Rating </a:t>
            </a: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entropy</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a:t>
            </a:r>
          </a:p>
          <a:p>
            <a:pPr>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the users’ preference for an item is more inconsistent, the item will have higher rating entropy.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8" name="文本框 32"/>
          <p:cNvSpPr txBox="1">
            <a:spLocks noChangeArrowheads="1"/>
          </p:cNvSpPr>
          <p:nvPr/>
        </p:nvSpPr>
        <p:spPr bwMode="auto">
          <a:xfrm>
            <a:off x="1293800" y="4753007"/>
            <a:ext cx="84788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Thus, we can calculate a metric, called HELF, to help us filter out less informative items.</a:t>
            </a:r>
          </a:p>
        </p:txBody>
      </p:sp>
      <mc:AlternateContent xmlns:mc="http://schemas.openxmlformats.org/markup-compatibility/2006" xmlns:a14="http://schemas.microsoft.com/office/drawing/2010/main">
        <mc:Choice Requires="a14">
          <p:sp>
            <p:nvSpPr>
              <p:cNvPr id="7" name="文字方塊 6"/>
              <p:cNvSpPr txBox="1"/>
              <p:nvPr/>
            </p:nvSpPr>
            <p:spPr>
              <a:xfrm>
                <a:off x="3205573" y="5514975"/>
                <a:ext cx="4883901" cy="730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a:rPr>
                        <m:t>𝐻𝐸𝐿𝐹</m:t>
                      </m:r>
                      <m:r>
                        <a:rPr lang="en-US" altLang="zh-TW" sz="2000" b="0" i="1" smtClean="0">
                          <a:latin typeface="Cambria Math"/>
                        </a:rPr>
                        <m:t>= </m:t>
                      </m:r>
                      <m:f>
                        <m:fPr>
                          <m:ctrlPr>
                            <a:rPr lang="en-US" altLang="zh-TW" sz="2000" b="0" i="1" smtClean="0">
                              <a:latin typeface="Cambria Math"/>
                            </a:rPr>
                          </m:ctrlPr>
                        </m:fPr>
                        <m:num>
                          <m:r>
                            <a:rPr lang="en-US" altLang="zh-TW" sz="2000" b="0" i="1" smtClean="0">
                              <a:latin typeface="Cambria Math"/>
                            </a:rPr>
                            <m:t>2∗</m:t>
                          </m:r>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num>
                        <m:den>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den>
                      </m:f>
                    </m:oMath>
                  </m:oMathPara>
                </a14:m>
                <a:endParaRPr lang="zh-TW" altLang="en-US" sz="20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205573" y="5514975"/>
                <a:ext cx="4883901" cy="730649"/>
              </a:xfrm>
              <a:prstGeom prst="rect">
                <a:avLst/>
              </a:prstGeom>
              <a:blipFill rotWithShape="1">
                <a:blip r:embed="rId3"/>
                <a:stretch>
                  <a:fillRect/>
                </a:stretch>
              </a:blipFill>
            </p:spPr>
            <p:txBody>
              <a:bodyPr/>
              <a:lstStyle/>
              <a:p>
                <a:r>
                  <a:rPr lang="zh-TW" altLang="en-US">
                    <a:noFill/>
                  </a:rPr>
                  <a:t> </a:t>
                </a:r>
              </a:p>
            </p:txBody>
          </p:sp>
        </mc:Fallback>
      </mc:AlternateContent>
      <p:sp>
        <p:nvSpPr>
          <p:cNvPr id="14" name="文本框 386"/>
          <p:cNvSpPr txBox="1"/>
          <p:nvPr/>
        </p:nvSpPr>
        <p:spPr>
          <a:xfrm>
            <a:off x="1118951" y="1072473"/>
            <a:ext cx="738560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Harmonic mean of Entropy and Logarithm of Frequency</a:t>
            </a:r>
            <a:r>
              <a:rPr lang="zh-TW" altLang="en-US"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(HELF)</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1" name="五角星形 20"/>
          <p:cNvSpPr/>
          <p:nvPr/>
        </p:nvSpPr>
        <p:spPr>
          <a:xfrm>
            <a:off x="6518728"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22</a:t>
            </a:r>
            <a:endParaRPr lang="zh-TW" altLang="en-US" dirty="0"/>
          </a:p>
        </p:txBody>
      </p:sp>
    </p:spTree>
    <p:extLst>
      <p:ext uri="{BB962C8B-B14F-4D97-AF65-F5344CB8AC3E}">
        <p14:creationId xmlns:p14="http://schemas.microsoft.com/office/powerpoint/2010/main" val="10722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616233"/>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45413" y="1104985"/>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9" name="文本框 32"/>
          <p:cNvSpPr txBox="1">
            <a:spLocks noChangeArrowheads="1"/>
          </p:cNvSpPr>
          <p:nvPr/>
        </p:nvSpPr>
        <p:spPr bwMode="auto">
          <a:xfrm>
            <a:off x="1243654" y="1693451"/>
            <a:ext cx="47347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filtering out less informative items by HELF,  the remaining items are called “candidate items”. </a:t>
            </a:r>
          </a:p>
        </p:txBody>
      </p:sp>
      <p:sp>
        <p:nvSpPr>
          <p:cNvPr id="21" name="文本框 32"/>
          <p:cNvSpPr txBox="1">
            <a:spLocks noChangeArrowheads="1"/>
          </p:cNvSpPr>
          <p:nvPr/>
        </p:nvSpPr>
        <p:spPr bwMode="auto">
          <a:xfrm>
            <a:off x="1243654" y="3236501"/>
            <a:ext cx="95195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ach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represented by candidate items, and we can use DPC to cluster users into groups.</a:t>
            </a:r>
          </a:p>
        </p:txBody>
      </p:sp>
      <p:sp>
        <p:nvSpPr>
          <p:cNvPr id="26" name="文本框 32"/>
          <p:cNvSpPr txBox="1">
            <a:spLocks noChangeArrowheads="1"/>
          </p:cNvSpPr>
          <p:nvPr/>
        </p:nvSpPr>
        <p:spPr bwMode="auto">
          <a:xfrm>
            <a:off x="1243654" y="3949387"/>
            <a:ext cx="951959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cluster centers found by the DPC have two characteristics:</a:t>
            </a:r>
          </a:p>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H</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igh local density</a:t>
            </a:r>
          </a:p>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There will be many users near the cluster center.</a:t>
            </a: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Large relative distance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distance between cluster centers are large.</a:t>
            </a:r>
            <a:r>
              <a:rPr lang="en-US" altLang="zh-CN" sz="16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2067" y="4311515"/>
            <a:ext cx="433112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23</a:t>
            </a:r>
            <a:endParaRPr lang="zh-TW" altLang="en-US" dirty="0"/>
          </a:p>
        </p:txBody>
      </p:sp>
    </p:spTree>
    <p:extLst>
      <p:ext uri="{BB962C8B-B14F-4D97-AF65-F5344CB8AC3E}">
        <p14:creationId xmlns:p14="http://schemas.microsoft.com/office/powerpoint/2010/main" val="310454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62527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45659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188452"/>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557331"/>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35888" y="1052818"/>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16" name="文本框 32"/>
              <p:cNvSpPr txBox="1">
                <a:spLocks noChangeArrowheads="1"/>
              </p:cNvSpPr>
              <p:nvPr/>
            </p:nvSpPr>
            <p:spPr bwMode="auto">
              <a:xfrm>
                <a:off x="1243654" y="1641594"/>
                <a:ext cx="4734725" cy="553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Set a pre-define distance </a:t>
                </a:r>
                <a14:m>
                  <m:oMath xmlns:m="http://schemas.openxmlformats.org/officeDocument/2006/math">
                    <m:sSub>
                      <m:sSubPr>
                        <m:ctrlPr>
                          <a:rPr lang="en-US" altLang="zh-CN" sz="2000" b="1" i="1" smtClean="0">
                            <a:solidFill>
                              <a:schemeClr val="tx1">
                                <a:lumMod val="65000"/>
                                <a:lumOff val="35000"/>
                              </a:schemeClr>
                            </a:solidFill>
                            <a:latin typeface="Cambria Math"/>
                            <a:ea typeface="方正清刻本悦宋简体" panose="02000000000000000000" pitchFamily="2" charset="-122"/>
                          </a:rPr>
                        </m:ctrlPr>
                      </m:sSubPr>
                      <m:e>
                        <m:r>
                          <a:rPr lang="en-US" altLang="zh-CN" sz="2000" b="1" i="1" smtClean="0">
                            <a:solidFill>
                              <a:schemeClr val="tx1">
                                <a:lumMod val="65000"/>
                                <a:lumOff val="35000"/>
                              </a:schemeClr>
                            </a:solidFill>
                            <a:latin typeface="Cambria Math"/>
                            <a:ea typeface="方正清刻本悦宋简体" panose="02000000000000000000" pitchFamily="2" charset="-122"/>
                          </a:rPr>
                          <m:t>𝒅</m:t>
                        </m:r>
                      </m:e>
                      <m:sub>
                        <m:r>
                          <a:rPr lang="en-US" altLang="zh-CN" sz="2000" b="1" i="1" smtClean="0">
                            <a:solidFill>
                              <a:schemeClr val="tx1">
                                <a:lumMod val="65000"/>
                                <a:lumOff val="35000"/>
                              </a:schemeClr>
                            </a:solidFill>
                            <a:latin typeface="Cambria Math"/>
                            <a:ea typeface="方正清刻本悦宋简体" panose="02000000000000000000" pitchFamily="2" charset="-122"/>
                          </a:rPr>
                          <m:t>𝒄</m:t>
                        </m:r>
                      </m:sub>
                    </m:sSub>
                  </m:oMath>
                </a14:m>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mc:Choice>
        <mc:Fallback xmlns="">
          <p:sp>
            <p:nvSpPr>
              <p:cNvPr id="16" name="文本框 32"/>
              <p:cNvSpPr txBox="1">
                <a:spLocks noRot="1" noChangeAspect="1" noMove="1" noResize="1" noEditPoints="1" noAdjustHandles="1" noChangeArrowheads="1" noChangeShapeType="1" noTextEdit="1"/>
              </p:cNvSpPr>
              <p:nvPr/>
            </p:nvSpPr>
            <p:spPr bwMode="auto">
              <a:xfrm>
                <a:off x="1243654" y="1641594"/>
                <a:ext cx="4734725" cy="553998"/>
              </a:xfrm>
              <a:prstGeom prst="rect">
                <a:avLst/>
              </a:prstGeom>
              <a:blipFill rotWithShape="1">
                <a:blip r:embed="rId4"/>
                <a:stretch>
                  <a:fillRect l="-1030" b="-87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pic>
        <p:nvPicPr>
          <p:cNvPr id="17" name="圖片 16"/>
          <p:cNvPicPr/>
          <p:nvPr/>
        </p:nvPicPr>
        <p:blipFill>
          <a:blip r:embed="rId5"/>
          <a:stretch>
            <a:fillRect/>
          </a:stretch>
        </p:blipFill>
        <p:spPr>
          <a:xfrm>
            <a:off x="1839228" y="2687615"/>
            <a:ext cx="1924050" cy="562612"/>
          </a:xfrm>
          <a:prstGeom prst="rect">
            <a:avLst/>
          </a:prstGeom>
        </p:spPr>
      </p:pic>
      <p:pic>
        <p:nvPicPr>
          <p:cNvPr id="18" name="圖片 17"/>
          <p:cNvPicPr/>
          <p:nvPr/>
        </p:nvPicPr>
        <p:blipFill>
          <a:blip r:embed="rId6"/>
          <a:stretch>
            <a:fillRect/>
          </a:stretch>
        </p:blipFill>
        <p:spPr>
          <a:xfrm>
            <a:off x="3850045" y="2615182"/>
            <a:ext cx="1872978" cy="644570"/>
          </a:xfrm>
          <a:prstGeom prst="rect">
            <a:avLst/>
          </a:prstGeom>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228" y="3706511"/>
            <a:ext cx="1810234" cy="59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578" y="3735086"/>
            <a:ext cx="2416072" cy="52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43654" y="4160428"/>
            <a:ext cx="9659119" cy="553998"/>
          </a:xfrm>
          <a:prstGeom prst="rect">
            <a:avLst/>
          </a:prstGeom>
        </p:spPr>
        <p:txBody>
          <a:bodyPr wrap="none">
            <a:spAutoFit/>
          </a:bodyPr>
          <a:lstStyle/>
          <a:p>
            <a:pPr>
              <a:lnSpc>
                <a:spcPct val="150000"/>
              </a:lnSpc>
              <a:spcBef>
                <a:spcPct val="0"/>
              </a:spcBef>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4.    Plot </a:t>
            </a:r>
            <a:r>
              <a:rPr lang="en-US" altLang="zh-TW"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decision diagram using local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density</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and relative distance, and select cluster centers.</a:t>
            </a:r>
          </a:p>
        </p:txBody>
      </p:sp>
      <p:sp>
        <p:nvSpPr>
          <p:cNvPr id="4" name="矩形 3"/>
          <p:cNvSpPr/>
          <p:nvPr/>
        </p:nvSpPr>
        <p:spPr>
          <a:xfrm>
            <a:off x="1262704" y="3306401"/>
            <a:ext cx="4382866"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3.    Calculate relative distance of all users.</a:t>
            </a:r>
            <a:endParaRPr lang="zh-TW" altLang="en-US" sz="2000" dirty="0"/>
          </a:p>
        </p:txBody>
      </p:sp>
      <p:sp>
        <p:nvSpPr>
          <p:cNvPr id="5" name="矩形 4"/>
          <p:cNvSpPr/>
          <p:nvPr/>
        </p:nvSpPr>
        <p:spPr>
          <a:xfrm>
            <a:off x="1254286" y="2204130"/>
            <a:ext cx="3993401"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Calculate local density of all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users.</a:t>
            </a:r>
            <a:endParaRPr lang="zh-TW" altLang="en-US" sz="2000" dirty="0"/>
          </a:p>
        </p:txBody>
      </p:sp>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4415" y="4614871"/>
            <a:ext cx="2814172" cy="208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8770" y="4586289"/>
            <a:ext cx="2913317" cy="22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文字方塊 22"/>
          <p:cNvSpPr txBox="1"/>
          <p:nvPr/>
        </p:nvSpPr>
        <p:spPr>
          <a:xfrm>
            <a:off x="11737704" y="6337816"/>
            <a:ext cx="418704" cy="369332"/>
          </a:xfrm>
          <a:prstGeom prst="rect">
            <a:avLst/>
          </a:prstGeom>
          <a:noFill/>
        </p:spPr>
        <p:txBody>
          <a:bodyPr wrap="none" rtlCol="0">
            <a:spAutoFit/>
          </a:bodyPr>
          <a:lstStyle/>
          <a:p>
            <a:r>
              <a:rPr lang="en-US" altLang="zh-TW" dirty="0" smtClean="0"/>
              <a:t>24</a:t>
            </a:r>
            <a:endParaRPr lang="zh-TW" altLang="en-US" dirty="0"/>
          </a:p>
        </p:txBody>
      </p:sp>
    </p:spTree>
    <p:extLst>
      <p:ext uri="{BB962C8B-B14F-4D97-AF65-F5344CB8AC3E}">
        <p14:creationId xmlns:p14="http://schemas.microsoft.com/office/powerpoint/2010/main" val="423360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71" y="5033964"/>
            <a:ext cx="11334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264" y="2753637"/>
            <a:ext cx="5219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582508"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990864"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954217" y="1099740"/>
            <a:ext cx="510196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Representative-based matrix factorization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694" y="1580046"/>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五角星形 17"/>
          <p:cNvSpPr/>
          <p:nvPr/>
        </p:nvSpPr>
        <p:spPr>
          <a:xfrm>
            <a:off x="9594633" y="1251266"/>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920241" y="1715352"/>
            <a:ext cx="3057760"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RBMF composed of two steps:</a:t>
            </a:r>
          </a:p>
        </p:txBody>
      </p:sp>
      <p:sp>
        <p:nvSpPr>
          <p:cNvPr id="20" name="矩形 19"/>
          <p:cNvSpPr/>
          <p:nvPr/>
        </p:nvSpPr>
        <p:spPr>
          <a:xfrm>
            <a:off x="990864" y="2353527"/>
            <a:ext cx="3058851" cy="400110"/>
          </a:xfrm>
          <a:prstGeom prst="rect">
            <a:avLst/>
          </a:prstGeom>
        </p:spPr>
        <p:txBody>
          <a:bodyPr wrap="none">
            <a:spAutoFit/>
          </a:bodyPr>
          <a:lstStyle/>
          <a:p>
            <a:pPr marL="457200" indent="-457200">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SVD dimension reduction</a:t>
            </a:r>
          </a:p>
        </p:txBody>
      </p:sp>
      <p:sp>
        <p:nvSpPr>
          <p:cNvPr id="21" name="矩形 20"/>
          <p:cNvSpPr/>
          <p:nvPr/>
        </p:nvSpPr>
        <p:spPr>
          <a:xfrm>
            <a:off x="990864" y="4100513"/>
            <a:ext cx="5255926"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Basis selection (use maximal volume algorithm)</a:t>
            </a:r>
          </a:p>
        </p:txBody>
      </p:sp>
      <p:sp>
        <p:nvSpPr>
          <p:cNvPr id="3" name="橢圓 2"/>
          <p:cNvSpPr/>
          <p:nvPr/>
        </p:nvSpPr>
        <p:spPr>
          <a:xfrm>
            <a:off x="5242594" y="2753637"/>
            <a:ext cx="1160059" cy="123770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1737704" y="6337816"/>
            <a:ext cx="418704" cy="369332"/>
          </a:xfrm>
          <a:prstGeom prst="rect">
            <a:avLst/>
          </a:prstGeom>
          <a:noFill/>
        </p:spPr>
        <p:txBody>
          <a:bodyPr wrap="none" rtlCol="0">
            <a:spAutoFit/>
          </a:bodyPr>
          <a:lstStyle/>
          <a:p>
            <a:r>
              <a:rPr lang="en-US" altLang="zh-TW" dirty="0" smtClean="0"/>
              <a:t>25</a:t>
            </a:r>
            <a:endParaRPr lang="zh-TW" altLang="en-US" dirty="0"/>
          </a:p>
        </p:txBody>
      </p:sp>
      <p:cxnSp>
        <p:nvCxnSpPr>
          <p:cNvPr id="7" name="弧形接點 6"/>
          <p:cNvCxnSpPr>
            <a:stCxn id="3" idx="3"/>
          </p:cNvCxnSpPr>
          <p:nvPr/>
        </p:nvCxnSpPr>
        <p:spPr>
          <a:xfrm rot="5400000">
            <a:off x="2616109" y="2628413"/>
            <a:ext cx="1614703" cy="3978042"/>
          </a:xfrm>
          <a:prstGeom prst="curvedConnector4">
            <a:avLst>
              <a:gd name="adj1" fmla="val 27723"/>
              <a:gd name="adj2" fmla="val 10574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521" y="5424786"/>
            <a:ext cx="2286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5363" y="5062538"/>
            <a:ext cx="24288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矩形 5"/>
              <p:cNvSpPr/>
              <p:nvPr/>
            </p:nvSpPr>
            <p:spPr>
              <a:xfrm>
                <a:off x="6246790" y="5659697"/>
                <a:ext cx="5901872" cy="923330"/>
              </a:xfrm>
              <a:prstGeom prst="rect">
                <a:avLst/>
              </a:prstGeom>
            </p:spPr>
            <p:txBody>
              <a:bodyPr wrap="square">
                <a:spAutoFit/>
              </a:bodyPr>
              <a:lstStyle/>
              <a:p>
                <a:r>
                  <a:rPr lang="en-US" altLang="zh-TW" b="1" i="1" dirty="0" smtClean="0"/>
                  <a:t>Maximal Volume Algorithm:</a:t>
                </a:r>
              </a:p>
              <a:p>
                <a:r>
                  <a:rPr lang="en-US" altLang="zh-TW" dirty="0" smtClean="0"/>
                  <a:t>If all </a:t>
                </a:r>
                <a:r>
                  <a:rPr lang="en-US" altLang="zh-TW" dirty="0"/>
                  <a:t>the entries of </a:t>
                </a:r>
                <a14:m>
                  <m:oMath xmlns:m="http://schemas.openxmlformats.org/officeDocument/2006/math">
                    <m:sSup>
                      <m:sSupPr>
                        <m:ctrlPr>
                          <a:rPr lang="en-US" altLang="zh-TW" i="1" smtClean="0">
                            <a:latin typeface="Cambria Math"/>
                          </a:rPr>
                        </m:ctrlPr>
                      </m:sSupPr>
                      <m:e>
                        <m:r>
                          <a:rPr lang="en-US" altLang="zh-TW" b="0" i="1" smtClean="0">
                            <a:latin typeface="Cambria Math"/>
                          </a:rPr>
                          <m:t>𝑉𝐶</m:t>
                        </m:r>
                      </m:e>
                      <m:sup>
                        <m:r>
                          <a:rPr lang="en-US" altLang="zh-TW" b="0" i="1" smtClean="0">
                            <a:latin typeface="Cambria Math"/>
                          </a:rPr>
                          <m:t>−1</m:t>
                        </m:r>
                      </m:sup>
                    </m:sSup>
                  </m:oMath>
                </a14:m>
                <a:r>
                  <a:rPr lang="en-US" altLang="zh-TW" dirty="0" smtClean="0"/>
                  <a:t>are smaller than </a:t>
                </a:r>
                <a:r>
                  <a:rPr lang="en-US" altLang="zh-TW" dirty="0"/>
                  <a:t>1 in absolute </a:t>
                </a:r>
                <a:r>
                  <a:rPr lang="en-US" altLang="zh-TW" dirty="0" smtClean="0"/>
                  <a:t>value.</a:t>
                </a:r>
              </a:p>
              <a:p>
                <a:r>
                  <a:rPr lang="en-US" altLang="zh-TW" dirty="0" smtClean="0"/>
                  <a:t>Select the corresponding items as representative items</a:t>
                </a:r>
                <a:endParaRPr lang="zh-TW"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246790" y="5659697"/>
                <a:ext cx="5901872" cy="923330"/>
              </a:xfrm>
              <a:prstGeom prst="rect">
                <a:avLst/>
              </a:prstGeom>
              <a:blipFill rotWithShape="1">
                <a:blip r:embed="rId8"/>
                <a:stretch>
                  <a:fillRect l="-930" t="-3289" b="-9211"/>
                </a:stretch>
              </a:blipFill>
            </p:spPr>
            <p:txBody>
              <a:bodyPr/>
              <a:lstStyle/>
              <a:p>
                <a:r>
                  <a:rPr lang="zh-TW" altLang="en-US">
                    <a:noFill/>
                  </a:rPr>
                  <a:t> </a:t>
                </a:r>
              </a:p>
            </p:txBody>
          </p:sp>
        </mc:Fallback>
      </mc:AlternateContent>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918" y="5014913"/>
            <a:ext cx="1514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5" y="6180653"/>
            <a:ext cx="19240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字方塊 14"/>
          <p:cNvSpPr txBox="1"/>
          <p:nvPr/>
        </p:nvSpPr>
        <p:spPr>
          <a:xfrm>
            <a:off x="3775154" y="6147020"/>
            <a:ext cx="386644" cy="369332"/>
          </a:xfrm>
          <a:prstGeom prst="rect">
            <a:avLst/>
          </a:prstGeom>
          <a:solidFill>
            <a:schemeClr val="bg1"/>
          </a:solidFill>
        </p:spPr>
        <p:txBody>
          <a:bodyPr wrap="none" rtlCol="0">
            <a:spAutoFit/>
          </a:bodyPr>
          <a:lstStyle/>
          <a:p>
            <a:r>
              <a:rPr lang="en-US" altLang="zh-TW" dirty="0" smtClean="0"/>
              <a:t>V)</a:t>
            </a:r>
            <a:endParaRPr lang="zh-TW" altLang="en-US" dirty="0"/>
          </a:p>
        </p:txBody>
      </p:sp>
      <p:sp>
        <p:nvSpPr>
          <p:cNvPr id="4" name="文字方塊 3"/>
          <p:cNvSpPr txBox="1"/>
          <p:nvPr/>
        </p:nvSpPr>
        <p:spPr>
          <a:xfrm>
            <a:off x="193584" y="3315612"/>
            <a:ext cx="958404" cy="369332"/>
          </a:xfrm>
          <a:prstGeom prst="rect">
            <a:avLst/>
          </a:prstGeom>
          <a:noFill/>
        </p:spPr>
        <p:txBody>
          <a:bodyPr wrap="none" rtlCol="0">
            <a:spAutoFit/>
          </a:bodyPr>
          <a:lstStyle/>
          <a:p>
            <a:r>
              <a:rPr lang="en-US" altLang="zh-TW" dirty="0" smtClean="0"/>
              <a:t>Group A</a:t>
            </a:r>
            <a:endParaRPr lang="zh-TW" altLang="en-US" dirty="0"/>
          </a:p>
        </p:txBody>
      </p:sp>
    </p:spTree>
    <p:extLst>
      <p:ext uri="{BB962C8B-B14F-4D97-AF65-F5344CB8AC3E}">
        <p14:creationId xmlns:p14="http://schemas.microsoft.com/office/powerpoint/2010/main" val="428373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fade">
                                      <p:cBhvr>
                                        <p:cTn id="18" dur="500"/>
                                        <p:tgtEl>
                                          <p:spTgt spid="4104"/>
                                        </p:tgtEl>
                                      </p:cBhvr>
                                    </p:animEffect>
                                  </p:childTnLst>
                                </p:cTn>
                              </p:par>
                              <p:par>
                                <p:cTn id="19" presetID="10" presetClass="entr" presetSubtype="0" fill="hold" nodeType="withEffect">
                                  <p:stCondLst>
                                    <p:cond delay="0"/>
                                  </p:stCondLst>
                                  <p:childTnLst>
                                    <p:set>
                                      <p:cBhvr>
                                        <p:cTn id="20" dur="1" fill="hold">
                                          <p:stCondLst>
                                            <p:cond delay="0"/>
                                          </p:stCondLst>
                                        </p:cTn>
                                        <p:tgtEl>
                                          <p:spTgt spid="4103"/>
                                        </p:tgtEl>
                                        <p:attrNameLst>
                                          <p:attrName>style.visibility</p:attrName>
                                        </p:attrNameLst>
                                      </p:cBhvr>
                                      <p:to>
                                        <p:strVal val="visible"/>
                                      </p:to>
                                    </p:set>
                                    <p:animEffect transition="in" filter="fade">
                                      <p:cBhvr>
                                        <p:cTn id="21" dur="500"/>
                                        <p:tgtEl>
                                          <p:spTgt spid="4103"/>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36837" y="475910"/>
            <a:ext cx="39528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Cold start user recommendation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4114800"/>
            <a:ext cx="8130857"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274580" y="4029075"/>
            <a:ext cx="3085396" cy="369332"/>
          </a:xfrm>
          <a:prstGeom prst="rect">
            <a:avLst/>
          </a:prstGeom>
          <a:noFill/>
        </p:spPr>
        <p:txBody>
          <a:bodyPr wrap="none" rtlCol="0">
            <a:spAutoFit/>
          </a:bodyPr>
          <a:lstStyle/>
          <a:p>
            <a:r>
              <a:rPr lang="en-US" altLang="zh-TW" dirty="0" smtClean="0"/>
              <a:t>Test Phase (Recommendation):</a:t>
            </a:r>
            <a:endParaRPr lang="zh-TW" altLang="en-US" dirty="0"/>
          </a:p>
        </p:txBody>
      </p:sp>
      <p:sp>
        <p:nvSpPr>
          <p:cNvPr id="12" name="文字方塊 11"/>
          <p:cNvSpPr txBox="1"/>
          <p:nvPr/>
        </p:nvSpPr>
        <p:spPr>
          <a:xfrm>
            <a:off x="11737704" y="6337816"/>
            <a:ext cx="418704" cy="369332"/>
          </a:xfrm>
          <a:prstGeom prst="rect">
            <a:avLst/>
          </a:prstGeom>
          <a:noFill/>
        </p:spPr>
        <p:txBody>
          <a:bodyPr wrap="none" rtlCol="0">
            <a:spAutoFit/>
          </a:bodyPr>
          <a:lstStyle/>
          <a:p>
            <a:r>
              <a:rPr lang="en-US" altLang="zh-TW" dirty="0" smtClean="0"/>
              <a:t>26</a:t>
            </a:r>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37" y="1301234"/>
            <a:ext cx="8097231"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496050" y="3105150"/>
            <a:ext cx="1419491" cy="338554"/>
          </a:xfrm>
          <a:prstGeom prst="rect">
            <a:avLst/>
          </a:prstGeom>
          <a:noFill/>
        </p:spPr>
        <p:txBody>
          <a:bodyPr wrap="none" rtlCol="0">
            <a:spAutoFit/>
          </a:bodyPr>
          <a:lstStyle/>
          <a:p>
            <a:r>
              <a:rPr lang="en-US" altLang="zh-TW" sz="1600" b="1" dirty="0" smtClean="0"/>
              <a:t>Cold start user</a:t>
            </a:r>
            <a:endParaRPr lang="zh-TW" altLang="en-US" sz="1600" b="1" dirty="0"/>
          </a:p>
        </p:txBody>
      </p:sp>
      <p:sp>
        <p:nvSpPr>
          <p:cNvPr id="15" name="文字方塊 14"/>
          <p:cNvSpPr txBox="1"/>
          <p:nvPr/>
        </p:nvSpPr>
        <p:spPr>
          <a:xfrm>
            <a:off x="10320477" y="3105150"/>
            <a:ext cx="1493486" cy="338554"/>
          </a:xfrm>
          <a:prstGeom prst="rect">
            <a:avLst/>
          </a:prstGeom>
          <a:noFill/>
        </p:spPr>
        <p:txBody>
          <a:bodyPr wrap="none" rtlCol="0">
            <a:spAutoFit/>
          </a:bodyPr>
          <a:lstStyle/>
          <a:p>
            <a:r>
              <a:rPr lang="en-US" altLang="zh-TW" sz="1600" b="1" dirty="0" smtClean="0"/>
              <a:t>Recovered user</a:t>
            </a:r>
            <a:endParaRPr lang="zh-TW" altLang="en-US" sz="1600" b="1" dirty="0"/>
          </a:p>
        </p:txBody>
      </p:sp>
      <p:sp>
        <p:nvSpPr>
          <p:cNvPr id="5" name="文字方塊 4"/>
          <p:cNvSpPr txBox="1"/>
          <p:nvPr/>
        </p:nvSpPr>
        <p:spPr>
          <a:xfrm>
            <a:off x="236479" y="890656"/>
            <a:ext cx="3860031" cy="369332"/>
          </a:xfrm>
          <a:prstGeom prst="rect">
            <a:avLst/>
          </a:prstGeom>
          <a:noFill/>
        </p:spPr>
        <p:txBody>
          <a:bodyPr wrap="none" rtlCol="0">
            <a:spAutoFit/>
          </a:bodyPr>
          <a:lstStyle/>
          <a:p>
            <a:r>
              <a:rPr lang="en-US" altLang="zh-TW" dirty="0" smtClean="0">
                <a:solidFill>
                  <a:srgbClr val="FF0000"/>
                </a:solidFill>
              </a:rPr>
              <a:t>We train a DAE for each group of users.</a:t>
            </a:r>
            <a:endParaRPr lang="zh-TW" altLang="en-US" dirty="0">
              <a:solidFill>
                <a:srgbClr val="FF0000"/>
              </a:solidFill>
            </a:endParaRPr>
          </a:p>
        </p:txBody>
      </p:sp>
      <p:sp>
        <p:nvSpPr>
          <p:cNvPr id="3" name="文字方塊 2"/>
          <p:cNvSpPr txBox="1"/>
          <p:nvPr/>
        </p:nvSpPr>
        <p:spPr>
          <a:xfrm>
            <a:off x="236479" y="1205984"/>
            <a:ext cx="2686569" cy="369332"/>
          </a:xfrm>
          <a:prstGeom prst="rect">
            <a:avLst/>
          </a:prstGeom>
          <a:noFill/>
        </p:spPr>
        <p:txBody>
          <a:bodyPr wrap="none" rtlCol="0">
            <a:spAutoFit/>
          </a:bodyPr>
          <a:lstStyle/>
          <a:p>
            <a:r>
              <a:rPr lang="en-US" altLang="zh-TW" dirty="0" smtClean="0"/>
              <a:t>Training Phase for a group:</a:t>
            </a:r>
            <a:endParaRPr lang="zh-TW" altLang="en-US" dirty="0"/>
          </a:p>
        </p:txBody>
      </p:sp>
      <p:sp>
        <p:nvSpPr>
          <p:cNvPr id="16" name="文字方塊 15"/>
          <p:cNvSpPr txBox="1"/>
          <p:nvPr/>
        </p:nvSpPr>
        <p:spPr>
          <a:xfrm>
            <a:off x="236479" y="3722293"/>
            <a:ext cx="8071120" cy="369332"/>
          </a:xfrm>
          <a:prstGeom prst="rect">
            <a:avLst/>
          </a:prstGeom>
          <a:noFill/>
        </p:spPr>
        <p:txBody>
          <a:bodyPr wrap="none" rtlCol="0">
            <a:spAutoFit/>
          </a:bodyPr>
          <a:lstStyle/>
          <a:p>
            <a:r>
              <a:rPr lang="en-US" altLang="zh-TW" dirty="0" smtClean="0">
                <a:solidFill>
                  <a:srgbClr val="FF0000"/>
                </a:solidFill>
              </a:rPr>
              <a:t>A test user is assigned to the DAE corresponding to the cluster center closest to him.</a:t>
            </a:r>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4</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Result &amp; Analysis</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Dataset and </a:t>
            </a:r>
            <a:r>
              <a:rPr lang="en-US" altLang="zh-TW" sz="2400" dirty="0">
                <a:solidFill>
                  <a:schemeClr val="bg1"/>
                </a:solidFill>
              </a:rPr>
              <a:t>Experiment Settings</a:t>
            </a:r>
          </a:p>
          <a:p>
            <a:pPr marL="342900" indent="-342900">
              <a:lnSpc>
                <a:spcPct val="150000"/>
              </a:lnSpc>
              <a:buFont typeface="Arial" panose="020B0604020202020204" pitchFamily="34" charset="0"/>
              <a:buChar char="•"/>
            </a:pPr>
            <a:r>
              <a:rPr lang="en-US" altLang="zh-TW" sz="2400" dirty="0" smtClean="0">
                <a:solidFill>
                  <a:schemeClr val="bg1"/>
                </a:solidFill>
              </a:rPr>
              <a:t>Evaluation Metrics</a:t>
            </a:r>
          </a:p>
          <a:p>
            <a:pPr marL="342900" indent="-342900">
              <a:lnSpc>
                <a:spcPct val="150000"/>
              </a:lnSpc>
              <a:buFont typeface="Arial" panose="020B0604020202020204" pitchFamily="34" charset="0"/>
              <a:buChar char="•"/>
            </a:pPr>
            <a:r>
              <a:rPr lang="en-US" altLang="zh-TW" sz="2400" dirty="0" smtClean="0">
                <a:solidFill>
                  <a:schemeClr val="bg1"/>
                </a:solidFill>
              </a:rPr>
              <a:t>Experiment Result Analysis</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27</a:t>
            </a:r>
            <a:endParaRPr lang="zh-TW" altLang="en-US" dirty="0"/>
          </a:p>
        </p:txBody>
      </p:sp>
    </p:spTree>
    <p:extLst>
      <p:ext uri="{BB962C8B-B14F-4D97-AF65-F5344CB8AC3E}">
        <p14:creationId xmlns:p14="http://schemas.microsoft.com/office/powerpoint/2010/main" val="39284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3"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4" name="直接连接符 68"/>
          <p:cNvCxnSpPr/>
          <p:nvPr/>
        </p:nvCxnSpPr>
        <p:spPr>
          <a:xfrm flipH="1">
            <a:off x="1324911" y="1616233"/>
            <a:ext cx="102966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文本框 386"/>
          <p:cNvSpPr txBox="1"/>
          <p:nvPr/>
        </p:nvSpPr>
        <p:spPr>
          <a:xfrm>
            <a:off x="1288262" y="1099740"/>
            <a:ext cx="106630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Dataset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24909" y="1715352"/>
            <a:ext cx="9683741" cy="1015663"/>
          </a:xfrm>
          <a:prstGeom prst="rect">
            <a:avLst/>
          </a:prstGeom>
        </p:spPr>
        <p:txBody>
          <a:bodyPr wrap="none">
            <a:spAutoFit/>
          </a:bodyPr>
          <a:lstStyle/>
          <a:p>
            <a:pPr>
              <a:lnSpc>
                <a:spcPct val="150000"/>
              </a:lnSpc>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 dataset is the movie rating data provided by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users, and we organize the</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atings information of users in the table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80" y="2828925"/>
            <a:ext cx="7893842"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66"/>
          <p:cNvSpPr/>
          <p:nvPr/>
        </p:nvSpPr>
        <p:spPr>
          <a:xfrm rot="10800000" flipV="1">
            <a:off x="926078" y="39745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4310613"/>
            <a:ext cx="41995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3794120"/>
            <a:ext cx="446563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(Train-Test split)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3" name="矩形 22"/>
          <p:cNvSpPr/>
          <p:nvPr/>
        </p:nvSpPr>
        <p:spPr>
          <a:xfrm>
            <a:off x="1324909" y="4318170"/>
            <a:ext cx="9964716" cy="1015663"/>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user with more than 25 user ratings are regarded as training users, and the users with less than</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25 ratings are regarded as test users.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94" y="5305258"/>
            <a:ext cx="49815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28</a:t>
            </a:r>
            <a:endParaRPr lang="zh-TW" altLang="en-US" dirty="0"/>
          </a:p>
        </p:txBody>
      </p:sp>
    </p:spTree>
    <p:extLst>
      <p:ext uri="{BB962C8B-B14F-4D97-AF65-F5344CB8AC3E}">
        <p14:creationId xmlns:p14="http://schemas.microsoft.com/office/powerpoint/2010/main" val="34428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5" y="1572773"/>
            <a:ext cx="239936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2597178"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1041503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training the model, use the users in the training set to train the parameters of the </a:t>
            </a: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3" name="矩形 2"/>
          <p:cNvSpPr/>
          <p:nvPr/>
        </p:nvSpPr>
        <p:spPr>
          <a:xfrm>
            <a:off x="1324910" y="2188794"/>
            <a:ext cx="1022444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evaluating the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effectiveness trained model,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20% of the movie ratings that each test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likes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are randomly covered to 0, which is regarded as the ground truth to be verified.</a:t>
            </a:r>
          </a:p>
        </p:txBody>
      </p:sp>
      <p:sp>
        <p:nvSpPr>
          <p:cNvPr id="4" name="矩形 3"/>
          <p:cNvSpPr/>
          <p:nvPr/>
        </p:nvSpPr>
        <p:spPr>
          <a:xfrm>
            <a:off x="4343400" y="3533775"/>
            <a:ext cx="1066801" cy="8763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Favorite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39" name="矩形 38"/>
          <p:cNvSpPr/>
          <p:nvPr/>
        </p:nvSpPr>
        <p:spPr>
          <a:xfrm>
            <a:off x="4343400" y="4410075"/>
            <a:ext cx="1066801" cy="8763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Dislike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0" name="矩形 39"/>
          <p:cNvSpPr/>
          <p:nvPr/>
        </p:nvSpPr>
        <p:spPr>
          <a:xfrm>
            <a:off x="4343400" y="5286375"/>
            <a:ext cx="1066801" cy="142875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Unrated</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1" name="文字方塊 40"/>
          <p:cNvSpPr txBox="1"/>
          <p:nvPr/>
        </p:nvSpPr>
        <p:spPr>
          <a:xfrm>
            <a:off x="1767692" y="3349109"/>
            <a:ext cx="1519775" cy="369332"/>
          </a:xfrm>
          <a:prstGeom prst="rect">
            <a:avLst/>
          </a:prstGeom>
          <a:noFill/>
          <a:ln w="19050">
            <a:solidFill>
              <a:schemeClr val="tx1">
                <a:lumMod val="75000"/>
                <a:lumOff val="25000"/>
              </a:schemeClr>
            </a:solidFill>
          </a:ln>
        </p:spPr>
        <p:txBody>
          <a:bodyPr wrap="none" rtlCol="0">
            <a:spAutoFit/>
          </a:bodyPr>
          <a:lstStyle/>
          <a:p>
            <a:r>
              <a:rPr lang="en-US" altLang="zh-TW" dirty="0" smtClean="0"/>
              <a:t>For a test user</a:t>
            </a:r>
            <a:endParaRPr lang="zh-TW" altLang="en-US" dirty="0"/>
          </a:p>
        </p:txBody>
      </p:sp>
      <p:cxnSp>
        <p:nvCxnSpPr>
          <p:cNvPr id="6" name="直線接點 5"/>
          <p:cNvCxnSpPr/>
          <p:nvPr/>
        </p:nvCxnSpPr>
        <p:spPr>
          <a:xfrm>
            <a:off x="5410202" y="3981450"/>
            <a:ext cx="1447800" cy="2743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5410202" y="3700462"/>
            <a:ext cx="1447800" cy="28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858002" y="3700462"/>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6858002" y="4148138"/>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3" name="矩形 52"/>
          <p:cNvSpPr/>
          <p:nvPr/>
        </p:nvSpPr>
        <p:spPr>
          <a:xfrm>
            <a:off x="6858002" y="4576762"/>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4" name="矩形 53"/>
          <p:cNvSpPr/>
          <p:nvPr/>
        </p:nvSpPr>
        <p:spPr>
          <a:xfrm>
            <a:off x="6858002" y="50006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5" name="矩形 54"/>
          <p:cNvSpPr/>
          <p:nvPr/>
        </p:nvSpPr>
        <p:spPr>
          <a:xfrm>
            <a:off x="6858002" y="62960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47" name="文字方塊 46"/>
          <p:cNvSpPr txBox="1"/>
          <p:nvPr/>
        </p:nvSpPr>
        <p:spPr>
          <a:xfrm>
            <a:off x="5410202" y="3213982"/>
            <a:ext cx="2808333" cy="369332"/>
          </a:xfrm>
          <a:prstGeom prst="rect">
            <a:avLst/>
          </a:prstGeom>
          <a:noFill/>
        </p:spPr>
        <p:txBody>
          <a:bodyPr wrap="none" rtlCol="0">
            <a:spAutoFit/>
          </a:bodyPr>
          <a:lstStyle/>
          <a:p>
            <a:r>
              <a:rPr lang="en-US" altLang="zh-TW" dirty="0" smtClean="0"/>
              <a:t>Randomly mask</a:t>
            </a:r>
            <a:r>
              <a:rPr lang="zh-TW" altLang="en-US" dirty="0" smtClean="0"/>
              <a:t> </a:t>
            </a:r>
            <a:r>
              <a:rPr lang="en-US" altLang="zh-TW" dirty="0" smtClean="0"/>
              <a:t>20%</a:t>
            </a:r>
            <a:r>
              <a:rPr lang="zh-TW" altLang="en-US" dirty="0" smtClean="0"/>
              <a:t> </a:t>
            </a:r>
            <a:r>
              <a:rPr lang="en-US" altLang="zh-TW" dirty="0" smtClean="0"/>
              <a:t>ratings</a:t>
            </a:r>
            <a:endParaRPr lang="zh-TW" altLang="en-US" dirty="0"/>
          </a:p>
        </p:txBody>
      </p:sp>
      <p:sp>
        <p:nvSpPr>
          <p:cNvPr id="49" name="左大括弧 48"/>
          <p:cNvSpPr/>
          <p:nvPr/>
        </p:nvSpPr>
        <p:spPr>
          <a:xfrm>
            <a:off x="3733800" y="3549134"/>
            <a:ext cx="471631" cy="1752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矩形 49"/>
          <p:cNvSpPr/>
          <p:nvPr/>
        </p:nvSpPr>
        <p:spPr>
          <a:xfrm>
            <a:off x="2203879" y="4250976"/>
            <a:ext cx="1558496" cy="369332"/>
          </a:xfrm>
          <a:prstGeom prst="rect">
            <a:avLst/>
          </a:prstGeom>
        </p:spPr>
        <p:txBody>
          <a:bodyPr wrap="square">
            <a:spAutoFit/>
          </a:bodyPr>
          <a:lstStyle/>
          <a:p>
            <a:pPr algn="ctr"/>
            <a:r>
              <a:rPr lang="en-US" altLang="zh-TW" dirty="0" smtClean="0">
                <a:solidFill>
                  <a:schemeClr val="tx1">
                    <a:lumMod val="95000"/>
                    <a:lumOff val="5000"/>
                  </a:schemeClr>
                </a:solidFill>
              </a:rPr>
              <a:t>Rated Movies</a:t>
            </a:r>
            <a:endParaRPr lang="zh-TW" altLang="en-US" dirty="0">
              <a:solidFill>
                <a:schemeClr val="tx1">
                  <a:lumMod val="95000"/>
                  <a:lumOff val="5000"/>
                </a:schemeClr>
              </a:solidFill>
            </a:endParaRPr>
          </a:p>
        </p:txBody>
      </p:sp>
      <p:sp>
        <p:nvSpPr>
          <p:cNvPr id="60" name="矩形 59"/>
          <p:cNvSpPr/>
          <p:nvPr/>
        </p:nvSpPr>
        <p:spPr>
          <a:xfrm>
            <a:off x="10687040" y="3692851"/>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0687040" y="4140527"/>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4</a:t>
            </a:r>
            <a:endParaRPr lang="zh-TW" altLang="en-US" dirty="0">
              <a:solidFill>
                <a:schemeClr val="tx1">
                  <a:lumMod val="95000"/>
                  <a:lumOff val="5000"/>
                </a:schemeClr>
              </a:solidFill>
            </a:endParaRPr>
          </a:p>
        </p:txBody>
      </p:sp>
      <p:sp>
        <p:nvSpPr>
          <p:cNvPr id="62" name="矩形 61"/>
          <p:cNvSpPr/>
          <p:nvPr/>
        </p:nvSpPr>
        <p:spPr>
          <a:xfrm>
            <a:off x="10687040" y="4569151"/>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3" name="矩形 62"/>
          <p:cNvSpPr/>
          <p:nvPr/>
        </p:nvSpPr>
        <p:spPr>
          <a:xfrm>
            <a:off x="10687040" y="4993014"/>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4" name="矩形 63"/>
          <p:cNvSpPr/>
          <p:nvPr/>
        </p:nvSpPr>
        <p:spPr>
          <a:xfrm>
            <a:off x="10687040" y="6297939"/>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4</a:t>
            </a:r>
            <a:endParaRPr lang="zh-TW" altLang="en-US" dirty="0">
              <a:solidFill>
                <a:schemeClr val="tx1">
                  <a:lumMod val="95000"/>
                  <a:lumOff val="5000"/>
                </a:schemeClr>
              </a:solidFill>
            </a:endParaRPr>
          </a:p>
        </p:txBody>
      </p:sp>
      <p:sp>
        <p:nvSpPr>
          <p:cNvPr id="56" name="文字方塊 55"/>
          <p:cNvSpPr txBox="1"/>
          <p:nvPr/>
        </p:nvSpPr>
        <p:spPr>
          <a:xfrm>
            <a:off x="10308543" y="3252082"/>
            <a:ext cx="1445845" cy="369332"/>
          </a:xfrm>
          <a:prstGeom prst="rect">
            <a:avLst/>
          </a:prstGeom>
          <a:noFill/>
        </p:spPr>
        <p:txBody>
          <a:bodyPr wrap="none" rtlCol="0">
            <a:spAutoFit/>
          </a:bodyPr>
          <a:lstStyle/>
          <a:p>
            <a:r>
              <a:rPr lang="en-US" altLang="zh-TW" dirty="0" smtClean="0"/>
              <a:t>Ground Truth</a:t>
            </a:r>
            <a:endParaRPr lang="zh-TW" altLang="en-US" dirty="0"/>
          </a:p>
        </p:txBody>
      </p:sp>
      <p:sp>
        <p:nvSpPr>
          <p:cNvPr id="57" name="矩形 56"/>
          <p:cNvSpPr/>
          <p:nvPr/>
        </p:nvSpPr>
        <p:spPr>
          <a:xfrm>
            <a:off x="8620442" y="4620308"/>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lumMod val="95000"/>
                    <a:lumOff val="5000"/>
                  </a:schemeClr>
                </a:solidFill>
              </a:rPr>
              <a:t>AE</a:t>
            </a:r>
            <a:endParaRPr lang="zh-TW" altLang="en-US" sz="2400" b="1" dirty="0">
              <a:solidFill>
                <a:schemeClr val="tx1">
                  <a:lumMod val="95000"/>
                  <a:lumOff val="5000"/>
                </a:schemeClr>
              </a:solidFill>
            </a:endParaRPr>
          </a:p>
        </p:txBody>
      </p:sp>
      <p:cxnSp>
        <p:nvCxnSpPr>
          <p:cNvPr id="59" name="直線單箭頭接點 58"/>
          <p:cNvCxnSpPr/>
          <p:nvPr/>
        </p:nvCxnSpPr>
        <p:spPr>
          <a:xfrm>
            <a:off x="7611963" y="5077508"/>
            <a:ext cx="90205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648825" y="5077508"/>
            <a:ext cx="946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1737704" y="6337816"/>
            <a:ext cx="418704" cy="369332"/>
          </a:xfrm>
          <a:prstGeom prst="rect">
            <a:avLst/>
          </a:prstGeom>
          <a:noFill/>
        </p:spPr>
        <p:txBody>
          <a:bodyPr wrap="none" rtlCol="0">
            <a:spAutoFit/>
          </a:bodyPr>
          <a:lstStyle/>
          <a:p>
            <a:r>
              <a:rPr lang="en-US" altLang="zh-TW" dirty="0" smtClean="0"/>
              <a:t>29</a:t>
            </a:r>
            <a:endParaRPr lang="zh-TW" altLang="en-US" dirty="0"/>
          </a:p>
        </p:txBody>
      </p:sp>
    </p:spTree>
    <p:extLst>
      <p:ext uri="{BB962C8B-B14F-4D97-AF65-F5344CB8AC3E}">
        <p14:creationId xmlns:p14="http://schemas.microsoft.com/office/powerpoint/2010/main" val="22301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791634" y="869526"/>
            <a:ext cx="7124514" cy="4524315"/>
          </a:xfrm>
          <a:prstGeom prst="rect">
            <a:avLst/>
          </a:prstGeom>
        </p:spPr>
        <p:txBody>
          <a:bodyPr wrap="none">
            <a:spAutoFit/>
          </a:bodyPr>
          <a:lstStyle/>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For platforms, well personalization can </a:t>
            </a: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reduce subscriber churn</a:t>
            </a:r>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and benefit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f</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rom:</a:t>
            </a:r>
          </a:p>
          <a:p>
            <a:pPr marL="742950" indent="-742950">
              <a:buAutoNum type="arabicPeriod"/>
            </a:pP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Increase the lifetime value of the</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existing subscribers</a:t>
            </a:r>
          </a:p>
          <a:p>
            <a:endPar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endParaRP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2.   Reduce the effort of acquiring new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subscribers.</a:t>
            </a:r>
            <a:endParaRPr kumimoji="1" lang="zh-CN" altLang="en-US" sz="36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4629709" y="5420868"/>
            <a:ext cx="5580567" cy="646331"/>
          </a:xfrm>
          <a:prstGeom prst="rect">
            <a:avLst/>
          </a:prstGeom>
          <a:noFill/>
        </p:spPr>
        <p:txBody>
          <a:bodyPr wrap="none" rtlCol="0">
            <a:spAutoFit/>
          </a:bodyPr>
          <a:lstStyle/>
          <a:p>
            <a:r>
              <a:rPr lang="en-US" altLang="zh-TW" dirty="0" smtClean="0"/>
              <a:t>Carlos A. Gomez-Uribe, Neil Hunt.</a:t>
            </a:r>
            <a:r>
              <a:rPr lang="zh-TW" altLang="en-US" dirty="0" smtClean="0"/>
              <a:t> </a:t>
            </a:r>
            <a:r>
              <a:rPr lang="en-US" altLang="zh-TW" dirty="0" smtClean="0"/>
              <a:t>2015</a:t>
            </a:r>
            <a:r>
              <a:rPr lang="zh-TW" altLang="en-US" dirty="0" smtClean="0"/>
              <a:t> </a:t>
            </a:r>
            <a:r>
              <a:rPr lang="en-US" altLang="zh-TW" dirty="0" smtClean="0"/>
              <a:t>[1]</a:t>
            </a:r>
          </a:p>
          <a:p>
            <a:r>
              <a:rPr lang="en-US" altLang="zh-TW" dirty="0" smtClean="0"/>
              <a:t>(ACM</a:t>
            </a:r>
            <a:r>
              <a:rPr lang="zh-TW" altLang="en-US" dirty="0" smtClean="0"/>
              <a:t> </a:t>
            </a:r>
            <a:r>
              <a:rPr lang="en-US" altLang="zh-TW" dirty="0" smtClean="0"/>
              <a:t>Transactions on Management Information Systems)</a:t>
            </a:r>
            <a:endParaRPr lang="zh-TW" altLang="en-US" dirty="0"/>
          </a:p>
        </p:txBody>
      </p:sp>
      <p:sp>
        <p:nvSpPr>
          <p:cNvPr id="7" name="文字方塊 6"/>
          <p:cNvSpPr txBox="1"/>
          <p:nvPr/>
        </p:nvSpPr>
        <p:spPr>
          <a:xfrm>
            <a:off x="4541738" y="5989451"/>
            <a:ext cx="7700506" cy="369332"/>
          </a:xfrm>
          <a:prstGeom prst="rect">
            <a:avLst/>
          </a:prstGeom>
          <a:noFill/>
        </p:spPr>
        <p:txBody>
          <a:bodyPr wrap="none" rtlCol="0">
            <a:spAutoFit/>
          </a:bodyPr>
          <a:lstStyle/>
          <a:p>
            <a:r>
              <a:rPr lang="en-US" altLang="zh-TW" dirty="0" smtClean="0">
                <a:solidFill>
                  <a:srgbClr val="FF0000"/>
                </a:solidFill>
              </a:rPr>
              <a:t>“The Netflix Recommender System: Algorithms, Business Value, and Innovation”</a:t>
            </a:r>
            <a:endParaRPr lang="zh-TW" altLang="en-US" dirty="0">
              <a:solidFill>
                <a:srgbClr val="FF0000"/>
              </a:solidFill>
            </a:endParaRPr>
          </a:p>
        </p:txBody>
      </p:sp>
      <p:sp>
        <p:nvSpPr>
          <p:cNvPr id="8" name="文字方塊 7"/>
          <p:cNvSpPr txBox="1"/>
          <p:nvPr/>
        </p:nvSpPr>
        <p:spPr>
          <a:xfrm>
            <a:off x="11737704" y="6337816"/>
            <a:ext cx="301686" cy="369332"/>
          </a:xfrm>
          <a:prstGeom prst="rect">
            <a:avLst/>
          </a:prstGeom>
          <a:noFill/>
        </p:spPr>
        <p:txBody>
          <a:bodyPr wrap="none" rtlCol="0">
            <a:spAutoFit/>
          </a:bodyPr>
          <a:lstStyle/>
          <a:p>
            <a:r>
              <a:rPr lang="en-US" altLang="zh-TW" dirty="0" smtClean="0"/>
              <a:t>3</a:t>
            </a:r>
            <a:endParaRPr lang="zh-TW" altLang="en-US" dirty="0"/>
          </a:p>
        </p:txBody>
      </p:sp>
    </p:spTree>
    <p:extLst>
      <p:ext uri="{BB962C8B-B14F-4D97-AF65-F5344CB8AC3E}">
        <p14:creationId xmlns:p14="http://schemas.microsoft.com/office/powerpoint/2010/main" val="18890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7" name="矩形 36"/>
          <p:cNvSpPr/>
          <p:nvPr/>
        </p:nvSpPr>
        <p:spPr>
          <a:xfrm>
            <a:off x="1324909" y="1700041"/>
            <a:ext cx="6558527" cy="55399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Our method has two parts of hyper-parameters to be determined:</a:t>
            </a:r>
          </a:p>
        </p:txBody>
      </p:sp>
      <p:sp>
        <p:nvSpPr>
          <p:cNvPr id="38" name="矩形 37"/>
          <p:cNvSpPr/>
          <p:nvPr/>
        </p:nvSpPr>
        <p:spPr>
          <a:xfrm>
            <a:off x="1334436" y="2263156"/>
            <a:ext cx="9949390" cy="1477328"/>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filter out movies with insufficient information, which means movies with small HELF value.</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When grouping all users, we will select the appropriate number of groups according to Decision</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206" y="3740484"/>
            <a:ext cx="4043219" cy="2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3587705"/>
            <a:ext cx="4308881" cy="294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接點 3"/>
          <p:cNvCxnSpPr/>
          <p:nvPr/>
        </p:nvCxnSpPr>
        <p:spPr>
          <a:xfrm flipV="1">
            <a:off x="5410200" y="3740484"/>
            <a:ext cx="0" cy="26416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4065120" y="3333750"/>
            <a:ext cx="2690160" cy="369332"/>
          </a:xfrm>
          <a:prstGeom prst="rect">
            <a:avLst/>
          </a:prstGeom>
          <a:noFill/>
        </p:spPr>
        <p:txBody>
          <a:bodyPr wrap="none" rtlCol="0">
            <a:spAutoFit/>
          </a:bodyPr>
          <a:lstStyle/>
          <a:p>
            <a:r>
              <a:rPr lang="en-US" altLang="zh-TW" b="1" dirty="0" smtClean="0">
                <a:solidFill>
                  <a:srgbClr val="FF0000"/>
                </a:solidFill>
              </a:rPr>
              <a:t>Set HELF threshold to 0.65</a:t>
            </a:r>
            <a:endParaRPr lang="zh-TW" altLang="en-US" b="1" dirty="0">
              <a:solidFill>
                <a:srgbClr val="FF0000"/>
              </a:solidFill>
            </a:endParaRPr>
          </a:p>
        </p:txBody>
      </p:sp>
      <p:sp>
        <p:nvSpPr>
          <p:cNvPr id="6" name="橢圓 5"/>
          <p:cNvSpPr/>
          <p:nvPr/>
        </p:nvSpPr>
        <p:spPr>
          <a:xfrm rot="2265131">
            <a:off x="10462377" y="3773474"/>
            <a:ext cx="285750" cy="469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rot="2265131">
            <a:off x="9845896" y="3699134"/>
            <a:ext cx="1130238" cy="1579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rot="3133950">
            <a:off x="9412998" y="3408801"/>
            <a:ext cx="1371442" cy="23883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951195" y="3218373"/>
            <a:ext cx="4886594" cy="369332"/>
          </a:xfrm>
          <a:prstGeom prst="rect">
            <a:avLst/>
          </a:prstGeom>
          <a:noFill/>
        </p:spPr>
        <p:txBody>
          <a:bodyPr wrap="none" rtlCol="0">
            <a:spAutoFit/>
          </a:bodyPr>
          <a:lstStyle/>
          <a:p>
            <a:r>
              <a:rPr lang="en-US" altLang="zh-TW" b="1" dirty="0" smtClean="0">
                <a:solidFill>
                  <a:srgbClr val="FF0000"/>
                </a:solidFill>
              </a:rPr>
              <a:t>We will choose 1, 4, 7 clusters in our experiment</a:t>
            </a:r>
            <a:endParaRPr lang="zh-TW" altLang="en-US" b="1" dirty="0">
              <a:solidFill>
                <a:srgbClr val="FF0000"/>
              </a:solidFill>
            </a:endParaRPr>
          </a:p>
        </p:txBody>
      </p:sp>
      <p:sp>
        <p:nvSpPr>
          <p:cNvPr id="25" name="文字方塊 24"/>
          <p:cNvSpPr txBox="1"/>
          <p:nvPr/>
        </p:nvSpPr>
        <p:spPr>
          <a:xfrm>
            <a:off x="11737704" y="6337816"/>
            <a:ext cx="418704" cy="369332"/>
          </a:xfrm>
          <a:prstGeom prst="rect">
            <a:avLst/>
          </a:prstGeom>
          <a:noFill/>
        </p:spPr>
        <p:txBody>
          <a:bodyPr wrap="none" rtlCol="0">
            <a:spAutoFit/>
          </a:bodyPr>
          <a:lstStyle/>
          <a:p>
            <a:r>
              <a:rPr lang="en-US" altLang="zh-TW" dirty="0" smtClean="0"/>
              <a:t>30</a:t>
            </a:r>
            <a:endParaRPr lang="zh-TW" altLang="en-US" dirty="0"/>
          </a:p>
        </p:txBody>
      </p:sp>
    </p:spTree>
    <p:extLst>
      <p:ext uri="{BB962C8B-B14F-4D97-AF65-F5344CB8AC3E}">
        <p14:creationId xmlns:p14="http://schemas.microsoft.com/office/powerpoint/2010/main" val="65280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0" grpId="0" animBg="1"/>
      <p:bldP spid="23"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8" name="矩形 37"/>
          <p:cNvSpPr/>
          <p:nvPr/>
        </p:nvSpPr>
        <p:spPr>
          <a:xfrm>
            <a:off x="1334436" y="1709158"/>
            <a:ext cx="10139058" cy="1477328"/>
          </a:xfrm>
          <a:prstGeom prst="rect">
            <a:avLst/>
          </a:prstGeom>
        </p:spPr>
        <p:txBody>
          <a:bodyPr wrap="none">
            <a:spAutoFit/>
          </a:bodyPr>
          <a:lstStyle/>
          <a:p>
            <a:pPr marL="457200" indent="-457200">
              <a:lnSpc>
                <a:spcPct val="150000"/>
              </a:lnSpc>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Architecture of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model, and the dropout ratio of representative movies and</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non-representative dropout ratio.</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Eventually,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we found that the low dropout rate of representative</a:t>
            </a:r>
          </a:p>
          <a:p>
            <a:pPr>
              <a:lnSpc>
                <a:spcPct val="150000"/>
              </a:lnSpc>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movies and the high dropout rate of non-representative movies can get better 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94" y="3257124"/>
            <a:ext cx="5339658" cy="315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橢圓 2"/>
          <p:cNvSpPr/>
          <p:nvPr/>
        </p:nvSpPr>
        <p:spPr>
          <a:xfrm>
            <a:off x="5191125" y="47339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6953250" y="5638800"/>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8701839" y="36290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047699" y="4619625"/>
            <a:ext cx="2785314" cy="646331"/>
          </a:xfrm>
          <a:prstGeom prst="rect">
            <a:avLst/>
          </a:prstGeom>
          <a:noFill/>
        </p:spPr>
        <p:txBody>
          <a:bodyPr wrap="none" rtlCol="0">
            <a:spAutoFit/>
          </a:bodyPr>
          <a:lstStyle/>
          <a:p>
            <a:r>
              <a:rPr lang="en-US" altLang="zh-TW" b="1" dirty="0" smtClean="0">
                <a:solidFill>
                  <a:srgbClr val="FF0000"/>
                </a:solidFill>
              </a:rPr>
              <a:t>Choose 1024 as our hidden</a:t>
            </a:r>
          </a:p>
          <a:p>
            <a:r>
              <a:rPr lang="en-US" altLang="zh-TW" b="1" dirty="0">
                <a:solidFill>
                  <a:srgbClr val="FF0000"/>
                </a:solidFill>
              </a:rPr>
              <a:t>d</a:t>
            </a:r>
            <a:r>
              <a:rPr lang="en-US" altLang="zh-TW" b="1" dirty="0" smtClean="0">
                <a:solidFill>
                  <a:srgbClr val="FF0000"/>
                </a:solidFill>
              </a:rPr>
              <a:t>imension for </a:t>
            </a:r>
            <a:r>
              <a:rPr lang="en-US" altLang="zh-TW" b="1" dirty="0" err="1" smtClean="0">
                <a:solidFill>
                  <a:srgbClr val="FF0000"/>
                </a:solidFill>
              </a:rPr>
              <a:t>Autoencoder</a:t>
            </a:r>
            <a:endParaRPr lang="zh-TW" altLang="en-US" b="1" dirty="0">
              <a:solidFill>
                <a:srgbClr val="FF0000"/>
              </a:solidFill>
            </a:endParaRPr>
          </a:p>
        </p:txBody>
      </p: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31</a:t>
            </a:r>
            <a:endParaRPr lang="zh-TW" altLang="en-US" dirty="0"/>
          </a:p>
        </p:txBody>
      </p:sp>
    </p:spTree>
    <p:extLst>
      <p:ext uri="{BB962C8B-B14F-4D97-AF65-F5344CB8AC3E}">
        <p14:creationId xmlns:p14="http://schemas.microsoft.com/office/powerpoint/2010/main" val="425861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31007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646153"/>
            <a:ext cx="356447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136698"/>
            <a:ext cx="3633231"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NDCG@k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34436" y="1812476"/>
            <a:ext cx="9934643" cy="3785652"/>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NDCG is equal to DCG divided by IDCG.</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DCG: used to measure the relevance of an item based on its position in the recommendation list.</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IDCG: is the maximum DCG score that can be obtained when the recommendation system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can perfectly sort the recommendation results.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298" y="2410371"/>
            <a:ext cx="1989260" cy="66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298" y="3656314"/>
            <a:ext cx="2809268"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32</a:t>
            </a:r>
            <a:endParaRPr lang="zh-TW" altLang="en-US" dirty="0"/>
          </a:p>
        </p:txBody>
      </p:sp>
      <p:sp>
        <p:nvSpPr>
          <p:cNvPr id="3" name="文字方塊 2"/>
          <p:cNvSpPr txBox="1"/>
          <p:nvPr/>
        </p:nvSpPr>
        <p:spPr>
          <a:xfrm>
            <a:off x="2535784" y="5581656"/>
            <a:ext cx="2689326" cy="369332"/>
          </a:xfrm>
          <a:prstGeom prst="rect">
            <a:avLst/>
          </a:prstGeom>
          <a:noFill/>
        </p:spPr>
        <p:txBody>
          <a:bodyPr wrap="none" rtlCol="0">
            <a:spAutoFit/>
          </a:bodyPr>
          <a:lstStyle/>
          <a:p>
            <a:r>
              <a:rPr lang="en-US" altLang="zh-TW" dirty="0" smtClean="0"/>
              <a:t>IDCG Ground Truth: [5,3,1]</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5763782" y="6102646"/>
                <a:ext cx="4176271" cy="575927"/>
              </a:xfrm>
              <a:prstGeom prst="rect">
                <a:avLst/>
              </a:prstGeom>
              <a:noFill/>
            </p:spPr>
            <p:txBody>
              <a:bodyPr wrap="none" rtlCol="0">
                <a:spAutoFit/>
              </a:bodyPr>
              <a:lstStyle/>
              <a:p>
                <a14:m>
                  <m:oMath xmlns:m="http://schemas.openxmlformats.org/officeDocument/2006/math">
                    <m:f>
                      <m:fPr>
                        <m:ctrlPr>
                          <a:rPr lang="en-US" altLang="zh-TW" i="1" dirty="0" smtClean="0">
                            <a:latin typeface="Cambria Math"/>
                          </a:rPr>
                        </m:ctrlPr>
                      </m:fPr>
                      <m:num>
                        <m:r>
                          <a:rPr lang="en-US" altLang="zh-TW" b="0" i="1" dirty="0" smtClean="0">
                            <a:latin typeface="Cambria Math"/>
                          </a:rPr>
                          <m:t>1</m:t>
                        </m:r>
                      </m:num>
                      <m:den>
                        <m:r>
                          <a:rPr lang="en-US" altLang="zh-TW" b="0" i="1" dirty="0" smtClean="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dirty="0"/>
                          <m:t>1</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5</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oMath>
                </a14:m>
                <a:r>
                  <a:rPr lang="en-US" altLang="zh-TW" dirty="0" smtClean="0"/>
                  <a:t>)</a:t>
                </a:r>
                <a:r>
                  <a:rPr lang="zh-TW" altLang="en-US" dirty="0" smtClean="0"/>
                  <a:t> </a:t>
                </a:r>
                <a:r>
                  <a:rPr lang="en-US" altLang="zh-TW" dirty="0" smtClean="0"/>
                  <a:t>=</a:t>
                </a:r>
                <a:r>
                  <a:rPr lang="zh-TW" altLang="en-US" dirty="0" smtClean="0"/>
                  <a:t> </a:t>
                </a:r>
                <a:r>
                  <a:rPr lang="en-US" altLang="zh-TW" dirty="0"/>
                  <a:t>1.7975</a:t>
                </a:r>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763782" y="6102646"/>
                <a:ext cx="4176271" cy="575927"/>
              </a:xfrm>
              <a:prstGeom prst="rect">
                <a:avLst/>
              </a:prstGeom>
              <a:blipFill rotWithShape="1">
                <a:blip r:embed="rId4"/>
                <a:stretch>
                  <a:fillRect r="-2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5763782" y="5478358"/>
                <a:ext cx="4201920" cy="575927"/>
              </a:xfrm>
              <a:prstGeom prst="rect">
                <a:avLst/>
              </a:prstGeom>
              <a:noFill/>
            </p:spPr>
            <p:txBody>
              <a:bodyPr wrap="none" rtlCol="0">
                <a:spAutoFit/>
              </a:bodyPr>
              <a:lstStyle/>
              <a:p>
                <a14:m>
                  <m:oMath xmlns:m="http://schemas.openxmlformats.org/officeDocument/2006/math">
                    <m:f>
                      <m:fPr>
                        <m:ctrlPr>
                          <a:rPr lang="en-US" altLang="zh-TW" i="1" dirty="0">
                            <a:latin typeface="Cambria Math"/>
                          </a:rPr>
                        </m:ctrlPr>
                      </m:fPr>
                      <m:num>
                        <m:r>
                          <a:rPr lang="en-US" altLang="zh-TW" i="1" dirty="0">
                            <a:latin typeface="Cambria Math"/>
                          </a:rPr>
                          <m:t>1</m:t>
                        </m:r>
                      </m:num>
                      <m:den>
                        <m:r>
                          <a:rPr lang="en-US" altLang="zh-TW" i="1" dirty="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b="0" i="0" smtClean="0">
                            <a:latin typeface="Cambria Math"/>
                          </a:rPr>
                          <m:t>5</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1</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r>
                      <a:rPr lang="en-US" altLang="zh-TW" b="0" i="1" smtClean="0">
                        <a:latin typeface="Cambria Math"/>
                      </a:rPr>
                      <m:t>)</m:t>
                    </m:r>
                  </m:oMath>
                </a14:m>
                <a:r>
                  <a:rPr lang="en-US" altLang="zh-TW" dirty="0" smtClean="0"/>
                  <a:t> </a:t>
                </a:r>
                <a:r>
                  <a:rPr lang="en-US" altLang="zh-TW" dirty="0"/>
                  <a:t>= 2.4642</a:t>
                </a:r>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63782" y="5478358"/>
                <a:ext cx="4201920" cy="575927"/>
              </a:xfrm>
              <a:prstGeom prst="rect">
                <a:avLst/>
              </a:prstGeom>
              <a:blipFill rotWithShape="1">
                <a:blip r:embed="rId5"/>
                <a:stretch>
                  <a:fillRect r="-290" b="-1064"/>
                </a:stretch>
              </a:blipFill>
            </p:spPr>
            <p:txBody>
              <a:bodyPr/>
              <a:lstStyle/>
              <a:p>
                <a:r>
                  <a:rPr lang="zh-TW" altLang="en-US">
                    <a:noFill/>
                  </a:rPr>
                  <a:t> </a:t>
                </a:r>
              </a:p>
            </p:txBody>
          </p:sp>
        </mc:Fallback>
      </mc:AlternateContent>
      <p:sp>
        <p:nvSpPr>
          <p:cNvPr id="5" name="矩形 4"/>
          <p:cNvSpPr/>
          <p:nvPr/>
        </p:nvSpPr>
        <p:spPr>
          <a:xfrm>
            <a:off x="2556391" y="6299716"/>
            <a:ext cx="2552302" cy="369332"/>
          </a:xfrm>
          <a:prstGeom prst="rect">
            <a:avLst/>
          </a:prstGeom>
        </p:spPr>
        <p:txBody>
          <a:bodyPr wrap="none">
            <a:spAutoFit/>
          </a:bodyPr>
          <a:lstStyle/>
          <a:p>
            <a:r>
              <a:rPr lang="en-US" altLang="zh-TW" dirty="0" smtClean="0"/>
              <a:t>DCG Recommend: </a:t>
            </a:r>
            <a:r>
              <a:rPr lang="en-US" altLang="zh-TW" dirty="0"/>
              <a:t>[1,3,5]</a:t>
            </a:r>
          </a:p>
        </p:txBody>
      </p:sp>
      <p:sp>
        <p:nvSpPr>
          <p:cNvPr id="6" name="文字方塊 5"/>
          <p:cNvSpPr txBox="1"/>
          <p:nvPr/>
        </p:nvSpPr>
        <p:spPr>
          <a:xfrm>
            <a:off x="0" y="5564269"/>
            <a:ext cx="2425344" cy="369332"/>
          </a:xfrm>
          <a:prstGeom prst="rect">
            <a:avLst/>
          </a:prstGeom>
          <a:noFill/>
        </p:spPr>
        <p:txBody>
          <a:bodyPr wrap="none" rtlCol="0">
            <a:spAutoFit/>
          </a:bodyPr>
          <a:lstStyle/>
          <a:p>
            <a:r>
              <a:rPr lang="en-US" altLang="zh-TW" dirty="0" smtClean="0"/>
              <a:t>Top 3 recommendation:</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9172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precision@k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&amp;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recall@k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34436" y="1709158"/>
            <a:ext cx="1035937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context of the recommendation system, we will divide the movie into two categories according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the rating given by the user. If a movie’s rating is higher than the user’s average rating, we will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egard the movie as the user’s favorite movie; otherwise, we will regard it as a movie the user don’t like.</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Then, we can use the below formula to calculate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precision@k</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recall@k</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787" y="3951534"/>
            <a:ext cx="7645980" cy="82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87" y="5172076"/>
            <a:ext cx="816723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33</a:t>
            </a:r>
            <a:endParaRPr lang="zh-TW" altLang="en-US" dirty="0"/>
          </a:p>
        </p:txBody>
      </p:sp>
    </p:spTree>
    <p:extLst>
      <p:ext uri="{BB962C8B-B14F-4D97-AF65-F5344CB8AC3E}">
        <p14:creationId xmlns:p14="http://schemas.microsoft.com/office/powerpoint/2010/main" val="27119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4126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How cluster number affect the performance?</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979678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select the appropriate number of groups according to the Decision diagram.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According the decision diagram below, we will choose to divide all users into 1, 4, and 7 groups,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ecause these group centers conform to the characteristics of the group center of the DPC clustering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lgorithm.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3" y="3639033"/>
            <a:ext cx="5681279" cy="304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22" y="3367448"/>
            <a:ext cx="5653421" cy="322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34</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628740"/>
            <a:ext cx="1725152"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2" name="矩形 11"/>
          <p:cNvSpPr/>
          <p:nvPr/>
        </p:nvSpPr>
        <p:spPr>
          <a:xfrm>
            <a:off x="6121985" y="1641208"/>
            <a:ext cx="3927678" cy="55399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 random mask noise</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3" name="矩形 12"/>
          <p:cNvSpPr/>
          <p:nvPr/>
        </p:nvSpPr>
        <p:spPr>
          <a:xfrm>
            <a:off x="1324909" y="2201788"/>
            <a:ext cx="1018420"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CDAE</a:t>
            </a:r>
          </a:p>
        </p:txBody>
      </p:sp>
      <p:sp>
        <p:nvSpPr>
          <p:cNvPr id="14" name="矩形 13"/>
          <p:cNvSpPr/>
          <p:nvPr/>
        </p:nvSpPr>
        <p:spPr>
          <a:xfrm>
            <a:off x="6121985" y="2201788"/>
            <a:ext cx="223170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Dual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624" y="2757216"/>
            <a:ext cx="3473068" cy="392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803" y="2757216"/>
            <a:ext cx="3304611" cy="369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Tree>
    <p:extLst>
      <p:ext uri="{BB962C8B-B14F-4D97-AF65-F5344CB8AC3E}">
        <p14:creationId xmlns:p14="http://schemas.microsoft.com/office/powerpoint/2010/main" val="276712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331" y="1743076"/>
            <a:ext cx="7744874" cy="2165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36</a:t>
            </a:r>
            <a:endParaRPr lang="zh-TW" altLang="en-US" dirty="0"/>
          </a:p>
        </p:txBody>
      </p:sp>
      <p:sp>
        <p:nvSpPr>
          <p:cNvPr id="17" name="矩形 16"/>
          <p:cNvSpPr/>
          <p:nvPr/>
        </p:nvSpPr>
        <p:spPr>
          <a:xfrm>
            <a:off x="987126" y="3865035"/>
            <a:ext cx="1072730" cy="498278"/>
          </a:xfrm>
          <a:prstGeom prst="rect">
            <a:avLst/>
          </a:prstGeom>
        </p:spPr>
        <p:txBody>
          <a:bodyPr wrap="none">
            <a:spAutoFit/>
          </a:bodyPr>
          <a:lstStyle/>
          <a:p>
            <a:pPr>
              <a:lnSpc>
                <a:spcPct val="150000"/>
              </a:lnSpc>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Analysis:</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901409" y="4411624"/>
            <a:ext cx="11177162"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It seems that </a:t>
            </a:r>
            <a:r>
              <a:rPr lang="en-US" altLang="zh-TW" dirty="0" err="1" smtClean="0"/>
              <a:t>Autoencoders</a:t>
            </a:r>
            <a:r>
              <a:rPr lang="en-US" altLang="zh-TW" dirty="0" smtClean="0"/>
              <a:t> with random masking noise, like Random </a:t>
            </a:r>
            <a:r>
              <a:rPr lang="en-US" altLang="zh-TW" dirty="0" err="1" smtClean="0"/>
              <a:t>Autoencoder</a:t>
            </a:r>
            <a:r>
              <a:rPr lang="en-US" altLang="zh-TW" dirty="0" smtClean="0"/>
              <a:t> and CDAE, perform not well.</a:t>
            </a:r>
          </a:p>
        </p:txBody>
      </p:sp>
      <p:sp>
        <p:nvSpPr>
          <p:cNvPr id="15" name="文字方塊 14"/>
          <p:cNvSpPr txBox="1"/>
          <p:nvPr/>
        </p:nvSpPr>
        <p:spPr>
          <a:xfrm>
            <a:off x="899640" y="5522537"/>
            <a:ext cx="4823693"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Dual </a:t>
            </a:r>
            <a:r>
              <a:rPr lang="en-US" altLang="zh-TW" dirty="0" err="1" smtClean="0"/>
              <a:t>Autoencoder</a:t>
            </a:r>
            <a:r>
              <a:rPr lang="en-US" altLang="zh-TW" dirty="0" smtClean="0"/>
              <a:t> has the worst performance.</a:t>
            </a:r>
            <a:endParaRPr lang="zh-TW" altLang="en-US" dirty="0"/>
          </a:p>
        </p:txBody>
      </p:sp>
      <p:sp>
        <p:nvSpPr>
          <p:cNvPr id="4" name="矩形 3"/>
          <p:cNvSpPr/>
          <p:nvPr/>
        </p:nvSpPr>
        <p:spPr>
          <a:xfrm>
            <a:off x="1198315" y="4819056"/>
            <a:ext cx="9117259"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reason may be </a:t>
            </a:r>
            <a:r>
              <a:rPr lang="en-US" altLang="zh-TW" dirty="0" smtClean="0">
                <a:solidFill>
                  <a:srgbClr val="FF0000"/>
                </a:solidFill>
              </a:rPr>
              <a:t>that random </a:t>
            </a:r>
            <a:r>
              <a:rPr lang="en-US" altLang="zh-TW" dirty="0">
                <a:solidFill>
                  <a:srgbClr val="FF0000"/>
                </a:solidFill>
              </a:rPr>
              <a:t>masking noise is not suitable for training </a:t>
            </a:r>
            <a:r>
              <a:rPr lang="en-US" altLang="zh-TW" dirty="0" err="1" smtClean="0">
                <a:solidFill>
                  <a:srgbClr val="FF0000"/>
                </a:solidFill>
              </a:rPr>
              <a:t>Autoencoder</a:t>
            </a:r>
            <a:r>
              <a:rPr lang="en-US" altLang="zh-TW" dirty="0" smtClean="0">
                <a:solidFill>
                  <a:srgbClr val="FF0000"/>
                </a:solidFill>
              </a:rPr>
              <a:t> in the context of recommendation system.</a:t>
            </a:r>
            <a:endParaRPr lang="zh-TW" altLang="en-US" dirty="0">
              <a:solidFill>
                <a:srgbClr val="FF0000"/>
              </a:solidFill>
            </a:endParaRPr>
          </a:p>
        </p:txBody>
      </p:sp>
      <p:sp>
        <p:nvSpPr>
          <p:cNvPr id="18" name="矩形 17"/>
          <p:cNvSpPr/>
          <p:nvPr/>
        </p:nvSpPr>
        <p:spPr>
          <a:xfrm>
            <a:off x="1198314" y="5920444"/>
            <a:ext cx="9450636"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a:t>
            </a:r>
            <a:r>
              <a:rPr lang="en-US" altLang="zh-TW" dirty="0" smtClean="0">
                <a:solidFill>
                  <a:srgbClr val="FF0000"/>
                </a:solidFill>
              </a:rPr>
              <a:t>reason may be that the output of the Dual </a:t>
            </a:r>
            <a:r>
              <a:rPr lang="en-US" altLang="zh-TW" dirty="0" err="1" smtClean="0">
                <a:solidFill>
                  <a:srgbClr val="FF0000"/>
                </a:solidFill>
              </a:rPr>
              <a:t>Autoencoder</a:t>
            </a:r>
            <a:r>
              <a:rPr lang="en-US" altLang="zh-TW" dirty="0" smtClean="0">
                <a:solidFill>
                  <a:srgbClr val="FF0000"/>
                </a:solidFill>
              </a:rPr>
              <a:t> simply do a inner product which cannot effectively capture the non-linear relationship between the user and the item.</a:t>
            </a:r>
            <a:endParaRPr lang="zh-TW" altLang="en-US" dirty="0">
              <a:solidFill>
                <a:srgbClr val="FF0000"/>
              </a:solidFill>
            </a:endParaRPr>
          </a:p>
        </p:txBody>
      </p:sp>
      <p:sp>
        <p:nvSpPr>
          <p:cNvPr id="5" name="矩形 4"/>
          <p:cNvSpPr/>
          <p:nvPr/>
        </p:nvSpPr>
        <p:spPr>
          <a:xfrm>
            <a:off x="2059856" y="3506689"/>
            <a:ext cx="7744874" cy="3693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33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5</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Conclusion &amp; Future Work</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Conclusion</a:t>
            </a:r>
          </a:p>
          <a:p>
            <a:pPr marL="342900" indent="-342900">
              <a:lnSpc>
                <a:spcPct val="150000"/>
              </a:lnSpc>
              <a:buFont typeface="Arial" panose="020B0604020202020204" pitchFamily="34" charset="0"/>
              <a:buChar char="•"/>
            </a:pPr>
            <a:r>
              <a:rPr lang="en-US" altLang="zh-TW" sz="2400" dirty="0" smtClean="0">
                <a:solidFill>
                  <a:schemeClr val="bg1"/>
                </a:solidFill>
              </a:rPr>
              <a:t>Future Work</a:t>
            </a:r>
            <a:endParaRPr lang="en-US" altLang="zh-TW" sz="2400" dirty="0">
              <a:solidFill>
                <a:schemeClr val="bg1"/>
              </a:solidFill>
            </a:endParaRP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a:t>3</a:t>
            </a:r>
            <a:r>
              <a:rPr lang="en-US" altLang="zh-TW" dirty="0" smtClean="0"/>
              <a:t>7</a:t>
            </a:r>
            <a:endParaRPr lang="zh-TW" altLang="en-US" dirty="0"/>
          </a:p>
        </p:txBody>
      </p:sp>
    </p:spTree>
    <p:extLst>
      <p:ext uri="{BB962C8B-B14F-4D97-AF65-F5344CB8AC3E}">
        <p14:creationId xmlns:p14="http://schemas.microsoft.com/office/powerpoint/2010/main" val="262084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533900" y="406370"/>
            <a:ext cx="779145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4151073" cy="741806"/>
          </a:xfrm>
          <a:prstGeom prst="rect">
            <a:avLst/>
          </a:prstGeom>
        </p:spPr>
        <p:txBody>
          <a:bodyPr wrap="none">
            <a:spAutoFit/>
          </a:bodyPr>
          <a:lstStyle/>
          <a:p>
            <a:pPr>
              <a:lnSpc>
                <a:spcPct val="150000"/>
              </a:lnSpc>
            </a:pPr>
            <a:r>
              <a:rPr lang="en-US" altLang="zh-CN" sz="3200" dirty="0" smtClean="0">
                <a:solidFill>
                  <a:srgbClr val="157E9F"/>
                </a:solidFill>
                <a:latin typeface="方正清刻本悦宋简体" panose="02000000000000000000" pitchFamily="2" charset="-122"/>
                <a:ea typeface="方正清刻本悦宋简体" panose="02000000000000000000" pitchFamily="2" charset="-122"/>
              </a:rPr>
              <a:t>Conclusion &amp; Future Work</a:t>
            </a:r>
            <a:endParaRPr lang="en-US" altLang="zh-CN" sz="32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7" y="1572773"/>
            <a:ext cx="207551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2197260"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Our contributions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
        <p:nvSpPr>
          <p:cNvPr id="19" name="圆角矩形 66"/>
          <p:cNvSpPr/>
          <p:nvPr/>
        </p:nvSpPr>
        <p:spPr>
          <a:xfrm rot="10800000" flipV="1">
            <a:off x="926078" y="4043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0" name="直接连接符 68"/>
          <p:cNvCxnSpPr/>
          <p:nvPr/>
        </p:nvCxnSpPr>
        <p:spPr>
          <a:xfrm flipH="1">
            <a:off x="1334436" y="4379983"/>
            <a:ext cx="1577118"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297787" y="3863490"/>
            <a:ext cx="1613767"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Future Work</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5" name="矩形 24"/>
          <p:cNvSpPr/>
          <p:nvPr/>
        </p:nvSpPr>
        <p:spPr>
          <a:xfrm>
            <a:off x="1334436" y="3024720"/>
            <a:ext cx="780418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Our “user rejuvenation” is helpful for training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26" name="矩形 25"/>
          <p:cNvSpPr/>
          <p:nvPr/>
        </p:nvSpPr>
        <p:spPr>
          <a:xfrm>
            <a:off x="1334436" y="4446662"/>
            <a:ext cx="8293809" cy="553998"/>
          </a:xfrm>
          <a:prstGeom prst="rect">
            <a:avLst/>
          </a:prstGeom>
        </p:spPr>
        <p:txBody>
          <a:bodyPr wrap="none">
            <a:spAutoFit/>
          </a:bodyPr>
          <a:lstStyle/>
          <a:p>
            <a:pPr marL="457200" indent="-457200">
              <a:lnSpc>
                <a:spcPct val="150000"/>
              </a:lnSpc>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Try the more complex model architecture to increase the capacity of the model.</a:t>
            </a:r>
          </a:p>
        </p:txBody>
      </p:sp>
      <p:sp>
        <p:nvSpPr>
          <p:cNvPr id="27" name="矩形 26"/>
          <p:cNvSpPr/>
          <p:nvPr/>
        </p:nvSpPr>
        <p:spPr>
          <a:xfrm>
            <a:off x="1334436" y="5407174"/>
            <a:ext cx="632993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Experiment on other dataset, not just on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a:t>
            </a:r>
          </a:p>
        </p:txBody>
      </p:sp>
      <p:sp>
        <p:nvSpPr>
          <p:cNvPr id="7" name="矩形 6"/>
          <p:cNvSpPr/>
          <p:nvPr/>
        </p:nvSpPr>
        <p:spPr>
          <a:xfrm>
            <a:off x="1334437" y="1786158"/>
            <a:ext cx="9030571" cy="959943"/>
          </a:xfrm>
          <a:prstGeom prst="rect">
            <a:avLst/>
          </a:prstGeom>
        </p:spPr>
        <p:txBody>
          <a:bodyPr wrap="square">
            <a:spAutoFit/>
          </a:bodyPr>
          <a:lstStyle/>
          <a:p>
            <a:pPr marL="457200" indent="-457200">
              <a:lnSpc>
                <a:spcPct val="150000"/>
              </a:lnSpc>
              <a:buFont typeface="+mj-lt"/>
              <a:buAutoNum type="arabicPeriod"/>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are the first to propose the concept that combines noise generation and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solve the cold start problem in the field of recommendation system.</a:t>
            </a:r>
          </a:p>
        </p:txBody>
      </p:sp>
    </p:spTree>
    <p:extLst>
      <p:ext uri="{BB962C8B-B14F-4D97-AF65-F5344CB8AC3E}">
        <p14:creationId xmlns:p14="http://schemas.microsoft.com/office/powerpoint/2010/main" val="399889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962336" y="2901412"/>
            <a:ext cx="4753802" cy="769441"/>
          </a:xfrm>
          <a:prstGeom prst="rect">
            <a:avLst/>
          </a:prstGeom>
        </p:spPr>
        <p:txBody>
          <a:bodyPr wrap="none">
            <a:spAutoFit/>
          </a:bodyPr>
          <a:lstStyle/>
          <a:p>
            <a:r>
              <a:rPr kumimoji="1" lang="en-US" altLang="zh-CN" sz="4400" b="1" dirty="0" smtClean="0">
                <a:solidFill>
                  <a:srgbClr val="157E9F"/>
                </a:solidFill>
                <a:latin typeface="方正清刻本悦宋简体" panose="02000000000000000000" pitchFamily="2" charset="-122"/>
                <a:ea typeface="方正清刻本悦宋简体" panose="02000000000000000000" pitchFamily="2" charset="-122"/>
              </a:rPr>
              <a:t>Thanks for listening !</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圖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2592281"/>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5513954"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主題</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8750529" y="1412615"/>
            <a:ext cx="2394858" cy="523220"/>
          </a:xfrm>
          <a:prstGeom prst="rect">
            <a:avLst/>
          </a:prstGeom>
          <a:noFill/>
        </p:spPr>
        <p:txBody>
          <a:bodyPr wrap="square" rtlCol="0">
            <a:spAutoFit/>
          </a:bodyPr>
          <a:lstStyle/>
          <a:p>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文獻回顧</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481140" y="3093660"/>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方法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6865939" y="4804784"/>
            <a:ext cx="2729704"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結論與未來展望</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493720" y="3268397"/>
            <a:ext cx="2161169" cy="923330"/>
          </a:xfrm>
          <a:prstGeom prst="rect">
            <a:avLst/>
          </a:prstGeom>
        </p:spPr>
        <p:txBody>
          <a:bodyPr wrap="none">
            <a:spAutoFit/>
          </a:bodyPr>
          <a:lstStyle/>
          <a:p>
            <a:r>
              <a:rPr kumimoji="1" lang="en-US" altLang="zh-TW" sz="5400" b="1" dirty="0" smtClean="0">
                <a:solidFill>
                  <a:schemeClr val="bg1"/>
                </a:solidFill>
                <a:latin typeface="方正清刻本悦宋简体" panose="02000000000000000000" pitchFamily="2" charset="-122"/>
                <a:ea typeface="方正清刻本悦宋简体" panose="02000000000000000000" pitchFamily="2" charset="-122"/>
              </a:rPr>
              <a:t>Agenda</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8743888" y="3068240"/>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研究結果</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文本框 130"/>
          <p:cNvSpPr txBox="1"/>
          <p:nvPr/>
        </p:nvSpPr>
        <p:spPr>
          <a:xfrm>
            <a:off x="4624454"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endParaRPr lang="en-US" altLang="zh-CN" sz="4000" b="1" dirty="0">
              <a:solidFill>
                <a:srgbClr val="157E9F"/>
              </a:solidFill>
              <a:latin typeface="微软雅黑" pitchFamily="34" charset="-122"/>
              <a:ea typeface="微软雅黑" pitchFamily="34" charset="-122"/>
            </a:endParaRPr>
          </a:p>
        </p:txBody>
      </p:sp>
      <p:sp>
        <p:nvSpPr>
          <p:cNvPr id="132" name="矩形 131"/>
          <p:cNvSpPr/>
          <p:nvPr/>
        </p:nvSpPr>
        <p:spPr>
          <a:xfrm>
            <a:off x="4624454"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88160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endParaRPr lang="en-US" altLang="zh-CN" sz="4000" b="1" dirty="0">
              <a:solidFill>
                <a:srgbClr val="157E9F"/>
              </a:solidFill>
              <a:latin typeface="微软雅黑" pitchFamily="34" charset="-122"/>
              <a:ea typeface="微软雅黑" pitchFamily="34" charset="-122"/>
            </a:endParaRPr>
          </a:p>
        </p:txBody>
      </p:sp>
      <p:sp>
        <p:nvSpPr>
          <p:cNvPr id="134" name="矩形 133"/>
          <p:cNvSpPr/>
          <p:nvPr/>
        </p:nvSpPr>
        <p:spPr>
          <a:xfrm>
            <a:off x="788160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3</a:t>
            </a:r>
            <a:endParaRPr lang="en-US" altLang="zh-CN" sz="4000" b="1" dirty="0">
              <a:solidFill>
                <a:srgbClr val="157E9F"/>
              </a:solidFill>
              <a:latin typeface="微软雅黑" pitchFamily="34" charset="-122"/>
              <a:ea typeface="微软雅黑" pitchFamily="34" charset="-122"/>
            </a:endParaRPr>
          </a:p>
        </p:txBody>
      </p:sp>
      <p:sp>
        <p:nvSpPr>
          <p:cNvPr id="136" name="矩形 135"/>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7881600" y="3153717"/>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4</a:t>
            </a:r>
            <a:endParaRPr lang="en-US" altLang="zh-CN" sz="4000" b="1" dirty="0">
              <a:solidFill>
                <a:srgbClr val="157E9F"/>
              </a:solidFill>
              <a:latin typeface="微软雅黑" pitchFamily="34" charset="-122"/>
              <a:ea typeface="微软雅黑" pitchFamily="34" charset="-122"/>
            </a:endParaRPr>
          </a:p>
        </p:txBody>
      </p:sp>
      <p:sp>
        <p:nvSpPr>
          <p:cNvPr id="138" name="矩形 137"/>
          <p:cNvSpPr/>
          <p:nvPr/>
        </p:nvSpPr>
        <p:spPr>
          <a:xfrm>
            <a:off x="7881600" y="309366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601589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endParaRPr lang="en-US" altLang="zh-CN" sz="4000" b="1" dirty="0">
              <a:solidFill>
                <a:srgbClr val="157E9F"/>
              </a:solidFill>
              <a:latin typeface="微软雅黑" pitchFamily="34" charset="-122"/>
              <a:ea typeface="微软雅黑" pitchFamily="34" charset="-122"/>
            </a:endParaRPr>
          </a:p>
        </p:txBody>
      </p:sp>
      <p:sp>
        <p:nvSpPr>
          <p:cNvPr id="140" name="矩形 139"/>
          <p:cNvSpPr/>
          <p:nvPr/>
        </p:nvSpPr>
        <p:spPr>
          <a:xfrm>
            <a:off x="601589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5513954" y="197743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rPr>
              <a:t>Research </a:t>
            </a:r>
            <a:r>
              <a:rPr lang="en-US" altLang="zh-TW" sz="1600" dirty="0" smtClean="0">
                <a:solidFill>
                  <a:schemeClr val="tx1">
                    <a:lumMod val="75000"/>
                    <a:lumOff val="25000"/>
                  </a:schemeClr>
                </a:solidFill>
                <a:latin typeface="微软雅黑" pitchFamily="34" charset="-122"/>
                <a:ea typeface="微软雅黑" pitchFamily="34" charset="-122"/>
              </a:rPr>
              <a:t>Topic</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3" name="文本框 142"/>
          <p:cNvSpPr txBox="1"/>
          <p:nvPr/>
        </p:nvSpPr>
        <p:spPr>
          <a:xfrm>
            <a:off x="8785855" y="1960942"/>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Literature Review</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4" name="文本框 143"/>
          <p:cNvSpPr txBox="1"/>
          <p:nvPr/>
        </p:nvSpPr>
        <p:spPr>
          <a:xfrm>
            <a:off x="5522068" y="3633648"/>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a:t>
            </a:r>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Method</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8779214" y="3613135"/>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Result &amp; </a:t>
            </a:r>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Analysis </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6" name="文本框 145"/>
          <p:cNvSpPr txBox="1"/>
          <p:nvPr/>
        </p:nvSpPr>
        <p:spPr>
          <a:xfrm>
            <a:off x="6913508" y="5343095"/>
            <a:ext cx="287263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Conclusion &amp; Future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4" name="文字方塊 23"/>
          <p:cNvSpPr txBox="1"/>
          <p:nvPr/>
        </p:nvSpPr>
        <p:spPr>
          <a:xfrm>
            <a:off x="11737704" y="6337816"/>
            <a:ext cx="301686" cy="369332"/>
          </a:xfrm>
          <a:prstGeom prst="rect">
            <a:avLst/>
          </a:prstGeom>
          <a:noFill/>
        </p:spPr>
        <p:txBody>
          <a:bodyPr wrap="none" rtlCol="0">
            <a:spAutoFit/>
          </a:bodyPr>
          <a:lstStyle/>
          <a:p>
            <a:r>
              <a:rPr lang="en-US" altLang="zh-TW" dirty="0" smtClean="0"/>
              <a:t>4</a:t>
            </a:r>
            <a:endParaRPr lang="zh-TW" altLang="en-US" dirty="0"/>
          </a:p>
        </p:txBody>
      </p:sp>
    </p:spTree>
    <p:extLst>
      <p:ext uri="{BB962C8B-B14F-4D97-AF65-F5344CB8AC3E}">
        <p14:creationId xmlns:p14="http://schemas.microsoft.com/office/powerpoint/2010/main" val="25367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7500"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1200329"/>
          </a:xfrm>
          <a:prstGeom prst="rect">
            <a:avLst/>
          </a:prstGeom>
          <a:noFill/>
        </p:spPr>
        <p:txBody>
          <a:bodyPr wrap="square" rtlCol="0">
            <a:spAutoFit/>
          </a:bodyPr>
          <a:lstStyle/>
          <a:p>
            <a:pPr marL="742950" indent="-742950">
              <a:buFont typeface="+mj-lt"/>
              <a:buAutoNum type="arabicPeriod"/>
            </a:pP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Research Topic</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a:t>
            </a:r>
            <a:r>
              <a:rPr lang="zh-TW" altLang="en-US" sz="3600" b="1" dirty="0" smtClean="0">
                <a:solidFill>
                  <a:schemeClr val="bg1"/>
                </a:solidFill>
                <a:latin typeface="方正清刻本悦宋简体" panose="02000000000000000000" pitchFamily="2" charset="-122"/>
                <a:ea typeface="方正清刻本悦宋简体" panose="02000000000000000000" pitchFamily="2" charset="-122"/>
              </a:rPr>
              <a:t>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Cold start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user problem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in recommendation system</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910031"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71824" y="3081825"/>
            <a:ext cx="6405326"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What’s the difficulty of cold start problem</a:t>
            </a:r>
          </a:p>
          <a:p>
            <a:pPr marL="342900" indent="-342900">
              <a:lnSpc>
                <a:spcPct val="150000"/>
              </a:lnSpc>
              <a:buFont typeface="Arial" panose="020B0604020202020204" pitchFamily="34" charset="0"/>
              <a:buChar char="•"/>
            </a:pPr>
            <a:r>
              <a:rPr lang="en-US" altLang="zh-CN" sz="2400" dirty="0" smtClean="0">
                <a:solidFill>
                  <a:schemeClr val="bg1"/>
                </a:solidFill>
              </a:rPr>
              <a:t>Apply deep learning to solve cold start problem</a:t>
            </a:r>
          </a:p>
        </p:txBody>
      </p:sp>
      <p:sp>
        <p:nvSpPr>
          <p:cNvPr id="1766" name="文字方塊 1765"/>
          <p:cNvSpPr txBox="1"/>
          <p:nvPr/>
        </p:nvSpPr>
        <p:spPr>
          <a:xfrm>
            <a:off x="11737704" y="6337816"/>
            <a:ext cx="301686" cy="369332"/>
          </a:xfrm>
          <a:prstGeom prst="rect">
            <a:avLst/>
          </a:prstGeom>
          <a:noFill/>
        </p:spPr>
        <p:txBody>
          <a:bodyPr wrap="none" rtlCol="0">
            <a:spAutoFit/>
          </a:bodyPr>
          <a:lstStyle/>
          <a:p>
            <a:r>
              <a:rPr lang="en-US" altLang="zh-TW" dirty="0" smtClean="0"/>
              <a:t>5</a:t>
            </a:r>
            <a:endParaRPr lang="zh-TW" altLang="en-US" dirty="0"/>
          </a:p>
        </p:txBody>
      </p:sp>
    </p:spTree>
    <p:extLst>
      <p:ext uri="{BB962C8B-B14F-4D97-AF65-F5344CB8AC3E}">
        <p14:creationId xmlns:p14="http://schemas.microsoft.com/office/powerpoint/2010/main" val="28997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59671" y="475910"/>
            <a:ext cx="51657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What is the difficulty of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93" name="文本框 386"/>
          <p:cNvSpPr txBox="1"/>
          <p:nvPr/>
        </p:nvSpPr>
        <p:spPr>
          <a:xfrm>
            <a:off x="540291" y="1348922"/>
            <a:ext cx="282986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Non Cold Start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4" name="直接连接符 387"/>
          <p:cNvCxnSpPr/>
          <p:nvPr/>
        </p:nvCxnSpPr>
        <p:spPr>
          <a:xfrm>
            <a:off x="620874" y="185418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5" name="文本框 388"/>
          <p:cNvSpPr txBox="1"/>
          <p:nvPr/>
        </p:nvSpPr>
        <p:spPr>
          <a:xfrm>
            <a:off x="6417062" y="1386380"/>
            <a:ext cx="227843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Cold Start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6" name="直接连接符 389"/>
          <p:cNvCxnSpPr/>
          <p:nvPr/>
        </p:nvCxnSpPr>
        <p:spPr>
          <a:xfrm>
            <a:off x="6497645" y="187839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文本框 386"/>
          <p:cNvSpPr txBox="1"/>
          <p:nvPr/>
        </p:nvSpPr>
        <p:spPr>
          <a:xfrm>
            <a:off x="540291" y="1968180"/>
            <a:ext cx="5928987"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use rating similarity between two people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identify potential items a person would like</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57" y="3000825"/>
            <a:ext cx="583689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 name="文本框 386"/>
          <p:cNvSpPr txBox="1"/>
          <p:nvPr/>
        </p:nvSpPr>
        <p:spPr>
          <a:xfrm>
            <a:off x="6497645" y="1968180"/>
            <a:ext cx="5168971" cy="1052592"/>
          </a:xfrm>
          <a:prstGeom prst="rect">
            <a:avLst/>
          </a:prstGeom>
          <a:noFill/>
        </p:spPr>
        <p:txBody>
          <a:bodyPr wrap="none" lIns="91436" tIns="45718" rIns="91436" bIns="45718" rtlCol="0">
            <a:spAutoFit/>
          </a:bodyPr>
          <a:lstStyle/>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ew </a:t>
            </a: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do not have ratings overlap with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ther people.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54" y="3105149"/>
            <a:ext cx="3774546"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301686" cy="369332"/>
          </a:xfrm>
          <a:prstGeom prst="rect">
            <a:avLst/>
          </a:prstGeom>
          <a:noFill/>
        </p:spPr>
        <p:txBody>
          <a:bodyPr wrap="none" rtlCol="0">
            <a:spAutoFit/>
          </a:bodyPr>
          <a:lstStyle/>
          <a:p>
            <a:r>
              <a:rPr lang="en-US" altLang="zh-TW" dirty="0" smtClean="0"/>
              <a:t>6</a:t>
            </a:r>
            <a:endParaRPr lang="zh-TW" altLang="en-US" dirty="0"/>
          </a:p>
        </p:txBody>
      </p:sp>
    </p:spTree>
    <p:extLst>
      <p:ext uri="{BB962C8B-B14F-4D97-AF65-F5344CB8AC3E}">
        <p14:creationId xmlns:p14="http://schemas.microsoft.com/office/powerpoint/2010/main" val="374044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106595"/>
            <a:ext cx="252715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Why deep learning?</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2903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194424" y="4590789"/>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industry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15" name="Group 398"/>
          <p:cNvGrpSpPr/>
          <p:nvPr/>
        </p:nvGrpSpPr>
        <p:grpSpPr>
          <a:xfrm>
            <a:off x="633077" y="4590789"/>
            <a:ext cx="391999" cy="405287"/>
            <a:chOff x="209551" y="3594100"/>
            <a:chExt cx="280988" cy="290513"/>
          </a:xfrm>
          <a:solidFill>
            <a:srgbClr val="157E9F"/>
          </a:solidFill>
        </p:grpSpPr>
        <p:sp>
          <p:nvSpPr>
            <p:cNvPr id="16"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17"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18" name="TextBox 36"/>
          <p:cNvSpPr txBox="1">
            <a:spLocks noChangeArrowheads="1"/>
          </p:cNvSpPr>
          <p:nvPr/>
        </p:nvSpPr>
        <p:spPr bwMode="auto">
          <a:xfrm>
            <a:off x="1178922" y="5028079"/>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Covington,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[6]</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use deep neuron network to model </a:t>
            </a: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Youtube</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19" name="文本框 32"/>
          <p:cNvSpPr txBox="1">
            <a:spLocks noChangeArrowheads="1"/>
          </p:cNvSpPr>
          <p:nvPr/>
        </p:nvSpPr>
        <p:spPr bwMode="auto">
          <a:xfrm>
            <a:off x="6985624" y="4540047"/>
            <a:ext cx="1682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Academia</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0" name="Group 398"/>
          <p:cNvGrpSpPr/>
          <p:nvPr/>
        </p:nvGrpSpPr>
        <p:grpSpPr>
          <a:xfrm>
            <a:off x="6424277" y="4514589"/>
            <a:ext cx="391999" cy="405287"/>
            <a:chOff x="209551" y="3594100"/>
            <a:chExt cx="280988" cy="290513"/>
          </a:xfrm>
          <a:solidFill>
            <a:srgbClr val="157E9F"/>
          </a:solidFill>
        </p:grpSpPr>
        <p:sp>
          <p:nvSpPr>
            <p:cNvPr id="21"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22"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23" name="TextBox 36"/>
          <p:cNvSpPr txBox="1">
            <a:spLocks noChangeArrowheads="1"/>
          </p:cNvSpPr>
          <p:nvPr/>
        </p:nvSpPr>
        <p:spPr bwMode="auto">
          <a:xfrm>
            <a:off x="6979648" y="5009029"/>
            <a:ext cx="37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ACM </a:t>
            </a:r>
            <a:r>
              <a:rPr lang="en-US" altLang="zh-CN" sz="1600" b="1" dirty="0" err="1" smtClean="0">
                <a:solidFill>
                  <a:srgbClr val="FF0000"/>
                </a:solidFill>
                <a:latin typeface="Arial" pitchFamily="34" charset="0"/>
                <a:ea typeface="微软雅黑" pitchFamily="34" charset="-122"/>
                <a:cs typeface="Open Sans Light"/>
                <a:sym typeface="Arial" pitchFamily="34" charset="0"/>
              </a:rPr>
              <a:t>RecSys</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included a deep learning based recommendation system as one of the conference themes</a:t>
            </a:r>
            <a:r>
              <a:rPr lang="zh-TW" altLang="en-US"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a:t>
            </a:r>
            <a:r>
              <a:rPr lang="en-US" altLang="zh-TW"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since 2016</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24" name="TextBox 36"/>
          <p:cNvSpPr txBox="1">
            <a:spLocks noChangeArrowheads="1"/>
          </p:cNvSpPr>
          <p:nvPr/>
        </p:nvSpPr>
        <p:spPr bwMode="auto">
          <a:xfrm>
            <a:off x="1178922" y="5721053"/>
            <a:ext cx="4269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Cheng,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[7]</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apply deep neuron network to model Google Play APP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smtClean="0"/>
              <a:t>7</a:t>
            </a:r>
            <a:endParaRPr lang="zh-TW" altLang="en-US" dirty="0"/>
          </a:p>
        </p:txBody>
      </p:sp>
      <p:sp>
        <p:nvSpPr>
          <p:cNvPr id="38" name="文本框 386"/>
          <p:cNvSpPr txBox="1"/>
          <p:nvPr/>
        </p:nvSpPr>
        <p:spPr>
          <a:xfrm>
            <a:off x="540291" y="3970174"/>
            <a:ext cx="2685342" cy="572460"/>
          </a:xfrm>
          <a:prstGeom prst="rect">
            <a:avLst/>
          </a:prstGeom>
          <a:noFill/>
        </p:spPr>
        <p:txBody>
          <a:bodyPr wrap="none" lIns="91436" tIns="45718" rIns="91436" bIns="45718" rtlCol="0">
            <a:spAutoFit/>
          </a:bodyPr>
          <a:lstStyle/>
          <a:p>
            <a:pPr>
              <a:lnSpc>
                <a:spcPct val="130000"/>
              </a:lnSpc>
            </a:pP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Application Examples</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 name="直接连接符 387"/>
          <p:cNvCxnSpPr/>
          <p:nvPr/>
        </p:nvCxnSpPr>
        <p:spPr>
          <a:xfrm>
            <a:off x="620874" y="449261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文本框 32"/>
          <p:cNvSpPr txBox="1">
            <a:spLocks noChangeArrowheads="1"/>
          </p:cNvSpPr>
          <p:nvPr/>
        </p:nvSpPr>
        <p:spPr bwMode="auto">
          <a:xfrm>
            <a:off x="540291" y="1723764"/>
            <a:ext cx="7145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Because deep learning based methods have two major advantages: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41" name="文本框 32"/>
          <p:cNvSpPr txBox="1">
            <a:spLocks noChangeArrowheads="1"/>
          </p:cNvSpPr>
          <p:nvPr/>
        </p:nvSpPr>
        <p:spPr bwMode="auto">
          <a:xfrm>
            <a:off x="1194423" y="2209539"/>
            <a:ext cx="353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Nonlinear relationship simulation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2" name="Group 398"/>
          <p:cNvGrpSpPr/>
          <p:nvPr/>
        </p:nvGrpSpPr>
        <p:grpSpPr>
          <a:xfrm>
            <a:off x="633077" y="2209539"/>
            <a:ext cx="391999" cy="405287"/>
            <a:chOff x="209551" y="3594100"/>
            <a:chExt cx="280988" cy="290513"/>
          </a:xfrm>
          <a:solidFill>
            <a:srgbClr val="157E9F"/>
          </a:solidFill>
        </p:grpSpPr>
        <p:sp>
          <p:nvSpPr>
            <p:cNvPr id="4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5" name="文本框 32"/>
          <p:cNvSpPr txBox="1">
            <a:spLocks noChangeArrowheads="1"/>
          </p:cNvSpPr>
          <p:nvPr/>
        </p:nvSpPr>
        <p:spPr bwMode="auto">
          <a:xfrm>
            <a:off x="6979061" y="2209539"/>
            <a:ext cx="2888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 feature extraction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6" name="Group 398"/>
          <p:cNvGrpSpPr/>
          <p:nvPr/>
        </p:nvGrpSpPr>
        <p:grpSpPr>
          <a:xfrm>
            <a:off x="6417715" y="2209539"/>
            <a:ext cx="391999" cy="405287"/>
            <a:chOff x="209551" y="3594100"/>
            <a:chExt cx="280988" cy="290513"/>
          </a:xfrm>
          <a:solidFill>
            <a:srgbClr val="157E9F"/>
          </a:solidFill>
        </p:grpSpPr>
        <p:sp>
          <p:nvSpPr>
            <p:cNvPr id="47"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8"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9" name="TextBox 36"/>
          <p:cNvSpPr txBox="1">
            <a:spLocks noChangeArrowheads="1"/>
          </p:cNvSpPr>
          <p:nvPr/>
        </p:nvSpPr>
        <p:spPr bwMode="auto">
          <a:xfrm>
            <a:off x="1178922"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Different kinds of nonlinear activation function</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Sigmoid </a:t>
            </a: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ReLU</a:t>
            </a:r>
            <a:endPar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endParaRP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Tanh</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50" name="TextBox 36"/>
          <p:cNvSpPr txBox="1">
            <a:spLocks noChangeArrowheads="1"/>
          </p:cNvSpPr>
          <p:nvPr/>
        </p:nvSpPr>
        <p:spPr bwMode="auto">
          <a:xfrm>
            <a:off x="7106435"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Automatically extract feature from</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Text</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Image</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Video / Audio</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Tree>
    <p:extLst>
      <p:ext uri="{BB962C8B-B14F-4D97-AF65-F5344CB8AC3E}">
        <p14:creationId xmlns:p14="http://schemas.microsoft.com/office/powerpoint/2010/main" val="32030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388"/>
          <p:cNvSpPr txBox="1"/>
          <p:nvPr/>
        </p:nvSpPr>
        <p:spPr>
          <a:xfrm>
            <a:off x="540291" y="1166797"/>
            <a:ext cx="700659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Which type of deep learning model will we use? And why?</a:t>
            </a:r>
          </a:p>
        </p:txBody>
      </p:sp>
      <p:cxnSp>
        <p:nvCxnSpPr>
          <p:cNvPr id="11" name="直接连接符 389"/>
          <p:cNvCxnSpPr/>
          <p:nvPr/>
        </p:nvCxnSpPr>
        <p:spPr>
          <a:xfrm>
            <a:off x="620874" y="1715960"/>
            <a:ext cx="66181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604502" y="1794048"/>
            <a:ext cx="9898654" cy="45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use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(DAE), because DAE has two appealing features:</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7" name="文本框 32"/>
          <p:cNvSpPr txBox="1">
            <a:spLocks noChangeArrowheads="1"/>
          </p:cNvSpPr>
          <p:nvPr/>
        </p:nvSpPr>
        <p:spPr bwMode="auto">
          <a:xfrm>
            <a:off x="1194424" y="2286491"/>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8" name="Group 398"/>
          <p:cNvGrpSpPr/>
          <p:nvPr/>
        </p:nvGrpSpPr>
        <p:grpSpPr>
          <a:xfrm>
            <a:off x="633077" y="2286491"/>
            <a:ext cx="391999" cy="405287"/>
            <a:chOff x="209551" y="3594100"/>
            <a:chExt cx="280988" cy="290513"/>
          </a:xfrm>
          <a:solidFill>
            <a:srgbClr val="157E9F"/>
          </a:solidFill>
        </p:grpSpPr>
        <p:sp>
          <p:nvSpPr>
            <p:cNvPr id="2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1" name="文本框 32"/>
          <p:cNvSpPr txBox="1">
            <a:spLocks noChangeArrowheads="1"/>
          </p:cNvSpPr>
          <p:nvPr/>
        </p:nvSpPr>
        <p:spPr bwMode="auto">
          <a:xfrm>
            <a:off x="6979648" y="2286491"/>
            <a:ext cx="23453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Dimension reduction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32" name="Group 398"/>
          <p:cNvGrpSpPr/>
          <p:nvPr/>
        </p:nvGrpSpPr>
        <p:grpSpPr>
          <a:xfrm>
            <a:off x="6418301" y="2286491"/>
            <a:ext cx="391999" cy="405287"/>
            <a:chOff x="209551" y="3594100"/>
            <a:chExt cx="280988" cy="290513"/>
          </a:xfrm>
          <a:solidFill>
            <a:srgbClr val="157E9F"/>
          </a:solidFill>
        </p:grpSpPr>
        <p:sp>
          <p:nvSpPr>
            <p:cNvPr id="3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5" name="TextBox 36"/>
          <p:cNvSpPr txBox="1">
            <a:spLocks noChangeArrowheads="1"/>
          </p:cNvSpPr>
          <p:nvPr/>
        </p:nvSpPr>
        <p:spPr bwMode="auto">
          <a:xfrm>
            <a:off x="1188447"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 the field of image processing, DAE is often used to restore images disturbed by noise</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7" name="TextBox 36"/>
          <p:cNvSpPr txBox="1">
            <a:spLocks noChangeArrowheads="1"/>
          </p:cNvSpPr>
          <p:nvPr/>
        </p:nvSpPr>
        <p:spPr bwMode="auto">
          <a:xfrm>
            <a:off x="7008222"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DAE is good at learning top-quality latent representation of data</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 name="矩形 2"/>
          <p:cNvSpPr/>
          <p:nvPr/>
        </p:nvSpPr>
        <p:spPr>
          <a:xfrm>
            <a:off x="604502" y="2265209"/>
            <a:ext cx="4949327" cy="1163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9768" y="3429000"/>
            <a:ext cx="3197607" cy="369332"/>
          </a:xfrm>
          <a:prstGeom prst="rect">
            <a:avLst/>
          </a:prstGeom>
          <a:noFill/>
        </p:spPr>
        <p:txBody>
          <a:bodyPr wrap="none" rtlCol="0">
            <a:spAutoFit/>
          </a:bodyPr>
          <a:lstStyle/>
          <a:p>
            <a:r>
              <a:rPr lang="en-US" altLang="zh-TW" b="1" dirty="0" smtClean="0">
                <a:solidFill>
                  <a:srgbClr val="FF0000"/>
                </a:solidFill>
              </a:rPr>
              <a:t>This feature meets our needs !</a:t>
            </a:r>
            <a:endParaRPr lang="zh-TW" altLang="en-US" b="1" dirty="0">
              <a:solidFill>
                <a:srgbClr val="FF0000"/>
              </a:solidFill>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a:t>8</a:t>
            </a:r>
            <a:endParaRPr lang="zh-TW" altLang="en-US" dirty="0"/>
          </a:p>
        </p:txBody>
      </p:sp>
      <p:sp>
        <p:nvSpPr>
          <p:cNvPr id="39" name="文字方塊 38"/>
          <p:cNvSpPr txBox="1"/>
          <p:nvPr/>
        </p:nvSpPr>
        <p:spPr>
          <a:xfrm>
            <a:off x="390152" y="3903107"/>
            <a:ext cx="5865965" cy="369332"/>
          </a:xfrm>
          <a:prstGeom prst="rect">
            <a:avLst/>
          </a:prstGeom>
          <a:noFill/>
        </p:spPr>
        <p:txBody>
          <a:bodyPr wrap="none" rtlCol="0">
            <a:spAutoFit/>
          </a:bodyPr>
          <a:lstStyle/>
          <a:p>
            <a:r>
              <a:rPr lang="en-US" altLang="zh-TW" b="1" dirty="0" smtClean="0">
                <a:solidFill>
                  <a:srgbClr val="FF0000"/>
                </a:solidFill>
              </a:rPr>
              <a:t>What is the relation between cold start problem and noise?</a:t>
            </a:r>
            <a:endParaRPr lang="zh-TW" altLang="en-US" b="1" dirty="0">
              <a:solidFill>
                <a:srgbClr val="FF0000"/>
              </a:solidFill>
            </a:endParaRPr>
          </a:p>
        </p:txBody>
      </p:sp>
    </p:spTree>
    <p:extLst>
      <p:ext uri="{BB962C8B-B14F-4D97-AF65-F5344CB8AC3E}">
        <p14:creationId xmlns:p14="http://schemas.microsoft.com/office/powerpoint/2010/main" val="1243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606097"/>
            <a:ext cx="575567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cold start problem and noise?</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218756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669876" y="2335537"/>
            <a:ext cx="954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regard a cold start user as the user state that comes from a rich user disturbed by noise.</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33724"/>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3133724"/>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310650" y="4377809"/>
            <a:ext cx="1055097" cy="369332"/>
          </a:xfrm>
          <a:prstGeom prst="rect">
            <a:avLst/>
          </a:prstGeom>
          <a:noFill/>
        </p:spPr>
        <p:txBody>
          <a:bodyPr wrap="none" rtlCol="0">
            <a:spAutoFit/>
          </a:bodyPr>
          <a:lstStyle/>
          <a:p>
            <a:r>
              <a:rPr lang="en-US" altLang="zh-TW" b="1" dirty="0" smtClean="0">
                <a:solidFill>
                  <a:srgbClr val="FF0000"/>
                </a:solidFill>
              </a:rPr>
              <a:t>Rich user</a:t>
            </a:r>
            <a:endParaRPr lang="zh-TW" altLang="en-US" b="1" dirty="0">
              <a:solidFill>
                <a:srgbClr val="FF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67299"/>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5067299"/>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4045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17400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5365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87364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5440337" y="6309299"/>
            <a:ext cx="1569660" cy="369332"/>
          </a:xfrm>
          <a:prstGeom prst="rect">
            <a:avLst/>
          </a:prstGeom>
          <a:noFill/>
        </p:spPr>
        <p:txBody>
          <a:bodyPr wrap="none" rtlCol="0">
            <a:spAutoFit/>
          </a:bodyPr>
          <a:lstStyle/>
          <a:p>
            <a:r>
              <a:rPr lang="en-US" altLang="zh-TW" b="1" dirty="0" smtClean="0">
                <a:solidFill>
                  <a:srgbClr val="FF0000"/>
                </a:solidFill>
              </a:rPr>
              <a:t>Cold start user</a:t>
            </a:r>
            <a:endParaRPr lang="zh-TW" altLang="en-US" b="1" dirty="0">
              <a:solidFill>
                <a:srgbClr val="FF0000"/>
              </a:solidFill>
            </a:endParaRPr>
          </a:p>
        </p:txBody>
      </p:sp>
      <p:cxnSp>
        <p:nvCxnSpPr>
          <p:cNvPr id="6" name="直線單箭頭接點 5"/>
          <p:cNvCxnSpPr/>
          <p:nvPr/>
        </p:nvCxnSpPr>
        <p:spPr>
          <a:xfrm>
            <a:off x="5061881" y="4038600"/>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061881" y="5983828"/>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981575" y="4457700"/>
            <a:ext cx="1038225" cy="1028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153476" y="359092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8" name="文字方塊 27"/>
          <p:cNvSpPr txBox="1"/>
          <p:nvPr/>
        </p:nvSpPr>
        <p:spPr>
          <a:xfrm>
            <a:off x="4981575" y="456247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9" name="文字方塊 28"/>
          <p:cNvSpPr txBox="1"/>
          <p:nvPr/>
        </p:nvSpPr>
        <p:spPr>
          <a:xfrm>
            <a:off x="5153476" y="5513397"/>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7" name="文字方塊 26"/>
          <p:cNvSpPr txBox="1"/>
          <p:nvPr/>
        </p:nvSpPr>
        <p:spPr>
          <a:xfrm>
            <a:off x="11737704" y="6337816"/>
            <a:ext cx="301686" cy="369332"/>
          </a:xfrm>
          <a:prstGeom prst="rect">
            <a:avLst/>
          </a:prstGeom>
          <a:noFill/>
        </p:spPr>
        <p:txBody>
          <a:bodyPr wrap="none" rtlCol="0">
            <a:spAutoFit/>
          </a:bodyPr>
          <a:lstStyle/>
          <a:p>
            <a:r>
              <a:rPr lang="en-US" altLang="zh-TW" dirty="0"/>
              <a:t>9</a:t>
            </a:r>
            <a:endParaRPr lang="zh-TW" altLang="en-US" dirty="0"/>
          </a:p>
        </p:txBody>
      </p:sp>
    </p:spTree>
    <p:extLst>
      <p:ext uri="{BB962C8B-B14F-4D97-AF65-F5344CB8AC3E}">
        <p14:creationId xmlns:p14="http://schemas.microsoft.com/office/powerpoint/2010/main" val="427989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10402</TotalTime>
  <Words>4039</Words>
  <Application>Microsoft Office PowerPoint</Application>
  <PresentationFormat>自訂</PresentationFormat>
  <Paragraphs>533</Paragraphs>
  <Slides>39</Slides>
  <Notes>24</Notes>
  <HiddenSlides>1</HiddenSlides>
  <MMClips>0</MMClips>
  <ScaleCrop>false</ScaleCrop>
  <HeadingPairs>
    <vt:vector size="4" baseType="variant">
      <vt:variant>
        <vt:lpstr>佈景主題</vt:lpstr>
      </vt:variant>
      <vt:variant>
        <vt:i4>1</vt:i4>
      </vt:variant>
      <vt:variant>
        <vt:lpstr>投影片標題</vt:lpstr>
      </vt:variant>
      <vt:variant>
        <vt:i4>39</vt:i4>
      </vt:variant>
    </vt:vector>
  </HeadingPairs>
  <TitlesOfParts>
    <vt:vector size="40" baseType="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501</cp:revision>
  <dcterms:created xsi:type="dcterms:W3CDTF">2015-07-31T01:43:00Z</dcterms:created>
  <dcterms:modified xsi:type="dcterms:W3CDTF">2020-06-20T16:48:29Z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