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7" r:id="rId2"/>
    <p:sldId id="278" r:id="rId3"/>
    <p:sldId id="279" r:id="rId4"/>
    <p:sldId id="280" r:id="rId5"/>
    <p:sldId id="281" r:id="rId6"/>
    <p:sldId id="282" r:id="rId7"/>
    <p:sldId id="283" r:id="rId8"/>
    <p:sldId id="284" r:id="rId9"/>
    <p:sldId id="285" r:id="rId10"/>
    <p:sldId id="286" r:id="rId11"/>
    <p:sldId id="287" r:id="rId12"/>
    <p:sldId id="262" r:id="rId13"/>
    <p:sldId id="274" r:id="rId14"/>
    <p:sldId id="288" r:id="rId15"/>
    <p:sldId id="272" r:id="rId16"/>
    <p:sldId id="289" r:id="rId17"/>
    <p:sldId id="290" r:id="rId18"/>
    <p:sldId id="291" r:id="rId19"/>
    <p:sldId id="292" r:id="rId20"/>
    <p:sldId id="273"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5" autoAdjust="0"/>
    <p:restoredTop sz="82263" autoAdjust="0"/>
  </p:normalViewPr>
  <p:slideViewPr>
    <p:cSldViewPr snapToGrid="0">
      <p:cViewPr varScale="1">
        <p:scale>
          <a:sx n="101" d="100"/>
          <a:sy n="101" d="100"/>
        </p:scale>
        <p:origin x="1350" y="1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95759-9FD3-4816-8198-2C330EBF9A00}"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36439-0497-467B-A16C-718C245C3946}" type="slidenum">
              <a:rPr lang="en-US" smtClean="0"/>
              <a:t>‹#›</a:t>
            </a:fld>
            <a:endParaRPr lang="en-US"/>
          </a:p>
        </p:txBody>
      </p:sp>
    </p:spTree>
    <p:extLst>
      <p:ext uri="{BB962C8B-B14F-4D97-AF65-F5344CB8AC3E}">
        <p14:creationId xmlns:p14="http://schemas.microsoft.com/office/powerpoint/2010/main" val="226899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a:t>
            </a:fld>
            <a:endParaRPr kumimoji="0" lang="ko-KR" altLang="en-US">
              <a:ea typeface="맑은 고딕" pitchFamily="34" charset="-127"/>
            </a:endParaRPr>
          </a:p>
        </p:txBody>
      </p:sp>
    </p:spTree>
    <p:extLst>
      <p:ext uri="{BB962C8B-B14F-4D97-AF65-F5344CB8AC3E}">
        <p14:creationId xmlns:p14="http://schemas.microsoft.com/office/powerpoint/2010/main" val="428934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10</a:t>
            </a:fld>
            <a:endParaRPr kumimoji="0" lang="ko-KR" altLang="en-US">
              <a:ea typeface="맑은 고딕" pitchFamily="34" charset="-127"/>
            </a:endParaRPr>
          </a:p>
        </p:txBody>
      </p:sp>
    </p:spTree>
    <p:extLst>
      <p:ext uri="{BB962C8B-B14F-4D97-AF65-F5344CB8AC3E}">
        <p14:creationId xmlns:p14="http://schemas.microsoft.com/office/powerpoint/2010/main" val="3358286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11</a:t>
            </a:fld>
            <a:endParaRPr kumimoji="0" lang="ko-KR" altLang="en-US">
              <a:ea typeface="맑은 고딕" pitchFamily="34" charset="-127"/>
            </a:endParaRPr>
          </a:p>
        </p:txBody>
      </p:sp>
    </p:spTree>
    <p:extLst>
      <p:ext uri="{BB962C8B-B14F-4D97-AF65-F5344CB8AC3E}">
        <p14:creationId xmlns:p14="http://schemas.microsoft.com/office/powerpoint/2010/main" val="198395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ea typeface="맑은 고딕" pitchFamily="34" charset="-127"/>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CD115DB7-A7E1-4B52-9549-7DB8CBBB3E6D}" type="slidenum">
              <a:rPr kumimoji="0" lang="ko-KR" altLang="en-US" smtClean="0">
                <a:ea typeface="맑은 고딕" pitchFamily="34" charset="-127"/>
              </a:rPr>
              <a:pPr/>
              <a:t>12</a:t>
            </a:fld>
            <a:endParaRPr kumimoji="0" lang="ko-KR" altLang="en-US">
              <a:ea typeface="맑은 고딕"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13</a:t>
            </a:fld>
            <a:endParaRPr kumimoji="0" lang="ko-KR" altLang="en-US">
              <a:ea typeface="맑은 고딕" pitchFamily="34" charset="-127"/>
            </a:endParaRPr>
          </a:p>
        </p:txBody>
      </p:sp>
    </p:spTree>
    <p:extLst>
      <p:ext uri="{BB962C8B-B14F-4D97-AF65-F5344CB8AC3E}">
        <p14:creationId xmlns:p14="http://schemas.microsoft.com/office/powerpoint/2010/main" val="224727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14</a:t>
            </a:fld>
            <a:endParaRPr kumimoji="0" lang="ko-KR" altLang="en-US">
              <a:ea typeface="맑은 고딕" pitchFamily="34" charset="-127"/>
            </a:endParaRPr>
          </a:p>
        </p:txBody>
      </p:sp>
    </p:spTree>
    <p:extLst>
      <p:ext uri="{BB962C8B-B14F-4D97-AF65-F5344CB8AC3E}">
        <p14:creationId xmlns:p14="http://schemas.microsoft.com/office/powerpoint/2010/main" val="3291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15</a:t>
            </a:fld>
            <a:endParaRPr kumimoji="0" lang="ko-KR" altLang="en-US">
              <a:ea typeface="맑은 고딕" pitchFamily="34" charset="-127"/>
            </a:endParaRPr>
          </a:p>
        </p:txBody>
      </p:sp>
    </p:spTree>
    <p:extLst>
      <p:ext uri="{BB962C8B-B14F-4D97-AF65-F5344CB8AC3E}">
        <p14:creationId xmlns:p14="http://schemas.microsoft.com/office/powerpoint/2010/main" val="3954677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16</a:t>
            </a:fld>
            <a:endParaRPr kumimoji="0" lang="ko-KR" altLang="en-US">
              <a:ea typeface="맑은 고딕" pitchFamily="34" charset="-127"/>
            </a:endParaRPr>
          </a:p>
        </p:txBody>
      </p:sp>
    </p:spTree>
    <p:extLst>
      <p:ext uri="{BB962C8B-B14F-4D97-AF65-F5344CB8AC3E}">
        <p14:creationId xmlns:p14="http://schemas.microsoft.com/office/powerpoint/2010/main" val="3699220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17</a:t>
            </a:fld>
            <a:endParaRPr kumimoji="0" lang="ko-KR" altLang="en-US">
              <a:ea typeface="맑은 고딕" pitchFamily="34" charset="-127"/>
            </a:endParaRPr>
          </a:p>
        </p:txBody>
      </p:sp>
    </p:spTree>
    <p:extLst>
      <p:ext uri="{BB962C8B-B14F-4D97-AF65-F5344CB8AC3E}">
        <p14:creationId xmlns:p14="http://schemas.microsoft.com/office/powerpoint/2010/main" val="719896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18</a:t>
            </a:fld>
            <a:endParaRPr kumimoji="0" lang="ko-KR" altLang="en-US">
              <a:ea typeface="맑은 고딕" pitchFamily="34" charset="-127"/>
            </a:endParaRPr>
          </a:p>
        </p:txBody>
      </p:sp>
    </p:spTree>
    <p:extLst>
      <p:ext uri="{BB962C8B-B14F-4D97-AF65-F5344CB8AC3E}">
        <p14:creationId xmlns:p14="http://schemas.microsoft.com/office/powerpoint/2010/main" val="173494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19</a:t>
            </a:fld>
            <a:endParaRPr kumimoji="0" lang="ko-KR" altLang="en-US">
              <a:ea typeface="맑은 고딕" pitchFamily="34" charset="-127"/>
            </a:endParaRPr>
          </a:p>
        </p:txBody>
      </p:sp>
    </p:spTree>
    <p:extLst>
      <p:ext uri="{BB962C8B-B14F-4D97-AF65-F5344CB8AC3E}">
        <p14:creationId xmlns:p14="http://schemas.microsoft.com/office/powerpoint/2010/main" val="245119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a:t>
            </a:fld>
            <a:endParaRPr kumimoji="0" lang="ko-KR" altLang="en-US">
              <a:ea typeface="맑은 고딕" pitchFamily="34" charset="-127"/>
            </a:endParaRPr>
          </a:p>
        </p:txBody>
      </p:sp>
    </p:spTree>
    <p:extLst>
      <p:ext uri="{BB962C8B-B14F-4D97-AF65-F5344CB8AC3E}">
        <p14:creationId xmlns:p14="http://schemas.microsoft.com/office/powerpoint/2010/main" val="87339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20</a:t>
            </a:fld>
            <a:endParaRPr kumimoji="0" lang="ko-KR" altLang="en-US">
              <a:ea typeface="맑은 고딕" pitchFamily="34" charset="-127"/>
            </a:endParaRPr>
          </a:p>
        </p:txBody>
      </p:sp>
    </p:spTree>
    <p:extLst>
      <p:ext uri="{BB962C8B-B14F-4D97-AF65-F5344CB8AC3E}">
        <p14:creationId xmlns:p14="http://schemas.microsoft.com/office/powerpoint/2010/main" val="534004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21</a:t>
            </a:fld>
            <a:endParaRPr kumimoji="0" lang="ko-KR" altLang="en-US">
              <a:ea typeface="맑은 고딕" pitchFamily="34" charset="-127"/>
            </a:endParaRPr>
          </a:p>
        </p:txBody>
      </p:sp>
    </p:spTree>
    <p:extLst>
      <p:ext uri="{BB962C8B-B14F-4D97-AF65-F5344CB8AC3E}">
        <p14:creationId xmlns:p14="http://schemas.microsoft.com/office/powerpoint/2010/main" val="1260394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22</a:t>
            </a:fld>
            <a:endParaRPr kumimoji="0" lang="ko-KR" altLang="en-US">
              <a:ea typeface="맑은 고딕" pitchFamily="34" charset="-127"/>
            </a:endParaRPr>
          </a:p>
        </p:txBody>
      </p:sp>
    </p:spTree>
    <p:extLst>
      <p:ext uri="{BB962C8B-B14F-4D97-AF65-F5344CB8AC3E}">
        <p14:creationId xmlns:p14="http://schemas.microsoft.com/office/powerpoint/2010/main" val="4212421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23</a:t>
            </a:fld>
            <a:endParaRPr kumimoji="0" lang="ko-KR" altLang="en-US">
              <a:ea typeface="맑은 고딕" pitchFamily="34" charset="-127"/>
            </a:endParaRPr>
          </a:p>
        </p:txBody>
      </p:sp>
    </p:spTree>
    <p:extLst>
      <p:ext uri="{BB962C8B-B14F-4D97-AF65-F5344CB8AC3E}">
        <p14:creationId xmlns:p14="http://schemas.microsoft.com/office/powerpoint/2010/main" val="2761044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24</a:t>
            </a:fld>
            <a:endParaRPr kumimoji="0" lang="ko-KR" altLang="en-US">
              <a:ea typeface="맑은 고딕" pitchFamily="34" charset="-127"/>
            </a:endParaRPr>
          </a:p>
        </p:txBody>
      </p:sp>
    </p:spTree>
    <p:extLst>
      <p:ext uri="{BB962C8B-B14F-4D97-AF65-F5344CB8AC3E}">
        <p14:creationId xmlns:p14="http://schemas.microsoft.com/office/powerpoint/2010/main" val="3303497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25</a:t>
            </a:fld>
            <a:endParaRPr kumimoji="0" lang="ko-KR" altLang="en-US">
              <a:ea typeface="맑은 고딕" pitchFamily="34" charset="-127"/>
            </a:endParaRPr>
          </a:p>
        </p:txBody>
      </p:sp>
    </p:spTree>
    <p:extLst>
      <p:ext uri="{BB962C8B-B14F-4D97-AF65-F5344CB8AC3E}">
        <p14:creationId xmlns:p14="http://schemas.microsoft.com/office/powerpoint/2010/main" val="2803554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26</a:t>
            </a:fld>
            <a:endParaRPr kumimoji="0" lang="ko-KR" altLang="en-US">
              <a:ea typeface="맑은 고딕" pitchFamily="34" charset="-127"/>
            </a:endParaRPr>
          </a:p>
        </p:txBody>
      </p:sp>
    </p:spTree>
    <p:extLst>
      <p:ext uri="{BB962C8B-B14F-4D97-AF65-F5344CB8AC3E}">
        <p14:creationId xmlns:p14="http://schemas.microsoft.com/office/powerpoint/2010/main" val="4131499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27</a:t>
            </a:fld>
            <a:endParaRPr kumimoji="0" lang="ko-KR" altLang="en-US">
              <a:ea typeface="맑은 고딕" pitchFamily="34" charset="-127"/>
            </a:endParaRPr>
          </a:p>
        </p:txBody>
      </p:sp>
    </p:spTree>
    <p:extLst>
      <p:ext uri="{BB962C8B-B14F-4D97-AF65-F5344CB8AC3E}">
        <p14:creationId xmlns:p14="http://schemas.microsoft.com/office/powerpoint/2010/main" val="3817427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28</a:t>
            </a:fld>
            <a:endParaRPr kumimoji="0" lang="ko-KR" altLang="en-US">
              <a:ea typeface="맑은 고딕" pitchFamily="34" charset="-127"/>
            </a:endParaRPr>
          </a:p>
        </p:txBody>
      </p:sp>
    </p:spTree>
    <p:extLst>
      <p:ext uri="{BB962C8B-B14F-4D97-AF65-F5344CB8AC3E}">
        <p14:creationId xmlns:p14="http://schemas.microsoft.com/office/powerpoint/2010/main" val="3074770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29</a:t>
            </a:fld>
            <a:endParaRPr kumimoji="0" lang="ko-KR" altLang="en-US">
              <a:ea typeface="맑은 고딕" pitchFamily="34" charset="-127"/>
            </a:endParaRPr>
          </a:p>
        </p:txBody>
      </p:sp>
    </p:spTree>
    <p:extLst>
      <p:ext uri="{BB962C8B-B14F-4D97-AF65-F5344CB8AC3E}">
        <p14:creationId xmlns:p14="http://schemas.microsoft.com/office/powerpoint/2010/main" val="146813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a:t>
            </a:fld>
            <a:endParaRPr kumimoji="0" lang="ko-KR" altLang="en-US">
              <a:ea typeface="맑은 고딕" pitchFamily="34" charset="-127"/>
            </a:endParaRPr>
          </a:p>
        </p:txBody>
      </p:sp>
    </p:spTree>
    <p:extLst>
      <p:ext uri="{BB962C8B-B14F-4D97-AF65-F5344CB8AC3E}">
        <p14:creationId xmlns:p14="http://schemas.microsoft.com/office/powerpoint/2010/main" val="956494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30</a:t>
            </a:fld>
            <a:endParaRPr kumimoji="0" lang="ko-KR" altLang="en-US">
              <a:ea typeface="맑은 고딕" pitchFamily="34" charset="-127"/>
            </a:endParaRPr>
          </a:p>
        </p:txBody>
      </p:sp>
    </p:spTree>
    <p:extLst>
      <p:ext uri="{BB962C8B-B14F-4D97-AF65-F5344CB8AC3E}">
        <p14:creationId xmlns:p14="http://schemas.microsoft.com/office/powerpoint/2010/main" val="2988044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31</a:t>
            </a:fld>
            <a:endParaRPr kumimoji="0" lang="ko-KR" altLang="en-US">
              <a:ea typeface="맑은 고딕" pitchFamily="34" charset="-127"/>
            </a:endParaRPr>
          </a:p>
        </p:txBody>
      </p:sp>
    </p:spTree>
    <p:extLst>
      <p:ext uri="{BB962C8B-B14F-4D97-AF65-F5344CB8AC3E}">
        <p14:creationId xmlns:p14="http://schemas.microsoft.com/office/powerpoint/2010/main" val="2398239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32</a:t>
            </a:fld>
            <a:endParaRPr kumimoji="0" lang="ko-KR" altLang="en-US">
              <a:ea typeface="맑은 고딕" pitchFamily="34" charset="-127"/>
            </a:endParaRPr>
          </a:p>
        </p:txBody>
      </p:sp>
    </p:spTree>
    <p:extLst>
      <p:ext uri="{BB962C8B-B14F-4D97-AF65-F5344CB8AC3E}">
        <p14:creationId xmlns:p14="http://schemas.microsoft.com/office/powerpoint/2010/main" val="21835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4</a:t>
            </a:fld>
            <a:endParaRPr kumimoji="0" lang="ko-KR" altLang="en-US">
              <a:ea typeface="맑은 고딕" pitchFamily="34" charset="-127"/>
            </a:endParaRPr>
          </a:p>
        </p:txBody>
      </p:sp>
    </p:spTree>
    <p:extLst>
      <p:ext uri="{BB962C8B-B14F-4D97-AF65-F5344CB8AC3E}">
        <p14:creationId xmlns:p14="http://schemas.microsoft.com/office/powerpoint/2010/main" val="46668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5</a:t>
            </a:fld>
            <a:endParaRPr kumimoji="0" lang="ko-KR" altLang="en-US">
              <a:ea typeface="맑은 고딕" pitchFamily="34" charset="-127"/>
            </a:endParaRPr>
          </a:p>
        </p:txBody>
      </p:sp>
    </p:spTree>
    <p:extLst>
      <p:ext uri="{BB962C8B-B14F-4D97-AF65-F5344CB8AC3E}">
        <p14:creationId xmlns:p14="http://schemas.microsoft.com/office/powerpoint/2010/main" val="345999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6</a:t>
            </a:fld>
            <a:endParaRPr kumimoji="0" lang="ko-KR" altLang="en-US">
              <a:ea typeface="맑은 고딕" pitchFamily="34" charset="-127"/>
            </a:endParaRPr>
          </a:p>
        </p:txBody>
      </p:sp>
    </p:spTree>
    <p:extLst>
      <p:ext uri="{BB962C8B-B14F-4D97-AF65-F5344CB8AC3E}">
        <p14:creationId xmlns:p14="http://schemas.microsoft.com/office/powerpoint/2010/main" val="222062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7</a:t>
            </a:fld>
            <a:endParaRPr kumimoji="0" lang="ko-KR" altLang="en-US">
              <a:ea typeface="맑은 고딕" pitchFamily="34" charset="-127"/>
            </a:endParaRPr>
          </a:p>
        </p:txBody>
      </p:sp>
    </p:spTree>
    <p:extLst>
      <p:ext uri="{BB962C8B-B14F-4D97-AF65-F5344CB8AC3E}">
        <p14:creationId xmlns:p14="http://schemas.microsoft.com/office/powerpoint/2010/main" val="323672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8</a:t>
            </a:fld>
            <a:endParaRPr kumimoji="0" lang="ko-KR" altLang="en-US">
              <a:ea typeface="맑은 고딕" pitchFamily="34" charset="-127"/>
            </a:endParaRPr>
          </a:p>
        </p:txBody>
      </p:sp>
    </p:spTree>
    <p:extLst>
      <p:ext uri="{BB962C8B-B14F-4D97-AF65-F5344CB8AC3E}">
        <p14:creationId xmlns:p14="http://schemas.microsoft.com/office/powerpoint/2010/main" val="382858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a typeface="맑은 고딕" pitchFamily="34" charset="-127"/>
              </a:rPr>
              <a:t>-This</a:t>
            </a:r>
            <a:r>
              <a:rPr lang="en-US" baseline="0" dirty="0">
                <a:ea typeface="맑은 고딕" pitchFamily="34" charset="-127"/>
              </a:rPr>
              <a:t> is the concept and RTL design of DSSS sub-system.</a:t>
            </a:r>
          </a:p>
          <a:p>
            <a:endParaRPr lang="en-US" dirty="0">
              <a:ea typeface="맑은 고딕" pitchFamily="34" charset="-127"/>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F94DE804-F275-431C-A820-302183C172F9}" type="slidenum">
              <a:rPr kumimoji="0" lang="ko-KR" altLang="en-US" smtClean="0">
                <a:ea typeface="맑은 고딕" pitchFamily="34" charset="-127"/>
              </a:rPr>
              <a:pPr/>
              <a:t>9</a:t>
            </a:fld>
            <a:endParaRPr kumimoji="0" lang="ko-KR" altLang="en-US">
              <a:ea typeface="맑은 고딕" pitchFamily="34" charset="-127"/>
            </a:endParaRPr>
          </a:p>
        </p:txBody>
      </p:sp>
    </p:spTree>
    <p:extLst>
      <p:ext uri="{BB962C8B-B14F-4D97-AF65-F5344CB8AC3E}">
        <p14:creationId xmlns:p14="http://schemas.microsoft.com/office/powerpoint/2010/main" val="408334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121-3204-457F-BA8D-430F0D281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D15B9-05CE-40E1-AA44-3CA655944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48266-635B-43D3-A826-100E6B99F07A}"/>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97EACB2E-E776-4BAA-BFC8-A743A094C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3CE1-DF26-4C3F-9164-8610EDB7ECA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409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2D62-F14B-4F92-9814-13E68971F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CEC21B-51C2-4F7F-8E83-0F42999A8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6DEAD-7157-436A-BE46-DF26091CB30F}"/>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363D431C-E483-4586-B9CA-31CE564E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2D1E8-F02B-4220-B12A-0007623CE089}"/>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363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15D54-CC0C-4A72-867C-79769D69C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8E915-FE11-47C6-8204-409277438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11F57-75B6-4E02-903C-C3DE658E2596}"/>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5E2D6E2D-F3EE-4C7B-B62B-6DD3BDDD8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6248-9A20-4C84-A1DC-2AAFA3F052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426146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제목 및 내용">
    <p:spTree>
      <p:nvGrpSpPr>
        <p:cNvPr id="1" name=""/>
        <p:cNvGrpSpPr/>
        <p:nvPr/>
      </p:nvGrpSpPr>
      <p:grpSpPr>
        <a:xfrm>
          <a:off x="0" y="0"/>
          <a:ext cx="0" cy="0"/>
          <a:chOff x="0" y="0"/>
          <a:chExt cx="0" cy="0"/>
        </a:xfrm>
      </p:grpSpPr>
      <p:grpSp>
        <p:nvGrpSpPr>
          <p:cNvPr id="4" name="그룹 6"/>
          <p:cNvGrpSpPr>
            <a:grpSpLocks/>
          </p:cNvGrpSpPr>
          <p:nvPr userDrawn="1"/>
        </p:nvGrpSpPr>
        <p:grpSpPr bwMode="auto">
          <a:xfrm>
            <a:off x="0" y="188914"/>
            <a:ext cx="12192000" cy="6669087"/>
            <a:chOff x="0" y="188640"/>
            <a:chExt cx="9144000" cy="6669360"/>
          </a:xfrm>
        </p:grpSpPr>
        <p:grpSp>
          <p:nvGrpSpPr>
            <p:cNvPr id="5" name="그룹 7"/>
            <p:cNvGrpSpPr>
              <a:grpSpLocks/>
            </p:cNvGrpSpPr>
            <p:nvPr/>
          </p:nvGrpSpPr>
          <p:grpSpPr bwMode="auto">
            <a:xfrm>
              <a:off x="107504" y="188640"/>
              <a:ext cx="1309378" cy="288031"/>
              <a:chOff x="3694670" y="5218137"/>
              <a:chExt cx="1309378" cy="504825"/>
            </a:xfrm>
          </p:grpSpPr>
          <p:sp>
            <p:nvSpPr>
              <p:cNvPr id="9" name="Rectangle 17"/>
              <p:cNvSpPr>
                <a:spLocks noChangeArrowheads="1"/>
              </p:cNvSpPr>
              <p:nvPr/>
            </p:nvSpPr>
            <p:spPr bwMode="auto">
              <a:xfrm>
                <a:off x="3695116" y="5218137"/>
                <a:ext cx="657225" cy="503630"/>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2000" b="1">
                    <a:solidFill>
                      <a:srgbClr val="FFB9B9"/>
                    </a:solidFill>
                    <a:latin typeface="휴먼엑스포" panose="02030504000101010101" pitchFamily="18" charset="-127"/>
                    <a:ea typeface="휴먼엑스포" panose="02030504000101010101" pitchFamily="18" charset="-127"/>
                  </a:rPr>
                  <a:t>G2</a:t>
                </a:r>
              </a:p>
            </p:txBody>
          </p:sp>
          <p:sp>
            <p:nvSpPr>
              <p:cNvPr id="10" name="Rectangle 17"/>
              <p:cNvSpPr>
                <a:spLocks noChangeArrowheads="1"/>
              </p:cNvSpPr>
              <p:nvPr/>
            </p:nvSpPr>
            <p:spPr bwMode="auto">
              <a:xfrm>
                <a:off x="4055479" y="5343348"/>
                <a:ext cx="949325" cy="183644"/>
              </a:xfrm>
              <a:prstGeom prst="rect">
                <a:avLst/>
              </a:prstGeom>
              <a:noFill/>
              <a:ln>
                <a:noFill/>
              </a:ln>
            </p:spPr>
            <p:txBody>
              <a:bodyPr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latinLnBrk="1" hangingPunct="1">
                  <a:defRPr/>
                </a:pPr>
                <a:r>
                  <a:rPr lang="en-US" altLang="ko-KR" sz="1000" b="1">
                    <a:solidFill>
                      <a:srgbClr val="D9D9D9"/>
                    </a:solidFill>
                    <a:latin typeface="휴먼엑스포" panose="02030504000101010101" pitchFamily="18" charset="-127"/>
                    <a:ea typeface="휴먼엑스포" panose="02030504000101010101" pitchFamily="18" charset="-127"/>
                  </a:rPr>
                  <a:t>TOUCH</a:t>
                </a:r>
              </a:p>
            </p:txBody>
          </p:sp>
          <p:cxnSp>
            <p:nvCxnSpPr>
              <p:cNvPr id="13" name="직선 연결선 13"/>
              <p:cNvCxnSpPr>
                <a:cxnSpLocks noChangeShapeType="1"/>
              </p:cNvCxnSpPr>
              <p:nvPr/>
            </p:nvCxnSpPr>
            <p:spPr bwMode="auto">
              <a:xfrm>
                <a:off x="4257469" y="5596757"/>
                <a:ext cx="513218" cy="0"/>
              </a:xfrm>
              <a:prstGeom prst="line">
                <a:avLst/>
              </a:prstGeom>
              <a:noFill/>
              <a:ln w="28575" algn="ctr">
                <a:solidFill>
                  <a:srgbClr val="FFB9B9"/>
                </a:solidFill>
                <a:round/>
                <a:headEnd/>
                <a:tailEnd/>
              </a:ln>
              <a:extLst>
                <a:ext uri="{909E8E84-426E-40DD-AFC4-6F175D3DCCD1}">
                  <a14:hiddenFill xmlns:a14="http://schemas.microsoft.com/office/drawing/2010/main">
                    <a:noFill/>
                  </a14:hiddenFill>
                </a:ext>
              </a:extLst>
            </p:spPr>
          </p:cxnSp>
        </p:grpSp>
        <p:sp>
          <p:nvSpPr>
            <p:cNvPr id="6" name="직사각형 8"/>
            <p:cNvSpPr/>
            <p:nvPr/>
          </p:nvSpPr>
          <p:spPr>
            <a:xfrm>
              <a:off x="1258888" y="6669080"/>
              <a:ext cx="7885112" cy="188920"/>
            </a:xfrm>
            <a:prstGeom prst="rect">
              <a:avLst/>
            </a:prstGeom>
            <a:solidFill>
              <a:srgbClr val="1339F9"/>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sp>
          <p:nvSpPr>
            <p:cNvPr id="7" name="TextBox 6"/>
            <p:cNvSpPr txBox="1">
              <a:spLocks noChangeArrowheads="1"/>
            </p:cNvSpPr>
            <p:nvPr/>
          </p:nvSpPr>
          <p:spPr bwMode="auto">
            <a:xfrm>
              <a:off x="0" y="6550012"/>
              <a:ext cx="1331913" cy="307988"/>
            </a:xfrm>
            <a:prstGeom prst="rect">
              <a:avLst/>
            </a:prstGeom>
            <a:noFill/>
            <a:ln>
              <a:noFill/>
            </a:ln>
          </p:spPr>
          <p:txBody>
            <a:bodyPr>
              <a:spAutoFit/>
            </a:bodyPr>
            <a:lstStyle>
              <a:lvl1pPr eaLnBrk="0" hangingPunct="0">
                <a:defRPr kumimoji="1">
                  <a:solidFill>
                    <a:schemeClr val="tx1"/>
                  </a:solidFill>
                  <a:latin typeface="맑은 고딕" pitchFamily="50" charset="-127"/>
                  <a:ea typeface="굴림" charset="-127"/>
                </a:defRPr>
              </a:lvl1pPr>
              <a:lvl2pPr marL="742950" indent="-285750" eaLnBrk="0" hangingPunct="0">
                <a:defRPr kumimoji="1">
                  <a:solidFill>
                    <a:schemeClr val="tx1"/>
                  </a:solidFill>
                  <a:latin typeface="맑은 고딕" pitchFamily="50" charset="-127"/>
                  <a:ea typeface="굴림" charset="-127"/>
                </a:defRPr>
              </a:lvl2pPr>
              <a:lvl3pPr marL="1143000" indent="-228600" eaLnBrk="0" hangingPunct="0">
                <a:defRPr kumimoji="1">
                  <a:solidFill>
                    <a:schemeClr val="tx1"/>
                  </a:solidFill>
                  <a:latin typeface="맑은 고딕" pitchFamily="50" charset="-127"/>
                  <a:ea typeface="굴림" charset="-127"/>
                </a:defRPr>
              </a:lvl3pPr>
              <a:lvl4pPr marL="1600200" indent="-228600" eaLnBrk="0" hangingPunct="0">
                <a:defRPr kumimoji="1">
                  <a:solidFill>
                    <a:schemeClr val="tx1"/>
                  </a:solidFill>
                  <a:latin typeface="맑은 고딕" pitchFamily="50" charset="-127"/>
                  <a:ea typeface="굴림" charset="-127"/>
                </a:defRPr>
              </a:lvl4pPr>
              <a:lvl5pPr marL="2057400" indent="-228600" eaLnBrk="0" hangingPunct="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eaLnBrk="1" latinLnBrk="1" hangingPunct="1">
                <a:defRPr/>
              </a:pPr>
              <a:r>
                <a:rPr lang="en-US" altLang="ko-KR" sz="1400" b="1" i="1">
                  <a:solidFill>
                    <a:srgbClr val="FF0000"/>
                  </a:solidFill>
                  <a:latin typeface="Arial Unicode MS" pitchFamily="50" charset="-127"/>
                  <a:ea typeface="Arial Unicode MS" pitchFamily="50" charset="-127"/>
                  <a:cs typeface="Arial Unicode MS" pitchFamily="50" charset="-127"/>
                </a:rPr>
                <a:t>Confidential</a:t>
              </a:r>
              <a:endParaRPr lang="ko-KR" altLang="en-US" sz="1400" b="1" i="1">
                <a:solidFill>
                  <a:srgbClr val="FF0000"/>
                </a:solidFill>
                <a:latin typeface="Arial Unicode MS" pitchFamily="50" charset="-127"/>
                <a:ea typeface="Arial Unicode MS" pitchFamily="50" charset="-127"/>
                <a:cs typeface="Arial Unicode MS" pitchFamily="50" charset="-127"/>
              </a:endParaRPr>
            </a:p>
          </p:txBody>
        </p:sp>
        <p:sp>
          <p:nvSpPr>
            <p:cNvPr id="8" name="직사각형 10"/>
            <p:cNvSpPr/>
            <p:nvPr/>
          </p:nvSpPr>
          <p:spPr>
            <a:xfrm>
              <a:off x="71438" y="620458"/>
              <a:ext cx="8964612" cy="73028"/>
            </a:xfrm>
            <a:prstGeom prst="rect">
              <a:avLst/>
            </a:prstGeom>
            <a:solidFill>
              <a:srgbClr val="FF6600"/>
            </a:solid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grpSp>
      <p:sp>
        <p:nvSpPr>
          <p:cNvPr id="11" name="제목 1"/>
          <p:cNvSpPr>
            <a:spLocks noGrp="1"/>
          </p:cNvSpPr>
          <p:nvPr>
            <p:ph type="title"/>
          </p:nvPr>
        </p:nvSpPr>
        <p:spPr>
          <a:xfrm>
            <a:off x="1678518" y="116633"/>
            <a:ext cx="7681845" cy="432048"/>
          </a:xfrm>
        </p:spPr>
        <p:txBody>
          <a:bodyPr>
            <a:noAutofit/>
          </a:bodyPr>
          <a:lstStyle>
            <a:lvl1pPr algn="ctr">
              <a:defRPr sz="2800" baseline="0"/>
            </a:lvl1pPr>
          </a:lstStyle>
          <a:p>
            <a:r>
              <a:rPr lang="ko-KR" altLang="en-US"/>
              <a:t>마스터 제목 스타일 편집</a:t>
            </a:r>
          </a:p>
        </p:txBody>
      </p:sp>
      <p:sp>
        <p:nvSpPr>
          <p:cNvPr id="12" name="텍스트 개체 틀 3"/>
          <p:cNvSpPr>
            <a:spLocks noGrp="1"/>
          </p:cNvSpPr>
          <p:nvPr>
            <p:ph type="body" idx="4294967295"/>
          </p:nvPr>
        </p:nvSpPr>
        <p:spPr>
          <a:xfrm>
            <a:off x="609600" y="1124745"/>
            <a:ext cx="10972800" cy="5001419"/>
          </a:xfrm>
        </p:spPr>
        <p:txBody>
          <a:bodyPr/>
          <a:lstStyle>
            <a:lvl1pPr marL="342900" indent="-342900">
              <a:buFont typeface="Arial" pitchFamily="34" charset="0"/>
              <a:buChar char="•"/>
              <a:defRPr/>
            </a:lvl1pPr>
          </a:lstStyle>
          <a:p>
            <a:endParaRPr lang="en-US" altLang="ko-KR"/>
          </a:p>
        </p:txBody>
      </p:sp>
      <p:sp>
        <p:nvSpPr>
          <p:cNvPr id="14" name="슬라이드 번호 개체 틀 5"/>
          <p:cNvSpPr>
            <a:spLocks noGrp="1"/>
          </p:cNvSpPr>
          <p:nvPr>
            <p:ph type="sldNum" sz="quarter" idx="10"/>
          </p:nvPr>
        </p:nvSpPr>
        <p:spPr>
          <a:xfrm>
            <a:off x="3983567" y="6381751"/>
            <a:ext cx="2844800" cy="365125"/>
          </a:xfrm>
        </p:spPr>
        <p:txBody>
          <a:bodyPr/>
          <a:lstStyle>
            <a:lvl1pPr>
              <a:defRPr/>
            </a:lvl1pPr>
          </a:lstStyle>
          <a:p>
            <a:pPr>
              <a:defRPr/>
            </a:pPr>
            <a:fld id="{593B24F1-9557-4C1D-91BE-8CCDDEDD6EAA}" type="slidenum">
              <a:rPr lang="ko-KR" altLang="en-US"/>
              <a:pPr>
                <a:defRPr/>
              </a:pPr>
              <a:t>‹#›</a:t>
            </a:fld>
            <a:endParaRPr lang="ko-KR" altLang="en-US"/>
          </a:p>
        </p:txBody>
      </p:sp>
    </p:spTree>
    <p:extLst>
      <p:ext uri="{BB962C8B-B14F-4D97-AF65-F5344CB8AC3E}">
        <p14:creationId xmlns:p14="http://schemas.microsoft.com/office/powerpoint/2010/main" val="215012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95B4-55E1-4D49-8D08-22AAE3CA7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92D5BF-D21B-45B5-A3AA-6339DA17A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F2CCD-DFE5-4D57-B86D-7EA6A7EB617C}"/>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8D0CF10C-D498-42FE-A9FB-29667C4ED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97C8B-506F-4261-BBA3-4D1D18103064}"/>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76558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EBA0-3AB8-4708-A35F-CACBD8652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1E0BCA-DFBC-4BE6-9AA3-718B5A785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9144-FA08-444F-AE61-F28358A01592}"/>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FA1A6D0E-93E0-420C-9362-F9F70E06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D5143-D4DC-4F7E-9261-A6331AECEAF1}"/>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5355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E0E5-11B0-4A38-BA4B-8E1511F3D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F1EFD-8CB6-4B3A-870C-F96657174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1CCF2-6511-4598-8FD0-222D5187E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29F2B-122A-4281-AA4F-BCB6B747A30A}"/>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6" name="Footer Placeholder 5">
            <a:extLst>
              <a:ext uri="{FF2B5EF4-FFF2-40B4-BE49-F238E27FC236}">
                <a16:creationId xmlns:a16="http://schemas.microsoft.com/office/drawing/2014/main" id="{3BCDF16B-D674-4E6D-A276-99556AD2E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2B4F6-304A-496D-B14A-D37F9C3840C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797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E897-57F3-4663-B2E7-48808A36E2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ACC59-E468-4C85-9BC1-CEA325FED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9647A-CF75-49A4-AA0A-938DB4CC8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0EE75-24FD-4C26-85E3-33F6F3448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789ED-913F-41B4-97B9-A3E195912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31364-2600-411F-ABE1-2FDE217010B8}"/>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8" name="Footer Placeholder 7">
            <a:extLst>
              <a:ext uri="{FF2B5EF4-FFF2-40B4-BE49-F238E27FC236}">
                <a16:creationId xmlns:a16="http://schemas.microsoft.com/office/drawing/2014/main" id="{3E4F27C6-8C13-4413-A9E1-400387D5EA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3E6C98-AE10-4AD0-AEB5-390809B1B3E6}"/>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36372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F579-668D-41AB-81C5-AB89B51F5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041CA-C032-43C6-8B46-B342E69CF5AC}"/>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4" name="Footer Placeholder 3">
            <a:extLst>
              <a:ext uri="{FF2B5EF4-FFF2-40B4-BE49-F238E27FC236}">
                <a16:creationId xmlns:a16="http://schemas.microsoft.com/office/drawing/2014/main" id="{262C1578-9B17-48D8-9EF8-940E19E7A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25C23-BD0E-4D47-8833-023581C4C5D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9644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CDA69-7AD3-458E-8D44-4488240EA32C}"/>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3" name="Footer Placeholder 2">
            <a:extLst>
              <a:ext uri="{FF2B5EF4-FFF2-40B4-BE49-F238E27FC236}">
                <a16:creationId xmlns:a16="http://schemas.microsoft.com/office/drawing/2014/main" id="{DBF2C1D4-1236-41B6-B51D-C7F9E5607F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47BBC-363C-4D96-A86B-251C543BAC10}"/>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202895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CED4-5B61-4496-ADA8-6DA4D093E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667C0-3621-4F01-9221-4C703EB2B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B2DC8-A88C-4379-92C7-2E7DBF16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B30E2-CB70-44DE-9743-404B0EAF85B5}"/>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6" name="Footer Placeholder 5">
            <a:extLst>
              <a:ext uri="{FF2B5EF4-FFF2-40B4-BE49-F238E27FC236}">
                <a16:creationId xmlns:a16="http://schemas.microsoft.com/office/drawing/2014/main" id="{700A5E1D-9C75-4AD9-93B0-0C6FA7022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F5A84-E841-461E-915A-075F104844FE}"/>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73910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6443-06B2-4F04-8060-47250DE9C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C9945-8144-4D74-A2EF-608B0F332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85817-D40C-4F79-ABDF-305C370C9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36AB5-E68E-46DD-8209-1543C5A41B2C}"/>
              </a:ext>
            </a:extLst>
          </p:cNvPr>
          <p:cNvSpPr>
            <a:spLocks noGrp="1"/>
          </p:cNvSpPr>
          <p:nvPr>
            <p:ph type="dt" sz="half" idx="10"/>
          </p:nvPr>
        </p:nvSpPr>
        <p:spPr/>
        <p:txBody>
          <a:bodyPr/>
          <a:lstStyle/>
          <a:p>
            <a:fld id="{9B6B108B-93E1-4EB7-884C-D02BED291A9F}" type="datetimeFigureOut">
              <a:rPr lang="en-US" smtClean="0"/>
              <a:t>7/9/2022</a:t>
            </a:fld>
            <a:endParaRPr lang="en-US"/>
          </a:p>
        </p:txBody>
      </p:sp>
      <p:sp>
        <p:nvSpPr>
          <p:cNvPr id="6" name="Footer Placeholder 5">
            <a:extLst>
              <a:ext uri="{FF2B5EF4-FFF2-40B4-BE49-F238E27FC236}">
                <a16:creationId xmlns:a16="http://schemas.microsoft.com/office/drawing/2014/main" id="{FD935E7F-1793-4399-AF82-2287BD1B9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AE526-1B55-494B-8D9A-733AFFFA07CD}"/>
              </a:ext>
            </a:extLst>
          </p:cNvPr>
          <p:cNvSpPr>
            <a:spLocks noGrp="1"/>
          </p:cNvSpPr>
          <p:nvPr>
            <p:ph type="sldNum" sz="quarter" idx="12"/>
          </p:nvPr>
        </p:nvSpPr>
        <p:spPr/>
        <p:txBody>
          <a:bodyPr/>
          <a:lstStyle/>
          <a:p>
            <a:fld id="{2709B351-AB34-4C25-A04D-AD80E7158FD0}" type="slidenum">
              <a:rPr lang="en-US" smtClean="0"/>
              <a:t>‹#›</a:t>
            </a:fld>
            <a:endParaRPr lang="en-US"/>
          </a:p>
        </p:txBody>
      </p:sp>
    </p:spTree>
    <p:extLst>
      <p:ext uri="{BB962C8B-B14F-4D97-AF65-F5344CB8AC3E}">
        <p14:creationId xmlns:p14="http://schemas.microsoft.com/office/powerpoint/2010/main" val="128705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CA062-1D0A-4293-8417-76092F4FB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B293B-90F7-45FB-888B-9A4080FE2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E62B9-3A58-47FF-8E71-5E34D3D17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B108B-93E1-4EB7-884C-D02BED291A9F}" type="datetimeFigureOut">
              <a:rPr lang="en-US" smtClean="0"/>
              <a:t>7/9/2022</a:t>
            </a:fld>
            <a:endParaRPr lang="en-US"/>
          </a:p>
        </p:txBody>
      </p:sp>
      <p:sp>
        <p:nvSpPr>
          <p:cNvPr id="5" name="Footer Placeholder 4">
            <a:extLst>
              <a:ext uri="{FF2B5EF4-FFF2-40B4-BE49-F238E27FC236}">
                <a16:creationId xmlns:a16="http://schemas.microsoft.com/office/drawing/2014/main" id="{611B6CAA-A3D5-4ABB-8F94-72441214D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9AA6EF-9D6F-4B80-A170-8FEAACBBD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9B351-AB34-4C25-A04D-AD80E7158FD0}" type="slidenum">
              <a:rPr lang="en-US" smtClean="0"/>
              <a:t>‹#›</a:t>
            </a:fld>
            <a:endParaRPr lang="en-US"/>
          </a:p>
        </p:txBody>
      </p:sp>
    </p:spTree>
    <p:extLst>
      <p:ext uri="{BB962C8B-B14F-4D97-AF65-F5344CB8AC3E}">
        <p14:creationId xmlns:p14="http://schemas.microsoft.com/office/powerpoint/2010/main" val="417656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C0. Purpose of tutorial</a:t>
            </a:r>
          </a:p>
          <a:p>
            <a:r>
              <a:rPr lang="en-US" sz="2400" b="1" dirty="0">
                <a:latin typeface="Arial" panose="020B0604020202020204" pitchFamily="34" charset="0"/>
                <a:ea typeface="Tahoma" pitchFamily="34" charset="0"/>
                <a:cs typeface="Arial" panose="020B0604020202020204" pitchFamily="34" charset="0"/>
              </a:rPr>
              <a:t>C1. What is computer vision?</a:t>
            </a:r>
          </a:p>
          <a:p>
            <a:r>
              <a:rPr lang="en-US" sz="2400" b="1" dirty="0">
                <a:latin typeface="Arial" panose="020B0604020202020204" pitchFamily="34" charset="0"/>
                <a:ea typeface="Tahoma" pitchFamily="34" charset="0"/>
                <a:cs typeface="Arial" panose="020B0604020202020204" pitchFamily="34" charset="0"/>
              </a:rPr>
              <a:t>C2. Promise of Deep learning for computer vision</a:t>
            </a:r>
          </a:p>
          <a:p>
            <a:r>
              <a:rPr lang="en-US" sz="2400" b="1" dirty="0">
                <a:latin typeface="Arial" panose="020B0604020202020204" pitchFamily="34" charset="0"/>
                <a:ea typeface="Tahoma" pitchFamily="34" charset="0"/>
                <a:cs typeface="Arial" panose="020B0604020202020204" pitchFamily="34" charset="0"/>
              </a:rPr>
              <a:t>C3. How to Develop Deep learning model with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284553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C3.3.2.</a:t>
            </a:r>
            <a:r>
              <a:rPr lang="en-US" sz="3200" b="1" dirty="0">
                <a:latin typeface="Arial" panose="020B0604020202020204" pitchFamily="34" charset="0"/>
                <a:cs typeface="Arial" panose="020B0604020202020204" pitchFamily="34" charset="0"/>
              </a:rPr>
              <a:t> Convolutional Neural Network</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t>
            </a:r>
            <a:r>
              <a:rPr lang="en-US" dirty="0">
                <a:latin typeface="Arial" panose="020B0604020202020204" pitchFamily="34" charset="0"/>
                <a:cs typeface="Arial" panose="020B0604020202020204" pitchFamily="34" charset="0"/>
              </a:rPr>
              <a:t>a</a:t>
            </a:r>
            <a:r>
              <a:rPr lang="vi-VN" dirty="0">
                <a:cs typeface="Arial" panose="020B0604020202020204" pitchFamily="34" charset="0"/>
              </a:rPr>
              <a:t> định</a:t>
            </a:r>
            <a:r>
              <a:rPr lang="en-US" dirty="0">
                <a:cs typeface="Arial" panose="020B0604020202020204" pitchFamily="34" charset="0"/>
              </a:rPr>
              <a:t> </a:t>
            </a:r>
            <a:r>
              <a:rPr lang="en-US" dirty="0" err="1">
                <a:cs typeface="Arial" panose="020B0604020202020204" pitchFamily="34" charset="0"/>
              </a:rPr>
              <a:t>nghĩa</a:t>
            </a:r>
            <a:r>
              <a:rPr lang="en-US" dirty="0">
                <a:cs typeface="Arial" panose="020B0604020202020204" pitchFamily="34" charset="0"/>
              </a:rPr>
              <a:t> </a:t>
            </a:r>
            <a:r>
              <a:rPr lang="en-US" dirty="0" err="1">
                <a:cs typeface="Arial" panose="020B0604020202020204" pitchFamily="34" charset="0"/>
              </a:rPr>
              <a:t>một</a:t>
            </a:r>
            <a:r>
              <a:rPr lang="vi-VN" dirty="0">
                <a:cs typeface="Arial" panose="020B0604020202020204" pitchFamily="34" charset="0"/>
              </a:rPr>
              <a:t> </a:t>
            </a:r>
            <a:r>
              <a:rPr lang="vi-VN" dirty="0"/>
              <a:t>Mạng nơ-ron tích</a:t>
            </a:r>
            <a:r>
              <a:rPr lang="en-US" dirty="0"/>
              <a:t> </a:t>
            </a:r>
            <a:r>
              <a:rPr lang="en-US" dirty="0" err="1"/>
              <a:t>chập</a:t>
            </a:r>
            <a:r>
              <a:rPr lang="vi-VN" dirty="0"/>
              <a:t> </a:t>
            </a:r>
            <a:r>
              <a:rPr lang="en-US" dirty="0" err="1">
                <a:cs typeface="Arial" panose="020B0604020202020204" pitchFamily="34" charset="0"/>
              </a:rPr>
              <a:t>cho</a:t>
            </a:r>
            <a:r>
              <a:rPr lang="en-US" dirty="0">
                <a:cs typeface="Arial" panose="020B0604020202020204" pitchFamily="34" charset="0"/>
              </a:rPr>
              <a:t> </a:t>
            </a:r>
            <a:r>
              <a:rPr lang="en-US" dirty="0" err="1">
                <a:cs typeface="Arial" panose="020B0604020202020204" pitchFamily="34" charset="0"/>
              </a:rPr>
              <a:t>việc</a:t>
            </a:r>
            <a:r>
              <a:rPr lang="vi-VN" dirty="0">
                <a:cs typeface="Arial" panose="020B0604020202020204" pitchFamily="34" charset="0"/>
              </a:rPr>
              <a:t> phân loại </a:t>
            </a:r>
            <a:r>
              <a:rPr lang="en-US" dirty="0" err="1">
                <a:cs typeface="Arial" panose="020B0604020202020204" pitchFamily="34" charset="0"/>
              </a:rPr>
              <a:t>hình</a:t>
            </a:r>
            <a:r>
              <a:rPr lang="en-US" dirty="0">
                <a:cs typeface="Arial" panose="020B0604020202020204" pitchFamily="34" charset="0"/>
              </a:rPr>
              <a:t> </a:t>
            </a:r>
            <a:r>
              <a:rPr lang="en-US" dirty="0" err="1">
                <a:cs typeface="Arial" panose="020B0604020202020204" pitchFamily="34" charset="0"/>
              </a:rPr>
              <a:t>ảnh</a:t>
            </a:r>
            <a:r>
              <a:rPr lang="vi-VN" dirty="0">
                <a:cs typeface="Arial" panose="020B0604020202020204" pitchFamily="34" charset="0"/>
              </a:rPr>
              <a:t>. Mô hình nhận hình ảnh đen trắng 64 × 64 làm đầu vào, sau đó có một chuỗi gồm hai lớp </a:t>
            </a:r>
            <a:r>
              <a:rPr lang="en-US" dirty="0" err="1">
                <a:cs typeface="Arial" panose="020B0604020202020204" pitchFamily="34" charset="0"/>
              </a:rPr>
              <a:t>tích</a:t>
            </a:r>
            <a:r>
              <a:rPr lang="en-US" dirty="0">
                <a:cs typeface="Arial" panose="020B0604020202020204" pitchFamily="34" charset="0"/>
              </a:rPr>
              <a:t> </a:t>
            </a:r>
            <a:r>
              <a:rPr lang="en-US" dirty="0" err="1">
                <a:cs typeface="Arial" panose="020B0604020202020204" pitchFamily="34" charset="0"/>
              </a:rPr>
              <a:t>chập</a:t>
            </a:r>
            <a:r>
              <a:rPr lang="en-US" dirty="0">
                <a:cs typeface="Arial" panose="020B0604020202020204" pitchFamily="34" charset="0"/>
              </a:rPr>
              <a:t> </a:t>
            </a:r>
            <a:r>
              <a:rPr lang="vi-VN" dirty="0">
                <a:cs typeface="Arial" panose="020B0604020202020204" pitchFamily="34" charset="0"/>
              </a:rPr>
              <a:t>và </a:t>
            </a:r>
            <a:r>
              <a:rPr lang="en-US" dirty="0" err="1"/>
              <a:t>Lớp</a:t>
            </a:r>
            <a:r>
              <a:rPr lang="en-US" dirty="0"/>
              <a:t> </a:t>
            </a:r>
            <a:r>
              <a:rPr lang="en-US" dirty="0" err="1"/>
              <a:t>tổng</a:t>
            </a:r>
            <a:r>
              <a:rPr lang="en-US" dirty="0"/>
              <a:t> </a:t>
            </a:r>
            <a:r>
              <a:rPr lang="en-US" dirty="0" err="1"/>
              <a:t>hợp</a:t>
            </a:r>
            <a:r>
              <a:rPr lang="en-US" dirty="0"/>
              <a:t> </a:t>
            </a:r>
            <a:r>
              <a:rPr lang="en-US" dirty="0" err="1"/>
              <a:t>như</a:t>
            </a:r>
            <a:r>
              <a:rPr lang="en-US" dirty="0"/>
              <a:t> </a:t>
            </a:r>
            <a:r>
              <a:rPr lang="en-US" dirty="0" err="1"/>
              <a:t>thứ</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theo</a:t>
            </a:r>
            <a:r>
              <a:rPr lang="en-US" dirty="0"/>
              <a:t> </a:t>
            </a:r>
            <a:r>
              <a:rPr lang="en-US" dirty="0" err="1"/>
              <a:t>sau</a:t>
            </a:r>
            <a:r>
              <a:rPr lang="en-US" dirty="0"/>
              <a:t> </a:t>
            </a:r>
            <a:r>
              <a:rPr lang="en-US" dirty="0" err="1"/>
              <a:t>bởi</a:t>
            </a:r>
            <a:r>
              <a:rPr lang="en-US" dirty="0"/>
              <a:t> 1 </a:t>
            </a:r>
            <a:r>
              <a:rPr lang="en-US" dirty="0" err="1"/>
              <a:t>mạng</a:t>
            </a:r>
            <a:r>
              <a:rPr lang="en-US" dirty="0"/>
              <a:t> </a:t>
            </a:r>
            <a:r>
              <a:rPr lang="en-US" dirty="0" err="1"/>
              <a:t>kết</a:t>
            </a:r>
            <a:r>
              <a:rPr lang="en-US" dirty="0"/>
              <a:t> </a:t>
            </a:r>
            <a:r>
              <a:rPr lang="en-US" dirty="0" err="1"/>
              <a:t>nối</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diễn</a:t>
            </a:r>
            <a:r>
              <a:rPr lang="en-US" dirty="0"/>
              <a:t> </a:t>
            </a:r>
            <a:r>
              <a:rPr lang="en-US" dirty="0" err="1"/>
              <a:t>giải</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và</a:t>
            </a:r>
            <a:r>
              <a:rPr lang="en-US" dirty="0"/>
              <a:t> </a:t>
            </a:r>
            <a:r>
              <a:rPr lang="en-US" dirty="0" err="1"/>
              <a:t>một</a:t>
            </a:r>
            <a:r>
              <a:rPr lang="en-US" dirty="0"/>
              <a:t> </a:t>
            </a:r>
            <a:r>
              <a:rPr lang="en-US" dirty="0" err="1"/>
              <a:t>lớp</a:t>
            </a:r>
            <a:r>
              <a:rPr lang="en-US" dirty="0"/>
              <a:t> </a:t>
            </a:r>
            <a:r>
              <a:rPr lang="en-US" dirty="0" err="1"/>
              <a:t>đầu</a:t>
            </a:r>
            <a:r>
              <a:rPr lang="en-US" dirty="0"/>
              <a:t> </a:t>
            </a:r>
            <a:r>
              <a:rPr lang="en-US" dirty="0" err="1"/>
              <a:t>ra</a:t>
            </a:r>
            <a:r>
              <a:rPr lang="en-US" dirty="0"/>
              <a:t> </a:t>
            </a:r>
            <a:r>
              <a:rPr lang="en-US" dirty="0" err="1"/>
              <a:t>có</a:t>
            </a:r>
            <a:r>
              <a:rPr lang="en-US" dirty="0"/>
              <a:t> </a:t>
            </a:r>
            <a:r>
              <a:rPr lang="en-US" dirty="0" err="1"/>
              <a:t>kích</a:t>
            </a:r>
            <a:r>
              <a:rPr lang="en-US" dirty="0"/>
              <a:t> </a:t>
            </a:r>
            <a:r>
              <a:rPr lang="en-US" dirty="0" err="1"/>
              <a:t>hoạt</a:t>
            </a:r>
            <a:r>
              <a:rPr lang="en-US" dirty="0"/>
              <a:t> sigmoid </a:t>
            </a:r>
            <a:r>
              <a:rPr lang="en-US" dirty="0" err="1"/>
              <a:t>cho</a:t>
            </a:r>
            <a:r>
              <a:rPr lang="en-US" dirty="0"/>
              <a:t> </a:t>
            </a:r>
            <a:r>
              <a:rPr lang="en-US" dirty="0" err="1"/>
              <a:t>việc</a:t>
            </a:r>
            <a:r>
              <a:rPr lang="en-US" dirty="0"/>
              <a:t> </a:t>
            </a:r>
            <a:r>
              <a:rPr lang="en-US" dirty="0" err="1"/>
              <a:t>dự</a:t>
            </a:r>
            <a:r>
              <a:rPr lang="en-US" dirty="0"/>
              <a:t> </a:t>
            </a:r>
            <a:r>
              <a:rPr lang="en-US" dirty="0" err="1"/>
              <a:t>đoán</a:t>
            </a:r>
            <a:r>
              <a:rPr lang="en-US" dirty="0"/>
              <a:t> </a:t>
            </a:r>
            <a:r>
              <a:rPr lang="en-US" dirty="0" err="1"/>
              <a:t>hai</a:t>
            </a:r>
            <a:r>
              <a:rPr lang="en-US" dirty="0"/>
              <a:t> </a:t>
            </a:r>
            <a:r>
              <a:rPr lang="en-US" dirty="0" err="1"/>
              <a:t>lớp</a:t>
            </a:r>
            <a:r>
              <a:rPr lang="en-US" dirty="0"/>
              <a:t>.</a:t>
            </a:r>
          </a:p>
        </p:txBody>
      </p:sp>
    </p:spTree>
    <p:extLst>
      <p:ext uri="{BB962C8B-B14F-4D97-AF65-F5344CB8AC3E}">
        <p14:creationId xmlns:p14="http://schemas.microsoft.com/office/powerpoint/2010/main" val="28031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C3.3.3.</a:t>
            </a:r>
            <a:r>
              <a:rPr lang="en-US" sz="3200" b="1" dirty="0">
                <a:latin typeface="Arial" panose="020B0604020202020204" pitchFamily="34" charset="0"/>
                <a:cs typeface="Arial" panose="020B0604020202020204" pitchFamily="34" charset="0"/>
              </a:rPr>
              <a:t> Recurrent Neural Network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 sẽ định nghĩa một mạng nơ-ron </a:t>
            </a:r>
            <a:r>
              <a:rPr lang="en-US" dirty="0" err="1">
                <a:cs typeface="Arial" panose="020B0604020202020204" pitchFamily="34" charset="0"/>
              </a:rPr>
              <a:t>hồi</a:t>
            </a:r>
            <a:r>
              <a:rPr lang="en-US" dirty="0">
                <a:cs typeface="Arial" panose="020B0604020202020204" pitchFamily="34" charset="0"/>
              </a:rPr>
              <a:t> </a:t>
            </a:r>
            <a:r>
              <a:rPr lang="en-US" dirty="0" err="1">
                <a:cs typeface="Arial" panose="020B0604020202020204" pitchFamily="34" charset="0"/>
              </a:rPr>
              <a:t>quy</a:t>
            </a:r>
            <a:r>
              <a:rPr lang="en-US" dirty="0">
                <a:cs typeface="Arial" panose="020B0604020202020204" pitchFamily="34" charset="0"/>
              </a:rPr>
              <a:t> </a:t>
            </a:r>
            <a:r>
              <a:rPr lang="vi-VN" dirty="0">
                <a:cs typeface="Arial" panose="020B0604020202020204" pitchFamily="34" charset="0"/>
              </a:rPr>
              <a:t>bộ nhớ ngắn hạn dài để phân loại </a:t>
            </a:r>
            <a:r>
              <a:rPr lang="en-US" dirty="0">
                <a:cs typeface="Arial" panose="020B0604020202020204" pitchFamily="34" charset="0"/>
              </a:rPr>
              <a:t>sequence</a:t>
            </a:r>
            <a:r>
              <a:rPr lang="vi-VN" dirty="0">
                <a:cs typeface="Arial" panose="020B0604020202020204" pitchFamily="34" charset="0"/>
              </a:rPr>
              <a:t>.</a:t>
            </a:r>
            <a:r>
              <a:rPr lang="en-US" dirty="0">
                <a:cs typeface="Arial" panose="020B0604020202020204" pitchFamily="34" charset="0"/>
              </a:rPr>
              <a:t> </a:t>
            </a:r>
            <a:r>
              <a:rPr lang="vi-VN" dirty="0">
                <a:cs typeface="Arial" panose="020B0604020202020204" pitchFamily="34" charset="0"/>
              </a:rPr>
              <a:t>Mô hình mong đợi 100 </a:t>
            </a:r>
            <a:r>
              <a:rPr lang="en-US" dirty="0" err="1">
                <a:cs typeface="Arial" panose="020B0604020202020204" pitchFamily="34" charset="0"/>
              </a:rPr>
              <a:t>bước</a:t>
            </a:r>
            <a:r>
              <a:rPr lang="vi-VN" dirty="0">
                <a:cs typeface="Arial" panose="020B0604020202020204" pitchFamily="34" charset="0"/>
              </a:rPr>
              <a:t> thời gian của một </a:t>
            </a:r>
            <a:r>
              <a:rPr lang="en-US" dirty="0" err="1">
                <a:cs typeface="Arial" panose="020B0604020202020204" pitchFamily="34" charset="0"/>
              </a:rPr>
              <a:t>đặc</a:t>
            </a:r>
            <a:r>
              <a:rPr lang="en-US" dirty="0">
                <a:cs typeface="Arial" panose="020B0604020202020204" pitchFamily="34" charset="0"/>
              </a:rPr>
              <a:t> </a:t>
            </a:r>
            <a:r>
              <a:rPr lang="en-US" dirty="0" err="1">
                <a:cs typeface="Arial" panose="020B0604020202020204" pitchFamily="34" charset="0"/>
              </a:rPr>
              <a:t>điểm</a:t>
            </a:r>
            <a:r>
              <a:rPr lang="en-US" dirty="0">
                <a:cs typeface="Arial" panose="020B0604020202020204" pitchFamily="34" charset="0"/>
              </a:rPr>
              <a:t> </a:t>
            </a:r>
            <a:r>
              <a:rPr lang="vi-VN" dirty="0">
                <a:cs typeface="Arial" panose="020B0604020202020204" pitchFamily="34" charset="0"/>
              </a:rPr>
              <a:t>làm đầu vào</a:t>
            </a:r>
            <a:r>
              <a:rPr lang="en-US" dirty="0">
                <a:cs typeface="Arial" panose="020B0604020202020204" pitchFamily="34" charset="0"/>
              </a:rPr>
              <a:t>. </a:t>
            </a:r>
            <a:r>
              <a:rPr lang="vi-VN" dirty="0">
                <a:cs typeface="Arial" panose="020B0604020202020204" pitchFamily="34" charset="0"/>
              </a:rPr>
              <a:t>Mô hình có một lớp ẩn LSTM </a:t>
            </a:r>
            <a:r>
              <a:rPr lang="en-US" dirty="0" err="1">
                <a:cs typeface="Arial" panose="020B0604020202020204" pitchFamily="34" charset="0"/>
              </a:rPr>
              <a:t>đơn</a:t>
            </a:r>
            <a:r>
              <a:rPr lang="en-US" dirty="0">
                <a:cs typeface="Arial" panose="020B0604020202020204" pitchFamily="34" charset="0"/>
              </a:rPr>
              <a:t> </a:t>
            </a:r>
            <a:r>
              <a:rPr lang="vi-VN" dirty="0">
                <a:cs typeface="Arial" panose="020B0604020202020204" pitchFamily="34" charset="0"/>
              </a:rPr>
              <a:t>để trích xuất các </a:t>
            </a:r>
            <a:r>
              <a:rPr lang="en-US" dirty="0" err="1">
                <a:cs typeface="Arial" panose="020B0604020202020204" pitchFamily="34" charset="0"/>
              </a:rPr>
              <a:t>đặc</a:t>
            </a:r>
            <a:r>
              <a:rPr lang="en-US" dirty="0">
                <a:cs typeface="Arial" panose="020B0604020202020204" pitchFamily="34" charset="0"/>
              </a:rPr>
              <a:t> </a:t>
            </a:r>
            <a:r>
              <a:rPr lang="en-US" dirty="0" err="1">
                <a:cs typeface="Arial" panose="020B0604020202020204" pitchFamily="34" charset="0"/>
              </a:rPr>
              <a:t>điểm</a:t>
            </a:r>
            <a:r>
              <a:rPr lang="en-US" dirty="0">
                <a:cs typeface="Arial" panose="020B0604020202020204" pitchFamily="34" charset="0"/>
              </a:rPr>
              <a:t> </a:t>
            </a:r>
            <a:r>
              <a:rPr lang="vi-VN" dirty="0">
                <a:cs typeface="Arial" panose="020B0604020202020204" pitchFamily="34" charset="0"/>
              </a:rPr>
              <a:t>từ chuỗi, </a:t>
            </a:r>
            <a:r>
              <a:rPr lang="en-US" dirty="0" err="1">
                <a:cs typeface="Arial" panose="020B0604020202020204" pitchFamily="34" charset="0"/>
              </a:rPr>
              <a:t>theo</a:t>
            </a:r>
            <a:r>
              <a:rPr lang="en-US" dirty="0">
                <a:cs typeface="Arial" panose="020B0604020202020204" pitchFamily="34" charset="0"/>
              </a:rPr>
              <a:t> </a:t>
            </a:r>
            <a:r>
              <a:rPr lang="en-US" dirty="0" err="1">
                <a:cs typeface="Arial" panose="020B0604020202020204" pitchFamily="34" charset="0"/>
              </a:rPr>
              <a:t>sau</a:t>
            </a:r>
            <a:r>
              <a:rPr lang="en-US" dirty="0">
                <a:cs typeface="Arial" panose="020B0604020202020204" pitchFamily="34" charset="0"/>
              </a:rPr>
              <a:t> </a:t>
            </a:r>
            <a:r>
              <a:rPr lang="vi-VN" dirty="0">
                <a:cs typeface="Arial" panose="020B0604020202020204" pitchFamily="34" charset="0"/>
              </a:rPr>
              <a:t>là một lớp được kết nối đầy đủ để diễn giải đầu ra LSTM, tiếp theo là lớp đầu ra để đưa ra các dự đoán nhị phân.</a:t>
            </a:r>
            <a:endParaRPr lang="en-US" dirty="0"/>
          </a:p>
        </p:txBody>
      </p:sp>
    </p:spTree>
    <p:extLst>
      <p:ext uri="{BB962C8B-B14F-4D97-AF65-F5344CB8AC3E}">
        <p14:creationId xmlns:p14="http://schemas.microsoft.com/office/powerpoint/2010/main" val="47775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15889"/>
            <a:ext cx="12192000" cy="720725"/>
          </a:xfrm>
        </p:spPr>
        <p:txBody>
          <a:bodyPr/>
          <a:lstStyle/>
          <a:p>
            <a:r>
              <a:rPr lang="en-US" sz="3600" b="1" dirty="0">
                <a:latin typeface="Arial" panose="020B0604020202020204" pitchFamily="34" charset="0"/>
                <a:ea typeface="Tahoma" pitchFamily="34" charset="0"/>
                <a:cs typeface="Arial" panose="020B0604020202020204" pitchFamily="34" charset="0"/>
              </a:rPr>
              <a:t>Contents</a:t>
            </a:r>
          </a:p>
        </p:txBody>
      </p:sp>
      <p:sp>
        <p:nvSpPr>
          <p:cNvPr id="14339" name="Text Placeholder 2"/>
          <p:cNvSpPr>
            <a:spLocks noGrp="1"/>
          </p:cNvSpPr>
          <p:nvPr>
            <p:ph type="body" idx="4294967295"/>
          </p:nvPr>
        </p:nvSpPr>
        <p:spPr>
          <a:xfrm>
            <a:off x="609600" y="1125538"/>
            <a:ext cx="10972800" cy="4464050"/>
          </a:xfrm>
        </p:spPr>
        <p:txBody>
          <a:bodyPr>
            <a:normAutofit/>
          </a:bodyPr>
          <a:lstStyle/>
          <a:p>
            <a:r>
              <a:rPr lang="en-US" sz="2400" b="1" dirty="0">
                <a:latin typeface="Arial" panose="020B0604020202020204" pitchFamily="34" charset="0"/>
                <a:ea typeface="Tahoma" pitchFamily="34" charset="0"/>
                <a:cs typeface="Arial" panose="020B0604020202020204" pitchFamily="34" charset="0"/>
              </a:rPr>
              <a:t>C4. Load and manipulate image with PIL</a:t>
            </a:r>
          </a:p>
          <a:p>
            <a:r>
              <a:rPr lang="en-US" sz="2400" b="1" dirty="0">
                <a:latin typeface="Arial" panose="020B0604020202020204" pitchFamily="34" charset="0"/>
                <a:ea typeface="Tahoma" pitchFamily="34" charset="0"/>
                <a:cs typeface="Arial" panose="020B0604020202020204" pitchFamily="34" charset="0"/>
              </a:rPr>
              <a:t>C5. Manually scale image</a:t>
            </a:r>
          </a:p>
          <a:p>
            <a:r>
              <a:rPr lang="en-US" sz="2400" b="1" dirty="0">
                <a:latin typeface="Arial" panose="020B0604020202020204" pitchFamily="34" charset="0"/>
                <a:ea typeface="Tahoma" pitchFamily="34" charset="0"/>
                <a:cs typeface="Arial" panose="020B0604020202020204" pitchFamily="34" charset="0"/>
              </a:rPr>
              <a:t>C6. Load and manipulate image with Keras</a:t>
            </a:r>
          </a:p>
          <a:p>
            <a:r>
              <a:rPr lang="en-US" sz="2400" b="1" dirty="0">
                <a:latin typeface="Arial" panose="020B0604020202020204" pitchFamily="34" charset="0"/>
                <a:ea typeface="Tahoma" pitchFamily="34" charset="0"/>
                <a:cs typeface="Arial" panose="020B0604020202020204" pitchFamily="34" charset="0"/>
              </a:rPr>
              <a:t>C7. Scale image pixel data with Keras</a:t>
            </a:r>
          </a:p>
          <a:p>
            <a:r>
              <a:rPr lang="en-US" sz="2400" b="1" dirty="0">
                <a:latin typeface="Arial" panose="020B0604020202020204" pitchFamily="34" charset="0"/>
                <a:ea typeface="Tahoma" pitchFamily="34" charset="0"/>
                <a:cs typeface="Arial" panose="020B0604020202020204" pitchFamily="34" charset="0"/>
              </a:rPr>
              <a:t>C8. Load large datasets from directory with Keras</a:t>
            </a:r>
          </a:p>
          <a:p>
            <a:r>
              <a:rPr lang="en-US" sz="2400" b="1" dirty="0">
                <a:latin typeface="Arial" panose="020B0604020202020204" pitchFamily="34" charset="0"/>
                <a:ea typeface="Tahoma" pitchFamily="34" charset="0"/>
                <a:cs typeface="Arial" panose="020B0604020202020204" pitchFamily="34" charset="0"/>
              </a:rPr>
              <a:t>C9. Use image data augmentation in Keras</a:t>
            </a:r>
          </a:p>
        </p:txBody>
      </p:sp>
      <p:sp>
        <p:nvSpPr>
          <p:cNvPr id="14340" name="Slide Number Placeholder 3"/>
          <p:cNvSpPr>
            <a:spLocks noGrp="1"/>
          </p:cNvSpPr>
          <p:nvPr>
            <p:ph type="sldNum" sz="quarter" idx="10"/>
          </p:nvPr>
        </p:nvSpPr>
        <p:spPr bwMode="auto">
          <a:xfrm>
            <a:off x="9264651" y="6381751"/>
            <a:ext cx="284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fld id="{B8A49F9A-DCDA-4D28-96FF-33E7B3138555}" type="slidenum">
              <a:rPr kumimoji="0" lang="ko-KR" altLang="en-US" b="1" smtClean="0">
                <a:latin typeface="굴림체" pitchFamily="49" charset="-127"/>
                <a:ea typeface="굴림체" pitchFamily="49" charset="-127"/>
              </a:rPr>
              <a:pPr/>
              <a:t>12</a:t>
            </a:fld>
            <a:endParaRPr kumimoji="0" lang="ko-KR" altLang="en-US" b="1" dirty="0">
              <a:latin typeface="굴림체" pitchFamily="49" charset="-127"/>
              <a:ea typeface="굴림체" pitchFamily="49" charset="-127"/>
            </a:endParaRPr>
          </a:p>
        </p:txBody>
      </p:sp>
    </p:spTree>
    <p:extLst>
      <p:ext uri="{BB962C8B-B14F-4D97-AF65-F5344CB8AC3E}">
        <p14:creationId xmlns:p14="http://schemas.microsoft.com/office/powerpoint/2010/main" val="75287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C4. Load and manipulate image with PIL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Summary:</a:t>
            </a:r>
          </a:p>
        </p:txBody>
      </p:sp>
      <p:graphicFrame>
        <p:nvGraphicFramePr>
          <p:cNvPr id="2"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249472482"/>
              </p:ext>
            </p:extLst>
          </p:nvPr>
        </p:nvGraphicFramePr>
        <p:xfrm>
          <a:off x="990600" y="1948020"/>
          <a:ext cx="8420100" cy="4248270"/>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open()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dạng</a:t>
                      </a:r>
                      <a:r>
                        <a:rPr lang="en-US" baseline="0" dirty="0">
                          <a:latin typeface="Arial" panose="020B0604020202020204" pitchFamily="34" charset="0"/>
                          <a:cs typeface="Arial" panose="020B0604020202020204" pitchFamily="34" charset="0"/>
                        </a:rPr>
                        <a:t> PNG, JPEG 1 </a:t>
                      </a:r>
                      <a:r>
                        <a:rPr lang="en-US" baseline="0" dirty="0" err="1">
                          <a:latin typeface="Arial" panose="020B0604020202020204" pitchFamily="34" charset="0"/>
                          <a:cs typeface="Arial" panose="020B0604020202020204" pitchFamily="34" charset="0"/>
                        </a:rPr>
                        <a:t>cách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trực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tiếp</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show()</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Hiển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thị</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qua </a:t>
                      </a:r>
                      <a:r>
                        <a:rPr lang="en-US" baseline="0" dirty="0" err="1">
                          <a:latin typeface="Arial" panose="020B0604020202020204" pitchFamily="34" charset="0"/>
                          <a:cs typeface="Arial" panose="020B0604020202020204" pitchFamily="34" charset="0"/>
                        </a:rPr>
                        <a:t>ứng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dụng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mặc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định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của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điều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hành</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err="1">
                          <a:latin typeface="Arial" panose="020B0604020202020204" pitchFamily="34" charset="0"/>
                          <a:cs typeface="Arial" panose="020B0604020202020204" pitchFamily="34" charset="0"/>
                        </a:rPr>
                        <a:t>imread</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T</a:t>
                      </a:r>
                      <a:r>
                        <a:rPr lang="vi-VN" dirty="0">
                          <a:latin typeface="+mn-lt"/>
                          <a:cs typeface="Arial" panose="020B0604020202020204" pitchFamily="34" charset="0"/>
                        </a:rPr>
                        <a:t>ải trực tiếp hình ảnh dưới dạng một mảng pixel</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79820043"/>
                  </a:ext>
                </a:extLst>
              </a:tr>
              <a:tr h="494685">
                <a:tc>
                  <a:txBody>
                    <a:bodyPr/>
                    <a:lstStyle/>
                    <a:p>
                      <a:r>
                        <a:rPr lang="en-US" dirty="0" err="1">
                          <a:latin typeface="Arial" panose="020B0604020202020204" pitchFamily="34" charset="0"/>
                          <a:cs typeface="Arial" panose="020B0604020202020204" pitchFamily="34" charset="0"/>
                        </a:rPr>
                        <a:t>imshow</a:t>
                      </a:r>
                      <a:r>
                        <a:rPr lang="en-US" dirty="0">
                          <a:latin typeface="Arial" panose="020B0604020202020204" pitchFamily="34" charset="0"/>
                          <a:cs typeface="Arial" panose="020B0604020202020204" pitchFamily="34" charset="0"/>
                        </a:rPr>
                        <a:t> ()</a:t>
                      </a:r>
                    </a:p>
                  </a:txBody>
                  <a:tcPr/>
                </a:tc>
                <a:tc>
                  <a:txBody>
                    <a:bodyPr/>
                    <a:lstStyle/>
                    <a:p>
                      <a:r>
                        <a:rPr lang="en-US" dirty="0">
                          <a:latin typeface="+mn-lt"/>
                          <a:cs typeface="Arial" panose="020B0604020202020204" pitchFamily="34" charset="0"/>
                        </a:rPr>
                        <a:t>H</a:t>
                      </a:r>
                      <a:r>
                        <a:rPr lang="vi-VN" dirty="0">
                          <a:latin typeface="+mn-lt"/>
                          <a:cs typeface="Arial" panose="020B0604020202020204" pitchFamily="34" charset="0"/>
                        </a:rPr>
                        <a:t>iển thị một mảng pixel dưới dạng hình ảnh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5902251"/>
                  </a:ext>
                </a:extLst>
              </a:tr>
              <a:tr h="494685">
                <a:tc>
                  <a:txBody>
                    <a:bodyPr/>
                    <a:lstStyle/>
                    <a:p>
                      <a:r>
                        <a:rPr lang="en-US" dirty="0"/>
                        <a:t>save()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Lưu</a:t>
                      </a:r>
                      <a:r>
                        <a:rPr lang="en-US" baseline="0" dirty="0">
                          <a:latin typeface="Arial" panose="020B0604020202020204" pitchFamily="34" charset="0"/>
                          <a:cs typeface="Arial" panose="020B0604020202020204" pitchFamily="34" charset="0"/>
                        </a:rPr>
                        <a:t> 1 </a:t>
                      </a:r>
                      <a:r>
                        <a:rPr lang="en-US" baseline="0" dirty="0" err="1">
                          <a:latin typeface="Arial" panose="020B0604020202020204" pitchFamily="34" charset="0"/>
                          <a:cs typeface="Arial" panose="020B0604020202020204" pitchFamily="34" charset="0"/>
                        </a:rPr>
                        <a:t>đối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tượng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1281468"/>
                  </a:ext>
                </a:extLst>
              </a:tr>
              <a:tr h="494685">
                <a:tc>
                  <a:txBody>
                    <a:bodyPr/>
                    <a:lstStyle/>
                    <a:p>
                      <a:r>
                        <a:rPr lang="en-US" dirty="0"/>
                        <a:t>thumbnail()</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kích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nhưng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vẫn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giữ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tỉ</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khung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3994575"/>
                  </a:ext>
                </a:extLst>
              </a:tr>
              <a:tr h="494685">
                <a:tc>
                  <a:txBody>
                    <a:bodyPr/>
                    <a:lstStyle/>
                    <a:p>
                      <a:r>
                        <a:rPr lang="en-US" dirty="0"/>
                        <a:t>resize()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kích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cỡ</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giữ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tỉ</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khung</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1172090"/>
                  </a:ext>
                </a:extLst>
              </a:tr>
            </a:tbl>
          </a:graphicData>
        </a:graphic>
      </p:graphicFrame>
    </p:spTree>
    <p:extLst>
      <p:ext uri="{BB962C8B-B14F-4D97-AF65-F5344CB8AC3E}">
        <p14:creationId xmlns:p14="http://schemas.microsoft.com/office/powerpoint/2010/main" val="53414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C4. Load and manipulate image with PIL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Summary:</a:t>
            </a:r>
          </a:p>
        </p:txBody>
      </p:sp>
      <p:graphicFrame>
        <p:nvGraphicFramePr>
          <p:cNvPr id="2"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2249715639"/>
              </p:ext>
            </p:extLst>
          </p:nvPr>
        </p:nvGraphicFramePr>
        <p:xfrm>
          <a:off x="990600" y="1948020"/>
          <a:ext cx="8420100" cy="2963565"/>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Image.transpose</a:t>
                      </a:r>
                      <a:r>
                        <a:rPr lang="en-US" dirty="0"/>
                        <a:t>()</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vào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phương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thức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như</a:t>
                      </a:r>
                      <a:r>
                        <a:rPr lang="en-US" baseline="0" dirty="0">
                          <a:latin typeface="Arial" panose="020B0604020202020204" pitchFamily="34" charset="0"/>
                          <a:cs typeface="Arial" panose="020B0604020202020204" pitchFamily="34" charset="0"/>
                        </a:rPr>
                        <a:t> </a:t>
                      </a:r>
                      <a:r>
                        <a:rPr lang="en-US" sz="1800" b="1" i="1" kern="1200" dirty="0">
                          <a:solidFill>
                            <a:schemeClr val="dk1"/>
                          </a:solidFill>
                          <a:effectLst/>
                          <a:latin typeface="+mn-lt"/>
                          <a:ea typeface="+mn-ea"/>
                          <a:cs typeface="+mn-cs"/>
                        </a:rPr>
                        <a:t>FLIP_LEFT_RIGHT</a:t>
                      </a:r>
                      <a:r>
                        <a:rPr lang="en-US" dirty="0"/>
                        <a:t>, </a:t>
                      </a:r>
                      <a:r>
                        <a:rPr lang="en-US" sz="1800" b="1" i="1" kern="1200" dirty="0">
                          <a:solidFill>
                            <a:schemeClr val="dk1"/>
                          </a:solidFill>
                          <a:effectLst/>
                          <a:latin typeface="+mn-lt"/>
                          <a:ea typeface="+mn-ea"/>
                          <a:cs typeface="+mn-cs"/>
                        </a:rPr>
                        <a:t>FLIP_TOP_BOTTOM</a:t>
                      </a:r>
                      <a:r>
                        <a:rPr lang="en-US" sz="1800" b="1" i="1"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để</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lật</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ảnh</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theo</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chiều</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ngang</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hoặc</a:t>
                      </a:r>
                      <a:r>
                        <a:rPr lang="en-US" sz="1800" b="0" i="0" kern="1200" baseline="0" dirty="0">
                          <a:solidFill>
                            <a:schemeClr val="dk1"/>
                          </a:solidFill>
                          <a:effectLst/>
                          <a:latin typeface="+mn-lt"/>
                          <a:ea typeface="+mn-ea"/>
                          <a:cs typeface="+mn-cs"/>
                        </a:rPr>
                        <a:t> </a:t>
                      </a:r>
                      <a:r>
                        <a:rPr lang="en-US" sz="1800" b="0" i="0" kern="1200" baseline="0" dirty="0" err="1">
                          <a:solidFill>
                            <a:schemeClr val="dk1"/>
                          </a:solidFill>
                          <a:effectLst/>
                          <a:latin typeface="+mn-lt"/>
                          <a:ea typeface="+mn-ea"/>
                          <a:cs typeface="+mn-cs"/>
                        </a:rPr>
                        <a:t>dọc</a:t>
                      </a:r>
                      <a:r>
                        <a:rPr lang="en-US" sz="1800" b="0" i="0" kern="1200" baseline="0" dirty="0">
                          <a:solidFill>
                            <a:schemeClr val="dk1"/>
                          </a:solidFill>
                          <a:effectLst/>
                          <a:latin typeface="+mn-lt"/>
                          <a:ea typeface="+mn-ea"/>
                          <a:cs typeface="+mn-cs"/>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rotate()</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Xoay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ngoài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mặc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định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màu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đen</a:t>
                      </a:r>
                      <a:r>
                        <a:rPr lang="en-US" baseline="0" dirty="0">
                          <a:latin typeface="Arial" panose="020B0604020202020204" pitchFamily="34" charset="0"/>
                          <a:cs typeface="Arial" panose="020B0604020202020204" pitchFamily="34" charset="0"/>
                        </a:rPr>
                        <a:t>. VD: rotate(45) </a:t>
                      </a:r>
                      <a:r>
                        <a:rPr lang="en-US" baseline="0" dirty="0" err="1">
                          <a:latin typeface="Arial" panose="020B0604020202020204" pitchFamily="34" charset="0"/>
                          <a:cs typeface="Arial" panose="020B0604020202020204" pitchFamily="34" charset="0"/>
                        </a:rPr>
                        <a:t>xoay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45 </a:t>
                      </a:r>
                      <a:r>
                        <a:rPr lang="en-US" baseline="0" dirty="0" err="1">
                          <a:latin typeface="Arial" panose="020B0604020202020204" pitchFamily="34" charset="0"/>
                          <a:cs typeface="Arial" panose="020B0604020202020204" pitchFamily="34" charset="0"/>
                        </a:rPr>
                        <a:t>độ</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phải</a:t>
                      </a:r>
                      <a:r>
                        <a:rPr lang="en-US" baseline="0" dirty="0">
                          <a:latin typeface="Arial" panose="020B0604020202020204" pitchFamily="34" charset="0"/>
                          <a:cs typeface="Arial" panose="020B0604020202020204" pitchFamily="34" charset="0"/>
                        </a:rPr>
                        <a:t> sang </a:t>
                      </a:r>
                      <a:r>
                        <a:rPr lang="en-US" baseline="0" dirty="0" err="1">
                          <a:latin typeface="Arial" panose="020B0604020202020204" pitchFamily="34" charset="0"/>
                          <a:cs typeface="Arial" panose="020B0604020202020204" pitchFamily="34" charset="0"/>
                        </a:rPr>
                        <a:t>trái</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a:t>crop() </a:t>
                      </a:r>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Cắt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VD: crop((100,100,200,200)) </a:t>
                      </a:r>
                      <a:r>
                        <a:rPr lang="en-US" baseline="0" dirty="0" err="1">
                          <a:latin typeface="Arial" panose="020B0604020202020204" pitchFamily="34" charset="0"/>
                          <a:cs typeface="Arial" panose="020B0604020202020204" pitchFamily="34" charset="0"/>
                        </a:rPr>
                        <a:t>cắt</a:t>
                      </a:r>
                      <a:r>
                        <a:rPr lang="en-US" baseline="0" dirty="0">
                          <a:latin typeface="Arial" panose="020B0604020202020204" pitchFamily="34" charset="0"/>
                          <a:cs typeface="Arial" panose="020B0604020202020204" pitchFamily="34" charset="0"/>
                        </a:rPr>
                        <a:t> 1 </a:t>
                      </a:r>
                      <a:r>
                        <a:rPr lang="en-US" baseline="0" dirty="0" err="1">
                          <a:latin typeface="Arial" panose="020B0604020202020204" pitchFamily="34" charset="0"/>
                          <a:cs typeface="Arial" panose="020B0604020202020204" pitchFamily="34" charset="0"/>
                        </a:rPr>
                        <a:t>hình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chữ</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nhật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trong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ảnh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điểm</a:t>
                      </a:r>
                      <a:r>
                        <a:rPr lang="en-US" baseline="0" dirty="0">
                          <a:latin typeface="Arial" panose="020B0604020202020204" pitchFamily="34" charset="0"/>
                          <a:cs typeface="Arial" panose="020B0604020202020204" pitchFamily="34" charset="0"/>
                        </a:rPr>
                        <a:t> (100,100) </a:t>
                      </a:r>
                      <a:r>
                        <a:rPr lang="en-US" baseline="0" dirty="0" err="1">
                          <a:latin typeface="Arial" panose="020B0604020202020204" pitchFamily="34" charset="0"/>
                          <a:cs typeface="Arial" panose="020B0604020202020204" pitchFamily="34" charset="0"/>
                        </a:rPr>
                        <a:t>mở</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rộng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ra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đến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điểm</a:t>
                      </a:r>
                      <a:r>
                        <a:rPr lang="en-US" baseline="0" dirty="0">
                          <a:latin typeface="Arial" panose="020B0604020202020204" pitchFamily="34" charset="0"/>
                          <a:cs typeface="Arial" panose="020B0604020202020204" pitchFamily="34" charset="0"/>
                        </a:rPr>
                        <a:t> (200,200)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79820043"/>
                  </a:ext>
                </a:extLst>
              </a:tr>
            </a:tbl>
          </a:graphicData>
        </a:graphic>
      </p:graphicFrame>
    </p:spTree>
    <p:extLst>
      <p:ext uri="{BB962C8B-B14F-4D97-AF65-F5344CB8AC3E}">
        <p14:creationId xmlns:p14="http://schemas.microsoft.com/office/powerpoint/2010/main" val="22694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 Manually scale image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Trong </a:t>
            </a:r>
            <a:r>
              <a:rPr lang="en-US" dirty="0" err="1">
                <a:cs typeface="Arial" panose="020B0604020202020204" pitchFamily="34" charset="0"/>
              </a:rPr>
              <a:t>phần</a:t>
            </a:r>
            <a:r>
              <a:rPr lang="en-US" dirty="0">
                <a:cs typeface="Arial" panose="020B0604020202020204" pitchFamily="34" charset="0"/>
              </a:rPr>
              <a:t> </a:t>
            </a:r>
            <a:r>
              <a:rPr lang="vi-VN" dirty="0">
                <a:cs typeface="Arial" panose="020B0604020202020204" pitchFamily="34" charset="0"/>
              </a:rPr>
              <a:t>này, </a:t>
            </a:r>
            <a:r>
              <a:rPr lang="en-US" dirty="0">
                <a:cs typeface="Arial" panose="020B0604020202020204" pitchFamily="34" charset="0"/>
              </a:rPr>
              <a:t>ta</a:t>
            </a:r>
            <a:r>
              <a:rPr lang="vi-VN" dirty="0">
                <a:cs typeface="Arial" panose="020B0604020202020204" pitchFamily="34" charset="0"/>
              </a:rPr>
              <a:t> sẽ khám phá cách chuẩn bị dữ liệu hình ảnh để tạo mô hình với mạng nơ-ron học sâu</a:t>
            </a:r>
            <a:r>
              <a:rPr lang="en-US" dirty="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08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C5.1 </a:t>
            </a:r>
            <a:r>
              <a:rPr lang="en-US" sz="3200" b="1" dirty="0">
                <a:latin typeface="Arial" panose="020B0604020202020204" pitchFamily="34" charset="0"/>
                <a:cs typeface="Arial" panose="020B0604020202020204" pitchFamily="34" charset="0"/>
              </a:rPr>
              <a:t>Normalize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16</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fontScale="92500"/>
          </a:bodyPr>
          <a:lstStyle/>
          <a:p>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255. </a:t>
            </a:r>
            <a:r>
              <a:rPr lang="vi-VN" dirty="0">
                <a:latin typeface="Arial" panose="020B0604020202020204" pitchFamily="34" charset="0"/>
                <a:cs typeface="Arial" panose="020B0604020202020204" pitchFamily="34" charset="0"/>
              </a:rPr>
              <a:t>Mạng nơ-ron xử lý đầu vào bằng cách sử dụng giá trị trọng số nhỏ và đầu vào có giá trị số nguyên lớn có thể làm gián đoạn hoặc làm chậm quá trình học. Do đó, </a:t>
            </a:r>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hay </a:t>
            </a:r>
            <a:r>
              <a:rPr lang="vi-VN" dirty="0">
                <a:latin typeface="Arial" panose="020B0604020202020204" pitchFamily="34" charset="0"/>
                <a:cs typeface="Arial" panose="020B0604020202020204" pitchFamily="34" charset="0"/>
              </a:rPr>
              <a:t>là chuẩn hóa các giá trị pixel để mỗi giá trị pixel có giá trị từ 0 đến 1. Việc hình ảnh có giá trị pixel trong phạm vi 0-1 </a:t>
            </a:r>
            <a:r>
              <a:rPr lang="en-US" dirty="0" err="1">
                <a:latin typeface="Arial" panose="020B0604020202020204" pitchFamily="34" charset="0"/>
                <a:cs typeface="Arial" panose="020B0604020202020204" pitchFamily="34" charset="0"/>
              </a:rPr>
              <a:t>vẫn</a:t>
            </a:r>
            <a:r>
              <a:rPr lang="vi-VN" dirty="0">
                <a:latin typeface="Arial" panose="020B0604020202020204" pitchFamily="34" charset="0"/>
                <a:cs typeface="Arial" panose="020B0604020202020204" pitchFamily="34" charset="0"/>
              </a:rPr>
              <a:t> hợp lệ và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vẫn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pixels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255.</a:t>
            </a:r>
          </a:p>
          <a:p>
            <a:r>
              <a:rPr lang="vi-VN" dirty="0">
                <a:latin typeface="Arial" panose="020B0604020202020204" pitchFamily="34" charset="0"/>
                <a:cs typeface="Arial" panose="020B0604020202020204" pitchFamily="34" charset="0"/>
              </a:rPr>
              <a:t>Chuẩn hóa là 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vi-VN" dirty="0">
                <a:latin typeface="Arial" panose="020B0604020202020204" pitchFamily="34" charset="0"/>
                <a:cs typeface="Arial" panose="020B0604020202020204" pitchFamily="34" charset="0"/>
              </a:rPr>
              <a:t> chuẩn bị dữ liệu mặc định tốt có thể được thực hiện nếu bạn nghi ngờ về loại chuẩn bị dữ liệu để thực hiện. Nó có thể được thực hiện trên mỗi hình ảnh và không yêu cầu tính toán thống kê trên tập dữ liệu đào tạo, vì phạm vi giá trị pixel là một tiêu chuẩn miền.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7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C5.2 </a:t>
            </a:r>
            <a:r>
              <a:rPr lang="en-US" sz="3200" b="1" dirty="0">
                <a:latin typeface="Arial" panose="020B0604020202020204" pitchFamily="34" charset="0"/>
                <a:cs typeface="Arial" panose="020B0604020202020204" pitchFamily="34" charset="0"/>
              </a:rPr>
              <a:t>Center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600" dirty="0">
                <a:cs typeface="Arial" panose="020B0604020202020204" pitchFamily="34" charset="0"/>
              </a:rPr>
              <a:t>Một kỹ thuật chuẩn bị dữ liệu phổ biến cho dữ liệu hình ảnh là lấy giá trị pixel trừ đi giá trị trung bình. Cách tiếp cận này được gọi là căn giữa, vì sự phân bố của các giá trị pixel được tập trung vào giá trị bằng không. </a:t>
            </a:r>
            <a:endParaRPr lang="en-US" sz="2600" dirty="0">
              <a:cs typeface="Arial" panose="020B0604020202020204" pitchFamily="34" charset="0"/>
            </a:endParaRPr>
          </a:p>
          <a:p>
            <a:r>
              <a:rPr lang="vi-VN" sz="2600" dirty="0">
                <a:cs typeface="Arial" panose="020B0604020202020204" pitchFamily="34" charset="0"/>
              </a:rPr>
              <a:t>Căn giữa có thể được thực hiện trước hoặc sau khi chuẩn hóa. Căn giữa các pixel sau đó chuẩn hóa sẽ có nghĩa là các giá trị pixel sẽ được căn giữa gần bằng 0,5 và nằm trong phạm vi 0-1. Căn giữa sau khi chuẩn hóa sẽ có nghĩa là các pixel sẽ có giá trị âm và dương, trong trường hợp này, hình ảnh sẽ không hiển thị chính xác (ví dụ: pixel được mong đợi có giá trị trong phạm vi 0-255 hoặc 0-1). Căn giữa sau khi chuẩn hóa có thể được ưu tiên hơn, mặc dù nó có thể đáng để thử nghiệm cả hai cách tiếp cận.</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15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C5.2 </a:t>
            </a:r>
            <a:r>
              <a:rPr lang="en-US" sz="3200" b="1" dirty="0">
                <a:latin typeface="Arial" panose="020B0604020202020204" pitchFamily="34" charset="0"/>
                <a:cs typeface="Arial" panose="020B0604020202020204" pitchFamily="34" charset="0"/>
              </a:rPr>
              <a:t>Center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600" dirty="0">
                <a:cs typeface="Arial" panose="020B0604020202020204" pitchFamily="34" charset="0"/>
              </a:rPr>
              <a:t>Căn giữa yêu cầu giá trị pixel trung bình phải được tính toán trước khi trừ nó khỏi các giá trị pixel. Có nhiều cách để tính giá trị trung bình</a:t>
            </a:r>
            <a:r>
              <a:rPr lang="en-US" sz="2600" dirty="0">
                <a:cs typeface="Arial" panose="020B0604020202020204" pitchFamily="34" charset="0"/>
              </a:rPr>
              <a:t>:</a:t>
            </a: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ảnh</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nhóm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nhỏ</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ảnh</a:t>
            </a:r>
            <a:endParaRPr lang="en-US" sz="2200" dirty="0">
              <a:latin typeface="Arial" panose="020B0604020202020204" pitchFamily="34" charset="0"/>
              <a:cs typeface="Arial" panose="020B0604020202020204" pitchFamily="34" charset="0"/>
            </a:endParaRPr>
          </a:p>
          <a:p>
            <a:pPr lvl="1"/>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endParaRPr lang="en-US" sz="2200" dirty="0">
              <a:latin typeface="Arial" panose="020B0604020202020204" pitchFamily="34" charset="0"/>
              <a:cs typeface="Arial" panose="020B0604020202020204" pitchFamily="34" charset="0"/>
            </a:endParaRPr>
          </a:p>
          <a:p>
            <a:pPr marL="457200" lvl="1" indent="0">
              <a:buNone/>
            </a:pPr>
            <a:endParaRPr lang="en-US" sz="2200" dirty="0">
              <a:latin typeface="Arial" panose="020B0604020202020204" pitchFamily="34" charset="0"/>
              <a:cs typeface="Arial" panose="020B0604020202020204" pitchFamily="34" charset="0"/>
            </a:endParaRPr>
          </a:p>
          <a:p>
            <a:pPr marL="457200" lvl="1" indent="0">
              <a:buNone/>
            </a:pPr>
            <a:r>
              <a:rPr lang="vi-VN" sz="2200" dirty="0">
                <a:cs typeface="Arial" panose="020B0604020202020204" pitchFamily="34" charset="0"/>
              </a:rPr>
              <a:t>Giá trị trung bình có thể được tính cho tất cả các pixel trong hình ảnh, được gọi là căn giữa toàn cục, hoặc nó có thể được tính cho từng kênh trong trường hợp ảnh màu, được gọi là căn giữa cục bộ.</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72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C5.3 </a:t>
            </a:r>
            <a:r>
              <a:rPr lang="en-US" sz="3200" b="1" dirty="0">
                <a:latin typeface="Arial" panose="020B0604020202020204" pitchFamily="34" charset="0"/>
                <a:cs typeface="Arial" panose="020B0604020202020204" pitchFamily="34" charset="0"/>
              </a:rPr>
              <a:t>Standardize Pixel Values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19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việc</a:t>
            </a:r>
            <a:r>
              <a:rPr lang="en-US" dirty="0"/>
              <a:t> scale </a:t>
            </a:r>
            <a:r>
              <a:rPr lang="en-US" dirty="0" err="1"/>
              <a:t>dữ</a:t>
            </a:r>
            <a:r>
              <a:rPr lang="en-US" dirty="0"/>
              <a:t> </a:t>
            </a:r>
            <a:r>
              <a:rPr lang="en-US" dirty="0" err="1"/>
              <a:t>liệu</a:t>
            </a:r>
            <a:r>
              <a:rPr lang="en-US" dirty="0"/>
              <a:t> </a:t>
            </a:r>
            <a:r>
              <a:rPr lang="en-US" dirty="0" err="1"/>
              <a:t>về</a:t>
            </a:r>
            <a:r>
              <a:rPr lang="en-US" dirty="0"/>
              <a:t> </a:t>
            </a:r>
            <a:r>
              <a:rPr lang="en-US" dirty="0" err="1"/>
              <a:t>một</a:t>
            </a:r>
            <a:r>
              <a:rPr lang="en-US" dirty="0"/>
              <a:t> </a:t>
            </a:r>
            <a:r>
              <a:rPr lang="en-US" dirty="0" err="1"/>
              <a:t>phân</a:t>
            </a:r>
            <a:r>
              <a:rPr lang="en-US" dirty="0"/>
              <a:t> </a:t>
            </a:r>
            <a:r>
              <a:rPr lang="en-US" dirty="0" err="1"/>
              <a:t>bố</a:t>
            </a:r>
            <a:r>
              <a:rPr lang="en-US" dirty="0"/>
              <a:t> </a:t>
            </a:r>
            <a:r>
              <a:rPr lang="en-US" dirty="0" err="1"/>
              <a:t>trong</a:t>
            </a:r>
            <a:r>
              <a:rPr lang="en-US" dirty="0"/>
              <a:t> </a:t>
            </a:r>
            <a:r>
              <a:rPr lang="en-US" dirty="0" err="1"/>
              <a:t>đó</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quan</a:t>
            </a:r>
            <a:r>
              <a:rPr lang="en-US" dirty="0"/>
              <a:t> </a:t>
            </a:r>
            <a:r>
              <a:rPr lang="en-US" dirty="0" err="1"/>
              <a:t>sát</a:t>
            </a:r>
            <a:r>
              <a:rPr lang="en-US" dirty="0"/>
              <a:t> </a:t>
            </a:r>
            <a:r>
              <a:rPr lang="en-US" dirty="0" err="1"/>
              <a:t>bằng</a:t>
            </a:r>
            <a:r>
              <a:rPr lang="en-US" dirty="0"/>
              <a:t> 0 </a:t>
            </a:r>
            <a:r>
              <a:rPr lang="en-US" dirty="0" err="1"/>
              <a:t>và</a:t>
            </a:r>
            <a:r>
              <a:rPr lang="en-US" dirty="0"/>
              <a:t> </a:t>
            </a:r>
            <a:r>
              <a:rPr lang="en-US" dirty="0" err="1"/>
              <a:t>độ</a:t>
            </a:r>
            <a:r>
              <a:rPr lang="en-US" dirty="0"/>
              <a:t> </a:t>
            </a:r>
            <a:r>
              <a:rPr lang="en-US" dirty="0" err="1"/>
              <a:t>lệch</a:t>
            </a:r>
            <a:r>
              <a:rPr lang="en-US" dirty="0"/>
              <a:t> </a:t>
            </a:r>
            <a:r>
              <a:rPr lang="en-US" dirty="0" err="1"/>
              <a:t>chuẩn</a:t>
            </a:r>
            <a:r>
              <a:rPr lang="en-US" dirty="0"/>
              <a:t> = 1.</a:t>
            </a:r>
          </a:p>
          <a:p>
            <a:r>
              <a:rPr lang="vi-VN" sz="2600" dirty="0">
                <a:cs typeface="Arial" panose="020B0604020202020204" pitchFamily="34" charset="0"/>
              </a:rPr>
              <a:t>Cũng giống như căn giữa, thao tác có thể được thực hiện trên mỗi hình ảnh, mỗi minibatch và trên toàn bộ tập dữ liệu đào tạo và nó có thể được thực hiện </a:t>
            </a:r>
            <a:r>
              <a:rPr lang="en-US" sz="2600" dirty="0" err="1">
                <a:latin typeface="Arial" panose="020B0604020202020204" pitchFamily="34" charset="0"/>
                <a:cs typeface="Arial" panose="020B0604020202020204" pitchFamily="34" charset="0"/>
              </a:rPr>
              <a:t>toàn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cục</a:t>
            </a:r>
            <a:r>
              <a:rPr lang="en-US" sz="2600" dirty="0">
                <a:latin typeface="Arial" panose="020B0604020202020204" pitchFamily="34" charset="0"/>
                <a:cs typeface="Arial" panose="020B0604020202020204" pitchFamily="34" charset="0"/>
              </a:rPr>
              <a:t> </a:t>
            </a:r>
            <a:r>
              <a:rPr lang="vi-VN" sz="2600" dirty="0">
                <a:cs typeface="Arial" panose="020B0604020202020204" pitchFamily="34" charset="0"/>
              </a:rPr>
              <a:t>trên các kênh hoặc cục bộ trên mỗi kênh.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1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C0. Purpose of tutorial</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cách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tải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ảnh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lên</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chuẩn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bị</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638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C6. Load and manipulate image with </a:t>
            </a:r>
            <a:r>
              <a:rPr lang="en-US" sz="3200" b="1" dirty="0" err="1">
                <a:latin typeface="Arial" panose="020B0604020202020204" pitchFamily="34" charset="0"/>
                <a:ea typeface="Tahoma" pitchFamily="34" charset="0"/>
                <a:cs typeface="Arial" panose="020B0604020202020204" pitchFamily="34" charset="0"/>
              </a:rPr>
              <a:t>Keras</a:t>
            </a:r>
            <a:r>
              <a:rPr lang="en-US" sz="3200" b="1" dirty="0">
                <a:latin typeface="Arial" panose="020B0604020202020204" pitchFamily="34" charset="0"/>
                <a:ea typeface="Tahoma" pitchFamily="34" charset="0"/>
                <a:cs typeface="Arial" panose="020B0604020202020204" pitchFamily="34" charset="0"/>
              </a:rPr>
              <a:t>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endParaRPr lang="en-US" dirty="0">
              <a:latin typeface="Arial" panose="020B0604020202020204" pitchFamily="34" charset="0"/>
              <a:cs typeface="Arial" panose="020B0604020202020204" pitchFamily="34" charset="0"/>
            </a:endParaRPr>
          </a:p>
        </p:txBody>
      </p:sp>
      <p:graphicFrame>
        <p:nvGraphicFramePr>
          <p:cNvPr id="5" name="Table 2">
            <a:extLst>
              <a:ext uri="{FF2B5EF4-FFF2-40B4-BE49-F238E27FC236}">
                <a16:creationId xmlns:a16="http://schemas.microsoft.com/office/drawing/2014/main" id="{052307E7-27F4-7696-C968-F31F40814902}"/>
              </a:ext>
            </a:extLst>
          </p:cNvPr>
          <p:cNvGraphicFramePr>
            <a:graphicFrameLocks noGrp="1"/>
          </p:cNvGraphicFramePr>
          <p:nvPr>
            <p:extLst>
              <p:ext uri="{D42A27DB-BD31-4B8C-83A1-F6EECF244321}">
                <p14:modId xmlns:p14="http://schemas.microsoft.com/office/powerpoint/2010/main" val="3617914907"/>
              </p:ext>
            </p:extLst>
          </p:nvPr>
        </p:nvGraphicFramePr>
        <p:xfrm>
          <a:off x="990600" y="1948020"/>
          <a:ext cx="8420100" cy="2764215"/>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3862730715"/>
                    </a:ext>
                  </a:extLst>
                </a:gridCol>
                <a:gridCol w="6200775">
                  <a:extLst>
                    <a:ext uri="{9D8B030D-6E8A-4147-A177-3AD203B41FA5}">
                      <a16:colId xmlns:a16="http://schemas.microsoft.com/office/drawing/2014/main" val="3937038781"/>
                    </a:ext>
                  </a:extLst>
                </a:gridCol>
              </a:tblGrid>
              <a:tr h="494685">
                <a:tc>
                  <a:txBody>
                    <a:bodyPr/>
                    <a:lstStyle/>
                    <a:p>
                      <a:r>
                        <a:rPr lang="en-US" dirty="0"/>
                        <a:t>Function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533426915"/>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load_img</a:t>
                      </a:r>
                      <a:r>
                        <a:rPr lang="en-US" dirty="0"/>
                        <a:t>() </a:t>
                      </a:r>
                      <a:endParaRPr lang="en-US"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vi-VN" dirty="0">
                          <a:latin typeface="+mn-lt"/>
                          <a:cs typeface="Arial" panose="020B0604020202020204" pitchFamily="34" charset="0"/>
                        </a:rPr>
                        <a:t>tải hình ảnh từ tệp dưới dạng đối tượng hình ảnh PIL</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6185697"/>
                  </a:ext>
                </a:extLst>
              </a:tr>
              <a:tr h="494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Arial" panose="020B0604020202020204" pitchFamily="34" charset="0"/>
                          <a:cs typeface="Arial" panose="020B0604020202020204" pitchFamily="34" charset="0"/>
                        </a:rPr>
                        <a:t>Img_to_array</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C</a:t>
                      </a:r>
                      <a:r>
                        <a:rPr lang="vi-VN" dirty="0">
                          <a:latin typeface="+mn-lt"/>
                          <a:cs typeface="Arial" panose="020B0604020202020204" pitchFamily="34" charset="0"/>
                        </a:rPr>
                        <a:t>huyển đổi hình ảnh được tải ở định dạng PIL thành mảng NumPy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2579630"/>
                  </a:ext>
                </a:extLst>
              </a:tr>
              <a:tr h="494685">
                <a:tc>
                  <a:txBody>
                    <a:bodyPr/>
                    <a:lstStyle/>
                    <a:p>
                      <a:r>
                        <a:rPr lang="en-US" dirty="0" err="1">
                          <a:latin typeface="Arial" panose="020B0604020202020204" pitchFamily="34" charset="0"/>
                          <a:cs typeface="Arial" panose="020B0604020202020204" pitchFamily="34" charset="0"/>
                        </a:rPr>
                        <a:t>array_to_img</a:t>
                      </a:r>
                      <a:r>
                        <a:rPr lang="en-US" dirty="0">
                          <a:latin typeface="Arial" panose="020B0604020202020204" pitchFamily="34" charset="0"/>
                          <a:cs typeface="Arial" panose="020B0604020202020204" pitchFamily="34" charset="0"/>
                        </a:rPr>
                        <a:t>()</a:t>
                      </a:r>
                    </a:p>
                  </a:txBody>
                  <a:tcPr/>
                </a:tc>
                <a:tc>
                  <a:txBody>
                    <a:bodyPr/>
                    <a:lstStyle/>
                    <a:p>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pixel </a:t>
                      </a: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PIL</a:t>
                      </a:r>
                    </a:p>
                  </a:txBody>
                  <a:tcPr/>
                </a:tc>
                <a:extLst>
                  <a:ext uri="{0D108BD9-81ED-4DB2-BD59-A6C34878D82A}">
                    <a16:rowId xmlns:a16="http://schemas.microsoft.com/office/drawing/2014/main" val="4079820043"/>
                  </a:ext>
                </a:extLst>
              </a:tr>
              <a:tr h="494685">
                <a:tc>
                  <a:txBody>
                    <a:bodyPr/>
                    <a:lstStyle/>
                    <a:p>
                      <a:r>
                        <a:rPr lang="en-US" dirty="0" err="1">
                          <a:latin typeface="Arial" panose="020B0604020202020204" pitchFamily="34" charset="0"/>
                          <a:cs typeface="Arial" panose="020B0604020202020204" pitchFamily="34" charset="0"/>
                        </a:rPr>
                        <a:t>save_img</a:t>
                      </a:r>
                      <a:r>
                        <a:rPr lang="en-US" dirty="0">
                          <a:latin typeface="Arial" panose="020B0604020202020204" pitchFamily="34" charset="0"/>
                          <a:cs typeface="Arial" panose="020B0604020202020204" pitchFamily="34" charset="0"/>
                        </a:rPr>
                        <a:t>()</a:t>
                      </a:r>
                    </a:p>
                  </a:txBody>
                  <a:tcPr/>
                </a:tc>
                <a:tc>
                  <a:txBody>
                    <a:bodyPr/>
                    <a:lstStyle/>
                    <a:p>
                      <a:r>
                        <a:rPr lang="en-US" dirty="0">
                          <a:latin typeface="+mn-lt"/>
                          <a:cs typeface="Arial" panose="020B0604020202020204" pitchFamily="34" charset="0"/>
                        </a:rPr>
                        <a:t>L</a:t>
                      </a:r>
                      <a:r>
                        <a:rPr lang="vi-VN" dirty="0">
                          <a:latin typeface="+mn-lt"/>
                          <a:cs typeface="Arial" panose="020B0604020202020204" pitchFamily="34" charset="0"/>
                        </a:rPr>
                        <a:t>ưu hình ảnh vào tệp</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5902251"/>
                  </a:ext>
                </a:extLst>
              </a:tr>
            </a:tbl>
          </a:graphicData>
        </a:graphic>
      </p:graphicFrame>
    </p:spTree>
    <p:extLst>
      <p:ext uri="{BB962C8B-B14F-4D97-AF65-F5344CB8AC3E}">
        <p14:creationId xmlns:p14="http://schemas.microsoft.com/office/powerpoint/2010/main" val="257017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 Scale image pixel data with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Các giá trị pixel trong hình ảnh phải được chia tỷ lệ trước khi cung cấp hình ảnh làm đầu vào cho mô hình mạng nơ-ron học sâu trong quá trình đào tạo hoặc đánh giá mô hình. Theo truyền thống, các hình ảnh sẽ phải được chia tỷ lệ trước khi phát triển mô hình và được lưu trữ trong bộ nhớ hoặc trên đĩa ở định dạng được chia tỷ lệ. Một cách tiếp cận thay thế là chia tỷ lệ hình ảnh bằng cách sử dụng kỹ thuật chia tỷ lệ ưa thích ngay trong quá trình đào tạo hoặc đánh giá mô hình. Keras hỗ trợ kiểu chuẩn bị dữ liệu này cho dữ liệu hình ảnh thông qua lớp ImageDataGenerator và API.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99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C7.1. </a:t>
            </a:r>
            <a:r>
              <a:rPr lang="en-US" sz="3200" b="1" dirty="0">
                <a:latin typeface="Arial" panose="020B0604020202020204" pitchFamily="34" charset="0"/>
                <a:cs typeface="Arial" panose="020B0604020202020204" pitchFamily="34" charset="0"/>
              </a:rPr>
              <a:t>MNIST Handwritten Image Classification Dataset</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cs typeface="Arial" panose="020B0604020202020204" pitchFamily="34" charset="0"/>
              </a:rPr>
              <a:t>Bài toán MNIST, là một bài toán phân loại hình ảnh bao gồm 70.000 hình ảnh của các chữ số viết tay. Mục tiêu của bài toán là phân loại một ảnh nhất định của một chữ số viết tay thành một số nguyên từ 0 đến 9. Như vậy, nó là một bài toán phân loại ảnh đa kính.</a:t>
            </a:r>
            <a:endParaRPr lang="en-US" dirty="0">
              <a:cs typeface="Arial" panose="020B0604020202020204" pitchFamily="34" charset="0"/>
            </a:endParaRPr>
          </a:p>
          <a:p>
            <a:r>
              <a:rPr lang="en-US" dirty="0">
                <a:cs typeface="Arial" panose="020B0604020202020204" pitchFamily="34" charset="0"/>
              </a:rPr>
              <a:t>T</a:t>
            </a:r>
            <a:r>
              <a:rPr lang="vi-VN" dirty="0">
                <a:cs typeface="Arial" panose="020B0604020202020204" pitchFamily="34" charset="0"/>
              </a:rPr>
              <a:t>ất cả các hình ảnh đều có kích thước 28 x 28 pixel với một kênh duy nhất cho hình ảnh đen trắng. Có 60.000 hình ảnh cho tập dữ liệu đào tạo và 10.000 cho tập dữ liệu kiểm tra. Chúng ta cũng có thể thấy rằng các giá trị pixel là các giá trị nguyên từ 0 đến 255 và giá trị trung bình và độ lệch chuẩn của các giá trị pixel tương tự nhau giữa hai tập dữ liệu.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210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C7.2. </a:t>
            </a:r>
            <a:r>
              <a:rPr lang="en-US" sz="3200" b="1" dirty="0" err="1">
                <a:latin typeface="Arial" panose="020B0604020202020204" pitchFamily="34" charset="0"/>
                <a:cs typeface="Arial" panose="020B0604020202020204" pitchFamily="34" charset="0"/>
              </a:rPr>
              <a:t>ImageDataGenerator</a:t>
            </a:r>
            <a:r>
              <a:rPr lang="en-US" sz="3200" b="1" dirty="0">
                <a:latin typeface="Arial" panose="020B0604020202020204" pitchFamily="34" charset="0"/>
                <a:cs typeface="Arial" panose="020B0604020202020204" pitchFamily="34" charset="0"/>
              </a:rPr>
              <a:t> Class for Pixel Scaling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Lớp Image DataGenerator trong Keras cung cấp một bộ kỹ thuật để chia tỷ lệ giá trị pixel trong tập dữ liệu hình ảnh của bạn trước khi tạo mô hình. Lớp sẽ bao bọc tập dữ liệu hình ảnh của bạn, sau đó khi được yêu cầu, nó sẽ trả về hàng loạt hình ảnh cho thuật toán trong quá trình đào tạo, xác nhận hoặc đánh giá và áp dụng các hoạt động chia tỷ lệ ngay trong thời gian. Điều này cung cấp một cách tiếp cận hiệu quả và thuận tiện để mở rộng dữ liệu hình ảnh khi lập mô hình với mạng nơ-ron.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98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C7.2. </a:t>
            </a:r>
            <a:r>
              <a:rPr lang="en-US" sz="3200" b="1" dirty="0" err="1">
                <a:latin typeface="Arial" panose="020B0604020202020204" pitchFamily="34" charset="0"/>
                <a:cs typeface="Arial" panose="020B0604020202020204" pitchFamily="34" charset="0"/>
              </a:rPr>
              <a:t>ImageDataGenerator</a:t>
            </a:r>
            <a:r>
              <a:rPr lang="en-US" sz="3200" b="1" dirty="0">
                <a:latin typeface="Arial" panose="020B0604020202020204" pitchFamily="34" charset="0"/>
                <a:cs typeface="Arial" panose="020B0604020202020204" pitchFamily="34" charset="0"/>
              </a:rPr>
              <a:t> Class for Pixel Scaling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Cách sử dụng lớp ImageDataGenerator như sau</a:t>
            </a:r>
            <a:r>
              <a:rPr lang="en-US" sz="2400" dirty="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Tải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bạn</a:t>
            </a:r>
            <a:r>
              <a:rPr lang="en-US" sz="2000" dirty="0">
                <a:latin typeface="Arial" panose="020B0604020202020204" pitchFamily="34" charset="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ImageDataGenerator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instance).</a:t>
            </a:r>
          </a:p>
          <a:p>
            <a:pPr marL="914400" lvl="1" indent="-457200">
              <a:buAutoNum type="arabicPeriod"/>
            </a:pP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fit() ).</a:t>
            </a:r>
          </a:p>
          <a:p>
            <a:pPr marL="914400" lvl="1" indent="-457200">
              <a:buAutoNum type="arabicPeriod"/>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generator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fit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a:t>fit generator() </a:t>
            </a:r>
            <a:r>
              <a:rPr lang="en-US" sz="2000" dirty="0">
                <a:latin typeface="Arial" panose="020B0604020202020204" pitchFamily="34" charset="0"/>
                <a:cs typeface="Arial" panose="020B0604020202020204" pitchFamily="34" charset="0"/>
              </a:rPr>
              <a:t>).</a:t>
            </a:r>
          </a:p>
          <a:p>
            <a:pPr marL="914400" lvl="1" indent="-457200">
              <a:buAutoNum type="arabicPeriod"/>
            </a:pP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a:t>generator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truyền</a:t>
            </a:r>
            <a:r>
              <a:rPr lang="en-US" sz="2000" dirty="0">
                <a:latin typeface="Arial" panose="020B0604020202020204" pitchFamily="34" charset="0"/>
                <a:cs typeface="Arial" panose="020B0604020202020204" pitchFamily="34" charset="0"/>
              </a:rPr>
              <a:t> instance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t>evaluate_generator</a:t>
            </a:r>
            <a:r>
              <a:rPr lang="en-US" sz="2000" dirty="0"/>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52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C7.3. </a:t>
            </a:r>
            <a:r>
              <a:rPr lang="en-US" sz="3200" b="1" dirty="0">
                <a:latin typeface="Arial" panose="020B0604020202020204" pitchFamily="34" charset="0"/>
                <a:cs typeface="Arial" panose="020B0604020202020204" pitchFamily="34" charset="0"/>
              </a:rPr>
              <a:t>How to Normalize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Lớp ImageDataGenerator có thể được sử dụng để thay đổi tỷ lệ giá trị pixel từ phạm vi 0-255 đến phạm vi 0-1 được ưu tiên cho các mô hình mạng nơ-ron. Dữ liệu tỷ lệ thành phạm vi 0-1 thường được gọi là chuẩn hóa. Điều này có thể đạt được bằng cách đặt đối số rescale thành tỷ lệ mà mỗi pixel có thể được nhân lên để đạt được phạm vi mong muốn. Trong trường hợp này, tỷ lệ là </a:t>
            </a:r>
            <a:r>
              <a:rPr lang="en-US" sz="2400" dirty="0">
                <a:latin typeface="Arial" panose="020B0604020202020204" pitchFamily="34" charset="0"/>
                <a:cs typeface="Arial" panose="020B0604020202020204" pitchFamily="34" charset="0"/>
              </a:rPr>
              <a:t>1</a:t>
            </a:r>
            <a:r>
              <a:rPr lang="en-US" sz="2400" dirty="0">
                <a:cs typeface="Arial" panose="020B0604020202020204" pitchFamily="34" charset="0"/>
              </a:rPr>
              <a:t>/</a:t>
            </a:r>
            <a:r>
              <a:rPr lang="vi-VN" sz="2400" dirty="0">
                <a:cs typeface="Arial" panose="020B0604020202020204" pitchFamily="34" charset="0"/>
              </a:rPr>
              <a:t>2</a:t>
            </a:r>
            <a:r>
              <a:rPr lang="en-US" sz="2400" dirty="0">
                <a:latin typeface="Arial" panose="020B0604020202020204" pitchFamily="34" charset="0"/>
                <a:cs typeface="Arial" panose="020B0604020202020204" pitchFamily="34" charset="0"/>
              </a:rPr>
              <a:t>2</a:t>
            </a:r>
            <a:r>
              <a:rPr lang="vi-VN" sz="2400" dirty="0">
                <a:cs typeface="Arial" panose="020B0604020202020204" pitchFamily="34" charset="0"/>
              </a:rPr>
              <a:t>5 hoặc khoảng 0,0039. </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2" name="Picture 1"/>
          <p:cNvPicPr>
            <a:picLocks noChangeAspect="1"/>
          </p:cNvPicPr>
          <p:nvPr/>
        </p:nvPicPr>
        <p:blipFill rotWithShape="1">
          <a:blip r:embed="rId3"/>
          <a:srcRect l="1884" t="23617" r="12834" b="11655"/>
          <a:stretch/>
        </p:blipFill>
        <p:spPr>
          <a:xfrm>
            <a:off x="904974" y="3276661"/>
            <a:ext cx="9521072" cy="697585"/>
          </a:xfrm>
          <a:prstGeom prst="rect">
            <a:avLst/>
          </a:prstGeom>
        </p:spPr>
      </p:pic>
    </p:spTree>
    <p:extLst>
      <p:ext uri="{BB962C8B-B14F-4D97-AF65-F5344CB8AC3E}">
        <p14:creationId xmlns:p14="http://schemas.microsoft.com/office/powerpoint/2010/main" val="1136652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C7.4. </a:t>
            </a:r>
            <a:r>
              <a:rPr lang="en-US" sz="3200" b="1" dirty="0">
                <a:latin typeface="Arial" panose="020B0604020202020204" pitchFamily="34" charset="0"/>
                <a:cs typeface="Arial" panose="020B0604020202020204" pitchFamily="34" charset="0"/>
              </a:rPr>
              <a:t>How to Center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26</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Một phương pháp chia tỷ lệ pixel phổ biến khác là tính giá trị pixel trung bình trên toàn bộ tập dữ liệu đào tạo, sau đó trừ giá trị đó cho mỗi hình ảnh. Điều này được gọi là căn giữa và có tác dụng căn giữa sự phân bố của các giá trị pixel về 0: nghĩa là giá trị pixel trung bình cho hình ảnh được căn giữa sẽ bằng 0. Lớp ImageDataGenerator đề cập đến việc căn giữa sử dụng giá trị trung bình được tính toán trên tập dữ liệu đào tạo làm căn giữa theo tính năng. Nó yêu cầu thống kê được tính toán trên tập dữ liệu đào tạo trước khi mở rộng quy mô.</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3" name="Picture 2"/>
          <p:cNvPicPr>
            <a:picLocks noChangeAspect="1"/>
          </p:cNvPicPr>
          <p:nvPr/>
        </p:nvPicPr>
        <p:blipFill rotWithShape="1">
          <a:blip r:embed="rId3"/>
          <a:srcRect l="3845" t="23085" r="40751" b="25740"/>
          <a:stretch/>
        </p:blipFill>
        <p:spPr>
          <a:xfrm>
            <a:off x="999241" y="4025245"/>
            <a:ext cx="5778631" cy="999242"/>
          </a:xfrm>
          <a:prstGeom prst="rect">
            <a:avLst/>
          </a:prstGeom>
        </p:spPr>
      </p:pic>
    </p:spTree>
    <p:extLst>
      <p:ext uri="{BB962C8B-B14F-4D97-AF65-F5344CB8AC3E}">
        <p14:creationId xmlns:p14="http://schemas.microsoft.com/office/powerpoint/2010/main" val="225199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C7.5. </a:t>
            </a:r>
            <a:r>
              <a:rPr lang="en-US" sz="3200" b="1" dirty="0">
                <a:latin typeface="Arial" panose="020B0604020202020204" pitchFamily="34" charset="0"/>
                <a:cs typeface="Arial" panose="020B0604020202020204" pitchFamily="34" charset="0"/>
              </a:rPr>
              <a:t>How to Standardize Images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scale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0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 1.</a:t>
            </a:r>
          </a:p>
          <a:p>
            <a:r>
              <a:rPr lang="vi-VN" sz="2400" dirty="0">
                <a:cs typeface="Arial" panose="020B0604020202020204" pitchFamily="34" charset="0"/>
              </a:rPr>
              <a:t>Tiêu chuẩn hóa hình ảnh đạt được bằng cách trừ giá trị pixel trung bình và chia kết quả cho độ lệch chuẩn của các giá trị pixel. Số liệu thống kê trung bình và độ lệch chuẩn có thể được tính toán trên tập dữ liệu đào tạo, và như đã thảo luận trong phần trước, Keras đề cập đến điều này là tính năng khôn ngoan.</a:t>
            </a:r>
            <a:endParaRPr lang="en-US" sz="2400" dirty="0">
              <a:cs typeface="Arial" panose="020B0604020202020204" pitchFamily="34" charset="0"/>
            </a:endParaRPr>
          </a:p>
          <a:p>
            <a:endParaRPr lang="vi-VN" sz="2400" dirty="0">
              <a:cs typeface="Arial" panose="020B0604020202020204" pitchFamily="34" charset="0"/>
            </a:endParaRPr>
          </a:p>
        </p:txBody>
      </p:sp>
      <p:pic>
        <p:nvPicPr>
          <p:cNvPr id="2" name="Picture 1"/>
          <p:cNvPicPr>
            <a:picLocks noChangeAspect="1"/>
          </p:cNvPicPr>
          <p:nvPr/>
        </p:nvPicPr>
        <p:blipFill rotWithShape="1">
          <a:blip r:embed="rId3"/>
          <a:srcRect l="6214" t="18049" r="4536" b="13787"/>
          <a:stretch/>
        </p:blipFill>
        <p:spPr>
          <a:xfrm>
            <a:off x="895548" y="3930978"/>
            <a:ext cx="9521072" cy="980387"/>
          </a:xfrm>
          <a:prstGeom prst="rect">
            <a:avLst/>
          </a:prstGeom>
        </p:spPr>
      </p:pic>
    </p:spTree>
    <p:extLst>
      <p:ext uri="{BB962C8B-B14F-4D97-AF65-F5344CB8AC3E}">
        <p14:creationId xmlns:p14="http://schemas.microsoft.com/office/powerpoint/2010/main" val="2241060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 Load large datasets from directory with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Có các quy ước để lưu trữ và cấu trúc tập dữ liệu hình ảnh của bạn trên đĩa để giúp tải nhanh và hiệu quả cũng như khi đào tạo và đánh giá các mô hình học sâu. Sau khi được cấu trúc, </a:t>
            </a:r>
            <a:r>
              <a:rPr lang="en-US" sz="2400" dirty="0">
                <a:latin typeface="Arial" panose="020B0604020202020204" pitchFamily="34" charset="0"/>
                <a:cs typeface="Arial" panose="020B0604020202020204" pitchFamily="34" charset="0"/>
              </a:rPr>
              <a:t>ta</a:t>
            </a:r>
            <a:r>
              <a:rPr lang="vi-VN" sz="2400" dirty="0">
                <a:cs typeface="Arial" panose="020B0604020202020204" pitchFamily="34" charset="0"/>
              </a:rPr>
              <a:t> có thể sử dụng các công cụ như lớp ImageDataGenerator trong thư viện học sâu Keras để tự động tải tập dữ liệu đào tạo, kiểm tra và xác thực của bạn. </a:t>
            </a:r>
            <a:endParaRPr lang="en-US" sz="2400" dirty="0">
              <a:cs typeface="Arial" panose="020B0604020202020204" pitchFamily="34" charset="0"/>
            </a:endParaRPr>
          </a:p>
          <a:p>
            <a:r>
              <a:rPr lang="vi-VN" sz="2400" dirty="0">
                <a:cs typeface="Arial" panose="020B0604020202020204" pitchFamily="34" charset="0"/>
              </a:rPr>
              <a:t>Ngoài ra, trình tạo sẽ tải dần các hình ảnh trong tập dữ liệu của bạn (ví dụ: đúng lúc), cho phép bạn làm việc với cả tập dữ liệu nhỏ và rất lớn chứa hàng nghìn hoặc hàng triệu hình </a:t>
            </a:r>
            <a:r>
              <a:rPr lang="vi-VN" sz="2400" dirty="0">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a:cs typeface="Arial" panose="020B0604020202020204" pitchFamily="34" charset="0"/>
              </a:rPr>
              <a:t>có thể không vừa với bộ nhớ hệ thống. Trong hướng dẫn này, bạn sẽ khám phá cách cấu trúc tập dữ liệu hình ảnh và cách tải tập dữ liệu hình ảnh đó dần dần khi điều chỉnh và đánh giá mô hình học sâu.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2982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C8.1. </a:t>
            </a:r>
            <a:r>
              <a:rPr lang="en-US" sz="3200" b="1" dirty="0">
                <a:latin typeface="Arial" panose="020B0604020202020204" pitchFamily="34" charset="0"/>
                <a:cs typeface="Arial" panose="020B0604020202020204" pitchFamily="34" charset="0"/>
              </a:rPr>
              <a:t>Dataset Directory Structure</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29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Có một cách tiêu chuẩn để bố trí dữ liệu hình ảnh của bạn để tạo mô hình. Sau khi bạn đã thu thập hình ảnh của mình, bạn phải sắp xếp chúng đầu tiên theo tập dữ liệu, chẳng hạn như đào tạo, kiểm tra và xác nhận, và thứ hai theo lớp của chúng.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37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C1. What is computer vision? </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en-US" dirty="0">
                <a:latin typeface="Arial" panose="020B0604020202020204" pitchFamily="34" charset="0"/>
                <a:cs typeface="Arial" panose="020B0604020202020204" pitchFamily="34" charset="0"/>
              </a:rPr>
              <a:t>Computer vision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thể</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nhìn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được</a:t>
            </a:r>
            <a:r>
              <a:rPr lang="en-US" dirty="0">
                <a:solidFill>
                  <a:srgbClr val="FF0000"/>
                </a:solidFill>
                <a:latin typeface="Arial" panose="020B0604020202020204" pitchFamily="34" charset="0"/>
                <a:cs typeface="Arial" panose="020B0604020202020204" pitchFamily="34" charset="0"/>
              </a:rPr>
              <a:t>.</a:t>
            </a:r>
          </a:p>
          <a:p>
            <a:endParaRPr lang="en-US" dirty="0">
              <a:solidFill>
                <a:srgbClr val="FF0000"/>
              </a:solidFill>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AI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Machine learning.</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computer vision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hình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ảnh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kỹ</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thuật</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số</a:t>
            </a:r>
            <a:r>
              <a:rPr lang="en-US" dirty="0">
                <a:solidFill>
                  <a:srgbClr val="FF0000"/>
                </a:solidFill>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Thông 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vi-VN" dirty="0">
                <a:latin typeface="Arial" panose="020B0604020202020204" pitchFamily="34" charset="0"/>
                <a:cs typeface="Arial" panose="020B0604020202020204" pitchFamily="34" charset="0"/>
              </a:rPr>
              <a:t> điều này liên quan đến việc phát triển các phương pháp cố gắng tái tạo khả năng nhìn của con người.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85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C8.2. </a:t>
            </a:r>
            <a:r>
              <a:rPr lang="en-US" sz="3200" b="1" dirty="0">
                <a:latin typeface="Arial" panose="020B0604020202020204" pitchFamily="34" charset="0"/>
                <a:cs typeface="Arial" panose="020B0604020202020204" pitchFamily="34" charset="0"/>
              </a:rPr>
              <a:t>How to Progressively Load Images </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30</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pt-BR" sz="2400" dirty="0">
                <a:latin typeface="Arial" panose="020B0604020202020204" pitchFamily="34" charset="0"/>
                <a:cs typeface="Arial" panose="020B0604020202020204" pitchFamily="34" charset="0"/>
              </a:rPr>
              <a:t>Sử dụng lớp ImageDataGenerator do Keras cung cấp cho phép </a:t>
            </a:r>
            <a:r>
              <a:rPr lang="vi-VN" sz="2400" dirty="0">
                <a:latin typeface="Arial" panose="020B0604020202020204" pitchFamily="34" charset="0"/>
                <a:cs typeface="Arial" panose="020B0604020202020204" pitchFamily="34" charset="0"/>
              </a:rPr>
              <a:t>hình ảnh được tải cho một tập dữ liệu duy nhất theo lô, có nghĩa là nó có thể được sử dụng để tải cả tập dữ liệu nhỏ cũng như tập dữ liệu hình ảnh rất lớn với hàng nghìn hoặc hàng triệu hình ảnh.</a:t>
            </a:r>
            <a:endParaRPr lang="en-US" sz="2400" dirty="0">
              <a:latin typeface="Arial" panose="020B0604020202020204" pitchFamily="34" charset="0"/>
              <a:cs typeface="Arial" panose="020B0604020202020204" pitchFamily="34" charset="0"/>
            </a:endParaRPr>
          </a:p>
          <a:p>
            <a:r>
              <a:rPr lang="vi-VN" sz="2400" dirty="0">
                <a:cs typeface="Arial" panose="020B0604020202020204" pitchFamily="34" charset="0"/>
              </a:rPr>
              <a:t>Thay vì tải tất cả hình ảnh vào bộ nhớ, nó sẽ tải vừa đủ hình ảnh vào bộ nhớ cho hiện tại và có lẽ là một vài đợt nhỏ tiếp theo khi đào tạo và đánh giá một mô hình học sâu. Tôi gọi đây là tải liên tục (hoặc tải chậm), vì tập dữ liệu được tải dần từ tệp, chỉ lấy đủ dữ liệu cho những gì cần thiết ngay lập tức. Hai lợi ích bổ sung của việc sử dụng lớp ImageDataGenerator là nó cũng có thể tự động chia tỷ lệ giá trị pixel của hình ảnh và nó có thể tự động tạo ra các phiên bản tăng cường của hình ảnh.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4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C9. Use image data augmentation in </a:t>
            </a:r>
            <a:r>
              <a:rPr lang="en-US" sz="3200" b="1" dirty="0" err="1">
                <a:latin typeface="Arial" panose="020B0604020202020204" pitchFamily="34" charset="0"/>
                <a:ea typeface="Tahoma" pitchFamily="34" charset="0"/>
                <a:cs typeface="Arial" panose="020B0604020202020204" pitchFamily="34" charset="0"/>
              </a:rPr>
              <a:t>Keras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31</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vi-VN" sz="2400" dirty="0">
                <a:cs typeface="Arial" panose="020B0604020202020204" pitchFamily="34" charset="0"/>
              </a:rPr>
              <a:t>Tăng dữ liệu hình ảnh là một kỹ thuật có thể được sử dụng để mở rộng kích thước của tập dữ liệu huấn luyện một cách giả tạo bằng cách tạo các phiên bản đã sửa đổi của hình ảnh trong tập dữ liệu. Đào tạo mô hình mạng nơ-ron học sâu trên nhiều dữ liệu hơn có thể tạo ra các mô hình khéo léo hơn và các kỹ thuật nâng cao có thể tạo ra các biến thể của hình ảnh có thể cải thiện khả năng của các mô hình phù hợp để tổng quát hóa những gì họ đã học thành hình ảnh mới. </a:t>
            </a:r>
            <a:endParaRPr lang="en-US" sz="2400" dirty="0">
              <a:cs typeface="Arial" panose="020B0604020202020204" pitchFamily="34" charset="0"/>
            </a:endParaRPr>
          </a:p>
          <a:p>
            <a:r>
              <a:rPr lang="vi-VN" sz="2400" dirty="0">
                <a:cs typeface="Arial" panose="020B0604020202020204" pitchFamily="34" charset="0"/>
              </a:rPr>
              <a:t>Thư viện mạng nơ-ron học sâu Keras cung cấp khả năng phù hợp với các mô hình bằng cách sử dụng tăng cường dữ liệu hình ảnh thông qua lớp ImageDataGenerator. Trong hướng dẫn này, bạn sẽ khám phá cách sử dụng tăng dữ liệu hình ảnh khi đào tạo mạng nơ-ron học sâu.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12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C9.1. </a:t>
            </a:r>
            <a:r>
              <a:rPr lang="en-US" sz="3200" b="1" dirty="0">
                <a:latin typeface="Arial" panose="020B0604020202020204" pitchFamily="34" charset="0"/>
                <a:cs typeface="Arial" panose="020B0604020202020204" pitchFamily="34" charset="0"/>
              </a:rPr>
              <a:t>Image Augmentation With </a:t>
            </a:r>
            <a:r>
              <a:rPr lang="en-US" sz="3200" b="1" dirty="0" err="1">
                <a:latin typeface="Arial" panose="020B0604020202020204" pitchFamily="34" charset="0"/>
                <a:cs typeface="Arial" panose="020B0604020202020204" pitchFamily="34" charset="0"/>
              </a:rPr>
              <a:t>ImageDataGenerator</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32</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pPr marL="0" indent="0">
              <a:buNone/>
            </a:pPr>
            <a:r>
              <a:rPr lang="vi-VN" sz="2400" dirty="0">
                <a:cs typeface="Arial" panose="020B0604020202020204" pitchFamily="34" charset="0"/>
              </a:rPr>
              <a:t>Thư viện học sâu Keras cung cấp khả năng sử dụng tự động tăng dữ liệu khi đào tạo một mô hình. Điều này đạt được bằng cách sử dụng lớp ImageDataGenerator. Đầu tiên, lớp phải được khởi tạo và cấu hình cho các kiểu tăng dữ liệu được chỉ định bằng các đối số cho hàm tạo lớp. Một loạt các kỹ thuật được hỗ trợ, cũng như các phương pháp chia tỷ lệ pixel. Chúng tôi sẽ tập trung vào năm loại kỹ thuật tăng dữ liệu chính cho dữ liệu hình ảnh; đặc biệt :</a:t>
            </a:r>
            <a:endParaRPr lang="en-US" sz="2400" dirty="0">
              <a:cs typeface="Arial" panose="020B0604020202020204" pitchFamily="34" charset="0"/>
            </a:endParaRPr>
          </a:p>
          <a:p>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width_shift_range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height_shift_range</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Lật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horizontal_flip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vertical_flip</a:t>
            </a:r>
            <a:r>
              <a:rPr lang="en-US" sz="24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Xoay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rotation_range</a:t>
            </a:r>
            <a:r>
              <a:rPr lang="en-US" sz="240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brightness_range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Thu </a:t>
            </a:r>
            <a:r>
              <a:rPr lang="en-US" sz="2400" dirty="0" err="1">
                <a:latin typeface="Arial" panose="020B0604020202020204" pitchFamily="34" charset="0"/>
                <a:cs typeface="Arial" panose="020B0604020202020204" pitchFamily="34" charset="0"/>
              </a:rPr>
              <a:t>phóng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zoom_range</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49942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4294967295"/>
          </p:nvPr>
        </p:nvSpPr>
        <p:spPr/>
        <p:txBody>
          <a:bodyPr/>
          <a:lstStyle/>
          <a:p>
            <a:endParaRPr lang="en-US" dirty="0"/>
          </a:p>
        </p:txBody>
      </p:sp>
    </p:spTree>
    <p:extLst>
      <p:ext uri="{BB962C8B-B14F-4D97-AF65-F5344CB8AC3E}">
        <p14:creationId xmlns:p14="http://schemas.microsoft.com/office/powerpoint/2010/main" val="329895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C2. Promise of Deep learning for computer vision</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4</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normAutofit/>
          </a:bodyPr>
          <a:lstStyle/>
          <a:p>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5 </a:t>
            </a:r>
            <a:r>
              <a:rPr lang="en-US" dirty="0" err="1">
                <a:solidFill>
                  <a:srgbClr val="FF0000"/>
                </a:solidFill>
                <a:latin typeface="Arial" panose="020B0604020202020204" pitchFamily="34" charset="0"/>
                <a:cs typeface="Arial" panose="020B0604020202020204" pitchFamily="34" charset="0"/>
              </a:rPr>
              <a:t>lời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hứa</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cụ</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thể</a:t>
            </a: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deep learning </a:t>
            </a:r>
            <a:r>
              <a:rPr lang="en-US" dirty="0"/>
              <a:t>trong </a:t>
            </a:r>
            <a:r>
              <a:rPr lang="en-US" dirty="0" err="1"/>
              <a:t>lĩnh</a:t>
            </a:r>
            <a:r>
              <a:rPr lang="en-US" dirty="0"/>
              <a:t> </a:t>
            </a:r>
            <a:r>
              <a:rPr lang="en-US" dirty="0" err="1"/>
              <a:t>vực</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a:t>
            </a:r>
            <a:r>
              <a:rPr lang="en-US" dirty="0" err="1"/>
              <a:t>là</a:t>
            </a:r>
            <a:r>
              <a:rPr lang="en-US" dirty="0"/>
              <a:t>:</a:t>
            </a:r>
          </a:p>
          <a:p>
            <a:pPr lvl="1" fontAlgn="base">
              <a:buFont typeface="Courier New" panose="02070309020205020404" pitchFamily="49" charset="0"/>
              <a:buChar char="o"/>
            </a:pPr>
            <a:r>
              <a:rPr lang="vi-VN" sz="1800" b="1" dirty="0"/>
              <a:t>Lời hứa </a:t>
            </a:r>
            <a:r>
              <a:rPr lang="en-US" sz="1800" b="1" dirty="0" err="1">
                <a:latin typeface="Arial" panose="020B0604020202020204" pitchFamily="34" charset="0"/>
                <a:cs typeface="Arial" panose="020B0604020202020204" pitchFamily="34" charset="0"/>
              </a:rPr>
              <a:t>về</a:t>
            </a:r>
            <a:r>
              <a:rPr lang="vi-VN" sz="1800" b="1" dirty="0"/>
              <a:t> việc khai thác tính năng tự động</a:t>
            </a:r>
            <a:r>
              <a:rPr lang="vi-VN" sz="1800" dirty="0"/>
              <a:t> . Các tính năng có thể được tự động học và trích xuất từ ​​dữ liệu hình ảnh thô.</a:t>
            </a:r>
          </a:p>
          <a:p>
            <a:pPr lvl="1" fontAlgn="base">
              <a:buFont typeface="Courier New" panose="02070309020205020404" pitchFamily="49" charset="0"/>
              <a:buChar char="o"/>
            </a:pPr>
            <a:r>
              <a:rPr lang="vi-VN" sz="1800" b="1" dirty="0"/>
              <a:t>Lời hứa </a:t>
            </a:r>
            <a:r>
              <a:rPr lang="en-US" sz="1800" b="1" dirty="0" err="1">
                <a:latin typeface="Arial" panose="020B0604020202020204" pitchFamily="34" charset="0"/>
                <a:cs typeface="Arial" panose="020B0604020202020204" pitchFamily="34" charset="0"/>
              </a:rPr>
              <a:t>về</a:t>
            </a:r>
            <a:r>
              <a:rPr lang="vi-VN" sz="1800" b="1" dirty="0"/>
              <a:t> các mô hình End-to-End</a:t>
            </a:r>
            <a:r>
              <a:rPr lang="vi-VN" sz="1800" dirty="0"/>
              <a:t> . Các mô hình đầu cuối đơn lẻ có thể thay thế đường ống của các mô hình chuyên dụng.</a:t>
            </a:r>
          </a:p>
          <a:p>
            <a:pPr lvl="1" fontAlgn="base">
              <a:buFont typeface="Courier New" panose="02070309020205020404" pitchFamily="49" charset="0"/>
              <a:buChar char="o"/>
            </a:pPr>
            <a:r>
              <a:rPr lang="vi-VN" sz="1800" b="1" dirty="0"/>
              <a:t>Lời hứa về việc tái sử dụng mô hình</a:t>
            </a:r>
            <a:r>
              <a:rPr lang="vi-VN" sz="1800" dirty="0"/>
              <a:t> . Các tính năng đã học và thậm chí toàn bộ mô hình có thể được sử dụng lại trong các nhiệm vụ.</a:t>
            </a:r>
          </a:p>
          <a:p>
            <a:pPr lvl="1" fontAlgn="base">
              <a:buFont typeface="Courier New" panose="02070309020205020404" pitchFamily="49" charset="0"/>
              <a:buChar char="o"/>
            </a:pPr>
            <a:r>
              <a:rPr lang="vi-VN" sz="1800" b="1" dirty="0"/>
              <a:t>Lời hứa về hiệu suất vượt trội</a:t>
            </a:r>
            <a:r>
              <a:rPr lang="vi-VN" sz="1800" dirty="0"/>
              <a:t> . Các kỹ thuật thể hiện kỹ năng tốt hơn trong các nhiệm vụ đầy thử thách.</a:t>
            </a:r>
          </a:p>
          <a:p>
            <a:pPr lvl="1" fontAlgn="base">
              <a:buFont typeface="Courier New" panose="02070309020205020404" pitchFamily="49" charset="0"/>
              <a:buChar char="o"/>
            </a:pPr>
            <a:r>
              <a:rPr lang="vi-VN" sz="1800" b="1" dirty="0"/>
              <a:t>Lời hứa của Phương pháp </a:t>
            </a:r>
            <a:r>
              <a:rPr lang="en-US" sz="1800" b="1" dirty="0" err="1">
                <a:latin typeface="Arial" panose="020B0604020202020204" pitchFamily="34" charset="0"/>
                <a:cs typeface="Arial" panose="020B0604020202020204" pitchFamily="34" charset="0"/>
              </a:rPr>
              <a:t>tổng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quát</a:t>
            </a:r>
            <a:r>
              <a:rPr lang="vi-VN" sz="1800" dirty="0"/>
              <a:t> . Một phương pháp </a:t>
            </a:r>
            <a:r>
              <a:rPr lang="en-US" sz="1800" dirty="0" err="1">
                <a:latin typeface="Arial" panose="020B0604020202020204" pitchFamily="34" charset="0"/>
                <a:cs typeface="Arial" panose="020B0604020202020204" pitchFamily="34" charset="0"/>
              </a:rPr>
              <a:t>tổng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quát</a:t>
            </a:r>
            <a:r>
              <a:rPr lang="vi-VN" sz="1800" dirty="0"/>
              <a:t> có thể được sử dụng cho một loạt các nhiệm vụ liên quan.</a:t>
            </a:r>
          </a:p>
          <a:p>
            <a:pPr>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77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 How to Develop Deep learning model with Keras?</a:t>
            </a: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5</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609600" y="1124745"/>
            <a:ext cx="10972800" cy="5001419"/>
          </a:xfrm>
        </p:spPr>
        <p:txBody>
          <a:bodyPr/>
          <a:lstStyle/>
          <a:p>
            <a:r>
              <a:rPr lang="vi-VN" dirty="0">
                <a:latin typeface="Arial" panose="020B0604020202020204" pitchFamily="34" charset="0"/>
                <a:cs typeface="Arial" panose="020B0604020202020204" pitchFamily="34" charset="0"/>
              </a:rPr>
              <a:t>Mạng nơ-ron học sâu rất dễ</a:t>
            </a:r>
            <a:r>
              <a:rPr lang="en-US" dirty="0">
                <a:latin typeface="Arial" panose="020B0604020202020204" pitchFamily="34" charset="0"/>
                <a:cs typeface="Arial" panose="020B0604020202020204" pitchFamily="34" charset="0"/>
              </a:rPr>
              <a:t> để</a:t>
            </a:r>
            <a:r>
              <a:rPr lang="vi-VN" dirty="0">
                <a:latin typeface="Arial" panose="020B0604020202020204" pitchFamily="34" charset="0"/>
                <a:cs typeface="Arial" panose="020B0604020202020204" pitchFamily="34" charset="0"/>
              </a:rPr>
              <a:t> tạo và đánh giá</a:t>
            </a:r>
            <a:r>
              <a:rPr lang="en-US" dirty="0">
                <a:latin typeface="Arial" panose="020B0604020202020204" pitchFamily="34" charset="0"/>
                <a:cs typeface="Arial" panose="020B0604020202020204" pitchFamily="34" charset="0"/>
              </a:rPr>
              <a:t> trong </a:t>
            </a:r>
            <a:r>
              <a:rPr lang="vi-VN" dirty="0">
                <a:latin typeface="Arial" panose="020B0604020202020204" pitchFamily="34" charset="0"/>
                <a:cs typeface="Arial" panose="020B0604020202020204" pitchFamily="34" charset="0"/>
              </a:rPr>
              <a:t>Python với Keras, nhưng </a:t>
            </a:r>
            <a:r>
              <a:rPr lang="en-US" dirty="0">
                <a:latin typeface="Arial" panose="020B0604020202020204" pitchFamily="34" charset="0"/>
                <a:cs typeface="Arial" panose="020B0604020202020204" pitchFamily="34" charset="0"/>
              </a:rPr>
              <a:t>chúng ta</a:t>
            </a:r>
            <a:r>
              <a:rPr lang="vi-VN" dirty="0">
                <a:latin typeface="Arial" panose="020B0604020202020204" pitchFamily="34" charset="0"/>
                <a:cs typeface="Arial" panose="020B0604020202020204" pitchFamily="34" charset="0"/>
              </a:rPr>
              <a:t> phải tuân theo một vòng đời của mô hình nghiêm ngặt.</a:t>
            </a:r>
            <a:endParaRPr lang="en-US"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Trong chương này, </a:t>
            </a:r>
            <a:r>
              <a:rPr lang="en-US" dirty="0">
                <a:latin typeface="Arial" panose="020B0604020202020204" pitchFamily="34" charset="0"/>
                <a:cs typeface="Arial" panose="020B0604020202020204" pitchFamily="34" charset="0"/>
              </a:rPr>
              <a:t>chúng ta</a:t>
            </a:r>
            <a:r>
              <a:rPr lang="vi-VN" dirty="0">
                <a:latin typeface="Arial" panose="020B0604020202020204" pitchFamily="34" charset="0"/>
                <a:cs typeface="Arial" panose="020B0604020202020204" pitchFamily="34" charset="0"/>
              </a:rPr>
              <a:t> sẽ khám phá vòng đời từng bước để tạo, đào tạo và đánh giá mạng nơ-ron học sâu trong Keras và cách đưa ra dự đoán với một mô hình được đào tạo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46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C3.1. </a:t>
            </a:r>
            <a:r>
              <a:rPr lang="en-US" sz="3200" b="1" dirty="0">
                <a:latin typeface="Arial" panose="020B0604020202020204" pitchFamily="34" charset="0"/>
                <a:cs typeface="Arial" panose="020B0604020202020204" pitchFamily="34" charset="0"/>
              </a:rPr>
              <a:t>Keras Model Life-Cycle</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6</a:t>
            </a:fld>
            <a:endParaRPr kumimoji="0" lang="ko-KR" altLang="en-US" sz="1200" b="1">
              <a:latin typeface="굴림체" pitchFamily="49" charset="-127"/>
              <a:ea typeface="굴림체" pitchFamily="49" charset="-127"/>
            </a:endParaRPr>
          </a:p>
        </p:txBody>
      </p:sp>
      <p:pic>
        <p:nvPicPr>
          <p:cNvPr id="2" name="Picture 1"/>
          <p:cNvPicPr>
            <a:picLocks noChangeAspect="1"/>
          </p:cNvPicPr>
          <p:nvPr/>
        </p:nvPicPr>
        <p:blipFill>
          <a:blip r:embed="rId3"/>
          <a:stretch>
            <a:fillRect/>
          </a:stretch>
        </p:blipFill>
        <p:spPr>
          <a:xfrm>
            <a:off x="483429" y="1033214"/>
            <a:ext cx="3760633" cy="5062390"/>
          </a:xfrm>
          <a:prstGeom prst="rect">
            <a:avLst/>
          </a:prstGeom>
        </p:spPr>
      </p:pic>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4785674" y="1094185"/>
            <a:ext cx="7110953" cy="5001419"/>
          </a:xfrm>
        </p:spPr>
        <p:txBody>
          <a:bodyPr/>
          <a:lstStyle/>
          <a:p>
            <a:r>
              <a:rPr lang="en-US" dirty="0">
                <a:cs typeface="Arial" panose="020B0604020202020204" pitchFamily="34" charset="0"/>
              </a:rPr>
              <a:t>T</a:t>
            </a:r>
            <a:r>
              <a:rPr lang="vi-VN" dirty="0">
                <a:cs typeface="Arial" panose="020B0604020202020204" pitchFamily="34" charset="0"/>
              </a:rPr>
              <a:t>ổng quan về 5 bước trong vòng đời của mô hình mạng nơ-ron trong Keras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73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C3.2. </a:t>
            </a:r>
            <a:r>
              <a:rPr lang="en-US" sz="3200" b="1" dirty="0">
                <a:latin typeface="Arial" panose="020B0604020202020204" pitchFamily="34" charset="0"/>
                <a:cs typeface="Arial" panose="020B0604020202020204" pitchFamily="34" charset="0"/>
              </a:rPr>
              <a:t>Keras Functional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7</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latin typeface="Arial" panose="020B0604020202020204" pitchFamily="34" charset="0"/>
                <a:cs typeface="Arial" panose="020B0604020202020204" pitchFamily="34" charset="0"/>
              </a:rPr>
              <a:t>API tuần tự cho phép </a:t>
            </a:r>
            <a:r>
              <a:rPr lang="en-US" dirty="0">
                <a:latin typeface="Arial" panose="020B0604020202020204" pitchFamily="34" charset="0"/>
                <a:cs typeface="Arial" panose="020B0604020202020204" pitchFamily="34" charset="0"/>
              </a:rPr>
              <a:t>ta</a:t>
            </a:r>
            <a:r>
              <a:rPr lang="vi-VN" dirty="0">
                <a:latin typeface="Arial" panose="020B0604020202020204" pitchFamily="34" charset="0"/>
                <a:cs typeface="Arial" panose="020B0604020202020204" pitchFamily="34" charset="0"/>
              </a:rPr>
              <a:t> tạo mô hình theo từng lớp cho hầu hết các vấn đề. Nó bị hạn chế ở chỗ không cho phép </a:t>
            </a:r>
            <a:r>
              <a:rPr lang="en-US" dirty="0">
                <a:latin typeface="Arial" panose="020B0604020202020204" pitchFamily="34" charset="0"/>
                <a:cs typeface="Arial" panose="020B0604020202020204" pitchFamily="34" charset="0"/>
              </a:rPr>
              <a:t>ta</a:t>
            </a:r>
            <a:r>
              <a:rPr lang="vi-VN" dirty="0">
                <a:latin typeface="Arial" panose="020B0604020202020204" pitchFamily="34" charset="0"/>
                <a:cs typeface="Arial" panose="020B0604020202020204" pitchFamily="34" charset="0"/>
              </a:rPr>
              <a:t> tạo các mô hình dùng chung các lớp hoặc có nhiều lớp đầu vào hoặc đầu ra. API chức năng trong Keras là một cách thay thế để tạo các mô hình mang lại sự linh hoạt hơn rất nhiều, bao gồm cả việc tạo ra các mô hình phức tạp hơn.</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Nó đặc biệt cho phép </a:t>
            </a:r>
            <a:r>
              <a:rPr lang="en-US" dirty="0">
                <a:cs typeface="Arial" panose="020B0604020202020204" pitchFamily="34" charset="0"/>
              </a:rPr>
              <a:t>ta</a:t>
            </a:r>
            <a:r>
              <a:rPr lang="vi-VN" dirty="0">
                <a:cs typeface="Arial" panose="020B0604020202020204" pitchFamily="34" charset="0"/>
              </a:rPr>
              <a:t> xác định nhiều mô hình đầu vào hoặc đầu ra cũng như các mô hình chia sẻ các lớp. Hơn thế nữa, nó cho phép </a:t>
            </a:r>
            <a:r>
              <a:rPr lang="en-US" dirty="0">
                <a:cs typeface="Arial" panose="020B0604020202020204" pitchFamily="34" charset="0"/>
              </a:rPr>
              <a:t>ta</a:t>
            </a:r>
            <a:r>
              <a:rPr lang="vi-VN" dirty="0">
                <a:cs typeface="Arial" panose="020B0604020202020204" pitchFamily="34" charset="0"/>
              </a:rPr>
              <a:t> xác định đồ thị mạng xoay chiều đặc biệt. Mô hình được xác định bằng cách tạo các thể hiện của các lớp và kết nối chúng trực tiếp với nhau theo từng cặp, sau đó xác định Mô hình chỉ định các lớp hoạt động như đầu vào và đầu ra của mô hình.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31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 </a:t>
            </a:r>
            <a:r>
              <a:rPr lang="en-US" sz="3200" b="1" dirty="0">
                <a:latin typeface="Arial" panose="020B0604020202020204" pitchFamily="34" charset="0"/>
                <a:cs typeface="Arial" panose="020B0604020202020204" pitchFamily="34" charset="0"/>
              </a:rPr>
              <a:t>Standard Network Models</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8</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en-US" dirty="0">
                <a:cs typeface="Arial" panose="020B0604020202020204" pitchFamily="34" charset="0"/>
              </a:rPr>
              <a:t>Ở</a:t>
            </a:r>
            <a:r>
              <a:rPr lang="vi-VN" dirty="0">
                <a:cs typeface="Arial" panose="020B0604020202020204" pitchFamily="34" charset="0"/>
              </a:rPr>
              <a:t> phần này, chúng ta sẽ xem xét việc định nghĩa một Perceptron nhiều lớp đơn giản, mạng nơ ron tích chập và mạng nơ ron tuần hoàn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66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2"/>
          <p:cNvSpPr>
            <a:spLocks noGrp="1"/>
          </p:cNvSpPr>
          <p:nvPr>
            <p:ph type="title"/>
          </p:nvPr>
        </p:nvSpPr>
        <p:spPr>
          <a:xfrm>
            <a:off x="1" y="-26988"/>
            <a:ext cx="12145433" cy="696913"/>
          </a:xfrm>
          <a:solidFill>
            <a:schemeClr val="accent6">
              <a:lumMod val="60000"/>
              <a:lumOff val="40000"/>
            </a:schemeClr>
          </a:solidFill>
        </p:spPr>
        <p:txBody>
          <a:bodyPr/>
          <a:lstStyle/>
          <a:p>
            <a:r>
              <a:rPr lang="en-US" sz="3200" b="1" dirty="0">
                <a:latin typeface="Arial" panose="020B0604020202020204" pitchFamily="34" charset="0"/>
                <a:ea typeface="Tahoma" pitchFamily="34" charset="0"/>
                <a:cs typeface="Arial" panose="020B0604020202020204" pitchFamily="34" charset="0"/>
              </a:rPr>
              <a:t>C3.3.1.</a:t>
            </a:r>
            <a:r>
              <a:rPr lang="en-US" sz="3200" b="1" dirty="0">
                <a:latin typeface="Arial" panose="020B0604020202020204" pitchFamily="34" charset="0"/>
                <a:cs typeface="Arial" panose="020B0604020202020204" pitchFamily="34" charset="0"/>
              </a:rPr>
              <a:t>Multilayer Perceptron</a:t>
            </a:r>
            <a:endParaRPr lang="en-US" sz="3200" b="1" dirty="0">
              <a:latin typeface="Arial" panose="020B0604020202020204" pitchFamily="34" charset="0"/>
              <a:ea typeface="Tahoma" pitchFamily="34" charset="0"/>
              <a:cs typeface="Arial" panose="020B0604020202020204" pitchFamily="34" charset="0"/>
            </a:endParaRPr>
          </a:p>
        </p:txBody>
      </p:sp>
      <p:sp>
        <p:nvSpPr>
          <p:cNvPr id="22531" name="Slide Number Placeholder 2"/>
          <p:cNvSpPr txBox="1">
            <a:spLocks/>
          </p:cNvSpPr>
          <p:nvPr/>
        </p:nvSpPr>
        <p:spPr bwMode="auto">
          <a:xfrm>
            <a:off x="9300633" y="6519864"/>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맑은 고딕" pitchFamily="34" charset="-127"/>
                <a:ea typeface="굴림" pitchFamily="34" charset="-127"/>
              </a:defRPr>
            </a:lvl1pPr>
            <a:lvl2pPr marL="742950" indent="-285750">
              <a:defRPr kumimoji="1">
                <a:solidFill>
                  <a:schemeClr val="tx1"/>
                </a:solidFill>
                <a:latin typeface="맑은 고딕" pitchFamily="34" charset="-127"/>
                <a:ea typeface="굴림" pitchFamily="34" charset="-127"/>
              </a:defRPr>
            </a:lvl2pPr>
            <a:lvl3pPr marL="1143000" indent="-228600">
              <a:defRPr kumimoji="1">
                <a:solidFill>
                  <a:schemeClr val="tx1"/>
                </a:solidFill>
                <a:latin typeface="맑은 고딕" pitchFamily="34" charset="-127"/>
                <a:ea typeface="굴림" pitchFamily="34" charset="-127"/>
              </a:defRPr>
            </a:lvl3pPr>
            <a:lvl4pPr marL="1600200" indent="-228600">
              <a:defRPr kumimoji="1">
                <a:solidFill>
                  <a:schemeClr val="tx1"/>
                </a:solidFill>
                <a:latin typeface="맑은 고딕" pitchFamily="34" charset="-127"/>
                <a:ea typeface="굴림" pitchFamily="34" charset="-127"/>
              </a:defRPr>
            </a:lvl4pPr>
            <a:lvl5pPr marL="2057400" indent="-228600">
              <a:defRPr kumimoji="1">
                <a:solidFill>
                  <a:schemeClr val="tx1"/>
                </a:solidFill>
                <a:latin typeface="맑은 고딕"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맑은 고딕"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맑은 고딕"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맑은 고딕"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맑은 고딕" pitchFamily="34" charset="-127"/>
                <a:ea typeface="굴림" pitchFamily="34" charset="-127"/>
              </a:defRPr>
            </a:lvl9pPr>
          </a:lstStyle>
          <a:p>
            <a:pPr algn="r" eaLnBrk="1" latinLnBrk="1" hangingPunct="1"/>
            <a:fld id="{6FD55601-2654-49A2-87C7-C4EB55D88EBB}" type="slidenum">
              <a:rPr kumimoji="0" lang="ko-KR" altLang="en-US" sz="1200" b="1">
                <a:latin typeface="굴림체" pitchFamily="49" charset="-127"/>
                <a:ea typeface="굴림체" pitchFamily="49" charset="-127"/>
              </a:rPr>
              <a:pPr algn="r" eaLnBrk="1" latinLnBrk="1" hangingPunct="1"/>
              <a:t>9</a:t>
            </a:fld>
            <a:endParaRPr kumimoji="0" lang="ko-KR" altLang="en-US" sz="1200" b="1">
              <a:latin typeface="굴림체" pitchFamily="49" charset="-127"/>
              <a:ea typeface="굴림체" pitchFamily="49" charset="-127"/>
            </a:endParaRPr>
          </a:p>
        </p:txBody>
      </p:sp>
      <p:sp>
        <p:nvSpPr>
          <p:cNvPr id="9" name="Text Placeholder 2">
            <a:extLst>
              <a:ext uri="{FF2B5EF4-FFF2-40B4-BE49-F238E27FC236}">
                <a16:creationId xmlns:a16="http://schemas.microsoft.com/office/drawing/2014/main" id="{7D468F2B-B240-D981-45F1-BE48EB546D7D}"/>
              </a:ext>
            </a:extLst>
          </p:cNvPr>
          <p:cNvSpPr>
            <a:spLocks noGrp="1"/>
          </p:cNvSpPr>
          <p:nvPr>
            <p:ph type="body" idx="4294967295"/>
          </p:nvPr>
        </p:nvSpPr>
        <p:spPr>
          <a:xfrm>
            <a:off x="279662" y="1028197"/>
            <a:ext cx="11419002" cy="5001419"/>
          </a:xfrm>
        </p:spPr>
        <p:txBody>
          <a:bodyPr/>
          <a:lstStyle/>
          <a:p>
            <a:r>
              <a:rPr lang="vi-VN" dirty="0">
                <a:cs typeface="Arial" panose="020B0604020202020204" pitchFamily="34" charset="0"/>
              </a:rPr>
              <a:t>Trong phần này, chúng t</a:t>
            </a:r>
            <a:r>
              <a:rPr lang="en-US" dirty="0">
                <a:latin typeface="Arial" panose="020B0604020202020204" pitchFamily="34" charset="0"/>
                <a:cs typeface="Arial" panose="020B0604020202020204" pitchFamily="34" charset="0"/>
              </a:rPr>
              <a:t>a</a:t>
            </a:r>
            <a:r>
              <a:rPr lang="vi-VN" dirty="0">
                <a:cs typeface="Arial" panose="020B0604020202020204" pitchFamily="34" charset="0"/>
              </a:rPr>
              <a:t> định</a:t>
            </a:r>
            <a:r>
              <a:rPr lang="en-US" dirty="0">
                <a:cs typeface="Arial" panose="020B0604020202020204" pitchFamily="34" charset="0"/>
              </a:rPr>
              <a:t> </a:t>
            </a:r>
            <a:r>
              <a:rPr lang="en-US" dirty="0" err="1">
                <a:cs typeface="Arial" panose="020B0604020202020204" pitchFamily="34" charset="0"/>
              </a:rPr>
              <a:t>nghĩa</a:t>
            </a:r>
            <a:r>
              <a:rPr lang="en-US" dirty="0">
                <a:cs typeface="Arial" panose="020B0604020202020204" pitchFamily="34" charset="0"/>
              </a:rPr>
              <a:t> </a:t>
            </a:r>
            <a:r>
              <a:rPr lang="en-US" dirty="0" err="1">
                <a:cs typeface="Arial" panose="020B0604020202020204" pitchFamily="34" charset="0"/>
              </a:rPr>
              <a:t>một</a:t>
            </a:r>
            <a:r>
              <a:rPr lang="vi-VN" dirty="0">
                <a:cs typeface="Arial" panose="020B0604020202020204" pitchFamily="34" charset="0"/>
              </a:rPr>
              <a:t> mô hình Perceptron nhiều lớp </a:t>
            </a:r>
            <a:r>
              <a:rPr lang="en-US" dirty="0" err="1">
                <a:cs typeface="Arial" panose="020B0604020202020204" pitchFamily="34" charset="0"/>
              </a:rPr>
              <a:t>cho</a:t>
            </a:r>
            <a:r>
              <a:rPr lang="en-US" dirty="0">
                <a:cs typeface="Arial" panose="020B0604020202020204" pitchFamily="34" charset="0"/>
              </a:rPr>
              <a:t> </a:t>
            </a:r>
            <a:r>
              <a:rPr lang="en-US" dirty="0" err="1">
                <a:cs typeface="Arial" panose="020B0604020202020204" pitchFamily="34" charset="0"/>
              </a:rPr>
              <a:t>việc</a:t>
            </a:r>
            <a:r>
              <a:rPr lang="vi-VN" dirty="0">
                <a:cs typeface="Arial" panose="020B0604020202020204" pitchFamily="34" charset="0"/>
              </a:rPr>
              <a:t> phân loại nhị phân. Mô hình có 10 đầu vào, 3 lớp ẩn với 10, 20 và 10 nơ-ron, và một lớp đầu ra với 1 đầu ra. Các hàm kích hoạt tuyến tính đã chỉnh lưu được sử dụng trong mỗi lớp ẩn và một hàm kích hoạt sigmoid được sử dụng trong lớp đầu ra, để phân loại nhị phân.</a:t>
            </a:r>
            <a:endParaRPr lang="en-US" dirty="0">
              <a:cs typeface="Arial" panose="020B0604020202020204" pitchFamily="34" charset="0"/>
            </a:endParaRPr>
          </a:p>
          <a:p>
            <a:r>
              <a:rPr lang="en-US" dirty="0"/>
              <a:t>Perceptron </a:t>
            </a:r>
            <a:r>
              <a:rPr lang="en-US" dirty="0" err="1"/>
              <a:t>nhiều</a:t>
            </a:r>
            <a:r>
              <a:rPr lang="en-US" dirty="0"/>
              <a:t> </a:t>
            </a:r>
            <a:r>
              <a:rPr lang="en-US" dirty="0" err="1"/>
              <a:t>lớp</a:t>
            </a:r>
            <a:r>
              <a:rPr lang="en-US" dirty="0"/>
              <a:t> </a:t>
            </a:r>
            <a:r>
              <a:rPr lang="vi-VN" dirty="0"/>
              <a:t>là tập hợp của các perceptron chia làm nhiều nhóm, mỗi nhóm tương ứng với một layer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2467</TotalTime>
  <Words>3958</Words>
  <Application>Microsoft Office PowerPoint</Application>
  <PresentationFormat>Widescreen</PresentationFormat>
  <Paragraphs>235</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휴먼엑스포</vt:lpstr>
      <vt:lpstr>굴림체</vt:lpstr>
      <vt:lpstr>맑은 고딕</vt:lpstr>
      <vt:lpstr>Arial</vt:lpstr>
      <vt:lpstr>Calibri</vt:lpstr>
      <vt:lpstr>Calibri Light</vt:lpstr>
      <vt:lpstr>Courier New</vt:lpstr>
      <vt:lpstr>Office Theme</vt:lpstr>
      <vt:lpstr>Contents</vt:lpstr>
      <vt:lpstr>C0. Purpose of tutorial</vt:lpstr>
      <vt:lpstr>C1. What is computer vision? </vt:lpstr>
      <vt:lpstr>C2. Promise of Deep learning for computer vision</vt:lpstr>
      <vt:lpstr>C3. How to Develop Deep learning model with Keras?</vt:lpstr>
      <vt:lpstr>C3.1. Keras Model Life-Cycle</vt:lpstr>
      <vt:lpstr>C3.2. Keras Functional Models</vt:lpstr>
      <vt:lpstr>C3.3. Standard Network Models</vt:lpstr>
      <vt:lpstr>C3.3.1.Multilayer Perceptron</vt:lpstr>
      <vt:lpstr>C3.3.2. Convolutional Neural Network</vt:lpstr>
      <vt:lpstr>C3.3.3. Recurrent Neural Network </vt:lpstr>
      <vt:lpstr>Contents</vt:lpstr>
      <vt:lpstr>C4. Load and manipulate image with PIL</vt:lpstr>
      <vt:lpstr>C4. Load and manipulate image with PIL</vt:lpstr>
      <vt:lpstr>C5. Manually scale image </vt:lpstr>
      <vt:lpstr>C5.1 Normalize Pixel Values</vt:lpstr>
      <vt:lpstr>C5.2 Center Pixel Values</vt:lpstr>
      <vt:lpstr>C5.2 Center Pixel Values</vt:lpstr>
      <vt:lpstr>C5.3 Standardize Pixel Values</vt:lpstr>
      <vt:lpstr>C6. Load and manipulate image with Keras </vt:lpstr>
      <vt:lpstr>C7. Scale image pixel data with Keras</vt:lpstr>
      <vt:lpstr>C7.1. MNIST Handwritten Image Classification Dataset</vt:lpstr>
      <vt:lpstr>C7.2. ImageDataGenerator Class for Pixel Scaling </vt:lpstr>
      <vt:lpstr>C7.2. ImageDataGenerator Class for Pixel Scaling </vt:lpstr>
      <vt:lpstr>C7.3. How to Normalize Images With ImageDataGenerator</vt:lpstr>
      <vt:lpstr>C7.4. How to Center Images With ImageDataGenerator</vt:lpstr>
      <vt:lpstr>C7.5. How to Standardize Images With ImageDataGenerator</vt:lpstr>
      <vt:lpstr>C8. Load large datasets from directory with Keras</vt:lpstr>
      <vt:lpstr>C8.1. Dataset Directory Structure</vt:lpstr>
      <vt:lpstr>C8.2. How to Progressively Load Images </vt:lpstr>
      <vt:lpstr>C9. Use image data augmentation in Keras</vt:lpstr>
      <vt:lpstr>C9.1. Image Augmentation With ImageDataGenerator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Manh Duc</dc:creator>
  <cp:lastModifiedBy>NGUYEN MANH DUC</cp:lastModifiedBy>
  <cp:revision>228</cp:revision>
  <dcterms:created xsi:type="dcterms:W3CDTF">2022-02-18T05:07:04Z</dcterms:created>
  <dcterms:modified xsi:type="dcterms:W3CDTF">2022-07-09T05:44:56Z</dcterms:modified>
</cp:coreProperties>
</file>