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7" r:id="rId2"/>
    <p:sldId id="278" r:id="rId3"/>
    <p:sldId id="279" r:id="rId4"/>
    <p:sldId id="280" r:id="rId5"/>
    <p:sldId id="281" r:id="rId6"/>
    <p:sldId id="282" r:id="rId7"/>
    <p:sldId id="283" r:id="rId8"/>
    <p:sldId id="284" r:id="rId9"/>
    <p:sldId id="285" r:id="rId10"/>
    <p:sldId id="262" r:id="rId11"/>
    <p:sldId id="274"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25" autoAdjust="0"/>
    <p:restoredTop sz="92057" autoAdjust="0"/>
  </p:normalViewPr>
  <p:slideViewPr>
    <p:cSldViewPr snapToGrid="0">
      <p:cViewPr varScale="1">
        <p:scale>
          <a:sx n="81" d="100"/>
          <a:sy n="81" d="100"/>
        </p:scale>
        <p:origin x="1042"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95759-9FD3-4816-8198-2C330EBF9A00}" type="datetimeFigureOut">
              <a:rPr lang="en-US" smtClean="0"/>
              <a:t>6/23/2022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36439-0497-467B-A16C-718C245C3946}" type="slidenum">
              <a:rPr lang="en-US" smtClean="0"/>
              <a:t>‹#›</a:t>
            </a:fld>
            <a:endParaRPr lang="en-US"/>
          </a:p>
        </p:txBody>
      </p:sp>
    </p:spTree>
    <p:extLst>
      <p:ext uri="{BB962C8B-B14F-4D97-AF65-F5344CB8AC3E}">
        <p14:creationId xmlns:p14="http://schemas.microsoft.com/office/powerpoint/2010/main" val="2268994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a:ea typeface="맑은 고딕" pitchFamily="34" charset="-127"/>
            </a:endParaRP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CD115DB7-A7E1-4B52-9549-7DB8CBBB3E6D}" type="slidenum">
              <a:rPr kumimoji="0" lang="ko-KR" altLang="en-US" smtClean="0">
                <a:ea typeface="맑은 고딕" pitchFamily="34" charset="-127"/>
              </a:rPr>
              <a:pPr/>
              <a:t>1</a:t>
            </a:fld>
            <a:endParaRPr kumimoji="0" lang="ko-KR" altLang="en-US">
              <a:ea typeface="맑은 고딕" pitchFamily="34" charset="-127"/>
            </a:endParaRPr>
          </a:p>
        </p:txBody>
      </p:sp>
    </p:spTree>
    <p:extLst>
      <p:ext uri="{BB962C8B-B14F-4D97-AF65-F5344CB8AC3E}">
        <p14:creationId xmlns:p14="http://schemas.microsoft.com/office/powerpoint/2010/main" val="4289341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a:ea typeface="맑은 고딕" pitchFamily="34" charset="-127"/>
            </a:endParaRP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CD115DB7-A7E1-4B52-9549-7DB8CBBB3E6D}" type="slidenum">
              <a:rPr kumimoji="0" lang="ko-KR" altLang="en-US" smtClean="0">
                <a:ea typeface="맑은 고딕" pitchFamily="34" charset="-127"/>
              </a:rPr>
              <a:pPr/>
              <a:t>10</a:t>
            </a:fld>
            <a:endParaRPr kumimoji="0" lang="ko-KR" altLang="en-US">
              <a:ea typeface="맑은 고딕" pitchFamily="34"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11</a:t>
            </a:fld>
            <a:endParaRPr kumimoji="0" lang="ko-KR" altLang="en-US">
              <a:ea typeface="맑은 고딕" pitchFamily="34" charset="-127"/>
            </a:endParaRPr>
          </a:p>
        </p:txBody>
      </p:sp>
    </p:spTree>
    <p:extLst>
      <p:ext uri="{BB962C8B-B14F-4D97-AF65-F5344CB8AC3E}">
        <p14:creationId xmlns:p14="http://schemas.microsoft.com/office/powerpoint/2010/main" val="2247275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12</a:t>
            </a:fld>
            <a:endParaRPr kumimoji="0" lang="ko-KR" altLang="en-US">
              <a:ea typeface="맑은 고딕" pitchFamily="34" charset="-127"/>
            </a:endParaRPr>
          </a:p>
        </p:txBody>
      </p:sp>
    </p:spTree>
    <p:extLst>
      <p:ext uri="{BB962C8B-B14F-4D97-AF65-F5344CB8AC3E}">
        <p14:creationId xmlns:p14="http://schemas.microsoft.com/office/powerpoint/2010/main" val="3954677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13</a:t>
            </a:fld>
            <a:endParaRPr kumimoji="0" lang="ko-KR" altLang="en-US">
              <a:ea typeface="맑은 고딕" pitchFamily="34" charset="-127"/>
            </a:endParaRPr>
          </a:p>
        </p:txBody>
      </p:sp>
    </p:spTree>
    <p:extLst>
      <p:ext uri="{BB962C8B-B14F-4D97-AF65-F5344CB8AC3E}">
        <p14:creationId xmlns:p14="http://schemas.microsoft.com/office/powerpoint/2010/main" val="534004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a:t>
            </a:fld>
            <a:endParaRPr kumimoji="0" lang="ko-KR" altLang="en-US">
              <a:ea typeface="맑은 고딕" pitchFamily="34" charset="-127"/>
            </a:endParaRPr>
          </a:p>
        </p:txBody>
      </p:sp>
    </p:spTree>
    <p:extLst>
      <p:ext uri="{BB962C8B-B14F-4D97-AF65-F5344CB8AC3E}">
        <p14:creationId xmlns:p14="http://schemas.microsoft.com/office/powerpoint/2010/main" val="87339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3</a:t>
            </a:fld>
            <a:endParaRPr kumimoji="0" lang="ko-KR" altLang="en-US">
              <a:ea typeface="맑은 고딕" pitchFamily="34" charset="-127"/>
            </a:endParaRPr>
          </a:p>
        </p:txBody>
      </p:sp>
    </p:spTree>
    <p:extLst>
      <p:ext uri="{BB962C8B-B14F-4D97-AF65-F5344CB8AC3E}">
        <p14:creationId xmlns:p14="http://schemas.microsoft.com/office/powerpoint/2010/main" val="95649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4</a:t>
            </a:fld>
            <a:endParaRPr kumimoji="0" lang="ko-KR" altLang="en-US">
              <a:ea typeface="맑은 고딕" pitchFamily="34" charset="-127"/>
            </a:endParaRPr>
          </a:p>
        </p:txBody>
      </p:sp>
    </p:spTree>
    <p:extLst>
      <p:ext uri="{BB962C8B-B14F-4D97-AF65-F5344CB8AC3E}">
        <p14:creationId xmlns:p14="http://schemas.microsoft.com/office/powerpoint/2010/main" val="466681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5</a:t>
            </a:fld>
            <a:endParaRPr kumimoji="0" lang="ko-KR" altLang="en-US">
              <a:ea typeface="맑은 고딕" pitchFamily="34" charset="-127"/>
            </a:endParaRPr>
          </a:p>
        </p:txBody>
      </p:sp>
    </p:spTree>
    <p:extLst>
      <p:ext uri="{BB962C8B-B14F-4D97-AF65-F5344CB8AC3E}">
        <p14:creationId xmlns:p14="http://schemas.microsoft.com/office/powerpoint/2010/main" val="3459990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6</a:t>
            </a:fld>
            <a:endParaRPr kumimoji="0" lang="ko-KR" altLang="en-US">
              <a:ea typeface="맑은 고딕" pitchFamily="34" charset="-127"/>
            </a:endParaRPr>
          </a:p>
        </p:txBody>
      </p:sp>
    </p:spTree>
    <p:extLst>
      <p:ext uri="{BB962C8B-B14F-4D97-AF65-F5344CB8AC3E}">
        <p14:creationId xmlns:p14="http://schemas.microsoft.com/office/powerpoint/2010/main" val="2220624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7</a:t>
            </a:fld>
            <a:endParaRPr kumimoji="0" lang="ko-KR" altLang="en-US">
              <a:ea typeface="맑은 고딕" pitchFamily="34" charset="-127"/>
            </a:endParaRPr>
          </a:p>
        </p:txBody>
      </p:sp>
    </p:spTree>
    <p:extLst>
      <p:ext uri="{BB962C8B-B14F-4D97-AF65-F5344CB8AC3E}">
        <p14:creationId xmlns:p14="http://schemas.microsoft.com/office/powerpoint/2010/main" val="3236723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8</a:t>
            </a:fld>
            <a:endParaRPr kumimoji="0" lang="ko-KR" altLang="en-US">
              <a:ea typeface="맑은 고딕" pitchFamily="34" charset="-127"/>
            </a:endParaRPr>
          </a:p>
        </p:txBody>
      </p:sp>
    </p:spTree>
    <p:extLst>
      <p:ext uri="{BB962C8B-B14F-4D97-AF65-F5344CB8AC3E}">
        <p14:creationId xmlns:p14="http://schemas.microsoft.com/office/powerpoint/2010/main" val="382858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9</a:t>
            </a:fld>
            <a:endParaRPr kumimoji="0" lang="ko-KR" altLang="en-US">
              <a:ea typeface="맑은 고딕" pitchFamily="34" charset="-127"/>
            </a:endParaRPr>
          </a:p>
        </p:txBody>
      </p:sp>
    </p:spTree>
    <p:extLst>
      <p:ext uri="{BB962C8B-B14F-4D97-AF65-F5344CB8AC3E}">
        <p14:creationId xmlns:p14="http://schemas.microsoft.com/office/powerpoint/2010/main" val="4083340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4121-3204-457F-BA8D-430F0D281A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9D15B9-05CE-40E1-AA44-3CA655944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A48266-635B-43D3-A826-100E6B99F07A}"/>
              </a:ext>
            </a:extLst>
          </p:cNvPr>
          <p:cNvSpPr>
            <a:spLocks noGrp="1"/>
          </p:cNvSpPr>
          <p:nvPr>
            <p:ph type="dt" sz="half" idx="10"/>
          </p:nvPr>
        </p:nvSpPr>
        <p:spPr/>
        <p:txBody>
          <a:bodyPr/>
          <a:lstStyle/>
          <a:p>
            <a:fld id="{9B6B108B-93E1-4EB7-884C-D02BED291A9F}" type="datetimeFigureOut">
              <a:rPr lang="en-US" smtClean="0"/>
              <a:t>6/23/2022</a:t>
            </a:fld>
            <a:endParaRPr lang="en-US"/>
          </a:p>
        </p:txBody>
      </p:sp>
      <p:sp>
        <p:nvSpPr>
          <p:cNvPr id="5" name="Footer Placeholder 4">
            <a:extLst>
              <a:ext uri="{FF2B5EF4-FFF2-40B4-BE49-F238E27FC236}">
                <a16:creationId xmlns:a16="http://schemas.microsoft.com/office/drawing/2014/main" id="{97EACB2E-E776-4BAA-BFC8-A743A094C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03CE1-DF26-4C3F-9164-8610EDB7ECAD}"/>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173409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2D62-F14B-4F92-9814-13E68971FD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CEC21B-51C2-4F7F-8E83-0F42999A85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6DEAD-7157-436A-BE46-DF26091CB30F}"/>
              </a:ext>
            </a:extLst>
          </p:cNvPr>
          <p:cNvSpPr>
            <a:spLocks noGrp="1"/>
          </p:cNvSpPr>
          <p:nvPr>
            <p:ph type="dt" sz="half" idx="10"/>
          </p:nvPr>
        </p:nvSpPr>
        <p:spPr/>
        <p:txBody>
          <a:bodyPr/>
          <a:lstStyle/>
          <a:p>
            <a:fld id="{9B6B108B-93E1-4EB7-884C-D02BED291A9F}" type="datetimeFigureOut">
              <a:rPr lang="en-US" smtClean="0"/>
              <a:t>6/23/2022</a:t>
            </a:fld>
            <a:endParaRPr lang="en-US"/>
          </a:p>
        </p:txBody>
      </p:sp>
      <p:sp>
        <p:nvSpPr>
          <p:cNvPr id="5" name="Footer Placeholder 4">
            <a:extLst>
              <a:ext uri="{FF2B5EF4-FFF2-40B4-BE49-F238E27FC236}">
                <a16:creationId xmlns:a16="http://schemas.microsoft.com/office/drawing/2014/main" id="{363D431C-E483-4586-B9CA-31CE564E1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2D1E8-F02B-4220-B12A-0007623CE089}"/>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436315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15D54-CC0C-4A72-867C-79769D69CA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A8E915-FE11-47C6-8204-409277438A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11F57-75B6-4E02-903C-C3DE658E2596}"/>
              </a:ext>
            </a:extLst>
          </p:cNvPr>
          <p:cNvSpPr>
            <a:spLocks noGrp="1"/>
          </p:cNvSpPr>
          <p:nvPr>
            <p:ph type="dt" sz="half" idx="10"/>
          </p:nvPr>
        </p:nvSpPr>
        <p:spPr/>
        <p:txBody>
          <a:bodyPr/>
          <a:lstStyle/>
          <a:p>
            <a:fld id="{9B6B108B-93E1-4EB7-884C-D02BED291A9F}" type="datetimeFigureOut">
              <a:rPr lang="en-US" smtClean="0"/>
              <a:t>6/23/2022</a:t>
            </a:fld>
            <a:endParaRPr lang="en-US"/>
          </a:p>
        </p:txBody>
      </p:sp>
      <p:sp>
        <p:nvSpPr>
          <p:cNvPr id="5" name="Footer Placeholder 4">
            <a:extLst>
              <a:ext uri="{FF2B5EF4-FFF2-40B4-BE49-F238E27FC236}">
                <a16:creationId xmlns:a16="http://schemas.microsoft.com/office/drawing/2014/main" id="{5E2D6E2D-F3EE-4C7B-B62B-6DD3BDDD8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6248-9A20-4C84-A1DC-2AAFA3F052C6}"/>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4261466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9_제목 및 내용">
    <p:spTree>
      <p:nvGrpSpPr>
        <p:cNvPr id="1" name=""/>
        <p:cNvGrpSpPr/>
        <p:nvPr/>
      </p:nvGrpSpPr>
      <p:grpSpPr>
        <a:xfrm>
          <a:off x="0" y="0"/>
          <a:ext cx="0" cy="0"/>
          <a:chOff x="0" y="0"/>
          <a:chExt cx="0" cy="0"/>
        </a:xfrm>
      </p:grpSpPr>
      <p:grpSp>
        <p:nvGrpSpPr>
          <p:cNvPr id="4" name="그룹 6"/>
          <p:cNvGrpSpPr>
            <a:grpSpLocks/>
          </p:cNvGrpSpPr>
          <p:nvPr userDrawn="1"/>
        </p:nvGrpSpPr>
        <p:grpSpPr bwMode="auto">
          <a:xfrm>
            <a:off x="0" y="188914"/>
            <a:ext cx="12192000" cy="6669087"/>
            <a:chOff x="0" y="188640"/>
            <a:chExt cx="9144000" cy="6669360"/>
          </a:xfrm>
        </p:grpSpPr>
        <p:grpSp>
          <p:nvGrpSpPr>
            <p:cNvPr id="5" name="그룹 7"/>
            <p:cNvGrpSpPr>
              <a:grpSpLocks/>
            </p:cNvGrpSpPr>
            <p:nvPr/>
          </p:nvGrpSpPr>
          <p:grpSpPr bwMode="auto">
            <a:xfrm>
              <a:off x="107504" y="188640"/>
              <a:ext cx="1309378" cy="288031"/>
              <a:chOff x="3694670" y="5218137"/>
              <a:chExt cx="1309378" cy="504825"/>
            </a:xfrm>
          </p:grpSpPr>
          <p:sp>
            <p:nvSpPr>
              <p:cNvPr id="9" name="Rectangle 17"/>
              <p:cNvSpPr>
                <a:spLocks noChangeArrowheads="1"/>
              </p:cNvSpPr>
              <p:nvPr/>
            </p:nvSpPr>
            <p:spPr bwMode="auto">
              <a:xfrm>
                <a:off x="3695116" y="5218137"/>
                <a:ext cx="657225" cy="503630"/>
              </a:xfrm>
              <a:prstGeom prst="rect">
                <a:avLst/>
              </a:prstGeom>
              <a:noFill/>
              <a:ln>
                <a:noFill/>
              </a:ln>
            </p:spPr>
            <p:txBody>
              <a:bodyPr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latinLnBrk="1" hangingPunct="1">
                  <a:defRPr/>
                </a:pPr>
                <a:r>
                  <a:rPr lang="en-US" altLang="ko-KR" sz="2000" b="1">
                    <a:solidFill>
                      <a:srgbClr val="FFB9B9"/>
                    </a:solidFill>
                    <a:latin typeface="휴먼엑스포" panose="02030504000101010101" pitchFamily="18" charset="-127"/>
                    <a:ea typeface="휴먼엑스포" panose="02030504000101010101" pitchFamily="18" charset="-127"/>
                  </a:rPr>
                  <a:t>G2</a:t>
                </a:r>
              </a:p>
            </p:txBody>
          </p:sp>
          <p:sp>
            <p:nvSpPr>
              <p:cNvPr id="10" name="Rectangle 17"/>
              <p:cNvSpPr>
                <a:spLocks noChangeArrowheads="1"/>
              </p:cNvSpPr>
              <p:nvPr/>
            </p:nvSpPr>
            <p:spPr bwMode="auto">
              <a:xfrm>
                <a:off x="4055479" y="5343348"/>
                <a:ext cx="949325" cy="183644"/>
              </a:xfrm>
              <a:prstGeom prst="rect">
                <a:avLst/>
              </a:prstGeom>
              <a:noFill/>
              <a:ln>
                <a:noFill/>
              </a:ln>
            </p:spPr>
            <p:txBody>
              <a:bodyPr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latinLnBrk="1" hangingPunct="1">
                  <a:defRPr/>
                </a:pPr>
                <a:r>
                  <a:rPr lang="en-US" altLang="ko-KR" sz="1000" b="1">
                    <a:solidFill>
                      <a:srgbClr val="D9D9D9"/>
                    </a:solidFill>
                    <a:latin typeface="휴먼엑스포" panose="02030504000101010101" pitchFamily="18" charset="-127"/>
                    <a:ea typeface="휴먼엑스포" panose="02030504000101010101" pitchFamily="18" charset="-127"/>
                  </a:rPr>
                  <a:t>TOUCH</a:t>
                </a:r>
              </a:p>
            </p:txBody>
          </p:sp>
          <p:cxnSp>
            <p:nvCxnSpPr>
              <p:cNvPr id="13" name="직선 연결선 13"/>
              <p:cNvCxnSpPr>
                <a:cxnSpLocks noChangeShapeType="1"/>
              </p:cNvCxnSpPr>
              <p:nvPr/>
            </p:nvCxnSpPr>
            <p:spPr bwMode="auto">
              <a:xfrm>
                <a:off x="4257469" y="5596757"/>
                <a:ext cx="513218" cy="0"/>
              </a:xfrm>
              <a:prstGeom prst="line">
                <a:avLst/>
              </a:prstGeom>
              <a:noFill/>
              <a:ln w="28575" algn="ctr">
                <a:solidFill>
                  <a:srgbClr val="FFB9B9"/>
                </a:solidFill>
                <a:round/>
                <a:headEnd/>
                <a:tailEnd/>
              </a:ln>
              <a:extLst>
                <a:ext uri="{909E8E84-426E-40DD-AFC4-6F175D3DCCD1}">
                  <a14:hiddenFill xmlns:a14="http://schemas.microsoft.com/office/drawing/2010/main">
                    <a:noFill/>
                  </a14:hiddenFill>
                </a:ext>
              </a:extLst>
            </p:spPr>
          </p:cxnSp>
        </p:grpSp>
        <p:sp>
          <p:nvSpPr>
            <p:cNvPr id="6" name="직사각형 8"/>
            <p:cNvSpPr/>
            <p:nvPr/>
          </p:nvSpPr>
          <p:spPr>
            <a:xfrm>
              <a:off x="1258888" y="6669080"/>
              <a:ext cx="7885112" cy="188920"/>
            </a:xfrm>
            <a:prstGeom prst="rect">
              <a:avLst/>
            </a:prstGeom>
            <a:solidFill>
              <a:srgbClr val="1339F9"/>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a:p>
          </p:txBody>
        </p:sp>
        <p:sp>
          <p:nvSpPr>
            <p:cNvPr id="7" name="TextBox 6"/>
            <p:cNvSpPr txBox="1">
              <a:spLocks noChangeArrowheads="1"/>
            </p:cNvSpPr>
            <p:nvPr/>
          </p:nvSpPr>
          <p:spPr bwMode="auto">
            <a:xfrm>
              <a:off x="0" y="6550012"/>
              <a:ext cx="1331913" cy="307988"/>
            </a:xfrm>
            <a:prstGeom prst="rect">
              <a:avLst/>
            </a:prstGeom>
            <a:noFill/>
            <a:ln>
              <a:noFill/>
            </a:ln>
          </p:spPr>
          <p:txBody>
            <a:bodyPr>
              <a:spAutoFit/>
            </a:bodyPr>
            <a:lstStyle>
              <a:lvl1pPr eaLnBrk="0" hangingPunct="0">
                <a:defRPr kumimoji="1">
                  <a:solidFill>
                    <a:schemeClr val="tx1"/>
                  </a:solidFill>
                  <a:latin typeface="맑은 고딕" pitchFamily="50" charset="-127"/>
                  <a:ea typeface="굴림" charset="-127"/>
                </a:defRPr>
              </a:lvl1pPr>
              <a:lvl2pPr marL="742950" indent="-285750" eaLnBrk="0" hangingPunct="0">
                <a:defRPr kumimoji="1">
                  <a:solidFill>
                    <a:schemeClr val="tx1"/>
                  </a:solidFill>
                  <a:latin typeface="맑은 고딕" pitchFamily="50" charset="-127"/>
                  <a:ea typeface="굴림" charset="-127"/>
                </a:defRPr>
              </a:lvl2pPr>
              <a:lvl3pPr marL="1143000" indent="-228600" eaLnBrk="0" hangingPunct="0">
                <a:defRPr kumimoji="1">
                  <a:solidFill>
                    <a:schemeClr val="tx1"/>
                  </a:solidFill>
                  <a:latin typeface="맑은 고딕" pitchFamily="50" charset="-127"/>
                  <a:ea typeface="굴림" charset="-127"/>
                </a:defRPr>
              </a:lvl3pPr>
              <a:lvl4pPr marL="1600200" indent="-228600" eaLnBrk="0" hangingPunct="0">
                <a:defRPr kumimoji="1">
                  <a:solidFill>
                    <a:schemeClr val="tx1"/>
                  </a:solidFill>
                  <a:latin typeface="맑은 고딕" pitchFamily="50" charset="-127"/>
                  <a:ea typeface="굴림" charset="-127"/>
                </a:defRPr>
              </a:lvl4pPr>
              <a:lvl5pPr marL="2057400" indent="-228600" eaLnBrk="0" hangingPunct="0">
                <a:defRPr kumimoji="1">
                  <a:solidFill>
                    <a:schemeClr val="tx1"/>
                  </a:solidFill>
                  <a:latin typeface="맑은 고딕" pitchFamily="50" charset="-127"/>
                  <a:ea typeface="굴림" charset="-127"/>
                </a:defRPr>
              </a:lvl5pPr>
              <a:lvl6pPr marL="2514600" indent="-228600" eaLnBrk="0" fontAlgn="base" hangingPunct="0">
                <a:spcBef>
                  <a:spcPct val="0"/>
                </a:spcBef>
                <a:spcAft>
                  <a:spcPct val="0"/>
                </a:spcAft>
                <a:defRPr kumimoji="1">
                  <a:solidFill>
                    <a:schemeClr val="tx1"/>
                  </a:solidFill>
                  <a:latin typeface="맑은 고딕" pitchFamily="50" charset="-127"/>
                  <a:ea typeface="굴림" charset="-127"/>
                </a:defRPr>
              </a:lvl6pPr>
              <a:lvl7pPr marL="2971800" indent="-228600" eaLnBrk="0" fontAlgn="base" hangingPunct="0">
                <a:spcBef>
                  <a:spcPct val="0"/>
                </a:spcBef>
                <a:spcAft>
                  <a:spcPct val="0"/>
                </a:spcAft>
                <a:defRPr kumimoji="1">
                  <a:solidFill>
                    <a:schemeClr val="tx1"/>
                  </a:solidFill>
                  <a:latin typeface="맑은 고딕" pitchFamily="50" charset="-127"/>
                  <a:ea typeface="굴림" charset="-127"/>
                </a:defRPr>
              </a:lvl7pPr>
              <a:lvl8pPr marL="3429000" indent="-228600" eaLnBrk="0" fontAlgn="base" hangingPunct="0">
                <a:spcBef>
                  <a:spcPct val="0"/>
                </a:spcBef>
                <a:spcAft>
                  <a:spcPct val="0"/>
                </a:spcAft>
                <a:defRPr kumimoji="1">
                  <a:solidFill>
                    <a:schemeClr val="tx1"/>
                  </a:solidFill>
                  <a:latin typeface="맑은 고딕" pitchFamily="50" charset="-127"/>
                  <a:ea typeface="굴림" charset="-127"/>
                </a:defRPr>
              </a:lvl8pPr>
              <a:lvl9pPr marL="3886200" indent="-228600" eaLnBrk="0" fontAlgn="base" hangingPunct="0">
                <a:spcBef>
                  <a:spcPct val="0"/>
                </a:spcBef>
                <a:spcAft>
                  <a:spcPct val="0"/>
                </a:spcAft>
                <a:defRPr kumimoji="1">
                  <a:solidFill>
                    <a:schemeClr val="tx1"/>
                  </a:solidFill>
                  <a:latin typeface="맑은 고딕" pitchFamily="50" charset="-127"/>
                  <a:ea typeface="굴림" charset="-127"/>
                </a:defRPr>
              </a:lvl9pPr>
            </a:lstStyle>
            <a:p>
              <a:pPr eaLnBrk="1" latinLnBrk="1" hangingPunct="1">
                <a:defRPr/>
              </a:pPr>
              <a:r>
                <a:rPr lang="en-US" altLang="ko-KR" sz="1400" b="1" i="1">
                  <a:solidFill>
                    <a:srgbClr val="FF0000"/>
                  </a:solidFill>
                  <a:latin typeface="Arial Unicode MS" pitchFamily="50" charset="-127"/>
                  <a:ea typeface="Arial Unicode MS" pitchFamily="50" charset="-127"/>
                  <a:cs typeface="Arial Unicode MS" pitchFamily="50" charset="-127"/>
                </a:rPr>
                <a:t>Confidential</a:t>
              </a:r>
              <a:endParaRPr lang="ko-KR" altLang="en-US" sz="1400" b="1" i="1">
                <a:solidFill>
                  <a:srgbClr val="FF0000"/>
                </a:solidFill>
                <a:latin typeface="Arial Unicode MS" pitchFamily="50" charset="-127"/>
                <a:ea typeface="Arial Unicode MS" pitchFamily="50" charset="-127"/>
                <a:cs typeface="Arial Unicode MS" pitchFamily="50" charset="-127"/>
              </a:endParaRPr>
            </a:p>
          </p:txBody>
        </p:sp>
        <p:sp>
          <p:nvSpPr>
            <p:cNvPr id="8" name="직사각형 10"/>
            <p:cNvSpPr/>
            <p:nvPr/>
          </p:nvSpPr>
          <p:spPr>
            <a:xfrm>
              <a:off x="71438" y="620458"/>
              <a:ext cx="8964612" cy="73028"/>
            </a:xfrm>
            <a:prstGeom prst="rect">
              <a:avLst/>
            </a:prstGeom>
            <a:solidFill>
              <a:srgbClr val="FF6600"/>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a:p>
          </p:txBody>
        </p:sp>
      </p:grpSp>
      <p:sp>
        <p:nvSpPr>
          <p:cNvPr id="11" name="제목 1"/>
          <p:cNvSpPr>
            <a:spLocks noGrp="1"/>
          </p:cNvSpPr>
          <p:nvPr>
            <p:ph type="title"/>
          </p:nvPr>
        </p:nvSpPr>
        <p:spPr>
          <a:xfrm>
            <a:off x="1678518" y="116633"/>
            <a:ext cx="7681845" cy="432048"/>
          </a:xfrm>
        </p:spPr>
        <p:txBody>
          <a:bodyPr>
            <a:noAutofit/>
          </a:bodyPr>
          <a:lstStyle>
            <a:lvl1pPr algn="ctr">
              <a:defRPr sz="2800" baseline="0"/>
            </a:lvl1pPr>
          </a:lstStyle>
          <a:p>
            <a:r>
              <a:rPr lang="ko-KR" altLang="en-US"/>
              <a:t>마스터 제목 스타일 편집</a:t>
            </a:r>
          </a:p>
        </p:txBody>
      </p:sp>
      <p:sp>
        <p:nvSpPr>
          <p:cNvPr id="12" name="텍스트 개체 틀 3"/>
          <p:cNvSpPr>
            <a:spLocks noGrp="1"/>
          </p:cNvSpPr>
          <p:nvPr>
            <p:ph type="body" idx="4294967295"/>
          </p:nvPr>
        </p:nvSpPr>
        <p:spPr>
          <a:xfrm>
            <a:off x="609600" y="1124745"/>
            <a:ext cx="10972800" cy="5001419"/>
          </a:xfrm>
        </p:spPr>
        <p:txBody>
          <a:bodyPr/>
          <a:lstStyle>
            <a:lvl1pPr marL="342900" indent="-342900">
              <a:buFont typeface="Arial" pitchFamily="34" charset="0"/>
              <a:buChar char="•"/>
              <a:defRPr/>
            </a:lvl1pPr>
          </a:lstStyle>
          <a:p>
            <a:endParaRPr lang="en-US" altLang="ko-KR"/>
          </a:p>
        </p:txBody>
      </p:sp>
      <p:sp>
        <p:nvSpPr>
          <p:cNvPr id="14" name="슬라이드 번호 개체 틀 5"/>
          <p:cNvSpPr>
            <a:spLocks noGrp="1"/>
          </p:cNvSpPr>
          <p:nvPr>
            <p:ph type="sldNum" sz="quarter" idx="10"/>
          </p:nvPr>
        </p:nvSpPr>
        <p:spPr>
          <a:xfrm>
            <a:off x="3983567" y="6381751"/>
            <a:ext cx="2844800" cy="365125"/>
          </a:xfrm>
        </p:spPr>
        <p:txBody>
          <a:bodyPr/>
          <a:lstStyle>
            <a:lvl1pPr>
              <a:defRPr/>
            </a:lvl1pPr>
          </a:lstStyle>
          <a:p>
            <a:pPr>
              <a:defRPr/>
            </a:pPr>
            <a:fld id="{593B24F1-9557-4C1D-91BE-8CCDDEDD6EAA}" type="slidenum">
              <a:rPr lang="ko-KR" altLang="en-US"/>
              <a:pPr>
                <a:defRPr/>
              </a:pPr>
              <a:t>‹#›</a:t>
            </a:fld>
            <a:endParaRPr lang="ko-KR" altLang="en-US"/>
          </a:p>
        </p:txBody>
      </p:sp>
    </p:spTree>
    <p:extLst>
      <p:ext uri="{BB962C8B-B14F-4D97-AF65-F5344CB8AC3E}">
        <p14:creationId xmlns:p14="http://schemas.microsoft.com/office/powerpoint/2010/main" val="215012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95B4-55E1-4D49-8D08-22AAE3CA76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92D5BF-D21B-45B5-A3AA-6339DA17A4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F2CCD-DFE5-4D57-B86D-7EA6A7EB617C}"/>
              </a:ext>
            </a:extLst>
          </p:cNvPr>
          <p:cNvSpPr>
            <a:spLocks noGrp="1"/>
          </p:cNvSpPr>
          <p:nvPr>
            <p:ph type="dt" sz="half" idx="10"/>
          </p:nvPr>
        </p:nvSpPr>
        <p:spPr/>
        <p:txBody>
          <a:bodyPr/>
          <a:lstStyle/>
          <a:p>
            <a:fld id="{9B6B108B-93E1-4EB7-884C-D02BED291A9F}" type="datetimeFigureOut">
              <a:rPr lang="en-US" smtClean="0"/>
              <a:t>6/23/2022</a:t>
            </a:fld>
            <a:endParaRPr lang="en-US"/>
          </a:p>
        </p:txBody>
      </p:sp>
      <p:sp>
        <p:nvSpPr>
          <p:cNvPr id="5" name="Footer Placeholder 4">
            <a:extLst>
              <a:ext uri="{FF2B5EF4-FFF2-40B4-BE49-F238E27FC236}">
                <a16:creationId xmlns:a16="http://schemas.microsoft.com/office/drawing/2014/main" id="{8D0CF10C-D498-42FE-A9FB-29667C4ED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97C8B-506F-4261-BBA3-4D1D18103064}"/>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276558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EBA0-3AB8-4708-A35F-CACBD8652F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1E0BCA-DFBC-4BE6-9AA3-718B5A785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29144-FA08-444F-AE61-F28358A01592}"/>
              </a:ext>
            </a:extLst>
          </p:cNvPr>
          <p:cNvSpPr>
            <a:spLocks noGrp="1"/>
          </p:cNvSpPr>
          <p:nvPr>
            <p:ph type="dt" sz="half" idx="10"/>
          </p:nvPr>
        </p:nvSpPr>
        <p:spPr/>
        <p:txBody>
          <a:bodyPr/>
          <a:lstStyle/>
          <a:p>
            <a:fld id="{9B6B108B-93E1-4EB7-884C-D02BED291A9F}" type="datetimeFigureOut">
              <a:rPr lang="en-US" smtClean="0"/>
              <a:t>6/23/2022</a:t>
            </a:fld>
            <a:endParaRPr lang="en-US"/>
          </a:p>
        </p:txBody>
      </p:sp>
      <p:sp>
        <p:nvSpPr>
          <p:cNvPr id="5" name="Footer Placeholder 4">
            <a:extLst>
              <a:ext uri="{FF2B5EF4-FFF2-40B4-BE49-F238E27FC236}">
                <a16:creationId xmlns:a16="http://schemas.microsoft.com/office/drawing/2014/main" id="{FA1A6D0E-93E0-420C-9362-F9F70E06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D5143-D4DC-4F7E-9261-A6331AECEAF1}"/>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235355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E0E5-11B0-4A38-BA4B-8E1511F3D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AF1EFD-8CB6-4B3A-870C-F966571744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A1CCF2-6511-4598-8FD0-222D5187E6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929F2B-122A-4281-AA4F-BCB6B747A30A}"/>
              </a:ext>
            </a:extLst>
          </p:cNvPr>
          <p:cNvSpPr>
            <a:spLocks noGrp="1"/>
          </p:cNvSpPr>
          <p:nvPr>
            <p:ph type="dt" sz="half" idx="10"/>
          </p:nvPr>
        </p:nvSpPr>
        <p:spPr/>
        <p:txBody>
          <a:bodyPr/>
          <a:lstStyle/>
          <a:p>
            <a:fld id="{9B6B108B-93E1-4EB7-884C-D02BED291A9F}" type="datetimeFigureOut">
              <a:rPr lang="en-US" smtClean="0"/>
              <a:t>6/23/2022</a:t>
            </a:fld>
            <a:endParaRPr lang="en-US"/>
          </a:p>
        </p:txBody>
      </p:sp>
      <p:sp>
        <p:nvSpPr>
          <p:cNvPr id="6" name="Footer Placeholder 5">
            <a:extLst>
              <a:ext uri="{FF2B5EF4-FFF2-40B4-BE49-F238E27FC236}">
                <a16:creationId xmlns:a16="http://schemas.microsoft.com/office/drawing/2014/main" id="{3BCDF16B-D674-4E6D-A276-99556AD2E0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2B4F6-304A-496D-B14A-D37F9C3840C6}"/>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2027973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E897-57F3-4663-B2E7-48808A36E2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ACC59-E468-4C85-9BC1-CEA325FED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C9647A-CF75-49A4-AA0A-938DB4CC87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10EE75-24FD-4C26-85E3-33F6F3448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F789ED-913F-41B4-97B9-A3E1959123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331364-2600-411F-ABE1-2FDE217010B8}"/>
              </a:ext>
            </a:extLst>
          </p:cNvPr>
          <p:cNvSpPr>
            <a:spLocks noGrp="1"/>
          </p:cNvSpPr>
          <p:nvPr>
            <p:ph type="dt" sz="half" idx="10"/>
          </p:nvPr>
        </p:nvSpPr>
        <p:spPr/>
        <p:txBody>
          <a:bodyPr/>
          <a:lstStyle/>
          <a:p>
            <a:fld id="{9B6B108B-93E1-4EB7-884C-D02BED291A9F}" type="datetimeFigureOut">
              <a:rPr lang="en-US" smtClean="0"/>
              <a:t>6/23/2022</a:t>
            </a:fld>
            <a:endParaRPr lang="en-US"/>
          </a:p>
        </p:txBody>
      </p:sp>
      <p:sp>
        <p:nvSpPr>
          <p:cNvPr id="8" name="Footer Placeholder 7">
            <a:extLst>
              <a:ext uri="{FF2B5EF4-FFF2-40B4-BE49-F238E27FC236}">
                <a16:creationId xmlns:a16="http://schemas.microsoft.com/office/drawing/2014/main" id="{3E4F27C6-8C13-4413-A9E1-400387D5EA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3E6C98-AE10-4AD0-AEB5-390809B1B3E6}"/>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2363729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F579-668D-41AB-81C5-AB89B51F5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041CA-C032-43C6-8B46-B342E69CF5AC}"/>
              </a:ext>
            </a:extLst>
          </p:cNvPr>
          <p:cNvSpPr>
            <a:spLocks noGrp="1"/>
          </p:cNvSpPr>
          <p:nvPr>
            <p:ph type="dt" sz="half" idx="10"/>
          </p:nvPr>
        </p:nvSpPr>
        <p:spPr/>
        <p:txBody>
          <a:bodyPr/>
          <a:lstStyle/>
          <a:p>
            <a:fld id="{9B6B108B-93E1-4EB7-884C-D02BED291A9F}" type="datetimeFigureOut">
              <a:rPr lang="en-US" smtClean="0"/>
              <a:t>6/23/2022</a:t>
            </a:fld>
            <a:endParaRPr lang="en-US"/>
          </a:p>
        </p:txBody>
      </p:sp>
      <p:sp>
        <p:nvSpPr>
          <p:cNvPr id="4" name="Footer Placeholder 3">
            <a:extLst>
              <a:ext uri="{FF2B5EF4-FFF2-40B4-BE49-F238E27FC236}">
                <a16:creationId xmlns:a16="http://schemas.microsoft.com/office/drawing/2014/main" id="{262C1578-9B17-48D8-9EF8-940E19E7A6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525C23-BD0E-4D47-8833-023581C4C5D0}"/>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129644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6CDA69-7AD3-458E-8D44-4488240EA32C}"/>
              </a:ext>
            </a:extLst>
          </p:cNvPr>
          <p:cNvSpPr>
            <a:spLocks noGrp="1"/>
          </p:cNvSpPr>
          <p:nvPr>
            <p:ph type="dt" sz="half" idx="10"/>
          </p:nvPr>
        </p:nvSpPr>
        <p:spPr/>
        <p:txBody>
          <a:bodyPr/>
          <a:lstStyle/>
          <a:p>
            <a:fld id="{9B6B108B-93E1-4EB7-884C-D02BED291A9F}" type="datetimeFigureOut">
              <a:rPr lang="en-US" smtClean="0"/>
              <a:t>6/23/2022</a:t>
            </a:fld>
            <a:endParaRPr lang="en-US"/>
          </a:p>
        </p:txBody>
      </p:sp>
      <p:sp>
        <p:nvSpPr>
          <p:cNvPr id="3" name="Footer Placeholder 2">
            <a:extLst>
              <a:ext uri="{FF2B5EF4-FFF2-40B4-BE49-F238E27FC236}">
                <a16:creationId xmlns:a16="http://schemas.microsoft.com/office/drawing/2014/main" id="{DBF2C1D4-1236-41B6-B51D-C7F9E5607F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947BBC-363C-4D96-A86B-251C543BAC10}"/>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202895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CED4-5B61-4496-ADA8-6DA4D093EF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1667C0-3621-4F01-9221-4C703EB2B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4B2DC8-A88C-4379-92C7-2E7DBF16D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DB30E2-CB70-44DE-9743-404B0EAF85B5}"/>
              </a:ext>
            </a:extLst>
          </p:cNvPr>
          <p:cNvSpPr>
            <a:spLocks noGrp="1"/>
          </p:cNvSpPr>
          <p:nvPr>
            <p:ph type="dt" sz="half" idx="10"/>
          </p:nvPr>
        </p:nvSpPr>
        <p:spPr/>
        <p:txBody>
          <a:bodyPr/>
          <a:lstStyle/>
          <a:p>
            <a:fld id="{9B6B108B-93E1-4EB7-884C-D02BED291A9F}" type="datetimeFigureOut">
              <a:rPr lang="en-US" smtClean="0"/>
              <a:t>6/23/2022</a:t>
            </a:fld>
            <a:endParaRPr lang="en-US"/>
          </a:p>
        </p:txBody>
      </p:sp>
      <p:sp>
        <p:nvSpPr>
          <p:cNvPr id="6" name="Footer Placeholder 5">
            <a:extLst>
              <a:ext uri="{FF2B5EF4-FFF2-40B4-BE49-F238E27FC236}">
                <a16:creationId xmlns:a16="http://schemas.microsoft.com/office/drawing/2014/main" id="{700A5E1D-9C75-4AD9-93B0-0C6FA70227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F5A84-E841-461E-915A-075F104844FE}"/>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1739103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6443-06B2-4F04-8060-47250DE9C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2C9945-8144-4D74-A2EF-608B0F332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D85817-D40C-4F79-ABDF-305C370C9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36AB5-E68E-46DD-8209-1543C5A41B2C}"/>
              </a:ext>
            </a:extLst>
          </p:cNvPr>
          <p:cNvSpPr>
            <a:spLocks noGrp="1"/>
          </p:cNvSpPr>
          <p:nvPr>
            <p:ph type="dt" sz="half" idx="10"/>
          </p:nvPr>
        </p:nvSpPr>
        <p:spPr/>
        <p:txBody>
          <a:bodyPr/>
          <a:lstStyle/>
          <a:p>
            <a:fld id="{9B6B108B-93E1-4EB7-884C-D02BED291A9F}" type="datetimeFigureOut">
              <a:rPr lang="en-US" smtClean="0"/>
              <a:t>6/23/2022</a:t>
            </a:fld>
            <a:endParaRPr lang="en-US"/>
          </a:p>
        </p:txBody>
      </p:sp>
      <p:sp>
        <p:nvSpPr>
          <p:cNvPr id="6" name="Footer Placeholder 5">
            <a:extLst>
              <a:ext uri="{FF2B5EF4-FFF2-40B4-BE49-F238E27FC236}">
                <a16:creationId xmlns:a16="http://schemas.microsoft.com/office/drawing/2014/main" id="{FD935E7F-1793-4399-AF82-2287BD1B96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AE526-1B55-494B-8D9A-733AFFFA07CD}"/>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1287050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BCA062-1D0A-4293-8417-76092F4FB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EB293B-90F7-45FB-888B-9A4080FE28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E62B9-3A58-47FF-8E71-5E34D3D172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B108B-93E1-4EB7-884C-D02BED291A9F}" type="datetimeFigureOut">
              <a:rPr lang="en-US" smtClean="0"/>
              <a:t>6/23/2022</a:t>
            </a:fld>
            <a:endParaRPr lang="en-US"/>
          </a:p>
        </p:txBody>
      </p:sp>
      <p:sp>
        <p:nvSpPr>
          <p:cNvPr id="5" name="Footer Placeholder 4">
            <a:extLst>
              <a:ext uri="{FF2B5EF4-FFF2-40B4-BE49-F238E27FC236}">
                <a16:creationId xmlns:a16="http://schemas.microsoft.com/office/drawing/2014/main" id="{611B6CAA-A3D5-4ABB-8F94-72441214D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9AA6EF-9D6F-4B80-A170-8FEAACBBD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9B351-AB34-4C25-A04D-AD80E7158FD0}" type="slidenum">
              <a:rPr lang="en-US" smtClean="0"/>
              <a:t>‹#›</a:t>
            </a:fld>
            <a:endParaRPr lang="en-US"/>
          </a:p>
        </p:txBody>
      </p:sp>
    </p:spTree>
    <p:extLst>
      <p:ext uri="{BB962C8B-B14F-4D97-AF65-F5344CB8AC3E}">
        <p14:creationId xmlns:p14="http://schemas.microsoft.com/office/powerpoint/2010/main" val="4176561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115889"/>
            <a:ext cx="12192000" cy="720725"/>
          </a:xfrm>
        </p:spPr>
        <p:txBody>
          <a:bodyPr/>
          <a:lstStyle/>
          <a:p>
            <a:r>
              <a:rPr lang="en-US" sz="3600" b="1" dirty="0">
                <a:latin typeface="Arial" panose="020B0604020202020204" pitchFamily="34" charset="0"/>
                <a:ea typeface="Tahoma" pitchFamily="34" charset="0"/>
                <a:cs typeface="Arial" panose="020B0604020202020204" pitchFamily="34" charset="0"/>
              </a:rPr>
              <a:t>Contents</a:t>
            </a:r>
          </a:p>
        </p:txBody>
      </p:sp>
      <p:sp>
        <p:nvSpPr>
          <p:cNvPr id="14339" name="Text Placeholder 2"/>
          <p:cNvSpPr>
            <a:spLocks noGrp="1"/>
          </p:cNvSpPr>
          <p:nvPr>
            <p:ph type="body" idx="4294967295"/>
          </p:nvPr>
        </p:nvSpPr>
        <p:spPr>
          <a:xfrm>
            <a:off x="609600" y="1125538"/>
            <a:ext cx="10972800" cy="4464050"/>
          </a:xfrm>
        </p:spPr>
        <p:txBody>
          <a:bodyPr>
            <a:normAutofit/>
          </a:bodyPr>
          <a:lstStyle/>
          <a:p>
            <a:r>
              <a:rPr lang="en-US" sz="2400" b="1" dirty="0">
                <a:latin typeface="Arial" panose="020B0604020202020204" pitchFamily="34" charset="0"/>
                <a:ea typeface="Tahoma" pitchFamily="34" charset="0"/>
                <a:cs typeface="Arial" panose="020B0604020202020204" pitchFamily="34" charset="0"/>
              </a:rPr>
              <a:t>C0. Purpose of tutorial</a:t>
            </a:r>
          </a:p>
          <a:p>
            <a:r>
              <a:rPr lang="en-US" sz="2400" b="1" dirty="0">
                <a:latin typeface="Arial" panose="020B0604020202020204" pitchFamily="34" charset="0"/>
                <a:ea typeface="Tahoma" pitchFamily="34" charset="0"/>
                <a:cs typeface="Arial" panose="020B0604020202020204" pitchFamily="34" charset="0"/>
              </a:rPr>
              <a:t>C1. What is computer vision?</a:t>
            </a:r>
          </a:p>
          <a:p>
            <a:r>
              <a:rPr lang="en-US" sz="2400" b="1" dirty="0">
                <a:latin typeface="Arial" panose="020B0604020202020204" pitchFamily="34" charset="0"/>
                <a:ea typeface="Tahoma" pitchFamily="34" charset="0"/>
                <a:cs typeface="Arial" panose="020B0604020202020204" pitchFamily="34" charset="0"/>
              </a:rPr>
              <a:t>C2. Promise of Deep learning for computer vision</a:t>
            </a:r>
          </a:p>
          <a:p>
            <a:r>
              <a:rPr lang="en-US" sz="2400" b="1" dirty="0">
                <a:latin typeface="Arial" panose="020B0604020202020204" pitchFamily="34" charset="0"/>
                <a:ea typeface="Tahoma" pitchFamily="34" charset="0"/>
                <a:cs typeface="Arial" panose="020B0604020202020204" pitchFamily="34" charset="0"/>
              </a:rPr>
              <a:t>C3. How to Develop Deep learning model with Keras?</a:t>
            </a:r>
          </a:p>
        </p:txBody>
      </p:sp>
      <p:sp>
        <p:nvSpPr>
          <p:cNvPr id="14340" name="Slide Number Placeholder 3"/>
          <p:cNvSpPr>
            <a:spLocks noGrp="1"/>
          </p:cNvSpPr>
          <p:nvPr>
            <p:ph type="sldNum" sz="quarter" idx="10"/>
          </p:nvPr>
        </p:nvSpPr>
        <p:spPr bwMode="auto">
          <a:xfrm>
            <a:off x="9264651" y="6381751"/>
            <a:ext cx="284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B8A49F9A-DCDA-4D28-96FF-33E7B3138555}" type="slidenum">
              <a:rPr kumimoji="0" lang="ko-KR" altLang="en-US" b="1" smtClean="0">
                <a:latin typeface="굴림체" pitchFamily="49" charset="-127"/>
                <a:ea typeface="굴림체" pitchFamily="49" charset="-127"/>
              </a:rPr>
              <a:pPr/>
              <a:t>1</a:t>
            </a:fld>
            <a:endParaRPr kumimoji="0" lang="ko-KR" altLang="en-US" b="1" dirty="0">
              <a:latin typeface="굴림체" pitchFamily="49" charset="-127"/>
              <a:ea typeface="굴림체" pitchFamily="49" charset="-127"/>
            </a:endParaRPr>
          </a:p>
        </p:txBody>
      </p:sp>
    </p:spTree>
    <p:extLst>
      <p:ext uri="{BB962C8B-B14F-4D97-AF65-F5344CB8AC3E}">
        <p14:creationId xmlns:p14="http://schemas.microsoft.com/office/powerpoint/2010/main" val="2845538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115889"/>
            <a:ext cx="12192000" cy="720725"/>
          </a:xfrm>
        </p:spPr>
        <p:txBody>
          <a:bodyPr/>
          <a:lstStyle/>
          <a:p>
            <a:r>
              <a:rPr lang="en-US" sz="3600" b="1" dirty="0">
                <a:latin typeface="Arial" panose="020B0604020202020204" pitchFamily="34" charset="0"/>
                <a:ea typeface="Tahoma" pitchFamily="34" charset="0"/>
                <a:cs typeface="Arial" panose="020B0604020202020204" pitchFamily="34" charset="0"/>
              </a:rPr>
              <a:t>Contents</a:t>
            </a:r>
          </a:p>
        </p:txBody>
      </p:sp>
      <p:sp>
        <p:nvSpPr>
          <p:cNvPr id="14339" name="Text Placeholder 2"/>
          <p:cNvSpPr>
            <a:spLocks noGrp="1"/>
          </p:cNvSpPr>
          <p:nvPr>
            <p:ph type="body" idx="4294967295"/>
          </p:nvPr>
        </p:nvSpPr>
        <p:spPr>
          <a:xfrm>
            <a:off x="609600" y="1125538"/>
            <a:ext cx="10972800" cy="4464050"/>
          </a:xfrm>
        </p:spPr>
        <p:txBody>
          <a:bodyPr>
            <a:normAutofit/>
          </a:bodyPr>
          <a:lstStyle/>
          <a:p>
            <a:r>
              <a:rPr lang="en-US" sz="2400" b="1" dirty="0">
                <a:latin typeface="Arial" panose="020B0604020202020204" pitchFamily="34" charset="0"/>
                <a:ea typeface="Tahoma" pitchFamily="34" charset="0"/>
                <a:cs typeface="Arial" panose="020B0604020202020204" pitchFamily="34" charset="0"/>
              </a:rPr>
              <a:t>C4. Load and manipulate image with PIL</a:t>
            </a:r>
          </a:p>
          <a:p>
            <a:r>
              <a:rPr lang="en-US" sz="2400" b="1" dirty="0">
                <a:latin typeface="Arial" panose="020B0604020202020204" pitchFamily="34" charset="0"/>
                <a:ea typeface="Tahoma" pitchFamily="34" charset="0"/>
                <a:cs typeface="Arial" panose="020B0604020202020204" pitchFamily="34" charset="0"/>
              </a:rPr>
              <a:t>C5. Manually scale image</a:t>
            </a:r>
          </a:p>
          <a:p>
            <a:r>
              <a:rPr lang="en-US" sz="2400" b="1" dirty="0">
                <a:latin typeface="Arial" panose="020B0604020202020204" pitchFamily="34" charset="0"/>
                <a:ea typeface="Tahoma" pitchFamily="34" charset="0"/>
                <a:cs typeface="Arial" panose="020B0604020202020204" pitchFamily="34" charset="0"/>
              </a:rPr>
              <a:t>C6. Load and manipulate image with Keras</a:t>
            </a:r>
          </a:p>
          <a:p>
            <a:r>
              <a:rPr lang="en-US" sz="2400" b="1" dirty="0">
                <a:latin typeface="Arial" panose="020B0604020202020204" pitchFamily="34" charset="0"/>
                <a:ea typeface="Tahoma" pitchFamily="34" charset="0"/>
                <a:cs typeface="Arial" panose="020B0604020202020204" pitchFamily="34" charset="0"/>
              </a:rPr>
              <a:t>C7. Scale image pixel data with Keras</a:t>
            </a:r>
          </a:p>
          <a:p>
            <a:r>
              <a:rPr lang="en-US" sz="2400" b="1" dirty="0">
                <a:latin typeface="Arial" panose="020B0604020202020204" pitchFamily="34" charset="0"/>
                <a:ea typeface="Tahoma" pitchFamily="34" charset="0"/>
                <a:cs typeface="Arial" panose="020B0604020202020204" pitchFamily="34" charset="0"/>
              </a:rPr>
              <a:t>C8. Load large datasets from directory with Keras</a:t>
            </a:r>
          </a:p>
          <a:p>
            <a:r>
              <a:rPr lang="en-US" sz="2400" b="1" dirty="0">
                <a:latin typeface="Arial" panose="020B0604020202020204" pitchFamily="34" charset="0"/>
                <a:ea typeface="Tahoma" pitchFamily="34" charset="0"/>
                <a:cs typeface="Arial" panose="020B0604020202020204" pitchFamily="34" charset="0"/>
              </a:rPr>
              <a:t>C9. Use image data augmentation in Keras</a:t>
            </a:r>
          </a:p>
        </p:txBody>
      </p:sp>
      <p:sp>
        <p:nvSpPr>
          <p:cNvPr id="14340" name="Slide Number Placeholder 3"/>
          <p:cNvSpPr>
            <a:spLocks noGrp="1"/>
          </p:cNvSpPr>
          <p:nvPr>
            <p:ph type="sldNum" sz="quarter" idx="10"/>
          </p:nvPr>
        </p:nvSpPr>
        <p:spPr bwMode="auto">
          <a:xfrm>
            <a:off x="9264651" y="6381751"/>
            <a:ext cx="284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B8A49F9A-DCDA-4D28-96FF-33E7B3138555}" type="slidenum">
              <a:rPr kumimoji="0" lang="ko-KR" altLang="en-US" b="1" smtClean="0">
                <a:latin typeface="굴림체" pitchFamily="49" charset="-127"/>
                <a:ea typeface="굴림체" pitchFamily="49" charset="-127"/>
              </a:rPr>
              <a:pPr/>
              <a:t>10</a:t>
            </a:fld>
            <a:endParaRPr kumimoji="0" lang="ko-KR" altLang="en-US" b="1" dirty="0">
              <a:latin typeface="굴림체" pitchFamily="49" charset="-127"/>
              <a:ea typeface="굴림체" pitchFamily="49" charset="-127"/>
            </a:endParaRPr>
          </a:p>
        </p:txBody>
      </p:sp>
    </p:spTree>
    <p:extLst>
      <p:ext uri="{BB962C8B-B14F-4D97-AF65-F5344CB8AC3E}">
        <p14:creationId xmlns:p14="http://schemas.microsoft.com/office/powerpoint/2010/main" val="752870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C4. Load and manipulate image with PIL</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11</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en-US" dirty="0">
                <a:latin typeface="Arial" panose="020B0604020202020204" pitchFamily="34" charset="0"/>
                <a:cs typeface="Arial" panose="020B0604020202020204" pitchFamily="34" charset="0"/>
              </a:rPr>
              <a:t>Summary:</a:t>
            </a:r>
          </a:p>
        </p:txBody>
      </p:sp>
      <p:graphicFrame>
        <p:nvGraphicFramePr>
          <p:cNvPr id="2" name="Table 2">
            <a:extLst>
              <a:ext uri="{FF2B5EF4-FFF2-40B4-BE49-F238E27FC236}">
                <a16:creationId xmlns:a16="http://schemas.microsoft.com/office/drawing/2014/main" id="{052307E7-27F4-7696-C968-F31F40814902}"/>
              </a:ext>
            </a:extLst>
          </p:cNvPr>
          <p:cNvGraphicFramePr>
            <a:graphicFrameLocks noGrp="1"/>
          </p:cNvGraphicFramePr>
          <p:nvPr>
            <p:extLst>
              <p:ext uri="{D42A27DB-BD31-4B8C-83A1-F6EECF244321}">
                <p14:modId xmlns:p14="http://schemas.microsoft.com/office/powerpoint/2010/main" val="2901402832"/>
              </p:ext>
            </p:extLst>
          </p:nvPr>
        </p:nvGraphicFramePr>
        <p:xfrm>
          <a:off x="990600" y="1948020"/>
          <a:ext cx="8420100" cy="3957480"/>
        </p:xfrm>
        <a:graphic>
          <a:graphicData uri="http://schemas.openxmlformats.org/drawingml/2006/table">
            <a:tbl>
              <a:tblPr firstRow="1" bandRow="1">
                <a:tableStyleId>{5C22544A-7EE6-4342-B048-85BDC9FD1C3A}</a:tableStyleId>
              </a:tblPr>
              <a:tblGrid>
                <a:gridCol w="2219325">
                  <a:extLst>
                    <a:ext uri="{9D8B030D-6E8A-4147-A177-3AD203B41FA5}">
                      <a16:colId xmlns:a16="http://schemas.microsoft.com/office/drawing/2014/main" val="3862730715"/>
                    </a:ext>
                  </a:extLst>
                </a:gridCol>
                <a:gridCol w="6200775">
                  <a:extLst>
                    <a:ext uri="{9D8B030D-6E8A-4147-A177-3AD203B41FA5}">
                      <a16:colId xmlns:a16="http://schemas.microsoft.com/office/drawing/2014/main" val="3937038781"/>
                    </a:ext>
                  </a:extLst>
                </a:gridCol>
              </a:tblGrid>
              <a:tr h="494685">
                <a:tc>
                  <a:txBody>
                    <a:bodyPr/>
                    <a:lstStyle/>
                    <a:p>
                      <a:endParaRPr lang="en-US">
                        <a:latin typeface="Arial" panose="020B0604020202020204" pitchFamily="34" charset="0"/>
                        <a:cs typeface="Arial" panose="020B0604020202020204" pitchFamily="34" charset="0"/>
                      </a:endParaRPr>
                    </a:p>
                  </a:txBody>
                  <a:tcPr/>
                </a:tc>
                <a:tc>
                  <a:txBody>
                    <a:bodyPr/>
                    <a:lstStyle/>
                    <a:p>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33426915"/>
                  </a:ext>
                </a:extLst>
              </a:tr>
              <a:tr h="494685">
                <a:tc>
                  <a:txBody>
                    <a:bodyPr/>
                    <a:lstStyle/>
                    <a:p>
                      <a:endParaRPr lang="en-US">
                        <a:latin typeface="Arial" panose="020B0604020202020204" pitchFamily="34" charset="0"/>
                        <a:cs typeface="Arial" panose="020B0604020202020204" pitchFamily="34" charset="0"/>
                      </a:endParaRPr>
                    </a:p>
                  </a:txBody>
                  <a:tcPr/>
                </a:tc>
                <a:tc>
                  <a:txBody>
                    <a:bodyPr/>
                    <a:lstStyle/>
                    <a:p>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6185697"/>
                  </a:ext>
                </a:extLst>
              </a:tr>
              <a:tr h="494685">
                <a:tc>
                  <a:txBody>
                    <a:bodyPr/>
                    <a:lstStyle/>
                    <a:p>
                      <a:endParaRPr lang="en-US">
                        <a:latin typeface="Arial" panose="020B0604020202020204" pitchFamily="34" charset="0"/>
                        <a:cs typeface="Arial" panose="020B0604020202020204" pitchFamily="34" charset="0"/>
                      </a:endParaRPr>
                    </a:p>
                  </a:txBody>
                  <a:tcPr/>
                </a:tc>
                <a:tc>
                  <a:txBody>
                    <a:bodyPr/>
                    <a:lstStyle/>
                    <a:p>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42579630"/>
                  </a:ext>
                </a:extLst>
              </a:tr>
              <a:tr h="494685">
                <a:tc>
                  <a:txBody>
                    <a:bodyPr/>
                    <a:lstStyle/>
                    <a:p>
                      <a:endParaRPr lang="en-US">
                        <a:latin typeface="Arial" panose="020B0604020202020204" pitchFamily="34" charset="0"/>
                        <a:cs typeface="Arial" panose="020B0604020202020204" pitchFamily="34" charset="0"/>
                      </a:endParaRPr>
                    </a:p>
                  </a:txBody>
                  <a:tcPr/>
                </a:tc>
                <a:tc>
                  <a:txBody>
                    <a:bodyPr/>
                    <a:lstStyle/>
                    <a:p>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79820043"/>
                  </a:ext>
                </a:extLst>
              </a:tr>
              <a:tr h="494685">
                <a:tc>
                  <a:txBody>
                    <a:bodyPr/>
                    <a:lstStyle/>
                    <a:p>
                      <a:endParaRPr lang="en-US">
                        <a:latin typeface="Arial" panose="020B0604020202020204" pitchFamily="34" charset="0"/>
                        <a:cs typeface="Arial" panose="020B0604020202020204" pitchFamily="34" charset="0"/>
                      </a:endParaRPr>
                    </a:p>
                  </a:txBody>
                  <a:tcPr/>
                </a:tc>
                <a:tc>
                  <a:txBody>
                    <a:bodyPr/>
                    <a:lstStyle/>
                    <a:p>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65902251"/>
                  </a:ext>
                </a:extLst>
              </a:tr>
              <a:tr h="494685">
                <a:tc>
                  <a:txBody>
                    <a:bodyPr/>
                    <a:lstStyle/>
                    <a:p>
                      <a:endParaRPr lang="en-US">
                        <a:latin typeface="Arial" panose="020B0604020202020204" pitchFamily="34" charset="0"/>
                        <a:cs typeface="Arial" panose="020B0604020202020204" pitchFamily="34" charset="0"/>
                      </a:endParaRPr>
                    </a:p>
                  </a:txBody>
                  <a:tcPr/>
                </a:tc>
                <a:tc>
                  <a:txBody>
                    <a:bodyPr/>
                    <a:lstStyle/>
                    <a:p>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31281468"/>
                  </a:ext>
                </a:extLst>
              </a:tr>
              <a:tr h="494685">
                <a:tc>
                  <a:txBody>
                    <a:bodyPr/>
                    <a:lstStyle/>
                    <a:p>
                      <a:endParaRPr lang="en-US">
                        <a:latin typeface="Arial" panose="020B0604020202020204" pitchFamily="34" charset="0"/>
                        <a:cs typeface="Arial" panose="020B0604020202020204" pitchFamily="34" charset="0"/>
                      </a:endParaRPr>
                    </a:p>
                  </a:txBody>
                  <a:tcPr/>
                </a:tc>
                <a:tc>
                  <a:txBody>
                    <a:bodyPr/>
                    <a:lstStyle/>
                    <a:p>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33994575"/>
                  </a:ext>
                </a:extLst>
              </a:tr>
              <a:tr h="494685">
                <a:tc>
                  <a:txBody>
                    <a:bodyPr/>
                    <a:lstStyle/>
                    <a:p>
                      <a:endParaRPr lang="en-US">
                        <a:latin typeface="Arial" panose="020B0604020202020204" pitchFamily="34" charset="0"/>
                        <a:cs typeface="Arial" panose="020B0604020202020204" pitchFamily="34" charset="0"/>
                      </a:endParaRPr>
                    </a:p>
                  </a:txBody>
                  <a:tcPr/>
                </a:tc>
                <a:tc>
                  <a:txBody>
                    <a:bodyPr/>
                    <a:lstStyle/>
                    <a:p>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71172090"/>
                  </a:ext>
                </a:extLst>
              </a:tr>
            </a:tbl>
          </a:graphicData>
        </a:graphic>
      </p:graphicFrame>
    </p:spTree>
    <p:extLst>
      <p:ext uri="{BB962C8B-B14F-4D97-AF65-F5344CB8AC3E}">
        <p14:creationId xmlns:p14="http://schemas.microsoft.com/office/powerpoint/2010/main" val="534147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C5. ~ </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12</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en-US" dirty="0">
                <a:latin typeface="Arial" panose="020B0604020202020204" pitchFamily="34" charset="0"/>
                <a:cs typeface="Arial" panose="020B0604020202020204" pitchFamily="34" charset="0"/>
              </a:rPr>
              <a:t>A</a:t>
            </a:r>
          </a:p>
        </p:txBody>
      </p:sp>
    </p:spTree>
    <p:extLst>
      <p:ext uri="{BB962C8B-B14F-4D97-AF65-F5344CB8AC3E}">
        <p14:creationId xmlns:p14="http://schemas.microsoft.com/office/powerpoint/2010/main" val="2315086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C6. ~ </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13</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en-US" dirty="0">
                <a:latin typeface="Arial" panose="020B0604020202020204" pitchFamily="34" charset="0"/>
                <a:cs typeface="Arial" panose="020B0604020202020204" pitchFamily="34" charset="0"/>
              </a:rPr>
              <a:t>A</a:t>
            </a:r>
          </a:p>
        </p:txBody>
      </p:sp>
    </p:spTree>
    <p:extLst>
      <p:ext uri="{BB962C8B-B14F-4D97-AF65-F5344CB8AC3E}">
        <p14:creationId xmlns:p14="http://schemas.microsoft.com/office/powerpoint/2010/main" val="2570174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smtClean="0">
                <a:latin typeface="Arial" panose="020B0604020202020204" pitchFamily="34" charset="0"/>
                <a:ea typeface="Tahoma" pitchFamily="34" charset="0"/>
                <a:cs typeface="Arial" panose="020B0604020202020204" pitchFamily="34" charset="0"/>
              </a:rPr>
              <a:t>C0</a:t>
            </a:r>
            <a:r>
              <a:rPr lang="en-US" sz="3200" b="1" dirty="0">
                <a:latin typeface="Arial" panose="020B0604020202020204" pitchFamily="34" charset="0"/>
                <a:ea typeface="Tahoma" pitchFamily="34" charset="0"/>
                <a:cs typeface="Arial" panose="020B0604020202020204" pitchFamily="34" charset="0"/>
              </a:rPr>
              <a:t>. Purpose of tutorial</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en-US" dirty="0" err="1" smtClean="0">
                <a:latin typeface="Arial" panose="020B0604020202020204" pitchFamily="34" charset="0"/>
                <a:cs typeface="Arial" panose="020B0604020202020204" pitchFamily="34" charset="0"/>
              </a:rPr>
              <a:t>Tìm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ảnh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kỹ</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tiền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ảnh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chuẩn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38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C1. What is computer vision</a:t>
            </a:r>
            <a:r>
              <a:rPr lang="en-US" sz="3200" b="1" dirty="0" smtClean="0">
                <a:latin typeface="Arial" panose="020B0604020202020204" pitchFamily="34" charset="0"/>
                <a:ea typeface="Tahoma" pitchFamily="34" charset="0"/>
                <a:cs typeface="Arial" panose="020B0604020202020204" pitchFamily="34" charset="0"/>
              </a:rPr>
              <a:t>? </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3</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en-US" dirty="0" smtClean="0">
                <a:latin typeface="Arial" panose="020B0604020202020204" pitchFamily="34" charset="0"/>
                <a:cs typeface="Arial" panose="020B0604020202020204" pitchFamily="34" charset="0"/>
              </a:rPr>
              <a:t>Computer vision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lĩnh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cứu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vấn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giúp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máy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nhìn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Nó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nhánh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AI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Machine learning.</a:t>
            </a:r>
          </a:p>
          <a:p>
            <a:r>
              <a:rPr lang="en-US" dirty="0" err="1" smtClean="0">
                <a:latin typeface="Arial" panose="020B0604020202020204" pitchFamily="34" charset="0"/>
                <a:cs typeface="Arial" panose="020B0604020202020204" pitchFamily="34" charset="0"/>
              </a:rPr>
              <a:t>Mục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tiêu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computer vision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nội</a:t>
            </a:r>
            <a:r>
              <a:rPr lang="en-US" dirty="0" smtClean="0">
                <a:latin typeface="Arial" panose="020B0604020202020204" pitchFamily="34" charset="0"/>
                <a:cs typeface="Arial" panose="020B0604020202020204" pitchFamily="34" charset="0"/>
              </a:rPr>
              <a:t> dung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ảnh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kỹ</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số</a:t>
            </a:r>
            <a:r>
              <a:rPr lang="en-US"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Thông </a:t>
            </a:r>
            <a:r>
              <a:rPr lang="vi-VN" dirty="0" smtClean="0">
                <a:latin typeface="Arial" panose="020B0604020202020204" pitchFamily="34" charset="0"/>
                <a:cs typeface="Arial" panose="020B0604020202020204" pitchFamily="34" charset="0"/>
              </a:rPr>
              <a:t>thường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thì</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điều này liên quan đến việc phát triển các phương pháp cố gắng tái tạo khả năng nhìn của con người.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1857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smtClean="0">
                <a:latin typeface="Arial" panose="020B0604020202020204" pitchFamily="34" charset="0"/>
                <a:ea typeface="Tahoma" pitchFamily="34" charset="0"/>
                <a:cs typeface="Arial" panose="020B0604020202020204" pitchFamily="34" charset="0"/>
              </a:rPr>
              <a:t>C2. </a:t>
            </a:r>
            <a:r>
              <a:rPr lang="en-US" sz="3200" b="1" dirty="0">
                <a:latin typeface="Arial" panose="020B0604020202020204" pitchFamily="34" charset="0"/>
                <a:ea typeface="Tahoma" pitchFamily="34" charset="0"/>
                <a:cs typeface="Arial" panose="020B0604020202020204" pitchFamily="34" charset="0"/>
              </a:rPr>
              <a:t>Promise of Deep learning for computer vision</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4</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5 </a:t>
            </a:r>
            <a:r>
              <a:rPr lang="en-US" dirty="0" err="1" smtClean="0">
                <a:latin typeface="Arial" panose="020B0604020202020204" pitchFamily="34" charset="0"/>
                <a:cs typeface="Arial" panose="020B0604020202020204" pitchFamily="34" charset="0"/>
              </a:rPr>
              <a:t>lời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hứa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deep learning </a:t>
            </a:r>
            <a:r>
              <a:rPr lang="en-US" dirty="0"/>
              <a:t>trong </a:t>
            </a:r>
            <a:r>
              <a:rPr lang="en-US" dirty="0" err="1"/>
              <a:t>lĩnh</a:t>
            </a:r>
            <a:r>
              <a:rPr lang="en-US" dirty="0"/>
              <a:t> </a:t>
            </a:r>
            <a:r>
              <a:rPr lang="en-US" dirty="0" err="1"/>
              <a:t>vực</a:t>
            </a:r>
            <a:r>
              <a:rPr lang="en-US" dirty="0"/>
              <a:t> </a:t>
            </a:r>
            <a:r>
              <a:rPr lang="en-US" dirty="0" err="1"/>
              <a:t>thị</a:t>
            </a:r>
            <a:r>
              <a:rPr lang="en-US" dirty="0"/>
              <a:t> </a:t>
            </a:r>
            <a:r>
              <a:rPr lang="en-US" dirty="0" err="1"/>
              <a:t>giác</a:t>
            </a:r>
            <a:r>
              <a:rPr lang="en-US" dirty="0"/>
              <a:t> </a:t>
            </a:r>
            <a:r>
              <a:rPr lang="en-US" dirty="0" err="1"/>
              <a:t>máy</a:t>
            </a:r>
            <a:r>
              <a:rPr lang="en-US" dirty="0"/>
              <a:t> </a:t>
            </a:r>
            <a:r>
              <a:rPr lang="en-US" dirty="0" err="1" smtClean="0"/>
              <a:t>tính</a:t>
            </a:r>
            <a:r>
              <a:rPr lang="en-US" dirty="0" smtClean="0"/>
              <a:t> </a:t>
            </a:r>
            <a:r>
              <a:rPr lang="en-US" dirty="0" err="1" smtClean="0"/>
              <a:t>là</a:t>
            </a:r>
            <a:r>
              <a:rPr lang="en-US" dirty="0" smtClean="0"/>
              <a:t>:</a:t>
            </a:r>
          </a:p>
          <a:p>
            <a:pPr fontAlgn="base">
              <a:buFont typeface="Courier New" panose="02070309020205020404" pitchFamily="49" charset="0"/>
              <a:buChar char="o"/>
            </a:pPr>
            <a:r>
              <a:rPr lang="vi-VN" sz="2200" b="1" dirty="0"/>
              <a:t>Lời hứa </a:t>
            </a:r>
            <a:r>
              <a:rPr lang="en-US" sz="2200" b="1" dirty="0" err="1" smtClean="0">
                <a:latin typeface="Arial" panose="020B0604020202020204" pitchFamily="34" charset="0"/>
                <a:cs typeface="Arial" panose="020B0604020202020204" pitchFamily="34" charset="0"/>
              </a:rPr>
              <a:t>về</a:t>
            </a:r>
            <a:r>
              <a:rPr lang="vi-VN" sz="2200" b="1" dirty="0" smtClean="0"/>
              <a:t> </a:t>
            </a:r>
            <a:r>
              <a:rPr lang="vi-VN" sz="2200" b="1" dirty="0"/>
              <a:t>việc khai thác tính năng tự động</a:t>
            </a:r>
            <a:r>
              <a:rPr lang="vi-VN" sz="2200" dirty="0"/>
              <a:t> . Các tính năng có thể được tự động học và trích xuất từ ​​dữ liệu hình ảnh thô.</a:t>
            </a:r>
          </a:p>
          <a:p>
            <a:pPr fontAlgn="base">
              <a:buFont typeface="Courier New" panose="02070309020205020404" pitchFamily="49" charset="0"/>
              <a:buChar char="o"/>
            </a:pPr>
            <a:r>
              <a:rPr lang="vi-VN" sz="2200" b="1" dirty="0"/>
              <a:t>Lời hứa </a:t>
            </a:r>
            <a:r>
              <a:rPr lang="en-US" sz="2200" b="1" dirty="0" err="1" smtClean="0">
                <a:latin typeface="Arial" panose="020B0604020202020204" pitchFamily="34" charset="0"/>
                <a:cs typeface="Arial" panose="020B0604020202020204" pitchFamily="34" charset="0"/>
              </a:rPr>
              <a:t>về</a:t>
            </a:r>
            <a:r>
              <a:rPr lang="vi-VN" sz="2200" b="1" dirty="0" smtClean="0"/>
              <a:t> </a:t>
            </a:r>
            <a:r>
              <a:rPr lang="vi-VN" sz="2200" b="1" dirty="0"/>
              <a:t>các mô hình End-to-End</a:t>
            </a:r>
            <a:r>
              <a:rPr lang="vi-VN" sz="2200" dirty="0"/>
              <a:t> . Các mô hình đầu cuối đơn lẻ có thể thay thế đường ống của các mô hình chuyên dụng.</a:t>
            </a:r>
          </a:p>
          <a:p>
            <a:pPr fontAlgn="base">
              <a:buFont typeface="Courier New" panose="02070309020205020404" pitchFamily="49" charset="0"/>
              <a:buChar char="o"/>
            </a:pPr>
            <a:r>
              <a:rPr lang="vi-VN" sz="2200" b="1" dirty="0"/>
              <a:t>Lời hứa về việc tái sử dụng mô hình</a:t>
            </a:r>
            <a:r>
              <a:rPr lang="vi-VN" sz="2200" dirty="0"/>
              <a:t> . Các tính năng đã học và thậm chí toàn bộ mô hình có thể được sử dụng lại trong các nhiệm vụ.</a:t>
            </a:r>
          </a:p>
          <a:p>
            <a:pPr fontAlgn="base">
              <a:buFont typeface="Courier New" panose="02070309020205020404" pitchFamily="49" charset="0"/>
              <a:buChar char="o"/>
            </a:pPr>
            <a:r>
              <a:rPr lang="vi-VN" sz="2200" b="1" dirty="0"/>
              <a:t>Lời hứa về hiệu suất vượt trội</a:t>
            </a:r>
            <a:r>
              <a:rPr lang="vi-VN" sz="2200" dirty="0"/>
              <a:t> . Các kỹ thuật thể hiện kỹ năng tốt hơn trong các nhiệm vụ đầy thử thách.</a:t>
            </a:r>
          </a:p>
          <a:p>
            <a:pPr fontAlgn="base">
              <a:buFont typeface="Courier New" panose="02070309020205020404" pitchFamily="49" charset="0"/>
              <a:buChar char="o"/>
            </a:pPr>
            <a:r>
              <a:rPr lang="vi-VN" sz="2200" b="1" dirty="0"/>
              <a:t>Lời hứa của Phương pháp </a:t>
            </a:r>
            <a:r>
              <a:rPr lang="en-US" sz="2200" b="1" dirty="0" err="1" smtClean="0">
                <a:latin typeface="Arial" panose="020B0604020202020204" pitchFamily="34" charset="0"/>
                <a:cs typeface="Arial" panose="020B0604020202020204" pitchFamily="34" charset="0"/>
              </a:rPr>
              <a:t>tổng</a:t>
            </a:r>
            <a:r>
              <a:rPr lang="en-US" sz="2200" b="1" dirty="0" smtClean="0">
                <a:latin typeface="Arial" panose="020B0604020202020204" pitchFamily="34" charset="0"/>
                <a:cs typeface="Arial" panose="020B0604020202020204" pitchFamily="34" charset="0"/>
              </a:rPr>
              <a:t> </a:t>
            </a:r>
            <a:r>
              <a:rPr lang="en-US" sz="2200" b="1" dirty="0" err="1" smtClean="0">
                <a:latin typeface="Arial" panose="020B0604020202020204" pitchFamily="34" charset="0"/>
                <a:cs typeface="Arial" panose="020B0604020202020204" pitchFamily="34" charset="0"/>
              </a:rPr>
              <a:t>quát</a:t>
            </a:r>
            <a:r>
              <a:rPr lang="vi-VN" sz="2200" dirty="0"/>
              <a:t> . Một phương pháp </a:t>
            </a:r>
            <a:r>
              <a:rPr lang="en-US" sz="2200" dirty="0" err="1" smtClean="0">
                <a:latin typeface="Arial" panose="020B0604020202020204" pitchFamily="34" charset="0"/>
                <a:cs typeface="Arial" panose="020B0604020202020204" pitchFamily="34" charset="0"/>
              </a:rPr>
              <a:t>tổng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quát</a:t>
            </a:r>
            <a:r>
              <a:rPr lang="vi-VN" sz="2200" dirty="0" smtClean="0"/>
              <a:t> có </a:t>
            </a:r>
            <a:r>
              <a:rPr lang="vi-VN" sz="2200" dirty="0"/>
              <a:t>thể được sử dụng cho một loạt các nhiệm vụ liên quan.</a:t>
            </a:r>
          </a:p>
          <a:p>
            <a:pPr>
              <a:buFont typeface="Courier New" panose="02070309020205020404" pitchFamily="49" charset="0"/>
              <a:buChar char="o"/>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7755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smtClean="0">
                <a:latin typeface="Arial" panose="020B0604020202020204" pitchFamily="34" charset="0"/>
                <a:ea typeface="Tahoma" pitchFamily="34" charset="0"/>
                <a:cs typeface="Arial" panose="020B0604020202020204" pitchFamily="34" charset="0"/>
              </a:rPr>
              <a:t>C3. </a:t>
            </a:r>
            <a:r>
              <a:rPr lang="en-US" sz="3200" b="1" dirty="0">
                <a:latin typeface="Arial" panose="020B0604020202020204" pitchFamily="34" charset="0"/>
                <a:ea typeface="Tahoma" pitchFamily="34" charset="0"/>
                <a:cs typeface="Arial" panose="020B0604020202020204" pitchFamily="34" charset="0"/>
              </a:rPr>
              <a:t>How to Develop Deep learning model with Keras</a:t>
            </a:r>
            <a:r>
              <a:rPr lang="en-US" sz="3200" b="1" dirty="0" smtClean="0">
                <a:latin typeface="Arial" panose="020B0604020202020204" pitchFamily="34" charset="0"/>
                <a:ea typeface="Tahoma" pitchFamily="34" charset="0"/>
                <a:cs typeface="Arial" panose="020B0604020202020204" pitchFamily="34" charset="0"/>
              </a:rPr>
              <a:t>?</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5</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vi-VN" dirty="0" smtClean="0">
                <a:latin typeface="Arial" panose="020B0604020202020204" pitchFamily="34" charset="0"/>
                <a:cs typeface="Arial" panose="020B0604020202020204" pitchFamily="34" charset="0"/>
              </a:rPr>
              <a:t>Mạng </a:t>
            </a:r>
            <a:r>
              <a:rPr lang="vi-VN" dirty="0">
                <a:latin typeface="Arial" panose="020B0604020202020204" pitchFamily="34" charset="0"/>
                <a:cs typeface="Arial" panose="020B0604020202020204" pitchFamily="34" charset="0"/>
              </a:rPr>
              <a:t>nơ-ron học sâu rất </a:t>
            </a:r>
            <a:r>
              <a:rPr lang="vi-VN" dirty="0" smtClean="0">
                <a:latin typeface="Arial" panose="020B0604020202020204" pitchFamily="34" charset="0"/>
                <a:cs typeface="Arial" panose="020B0604020202020204" pitchFamily="34" charset="0"/>
              </a:rPr>
              <a:t>dễ</a:t>
            </a:r>
            <a:r>
              <a:rPr lang="en-US" dirty="0" smtClean="0">
                <a:latin typeface="Arial" panose="020B0604020202020204" pitchFamily="34" charset="0"/>
                <a:cs typeface="Arial" panose="020B0604020202020204" pitchFamily="34" charset="0"/>
              </a:rPr>
              <a:t> để</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tạo và đánh </a:t>
            </a:r>
            <a:r>
              <a:rPr lang="vi-VN" dirty="0" smtClean="0">
                <a:latin typeface="Arial" panose="020B0604020202020204" pitchFamily="34" charset="0"/>
                <a:cs typeface="Arial" panose="020B0604020202020204" pitchFamily="34" charset="0"/>
              </a:rPr>
              <a:t>giá</a:t>
            </a:r>
            <a:r>
              <a:rPr lang="en-US" dirty="0" smtClean="0">
                <a:latin typeface="Arial" panose="020B0604020202020204" pitchFamily="34" charset="0"/>
                <a:cs typeface="Arial" panose="020B0604020202020204" pitchFamily="34" charset="0"/>
              </a:rPr>
              <a:t> trong </a:t>
            </a:r>
            <a:r>
              <a:rPr lang="vi-VN" dirty="0" smtClean="0">
                <a:latin typeface="Arial" panose="020B0604020202020204" pitchFamily="34" charset="0"/>
                <a:cs typeface="Arial" panose="020B0604020202020204" pitchFamily="34" charset="0"/>
              </a:rPr>
              <a:t>Python </a:t>
            </a:r>
            <a:r>
              <a:rPr lang="vi-VN" dirty="0">
                <a:latin typeface="Arial" panose="020B0604020202020204" pitchFamily="34" charset="0"/>
                <a:cs typeface="Arial" panose="020B0604020202020204" pitchFamily="34" charset="0"/>
              </a:rPr>
              <a:t>với Keras, nhưng </a:t>
            </a:r>
            <a:r>
              <a:rPr lang="en-US" dirty="0" smtClean="0">
                <a:latin typeface="Arial" panose="020B0604020202020204" pitchFamily="34" charset="0"/>
                <a:cs typeface="Arial" panose="020B0604020202020204" pitchFamily="34" charset="0"/>
              </a:rPr>
              <a:t>chúng ta</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phải tuân theo một vòng đời của mô hình nghiêm ngặt</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r>
              <a:rPr lang="vi-VN" dirty="0" smtClean="0">
                <a:latin typeface="Arial" panose="020B0604020202020204" pitchFamily="34" charset="0"/>
                <a:cs typeface="Arial" panose="020B0604020202020204" pitchFamily="34" charset="0"/>
              </a:rPr>
              <a:t>Trong </a:t>
            </a:r>
            <a:r>
              <a:rPr lang="vi-VN" dirty="0">
                <a:latin typeface="Arial" panose="020B0604020202020204" pitchFamily="34" charset="0"/>
                <a:cs typeface="Arial" panose="020B0604020202020204" pitchFamily="34" charset="0"/>
              </a:rPr>
              <a:t>chương này, </a:t>
            </a:r>
            <a:r>
              <a:rPr lang="en-US" dirty="0" smtClean="0">
                <a:latin typeface="Arial" panose="020B0604020202020204" pitchFamily="34" charset="0"/>
                <a:cs typeface="Arial" panose="020B0604020202020204" pitchFamily="34" charset="0"/>
              </a:rPr>
              <a:t>chúng ta</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sẽ khám phá vòng đời từng bước để tạo, đào tạo và đánh giá mạng nơ-ron học sâu trong Keras và cách đưa ra dự đoán với một mô hình được đào </a:t>
            </a:r>
            <a:r>
              <a:rPr lang="vi-VN" dirty="0" smtClean="0">
                <a:latin typeface="Arial" panose="020B0604020202020204" pitchFamily="34" charset="0"/>
                <a:cs typeface="Arial" panose="020B0604020202020204" pitchFamily="34" charset="0"/>
              </a:rPr>
              <a:t>tạo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4606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smtClean="0">
                <a:latin typeface="Arial" panose="020B0604020202020204" pitchFamily="34" charset="0"/>
                <a:ea typeface="Tahoma" pitchFamily="34" charset="0"/>
                <a:cs typeface="Arial" panose="020B0604020202020204" pitchFamily="34" charset="0"/>
              </a:rPr>
              <a:t>C3.1. </a:t>
            </a:r>
            <a:r>
              <a:rPr lang="en-US" sz="3200" b="1" dirty="0">
                <a:latin typeface="Arial" panose="020B0604020202020204" pitchFamily="34" charset="0"/>
                <a:cs typeface="Arial" panose="020B0604020202020204" pitchFamily="34" charset="0"/>
              </a:rPr>
              <a:t>Keras Model Life-Cycle</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6</a:t>
            </a:fld>
            <a:endParaRPr kumimoji="0" lang="ko-KR" altLang="en-US" sz="1200" b="1">
              <a:latin typeface="굴림체" pitchFamily="49" charset="-127"/>
              <a:ea typeface="굴림체" pitchFamily="49" charset="-127"/>
            </a:endParaRPr>
          </a:p>
        </p:txBody>
      </p:sp>
      <p:pic>
        <p:nvPicPr>
          <p:cNvPr id="2" name="Picture 1"/>
          <p:cNvPicPr>
            <a:picLocks noChangeAspect="1"/>
          </p:cNvPicPr>
          <p:nvPr/>
        </p:nvPicPr>
        <p:blipFill>
          <a:blip r:embed="rId3"/>
          <a:stretch>
            <a:fillRect/>
          </a:stretch>
        </p:blipFill>
        <p:spPr>
          <a:xfrm>
            <a:off x="483429" y="1033214"/>
            <a:ext cx="3760633" cy="5062390"/>
          </a:xfrm>
          <a:prstGeom prst="rect">
            <a:avLst/>
          </a:prstGeom>
        </p:spPr>
      </p:pic>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4785674" y="1094185"/>
            <a:ext cx="7110953" cy="5001419"/>
          </a:xfrm>
        </p:spPr>
        <p:txBody>
          <a:bodyPr/>
          <a:lstStyle/>
          <a:p>
            <a:r>
              <a:rPr lang="en-US" dirty="0" smtClean="0">
                <a:cs typeface="Arial" panose="020B0604020202020204" pitchFamily="34" charset="0"/>
              </a:rPr>
              <a:t>T</a:t>
            </a:r>
            <a:r>
              <a:rPr lang="vi-VN" dirty="0" smtClean="0">
                <a:cs typeface="Arial" panose="020B0604020202020204" pitchFamily="34" charset="0"/>
              </a:rPr>
              <a:t>ổng </a:t>
            </a:r>
            <a:r>
              <a:rPr lang="vi-VN" dirty="0">
                <a:cs typeface="Arial" panose="020B0604020202020204" pitchFamily="34" charset="0"/>
              </a:rPr>
              <a:t>quan về 5 bước trong vòng đời của mô hình mạng nơ-ron trong Keras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735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smtClean="0">
                <a:latin typeface="Arial" panose="020B0604020202020204" pitchFamily="34" charset="0"/>
                <a:ea typeface="Tahoma" pitchFamily="34" charset="0"/>
                <a:cs typeface="Arial" panose="020B0604020202020204" pitchFamily="34" charset="0"/>
              </a:rPr>
              <a:t>C3.2. </a:t>
            </a:r>
            <a:r>
              <a:rPr lang="en-US" sz="3200" b="1" dirty="0">
                <a:latin typeface="Arial" panose="020B0604020202020204" pitchFamily="34" charset="0"/>
                <a:cs typeface="Arial" panose="020B0604020202020204" pitchFamily="34" charset="0"/>
              </a:rPr>
              <a:t>Keras Functional Models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7</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279662" y="1028197"/>
            <a:ext cx="11419002" cy="5001419"/>
          </a:xfrm>
        </p:spPr>
        <p:txBody>
          <a:bodyPr/>
          <a:lstStyle/>
          <a:p>
            <a:r>
              <a:rPr lang="vi-VN" dirty="0">
                <a:latin typeface="Arial" panose="020B0604020202020204" pitchFamily="34" charset="0"/>
                <a:cs typeface="Arial" panose="020B0604020202020204" pitchFamily="34" charset="0"/>
              </a:rPr>
              <a:t>API tuần tự cho phép </a:t>
            </a:r>
            <a:r>
              <a:rPr lang="en-US" dirty="0" smtClean="0">
                <a:latin typeface="Arial" panose="020B0604020202020204" pitchFamily="34" charset="0"/>
                <a:cs typeface="Arial" panose="020B0604020202020204" pitchFamily="34" charset="0"/>
              </a:rPr>
              <a:t>ta</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tạo mô hình theo từng lớp cho hầu hết các vấn đề. Nó bị hạn chế ở chỗ không cho phép </a:t>
            </a:r>
            <a:r>
              <a:rPr lang="en-US" dirty="0" smtClean="0">
                <a:latin typeface="Arial" panose="020B0604020202020204" pitchFamily="34" charset="0"/>
                <a:cs typeface="Arial" panose="020B0604020202020204" pitchFamily="34" charset="0"/>
              </a:rPr>
              <a:t>ta</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tạo các mô hình dùng chung các lớp hoặc có nhiều lớp đầu vào hoặc đầu ra. API chức năng trong Keras là một cách thay thế để tạo các mô hình mang lại sự linh hoạt hơn rất nhiều, bao gồm cả việc tạo ra các mô hình phức tạp hơn</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r>
              <a:rPr lang="vi-VN" dirty="0">
                <a:cs typeface="Arial" panose="020B0604020202020204" pitchFamily="34" charset="0"/>
              </a:rPr>
              <a:t>Nó đặc biệt cho phép </a:t>
            </a:r>
            <a:r>
              <a:rPr lang="en-US" dirty="0" smtClean="0">
                <a:cs typeface="Arial" panose="020B0604020202020204" pitchFamily="34" charset="0"/>
              </a:rPr>
              <a:t>ta</a:t>
            </a:r>
            <a:r>
              <a:rPr lang="vi-VN" dirty="0" smtClean="0">
                <a:cs typeface="Arial" panose="020B0604020202020204" pitchFamily="34" charset="0"/>
              </a:rPr>
              <a:t> </a:t>
            </a:r>
            <a:r>
              <a:rPr lang="vi-VN" dirty="0">
                <a:cs typeface="Arial" panose="020B0604020202020204" pitchFamily="34" charset="0"/>
              </a:rPr>
              <a:t>xác định nhiều mô hình đầu vào hoặc đầu ra cũng như các mô hình chia sẻ các lớp. Hơn thế nữa, nó cho phép </a:t>
            </a:r>
            <a:r>
              <a:rPr lang="en-US" dirty="0" smtClean="0">
                <a:cs typeface="Arial" panose="020B0604020202020204" pitchFamily="34" charset="0"/>
              </a:rPr>
              <a:t>ta</a:t>
            </a:r>
            <a:r>
              <a:rPr lang="vi-VN" dirty="0" smtClean="0">
                <a:cs typeface="Arial" panose="020B0604020202020204" pitchFamily="34" charset="0"/>
              </a:rPr>
              <a:t> </a:t>
            </a:r>
            <a:r>
              <a:rPr lang="vi-VN" dirty="0">
                <a:cs typeface="Arial" panose="020B0604020202020204" pitchFamily="34" charset="0"/>
              </a:rPr>
              <a:t>xác định đồ thị mạng xoay chiều đặc biệt. Mô hình được xác định bằng cách tạo các thể hiện của các lớp và kết nối chúng trực tiếp với nhau theo từng cặp, sau đó xác định Mô hình chỉ định các lớp hoạt động như đầu vào và đầu ra của mô hình.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3311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smtClean="0">
                <a:latin typeface="Arial" panose="020B0604020202020204" pitchFamily="34" charset="0"/>
                <a:ea typeface="Tahoma" pitchFamily="34" charset="0"/>
                <a:cs typeface="Arial" panose="020B0604020202020204" pitchFamily="34" charset="0"/>
              </a:rPr>
              <a:t>C3.3. </a:t>
            </a:r>
            <a:r>
              <a:rPr lang="en-US" sz="3200" b="1" dirty="0">
                <a:latin typeface="Arial" panose="020B0604020202020204" pitchFamily="34" charset="0"/>
                <a:cs typeface="Arial" panose="020B0604020202020204" pitchFamily="34" charset="0"/>
              </a:rPr>
              <a:t>Standard Network Models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8</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279662" y="1028197"/>
            <a:ext cx="11419002" cy="5001419"/>
          </a:xfrm>
        </p:spPr>
        <p:txBody>
          <a:bodyPr/>
          <a:lstStyle/>
          <a:p>
            <a:r>
              <a:rPr lang="en-US" dirty="0" smtClean="0">
                <a:cs typeface="Arial" panose="020B0604020202020204" pitchFamily="34" charset="0"/>
              </a:rPr>
              <a:t>Ở</a:t>
            </a:r>
            <a:r>
              <a:rPr lang="vi-VN" dirty="0" smtClean="0">
                <a:cs typeface="Arial" panose="020B0604020202020204" pitchFamily="34" charset="0"/>
              </a:rPr>
              <a:t> </a:t>
            </a:r>
            <a:r>
              <a:rPr lang="vi-VN" dirty="0">
                <a:cs typeface="Arial" panose="020B0604020202020204" pitchFamily="34" charset="0"/>
              </a:rPr>
              <a:t>phần này, chúng ta sẽ xem xét việc định nghĩa một Perceptron nhiều lớp đơn giản, mạng nơ ron tích chập và mạng nơ ron tuần hoàn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6681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smtClean="0">
                <a:latin typeface="Arial" panose="020B0604020202020204" pitchFamily="34" charset="0"/>
                <a:ea typeface="Tahoma" pitchFamily="34" charset="0"/>
                <a:cs typeface="Arial" panose="020B0604020202020204" pitchFamily="34" charset="0"/>
              </a:rPr>
              <a:t>C3.3.1.</a:t>
            </a:r>
            <a:r>
              <a:rPr lang="en-US" sz="3200" b="1" dirty="0" smtClean="0">
                <a:latin typeface="Arial" panose="020B0604020202020204" pitchFamily="34" charset="0"/>
                <a:cs typeface="Arial" panose="020B0604020202020204" pitchFamily="34" charset="0"/>
              </a:rPr>
              <a:t>Multilayer </a:t>
            </a:r>
            <a:r>
              <a:rPr lang="en-US" sz="3200" b="1" dirty="0">
                <a:latin typeface="Arial" panose="020B0604020202020204" pitchFamily="34" charset="0"/>
                <a:cs typeface="Arial" panose="020B0604020202020204" pitchFamily="34" charset="0"/>
              </a:rPr>
              <a:t>Perceptron</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9</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279662" y="1028197"/>
            <a:ext cx="11419002" cy="5001419"/>
          </a:xfrm>
        </p:spPr>
        <p:txBody>
          <a:bodyPr/>
          <a:lstStyle/>
          <a:p>
            <a:r>
              <a:rPr lang="vi-VN" dirty="0">
                <a:cs typeface="Arial" panose="020B0604020202020204" pitchFamily="34" charset="0"/>
              </a:rPr>
              <a:t>Trong phần này, chúng </a:t>
            </a:r>
            <a:r>
              <a:rPr lang="vi-VN" dirty="0" smtClean="0">
                <a:cs typeface="Arial" panose="020B0604020202020204" pitchFamily="34" charset="0"/>
              </a:rPr>
              <a:t>t</a:t>
            </a:r>
            <a:r>
              <a:rPr lang="en-US" dirty="0" smtClean="0">
                <a:latin typeface="Arial" panose="020B0604020202020204" pitchFamily="34" charset="0"/>
                <a:cs typeface="Arial" panose="020B0604020202020204" pitchFamily="34" charset="0"/>
              </a:rPr>
              <a:t>a</a:t>
            </a:r>
            <a:r>
              <a:rPr lang="vi-VN" dirty="0" smtClean="0">
                <a:cs typeface="Arial" panose="020B0604020202020204" pitchFamily="34" charset="0"/>
              </a:rPr>
              <a:t> định</a:t>
            </a:r>
            <a:r>
              <a:rPr lang="en-US" dirty="0" smtClean="0">
                <a:cs typeface="Arial" panose="020B0604020202020204" pitchFamily="34" charset="0"/>
              </a:rPr>
              <a:t> </a:t>
            </a:r>
            <a:r>
              <a:rPr lang="en-US" dirty="0" err="1" smtClean="0">
                <a:cs typeface="Arial" panose="020B0604020202020204" pitchFamily="34" charset="0"/>
              </a:rPr>
              <a:t>nghĩa</a:t>
            </a:r>
            <a:r>
              <a:rPr lang="en-US" dirty="0" smtClean="0">
                <a:cs typeface="Arial" panose="020B0604020202020204" pitchFamily="34" charset="0"/>
              </a:rPr>
              <a:t> </a:t>
            </a:r>
            <a:r>
              <a:rPr lang="en-US" dirty="0" err="1" smtClean="0">
                <a:cs typeface="Arial" panose="020B0604020202020204" pitchFamily="34" charset="0"/>
              </a:rPr>
              <a:t>một</a:t>
            </a:r>
            <a:r>
              <a:rPr lang="vi-VN" dirty="0" smtClean="0">
                <a:cs typeface="Arial" panose="020B0604020202020204" pitchFamily="34" charset="0"/>
              </a:rPr>
              <a:t> </a:t>
            </a:r>
            <a:r>
              <a:rPr lang="vi-VN" dirty="0">
                <a:cs typeface="Arial" panose="020B0604020202020204" pitchFamily="34" charset="0"/>
              </a:rPr>
              <a:t>mô hình Perceptron nhiều lớp </a:t>
            </a:r>
            <a:r>
              <a:rPr lang="en-US" dirty="0" err="1" smtClean="0">
                <a:cs typeface="Arial" panose="020B0604020202020204" pitchFamily="34" charset="0"/>
              </a:rPr>
              <a:t>cho</a:t>
            </a:r>
            <a:r>
              <a:rPr lang="en-US" dirty="0" smtClean="0">
                <a:cs typeface="Arial" panose="020B0604020202020204" pitchFamily="34" charset="0"/>
              </a:rPr>
              <a:t> </a:t>
            </a:r>
            <a:r>
              <a:rPr lang="en-US" dirty="0" err="1" smtClean="0">
                <a:cs typeface="Arial" panose="020B0604020202020204" pitchFamily="34" charset="0"/>
              </a:rPr>
              <a:t>việc</a:t>
            </a:r>
            <a:r>
              <a:rPr lang="vi-VN" dirty="0" smtClean="0">
                <a:cs typeface="Arial" panose="020B0604020202020204" pitchFamily="34" charset="0"/>
              </a:rPr>
              <a:t> </a:t>
            </a:r>
            <a:r>
              <a:rPr lang="vi-VN" dirty="0">
                <a:cs typeface="Arial" panose="020B0604020202020204" pitchFamily="34" charset="0"/>
              </a:rPr>
              <a:t>phân loại nhị phân. Mô hình có 10 đầu vào, 3 lớp ẩn với 10, 20 và 10 nơ-ron, và một lớp đầu ra với 1 đầu ra. Các hàm kích hoạt tuyến tính đã chỉnh lưu được sử dụng trong mỗi lớp ẩn và một hàm kích hoạt sigmoid được sử dụng trong lớp đầu ra, để phân loại nhị phân</a:t>
            </a:r>
            <a:r>
              <a:rPr lang="vi-VN" dirty="0" smtClean="0">
                <a:cs typeface="Arial" panose="020B0604020202020204" pitchFamily="34" charset="0"/>
              </a:rPr>
              <a:t>.</a:t>
            </a:r>
            <a:endParaRPr lang="en-US" dirty="0" smtClean="0">
              <a:cs typeface="Arial" panose="020B0604020202020204" pitchFamily="34" charset="0"/>
            </a:endParaRPr>
          </a:p>
          <a:p>
            <a:r>
              <a:rPr lang="en-US" dirty="0"/>
              <a:t>P</a:t>
            </a:r>
            <a:r>
              <a:rPr lang="en-US" dirty="0" smtClean="0"/>
              <a:t>erceptron </a:t>
            </a:r>
            <a:r>
              <a:rPr lang="en-US" dirty="0" err="1"/>
              <a:t>nhiều</a:t>
            </a:r>
            <a:r>
              <a:rPr lang="en-US" dirty="0"/>
              <a:t> </a:t>
            </a:r>
            <a:r>
              <a:rPr lang="en-US" dirty="0" err="1"/>
              <a:t>lớp</a:t>
            </a:r>
            <a:r>
              <a:rPr lang="en-US" dirty="0" smtClean="0"/>
              <a:t> </a:t>
            </a:r>
            <a:r>
              <a:rPr lang="vi-VN" dirty="0" smtClean="0"/>
              <a:t>là </a:t>
            </a:r>
            <a:r>
              <a:rPr lang="vi-VN" dirty="0"/>
              <a:t>tập hợp của các perceptron chia làm nhiều nhóm, mỗi nhóm tương ứng với một layer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7851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2190</TotalTime>
  <Words>830</Words>
  <Application>Microsoft Office PowerPoint</Application>
  <PresentationFormat>Widescreen</PresentationFormat>
  <Paragraphs>81</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 Unicode MS</vt:lpstr>
      <vt:lpstr>휴먼엑스포</vt:lpstr>
      <vt:lpstr>굴림체</vt:lpstr>
      <vt:lpstr>맑은 고딕</vt:lpstr>
      <vt:lpstr>Arial</vt:lpstr>
      <vt:lpstr>Calibri</vt:lpstr>
      <vt:lpstr>Calibri Light</vt:lpstr>
      <vt:lpstr>Courier New</vt:lpstr>
      <vt:lpstr>Tahoma</vt:lpstr>
      <vt:lpstr>Office Theme</vt:lpstr>
      <vt:lpstr>Contents</vt:lpstr>
      <vt:lpstr>C0. Purpose of tutorial</vt:lpstr>
      <vt:lpstr>C1. What is computer vision? </vt:lpstr>
      <vt:lpstr>C2. Promise of Deep learning for computer vision</vt:lpstr>
      <vt:lpstr>C3. How to Develop Deep learning model with Keras?</vt:lpstr>
      <vt:lpstr>C3.1. Keras Model Life-Cycle</vt:lpstr>
      <vt:lpstr>C3.2. Keras Functional Models</vt:lpstr>
      <vt:lpstr>C3.3. Standard Network Models</vt:lpstr>
      <vt:lpstr>C3.3.1.Multilayer Perceptron</vt:lpstr>
      <vt:lpstr>Contents</vt:lpstr>
      <vt:lpstr>C4. Load and manipulate image with PIL</vt:lpstr>
      <vt:lpstr>C5. ~ </vt:lpstr>
      <vt:lpstr>C6.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Manh Duc</dc:creator>
  <cp:lastModifiedBy>ADMIN</cp:lastModifiedBy>
  <cp:revision>202</cp:revision>
  <dcterms:created xsi:type="dcterms:W3CDTF">2022-02-18T05:07:04Z</dcterms:created>
  <dcterms:modified xsi:type="dcterms:W3CDTF">2022-06-23T17:20:08Z</dcterms:modified>
</cp:coreProperties>
</file>