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2" r:id="rId5"/>
    <p:sldId id="275" r:id="rId6"/>
    <p:sldId id="281" r:id="rId7"/>
    <p:sldId id="276" r:id="rId8"/>
    <p:sldId id="280" r:id="rId9"/>
    <p:sldId id="278" r:id="rId10"/>
    <p:sldId id="279" r:id="rId11"/>
    <p:sldId id="277" r:id="rId12"/>
    <p:sldId id="282" r:id="rId13"/>
    <p:sldId id="284" r:id="rId14"/>
    <p:sldId id="285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3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86815" autoAdjust="0"/>
  </p:normalViewPr>
  <p:slideViewPr>
    <p:cSldViewPr snapToGrid="0">
      <p:cViewPr>
        <p:scale>
          <a:sx n="80" d="100"/>
          <a:sy n="80" d="100"/>
        </p:scale>
        <p:origin x="6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dirty="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b="0" i="0"/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b="0" i="0"/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 custLinFactNeighborX="-7393" custLinFactNeighborY="-4928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 custScaleX="105419" custScaleY="184508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-61346" y="665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144072" y="161912"/>
          <a:ext cx="431489" cy="43148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844781" y="665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sp:txBody>
      <dsp:txXfrm>
        <a:off x="844781" y="6658"/>
        <a:ext cx="4593678" cy="784526"/>
      </dsp:txXfrm>
    </dsp:sp>
    <dsp:sp modelId="{A7FEDAED-2CDA-4D2F-883D-8D7438E3B422}">
      <dsp:nvSpPr>
        <dsp:cNvPr id="0" name=""/>
        <dsp:cNvSpPr/>
      </dsp:nvSpPr>
      <dsp:spPr>
        <a:xfrm>
          <a:off x="-61346" y="987315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5972" y="1163834"/>
          <a:ext cx="431489" cy="431489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844781" y="987315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sp:txBody>
      <dsp:txXfrm>
        <a:off x="844781" y="987315"/>
        <a:ext cx="4593678" cy="784526"/>
      </dsp:txXfrm>
    </dsp:sp>
    <dsp:sp modelId="{712D2B29-4977-4B70-ABE9-215A9E804015}">
      <dsp:nvSpPr>
        <dsp:cNvPr id="0" name=""/>
        <dsp:cNvSpPr/>
      </dsp:nvSpPr>
      <dsp:spPr>
        <a:xfrm>
          <a:off x="-61346" y="2299467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5972" y="2475985"/>
          <a:ext cx="431489" cy="431489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720315" y="1967973"/>
          <a:ext cx="4842610" cy="144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kern="1200" dirty="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720315" y="1967973"/>
        <a:ext cx="4842610" cy="1447513"/>
      </dsp:txXfrm>
    </dsp:sp>
    <dsp:sp modelId="{59534EC1-7FD9-454B-8378-AACE14683CA9}">
      <dsp:nvSpPr>
        <dsp:cNvPr id="0" name=""/>
        <dsp:cNvSpPr/>
      </dsp:nvSpPr>
      <dsp:spPr>
        <a:xfrm>
          <a:off x="-61346" y="361161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5972" y="3788136"/>
          <a:ext cx="431489" cy="431489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844781" y="361161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sp:txBody>
      <dsp:txXfrm>
        <a:off x="844781" y="3611618"/>
        <a:ext cx="4593678" cy="78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8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3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SmartArt Placeholder - Contact List">
            <a:extLst>
              <a:ext uri="{FF2B5EF4-FFF2-40B4-BE49-F238E27FC236}">
                <a16:creationId xmlns:a16="http://schemas.microsoft.com/office/drawing/2014/main" id="{1A11682C-5A33-4416-B522-95A3BA9A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824895"/>
              </p:ext>
            </p:extLst>
          </p:nvPr>
        </p:nvGraphicFramePr>
        <p:xfrm>
          <a:off x="6690421" y="1756697"/>
          <a:ext cx="5501579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D7C2BA-D699-419C-8DF1-610B0B285F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/>
          <a:srcRect l="16358" r="16358"/>
          <a:stretch>
            <a:fillRect/>
          </a:stretch>
        </p:blipFill>
        <p:spPr>
          <a:xfrm>
            <a:off x="0" y="1274980"/>
            <a:ext cx="6690420" cy="558302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6A2AAA5-11DB-4569-818C-EBA78CFF9D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749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대한민국</a:t>
            </a:r>
            <a: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 vs. </a:t>
            </a:r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베트남 의 명절</a:t>
            </a:r>
            <a: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 </a:t>
            </a:r>
            <a:br>
              <a:rPr lang="en-US" sz="4000" b="1" dirty="0">
                <a:highlight>
                  <a:srgbClr val="00FFFF"/>
                </a:highlight>
                <a:latin typeface="Abadi" panose="020B0604020104020204" pitchFamily="34" charset="0"/>
              </a:rPr>
            </a:br>
            <a:r>
              <a:rPr lang="en-US" sz="2400" b="1" dirty="0">
                <a:highlight>
                  <a:srgbClr val="00FFFF"/>
                </a:highlight>
                <a:latin typeface="Abadi" panose="020B0604020104020204" pitchFamily="34" charset="0"/>
              </a:rPr>
              <a:t>Differences and Similarities</a:t>
            </a:r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62447"/>
            <a:ext cx="6095998" cy="2421775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/>
              <a:t>박정희 대통령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광주 민주화 항쟁</a:t>
            </a:r>
            <a:endParaRPr lang="en-US" altLang="ko-KR" sz="2800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AD808F-95C5-4F3F-9FA1-646977A5D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604432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80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1881963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3063357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Great leader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박정희</a:t>
                      </a:r>
                      <a:endParaRPr lang="en-US" altLang="ko-KR" sz="1400" dirty="0">
                        <a:latin typeface="Abadi" panose="020B060402010402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Ho Chi Minh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France, England, America, China, Soviet Union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02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81100"/>
            <a:ext cx="6095998" cy="380312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화산 이씨</a:t>
            </a:r>
            <a:r>
              <a:rPr lang="en-US" altLang="ko-KR" sz="2400" dirty="0"/>
              <a:t>, </a:t>
            </a:r>
            <a:r>
              <a:rPr lang="ko-KR" altLang="en-US" sz="2400" dirty="0"/>
              <a:t>花山李氏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Hoa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Sơn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thị</a:t>
            </a:r>
            <a:endParaRPr lang="en-US" altLang="ko-KR" sz="2400" dirty="0"/>
          </a:p>
          <a:p>
            <a:pPr lvl="1"/>
            <a:r>
              <a:rPr lang="ko-KR" altLang="en-US" dirty="0"/>
              <a:t>이용상</a:t>
            </a:r>
            <a:r>
              <a:rPr lang="en-US" altLang="ko-KR" dirty="0"/>
              <a:t>, </a:t>
            </a:r>
            <a:r>
              <a:rPr lang="ko-KR" altLang="en-US" dirty="0"/>
              <a:t>李龍祥</a:t>
            </a:r>
            <a:r>
              <a:rPr lang="en-US" altLang="ko-KR" dirty="0"/>
              <a:t>, </a:t>
            </a:r>
            <a:r>
              <a:rPr lang="vi-VN" altLang="ko-KR" dirty="0"/>
              <a:t>Lý Long Tường</a:t>
            </a:r>
          </a:p>
        </p:txBody>
      </p:sp>
    </p:spTree>
    <p:extLst>
      <p:ext uri="{BB962C8B-B14F-4D97-AF65-F5344CB8AC3E}">
        <p14:creationId xmlns:p14="http://schemas.microsoft.com/office/powerpoint/2010/main" val="427205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2800" b="1" i="0" dirty="0">
                <a:solidFill>
                  <a:schemeClr val="tx1"/>
                </a:solidFill>
                <a:latin typeface="Abadi" panose="020B0604020104020204" pitchFamily="34" charset="0"/>
              </a:rPr>
              <a:t>What Korea can learn from Vietnam?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52885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2 parts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1950-now:</a:t>
                      </a:r>
                    </a:p>
                    <a:p>
                      <a:pPr algn="l"/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 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vs 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2 times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1954 - 1975: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북베트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16xx  - 18xx: 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남베트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E3C0C00-3B75-49F7-93F8-BE4CA616F7E0}"/>
              </a:ext>
            </a:extLst>
          </p:cNvPr>
          <p:cNvSpPr txBox="1">
            <a:spLocks/>
          </p:cNvSpPr>
          <p:nvPr/>
        </p:nvSpPr>
        <p:spPr>
          <a:xfrm>
            <a:off x="1" y="2562447"/>
            <a:ext cx="6095998" cy="242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/>
          </a:p>
          <a:p>
            <a:r>
              <a:rPr lang="en-US" altLang="ko-KR" sz="2800" dirty="0"/>
              <a:t>Balance between China and America</a:t>
            </a:r>
          </a:p>
          <a:p>
            <a:endParaRPr lang="en-US" altLang="ko-KR" sz="2800" dirty="0"/>
          </a:p>
          <a:p>
            <a:r>
              <a:rPr lang="en-US" altLang="ko-KR" sz="2800" dirty="0"/>
              <a:t>Relationship with N. Korea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660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People and history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35892"/>
              </p:ext>
            </p:extLst>
          </p:nvPr>
        </p:nvGraphicFramePr>
        <p:xfrm>
          <a:off x="0" y="1191260"/>
          <a:ext cx="6096000" cy="223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badi" panose="020B0604020104020204" pitchFamily="34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~50mil  (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~25mil  (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one ethnic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~100mil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54 ethnic groups 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(China - 56 ethnic)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main (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Kinh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people)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5031023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Folk costume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한복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베트남복</a:t>
                      </a:r>
                      <a:r>
                        <a:rPr lang="en-US" altLang="ko-KR" sz="1400" dirty="0">
                          <a:latin typeface="Abadi" panose="020B0604020104020204" pitchFamily="34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Ao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dai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Ao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tu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61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설날음식</a:t>
            </a:r>
            <a:endParaRPr lang="en-US" altLang="ko-KR" dirty="0"/>
          </a:p>
          <a:p>
            <a:r>
              <a:rPr lang="ko-KR" altLang="en-US" dirty="0"/>
              <a:t>설빔 </a:t>
            </a:r>
            <a:r>
              <a:rPr lang="en-US" altLang="ko-KR" dirty="0"/>
              <a:t>(Quan </a:t>
            </a:r>
            <a:r>
              <a:rPr lang="en-US" altLang="ko-KR" dirty="0" err="1"/>
              <a:t>ao</a:t>
            </a:r>
            <a:r>
              <a:rPr lang="en-US" altLang="ko-KR" dirty="0"/>
              <a:t> </a:t>
            </a:r>
            <a:r>
              <a:rPr lang="en-US" altLang="ko-KR" dirty="0" err="1"/>
              <a:t>ngay</a:t>
            </a:r>
            <a:r>
              <a:rPr lang="en-US" altLang="ko-KR" dirty="0"/>
              <a:t> </a:t>
            </a:r>
            <a:r>
              <a:rPr lang="en-US" altLang="ko-KR" dirty="0" err="1"/>
              <a:t>tet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8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성묘 </a:t>
            </a:r>
            <a:r>
              <a:rPr lang="en-US" altLang="ko-KR" dirty="0"/>
              <a:t>( </a:t>
            </a:r>
            <a:r>
              <a:rPr lang="en-US" altLang="ko-KR" dirty="0" err="1"/>
              <a:t>tao</a:t>
            </a:r>
            <a:r>
              <a:rPr lang="en-US" altLang="ko-KR" dirty="0"/>
              <a:t> </a:t>
            </a:r>
            <a:r>
              <a:rPr lang="en-US" altLang="ko-KR" dirty="0" err="1"/>
              <a:t>mo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친척 </a:t>
            </a:r>
            <a:r>
              <a:rPr lang="en-US" altLang="ko-KR" dirty="0"/>
              <a:t>(ho hang)</a:t>
            </a:r>
          </a:p>
          <a:p>
            <a:pPr lvl="1"/>
            <a:r>
              <a:rPr lang="en-US" altLang="ko-KR" dirty="0"/>
              <a:t>Visiting relatives, friends, colleagues, neighbors</a:t>
            </a:r>
          </a:p>
          <a:p>
            <a:pPr lvl="1"/>
            <a:r>
              <a:rPr lang="en-US" altLang="ko-KR" dirty="0"/>
              <a:t>The first day is father’s Tet</a:t>
            </a:r>
          </a:p>
          <a:p>
            <a:pPr lvl="1"/>
            <a:r>
              <a:rPr lang="en-US" altLang="ko-KR" dirty="0"/>
              <a:t>The second day is mother’s Tet</a:t>
            </a:r>
          </a:p>
          <a:p>
            <a:pPr lvl="1"/>
            <a:r>
              <a:rPr lang="en-US" altLang="ko-KR" dirty="0"/>
              <a:t>The third day is teacher’s Tet</a:t>
            </a:r>
          </a:p>
          <a:p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EAE2C3C-89E0-4387-8CD7-347287D4FCC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Greetings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EFCEA8F-5F25-4AAB-A678-D5B129387C4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Go to pagodas to pray</a:t>
            </a:r>
          </a:p>
          <a:p>
            <a:r>
              <a:rPr lang="en-US" altLang="ko-KR" dirty="0"/>
              <a:t>Fortune teller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E9AF4D2-8C5B-4567-A9ED-17DF96068963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세뱃돈</a:t>
            </a:r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FD22D15-5D8E-430E-8C5A-D82A7EC802BF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1"/>
            <a:ext cx="5994398" cy="5357811"/>
          </a:xfrm>
        </p:spPr>
        <p:txBody>
          <a:bodyPr/>
          <a:lstStyle/>
          <a:p>
            <a:r>
              <a:rPr lang="ko-KR" altLang="en-US" dirty="0"/>
              <a:t>전통놀이</a:t>
            </a:r>
            <a:r>
              <a:rPr lang="en-US" altLang="ko-KR" dirty="0"/>
              <a:t> (</a:t>
            </a:r>
            <a:r>
              <a:rPr lang="en-US" altLang="ko-KR" dirty="0" err="1"/>
              <a:t>tro</a:t>
            </a:r>
            <a:r>
              <a:rPr lang="en-US" altLang="ko-KR" dirty="0"/>
              <a:t> choi </a:t>
            </a:r>
            <a:r>
              <a:rPr lang="en-US" altLang="ko-KR" dirty="0" err="1"/>
              <a:t>truyen</a:t>
            </a:r>
            <a:r>
              <a:rPr lang="ko-KR" altLang="en-US" dirty="0"/>
              <a:t> </a:t>
            </a:r>
            <a:r>
              <a:rPr lang="en-US" altLang="ko-KR" dirty="0"/>
              <a:t>thong)</a:t>
            </a:r>
          </a:p>
          <a:p>
            <a:r>
              <a:rPr lang="ko-KR" altLang="en-US" dirty="0"/>
              <a:t>차례</a:t>
            </a:r>
            <a:endParaRPr lang="en-US" altLang="ko-KR" dirty="0"/>
          </a:p>
          <a:p>
            <a:r>
              <a:rPr lang="ko-KR" altLang="en-US" dirty="0"/>
              <a:t>덕담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A37240E-1E4B-4814-904B-C330AE25CEE6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81100"/>
            <a:ext cx="6095998" cy="380312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베트남 축구 국가대표팀</a:t>
            </a:r>
            <a:r>
              <a:rPr lang="en-US" altLang="ko-KR" sz="2400" dirty="0"/>
              <a:t>: </a:t>
            </a:r>
            <a:r>
              <a:rPr lang="ko-KR" altLang="en-US" sz="2400" dirty="0"/>
              <a:t>박항서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47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97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People and history</vt:lpstr>
      <vt:lpstr>New year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Vietnam can learn from Korea?</vt:lpstr>
      <vt:lpstr>What Vietnam can learn from Korea?</vt:lpstr>
      <vt:lpstr>What Vietnam can learn from Korea?</vt:lpstr>
      <vt:lpstr>What Korea can learn from Vietnam?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2020-02-14T09:17:00Z</dcterms:created>
  <dcterms:modified xsi:type="dcterms:W3CDTF">2021-02-15T14:59:20Z</dcterms:modified>
</cp:coreProperties>
</file>