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2" r:id="rId5"/>
    <p:sldId id="275" r:id="rId6"/>
    <p:sldId id="281" r:id="rId7"/>
    <p:sldId id="276" r:id="rId8"/>
    <p:sldId id="280" r:id="rId9"/>
    <p:sldId id="278" r:id="rId10"/>
    <p:sldId id="279" r:id="rId11"/>
    <p:sldId id="277" r:id="rId12"/>
    <p:sldId id="282" r:id="rId13"/>
    <p:sldId id="284" r:id="rId14"/>
    <p:sldId id="285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833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5" autoAdjust="0"/>
    <p:restoredTop sz="96552" autoAdjust="0"/>
  </p:normalViewPr>
  <p:slideViewPr>
    <p:cSldViewPr snapToGrid="0">
      <p:cViewPr varScale="1">
        <p:scale>
          <a:sx n="125" d="100"/>
          <a:sy n="125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Some facts of Vietnam</a:t>
          </a: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b="0" i="0"/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b="0" i="0"/>
        </a:p>
      </dgm:t>
    </dgm:pt>
    <dgm:pt modelId="{223932EA-8A4D-4270-95C3-913761557237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Lunar new year holidays</a:t>
          </a: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b="0" i="0"/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b="0" i="0"/>
        </a:p>
      </dgm:t>
    </dgm:pt>
    <dgm:pt modelId="{BC68B812-A325-41D8-A08E-C2392666DF6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Abadi" panose="020B0604020104020204" pitchFamily="34" charset="0"/>
            </a:rPr>
            <a:t>What Vietnam can learn from Korea?</a:t>
          </a:r>
          <a:endParaRPr lang="en-US" sz="2000" b="0" i="0" dirty="0">
            <a:solidFill>
              <a:schemeClr val="bg1"/>
            </a:solidFill>
            <a:latin typeface="Abadi" panose="020B0604020104020204" pitchFamily="34" charset="0"/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b="0" i="0"/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b="0" i="0"/>
        </a:p>
      </dgm:t>
    </dgm:pt>
    <dgm:pt modelId="{7D1766B6-66CF-40CE-9693-BD20AFFFA3C9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  <a:latin typeface="Abadi" panose="020B0604020104020204" pitchFamily="34" charset="0"/>
            </a:rPr>
            <a:t>What Korea can learn from Vietnam?</a:t>
          </a:r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b="0" i="0"/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b="0" i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4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4" custLinFactNeighborX="-7393" custLinFactNeighborY="-4928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4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4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4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4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4" custScaleX="105419" custScaleY="184508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3" presStyleCnt="4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5" destOrd="0" presId="urn:microsoft.com/office/officeart/2018/2/layout/IconVerticalSolidList"/>
    <dgm:cxn modelId="{69E1E3B7-31C1-4B29-966A-E5A8BB0D531A}" type="presParOf" srcId="{F61FEBF0-CB2F-4364-8F44-722FB7578D18}" destId="{DD57C002-1714-4E12-872A-FCE88CC043FE}" srcOrd="6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-61346" y="6658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144072" y="161912"/>
          <a:ext cx="431489" cy="431489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844781" y="6658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Some facts of Vietnam</a:t>
          </a:r>
        </a:p>
      </dsp:txBody>
      <dsp:txXfrm>
        <a:off x="844781" y="6658"/>
        <a:ext cx="4593678" cy="784526"/>
      </dsp:txXfrm>
    </dsp:sp>
    <dsp:sp modelId="{A7FEDAED-2CDA-4D2F-883D-8D7438E3B422}">
      <dsp:nvSpPr>
        <dsp:cNvPr id="0" name=""/>
        <dsp:cNvSpPr/>
      </dsp:nvSpPr>
      <dsp:spPr>
        <a:xfrm>
          <a:off x="-61346" y="987315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175972" y="1163834"/>
          <a:ext cx="431489" cy="431489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844781" y="987315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Lunar new year holidays</a:t>
          </a:r>
        </a:p>
      </dsp:txBody>
      <dsp:txXfrm>
        <a:off x="844781" y="987315"/>
        <a:ext cx="4593678" cy="784526"/>
      </dsp:txXfrm>
    </dsp:sp>
    <dsp:sp modelId="{712D2B29-4977-4B70-ABE9-215A9E804015}">
      <dsp:nvSpPr>
        <dsp:cNvPr id="0" name=""/>
        <dsp:cNvSpPr/>
      </dsp:nvSpPr>
      <dsp:spPr>
        <a:xfrm>
          <a:off x="-61346" y="2299467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175972" y="2475985"/>
          <a:ext cx="431489" cy="431489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720315" y="1967973"/>
          <a:ext cx="4842610" cy="144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Abadi" panose="020B0604020104020204" pitchFamily="34" charset="0"/>
            </a:rPr>
            <a:t>What Vietnam can learn from Korea?</a:t>
          </a:r>
          <a:endParaRPr lang="en-US" sz="2000" b="0" i="0" kern="1200" dirty="0">
            <a:solidFill>
              <a:schemeClr val="bg1"/>
            </a:solidFill>
            <a:latin typeface="Abadi" panose="020B0604020104020204" pitchFamily="34" charset="0"/>
          </a:endParaRPr>
        </a:p>
      </dsp:txBody>
      <dsp:txXfrm>
        <a:off x="720315" y="1967973"/>
        <a:ext cx="4842610" cy="1447513"/>
      </dsp:txXfrm>
    </dsp:sp>
    <dsp:sp modelId="{59534EC1-7FD9-454B-8378-AACE14683CA9}">
      <dsp:nvSpPr>
        <dsp:cNvPr id="0" name=""/>
        <dsp:cNvSpPr/>
      </dsp:nvSpPr>
      <dsp:spPr>
        <a:xfrm>
          <a:off x="-61346" y="3611618"/>
          <a:ext cx="5501579" cy="78452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175972" y="3788136"/>
          <a:ext cx="431489" cy="431489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844781" y="3611618"/>
          <a:ext cx="4593678" cy="78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29" tIns="83029" rIns="83029" bIns="830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  <a:latin typeface="Abadi" panose="020B0604020104020204" pitchFamily="34" charset="0"/>
            </a:rPr>
            <a:t>What Korea can learn from Vietnam?</a:t>
          </a:r>
        </a:p>
      </dsp:txBody>
      <dsp:txXfrm>
        <a:off x="844781" y="3611618"/>
        <a:ext cx="4593678" cy="784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2C6EDC-7FFA-47A2-B52F-55A206E44B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DDADD-70D2-4CFE-B25E-1F36E04BB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639B8-EA76-475F-ABF2-3D49BD1F56D3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A19CE-73D9-4994-9060-F191EDCCBD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47C41-E403-4DA7-841A-2A4B1C464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7899-3180-4353-9ECC-DB9AF208C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F3147-C309-44B8-AF20-BAB82B7C4F88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AC06A-4905-4B1A-83C1-3B011A8CF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3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3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82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3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Visiting relatives, friends, colleagues,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2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94F1B6-7D05-4E73-BA00-BC5670C4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8793" y="2408820"/>
            <a:ext cx="3399320" cy="2592271"/>
            <a:chOff x="7998793" y="2408820"/>
            <a:chExt cx="3399320" cy="2592271"/>
          </a:xfrm>
        </p:grpSpPr>
        <p:sp>
          <p:nvSpPr>
            <p:cNvPr id="13" name="Graphic 14">
              <a:extLst>
                <a:ext uri="{FF2B5EF4-FFF2-40B4-BE49-F238E27FC236}">
                  <a16:creationId xmlns:a16="http://schemas.microsoft.com/office/drawing/2014/main" id="{8B58D1C2-E2C1-48D1-9CD7-D98859263F8B}"/>
                </a:ext>
              </a:extLst>
            </p:cNvPr>
            <p:cNvSpPr/>
            <p:nvPr userDrawn="1"/>
          </p:nvSpPr>
          <p:spPr>
            <a:xfrm rot="18900000">
              <a:off x="8436128" y="4572466"/>
              <a:ext cx="2357438" cy="428625"/>
            </a:xfrm>
            <a:custGeom>
              <a:avLst/>
              <a:gdLst>
                <a:gd name="connsiteX0" fmla="*/ 0 w 1885950"/>
                <a:gd name="connsiteY0" fmla="*/ 0 h 342900"/>
                <a:gd name="connsiteX1" fmla="*/ 473393 w 1885950"/>
                <a:gd name="connsiteY1" fmla="*/ 342900 h 342900"/>
                <a:gd name="connsiteX2" fmla="*/ 946785 w 1885950"/>
                <a:gd name="connsiteY2" fmla="*/ 0 h 342900"/>
                <a:gd name="connsiteX3" fmla="*/ 1420178 w 1885950"/>
                <a:gd name="connsiteY3" fmla="*/ 342900 h 342900"/>
                <a:gd name="connsiteX4" fmla="*/ 1893570 w 188595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50" h="342900">
                  <a:moveTo>
                    <a:pt x="0" y="0"/>
                  </a:moveTo>
                  <a:cubicBezTo>
                    <a:pt x="236220" y="0"/>
                    <a:pt x="236220" y="342900"/>
                    <a:pt x="473393" y="342900"/>
                  </a:cubicBezTo>
                  <a:cubicBezTo>
                    <a:pt x="709613" y="342900"/>
                    <a:pt x="709613" y="0"/>
                    <a:pt x="946785" y="0"/>
                  </a:cubicBezTo>
                  <a:cubicBezTo>
                    <a:pt x="1183005" y="0"/>
                    <a:pt x="1183005" y="342900"/>
                    <a:pt x="1420178" y="342900"/>
                  </a:cubicBezTo>
                  <a:cubicBezTo>
                    <a:pt x="1657350" y="342900"/>
                    <a:pt x="1656398" y="0"/>
                    <a:pt x="1893570" y="0"/>
                  </a:cubicBezTo>
                </a:path>
              </a:pathLst>
            </a:custGeom>
            <a:noFill/>
            <a:ln w="12700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2BDBB4-28D9-4B2B-BA1A-8A20B3CA0A1B}"/>
                </a:ext>
              </a:extLst>
            </p:cNvPr>
            <p:cNvSpPr/>
            <p:nvPr userDrawn="1"/>
          </p:nvSpPr>
          <p:spPr>
            <a:xfrm>
              <a:off x="10505144" y="2408820"/>
              <a:ext cx="892969" cy="892970"/>
            </a:xfrm>
            <a:prstGeom prst="ellips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FA2AB67-0CBD-40DF-8724-9E261D88001E}"/>
                </a:ext>
              </a:extLst>
            </p:cNvPr>
            <p:cNvSpPr/>
            <p:nvPr userDrawn="1"/>
          </p:nvSpPr>
          <p:spPr>
            <a:xfrm>
              <a:off x="7998793" y="3156637"/>
              <a:ext cx="1063466" cy="916782"/>
            </a:xfrm>
            <a:prstGeom prst="triangle">
              <a:avLst/>
            </a:prstGeom>
            <a:solidFill>
              <a:schemeClr val="accent5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7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C2F631-6179-4019-A4DE-E71E4BCD7A9A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D4645D-B764-4859-9EF5-D320F7C474D4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73076"/>
            <a:ext cx="4680000" cy="223292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3473076"/>
            <a:ext cx="4680000" cy="223292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0AF439-96CB-4860-A71E-A61E0D722A9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79999" y="2561013"/>
            <a:ext cx="4689604" cy="823912"/>
          </a:xfrm>
          <a:solidFill>
            <a:schemeClr val="accent1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C3577A-AD90-453C-A7D5-994712C3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2399" y="2561013"/>
            <a:ext cx="4689602" cy="823912"/>
          </a:xfr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71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5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0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eft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0AB5-7355-4D05-AA13-FCB0024AF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4CCDFF2-A2F9-4352-94BB-9BB11909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3"/>
            </a:solidFill>
          </a:ln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5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028F3-1D82-46F1-B1A3-00830CB35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05FE9B-8EFA-4B5C-B7E0-1BA35304D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8B3D-5284-49B6-95FE-F6F67199D6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B87C-2A1C-4361-ABCD-71640D949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96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9845-7EE3-4215-838A-9B269844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0B72-F0E4-4D09-8DA2-36F92C9E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9E62E-1D1A-4230-8716-C6873BEF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C1F35-FB12-46E2-A9E5-6CB4364CA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1B5D9-E2DC-4C3D-8035-080BA5D94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1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CC2B20B-280D-44D1-8DC5-70D2B86B7655}"/>
              </a:ext>
            </a:extLst>
          </p:cNvPr>
          <p:cNvSpPr/>
          <p:nvPr userDrawn="1"/>
        </p:nvSpPr>
        <p:spPr>
          <a:xfrm rot="2448756">
            <a:off x="9181031" y="3380182"/>
            <a:ext cx="878193" cy="2739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F6415F-6279-47D7-81A8-7C667B82487D}"/>
              </a:ext>
            </a:extLst>
          </p:cNvPr>
          <p:cNvSpPr/>
          <p:nvPr userDrawn="1"/>
        </p:nvSpPr>
        <p:spPr>
          <a:xfrm>
            <a:off x="10143917" y="1890080"/>
            <a:ext cx="1638502" cy="16385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4F30F7-DC7A-41E3-A364-0B79CF985761}"/>
              </a:ext>
            </a:extLst>
          </p:cNvPr>
          <p:cNvSpPr/>
          <p:nvPr userDrawn="1"/>
        </p:nvSpPr>
        <p:spPr>
          <a:xfrm>
            <a:off x="7746136" y="2778308"/>
            <a:ext cx="1638502" cy="16385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2C4EBD-FB6B-4F9E-8562-1F4DD054DA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54538"/>
          </a:xfrm>
          <a:custGeom>
            <a:avLst/>
            <a:gdLst>
              <a:gd name="connsiteX0" fmla="*/ 8530200 w 12192000"/>
              <a:gd name="connsiteY0" fmla="*/ 3146226 h 4554538"/>
              <a:gd name="connsiteX1" fmla="*/ 7998793 w 12192000"/>
              <a:gd name="connsiteY1" fmla="*/ 4074032 h 4554538"/>
              <a:gd name="connsiteX2" fmla="*/ 9061603 w 12192000"/>
              <a:gd name="connsiteY2" fmla="*/ 4074032 h 4554538"/>
              <a:gd name="connsiteX3" fmla="*/ 10971786 w 12192000"/>
              <a:gd name="connsiteY3" fmla="*/ 2468328 h 4554538"/>
              <a:gd name="connsiteX4" fmla="*/ 11359570 w 12192000"/>
              <a:gd name="connsiteY4" fmla="*/ 2856109 h 4554538"/>
              <a:gd name="connsiteX5" fmla="*/ 10971786 w 12192000"/>
              <a:gd name="connsiteY5" fmla="*/ 3243892 h 4554538"/>
              <a:gd name="connsiteX6" fmla="*/ 10584005 w 12192000"/>
              <a:gd name="connsiteY6" fmla="*/ 2856109 h 4554538"/>
              <a:gd name="connsiteX7" fmla="*/ 10971786 w 12192000"/>
              <a:gd name="connsiteY7" fmla="*/ 2468328 h 4554538"/>
              <a:gd name="connsiteX8" fmla="*/ 10971786 w 12192000"/>
              <a:gd name="connsiteY8" fmla="*/ 2344811 h 4554538"/>
              <a:gd name="connsiteX9" fmla="*/ 10460488 w 12192000"/>
              <a:gd name="connsiteY9" fmla="*/ 2856109 h 4554538"/>
              <a:gd name="connsiteX10" fmla="*/ 10971786 w 12192000"/>
              <a:gd name="connsiteY10" fmla="*/ 3367407 h 4554538"/>
              <a:gd name="connsiteX11" fmla="*/ 11483084 w 12192000"/>
              <a:gd name="connsiteY11" fmla="*/ 2856109 h 4554538"/>
              <a:gd name="connsiteX12" fmla="*/ 10971786 w 12192000"/>
              <a:gd name="connsiteY12" fmla="*/ 2344811 h 4554538"/>
              <a:gd name="connsiteX13" fmla="*/ 0 w 12192000"/>
              <a:gd name="connsiteY13" fmla="*/ 0 h 4554538"/>
              <a:gd name="connsiteX14" fmla="*/ 12192000 w 12192000"/>
              <a:gd name="connsiteY14" fmla="*/ 0 h 4554538"/>
              <a:gd name="connsiteX15" fmla="*/ 12192000 w 12192000"/>
              <a:gd name="connsiteY15" fmla="*/ 4554538 h 4554538"/>
              <a:gd name="connsiteX16" fmla="*/ 10247582 w 12192000"/>
              <a:gd name="connsiteY16" fmla="*/ 4554538 h 4554538"/>
              <a:gd name="connsiteX17" fmla="*/ 10312021 w 12192000"/>
              <a:gd name="connsiteY17" fmla="*/ 4461275 h 4554538"/>
              <a:gd name="connsiteX18" fmla="*/ 10316869 w 12192000"/>
              <a:gd name="connsiteY18" fmla="*/ 4142971 h 4554538"/>
              <a:gd name="connsiteX19" fmla="*/ 10357084 w 12192000"/>
              <a:gd name="connsiteY19" fmla="*/ 3838490 h 4554538"/>
              <a:gd name="connsiteX20" fmla="*/ 10357084 w 12192000"/>
              <a:gd name="connsiteY20" fmla="*/ 3749442 h 4554538"/>
              <a:gd name="connsiteX21" fmla="*/ 10313637 w 12192000"/>
              <a:gd name="connsiteY21" fmla="*/ 3730054 h 4554538"/>
              <a:gd name="connsiteX22" fmla="*/ 10268036 w 12192000"/>
              <a:gd name="connsiteY22" fmla="*/ 3749442 h 4554538"/>
              <a:gd name="connsiteX23" fmla="*/ 10193352 w 12192000"/>
              <a:gd name="connsiteY23" fmla="*/ 4168821 h 4554538"/>
              <a:gd name="connsiteX24" fmla="*/ 10153137 w 12192000"/>
              <a:gd name="connsiteY24" fmla="*/ 4473302 h 4554538"/>
              <a:gd name="connsiteX25" fmla="*/ 9845786 w 12192000"/>
              <a:gd name="connsiteY25" fmla="*/ 4513516 h 4554538"/>
              <a:gd name="connsiteX26" fmla="*/ 9475883 w 12192000"/>
              <a:gd name="connsiteY26" fmla="*/ 4546819 h 4554538"/>
              <a:gd name="connsiteX27" fmla="*/ 9466655 w 12192000"/>
              <a:gd name="connsiteY27" fmla="*/ 4554538 h 4554538"/>
              <a:gd name="connsiteX28" fmla="*/ 0 w 12192000"/>
              <a:gd name="connsiteY28" fmla="*/ 4554538 h 455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4554538">
                <a:moveTo>
                  <a:pt x="8530200" y="3146226"/>
                </a:moveTo>
                <a:lnTo>
                  <a:pt x="7998793" y="4074032"/>
                </a:lnTo>
                <a:lnTo>
                  <a:pt x="9061603" y="4074032"/>
                </a:lnTo>
                <a:close/>
                <a:moveTo>
                  <a:pt x="10971786" y="2468328"/>
                </a:moveTo>
                <a:cubicBezTo>
                  <a:pt x="11184348" y="2468328"/>
                  <a:pt x="11359570" y="2643547"/>
                  <a:pt x="11359570" y="2856109"/>
                </a:cubicBezTo>
                <a:cubicBezTo>
                  <a:pt x="11359570" y="3071545"/>
                  <a:pt x="11184348" y="3243892"/>
                  <a:pt x="10971786" y="3243892"/>
                </a:cubicBezTo>
                <a:cubicBezTo>
                  <a:pt x="10759224" y="3243892"/>
                  <a:pt x="10584005" y="3068671"/>
                  <a:pt x="10584005" y="2856109"/>
                </a:cubicBezTo>
                <a:cubicBezTo>
                  <a:pt x="10584005" y="2640676"/>
                  <a:pt x="10759224" y="2468328"/>
                  <a:pt x="10971786" y="2468328"/>
                </a:cubicBezTo>
                <a:close/>
                <a:moveTo>
                  <a:pt x="10971786" y="2344811"/>
                </a:moveTo>
                <a:cubicBezTo>
                  <a:pt x="10690285" y="2344811"/>
                  <a:pt x="10460488" y="2574608"/>
                  <a:pt x="10460488" y="2856109"/>
                </a:cubicBezTo>
                <a:cubicBezTo>
                  <a:pt x="10460488" y="3137610"/>
                  <a:pt x="10690285" y="3367407"/>
                  <a:pt x="10971786" y="3367407"/>
                </a:cubicBezTo>
                <a:cubicBezTo>
                  <a:pt x="11253287" y="3367407"/>
                  <a:pt x="11483084" y="3137610"/>
                  <a:pt x="11483084" y="2856109"/>
                </a:cubicBezTo>
                <a:cubicBezTo>
                  <a:pt x="11483084" y="2574608"/>
                  <a:pt x="11253287" y="2344811"/>
                  <a:pt x="10971786" y="234481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54538"/>
                </a:lnTo>
                <a:lnTo>
                  <a:pt x="10247582" y="4554538"/>
                </a:lnTo>
                <a:lnTo>
                  <a:pt x="10312021" y="4461275"/>
                </a:lnTo>
                <a:cubicBezTo>
                  <a:pt x="10357262" y="4356789"/>
                  <a:pt x="10336257" y="4244224"/>
                  <a:pt x="10316869" y="4142971"/>
                </a:cubicBezTo>
                <a:cubicBezTo>
                  <a:pt x="10293889" y="4022327"/>
                  <a:pt x="10276655" y="3918919"/>
                  <a:pt x="10357084" y="3838490"/>
                </a:cubicBezTo>
                <a:cubicBezTo>
                  <a:pt x="10382934" y="3815510"/>
                  <a:pt x="10382934" y="3775296"/>
                  <a:pt x="10357084" y="3749442"/>
                </a:cubicBezTo>
                <a:cubicBezTo>
                  <a:pt x="10345594" y="3736517"/>
                  <a:pt x="10329795" y="3730054"/>
                  <a:pt x="10313637" y="3730054"/>
                </a:cubicBezTo>
                <a:cubicBezTo>
                  <a:pt x="10297480" y="3730054"/>
                  <a:pt x="10280963" y="3736517"/>
                  <a:pt x="10268036" y="3749442"/>
                </a:cubicBezTo>
                <a:cubicBezTo>
                  <a:pt x="10138777" y="3878704"/>
                  <a:pt x="10167501" y="4033817"/>
                  <a:pt x="10193352" y="4168821"/>
                </a:cubicBezTo>
                <a:cubicBezTo>
                  <a:pt x="10216332" y="4289465"/>
                  <a:pt x="10233566" y="4392873"/>
                  <a:pt x="10153137" y="4473302"/>
                </a:cubicBezTo>
                <a:cubicBezTo>
                  <a:pt x="10069838" y="4553731"/>
                  <a:pt x="9966429" y="4536496"/>
                  <a:pt x="9845786" y="4513516"/>
                </a:cubicBezTo>
                <a:cubicBezTo>
                  <a:pt x="9725143" y="4490898"/>
                  <a:pt x="9593502" y="4466078"/>
                  <a:pt x="9475883" y="4546819"/>
                </a:cubicBezTo>
                <a:lnTo>
                  <a:pt x="9466655" y="4554538"/>
                </a:lnTo>
                <a:lnTo>
                  <a:pt x="0" y="45545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0EC059-6580-471B-82B1-7BC2C482138A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custGeom>
            <a:avLst/>
            <a:gdLst>
              <a:gd name="connsiteX0" fmla="*/ 0 w 12192000"/>
              <a:gd name="connsiteY0" fmla="*/ 0 h 2304000"/>
              <a:gd name="connsiteX1" fmla="*/ 9467298 w 12192000"/>
              <a:gd name="connsiteY1" fmla="*/ 0 h 2304000"/>
              <a:gd name="connsiteX2" fmla="*/ 9426407 w 12192000"/>
              <a:gd name="connsiteY2" fmla="*/ 34200 h 2304000"/>
              <a:gd name="connsiteX3" fmla="*/ 9351723 w 12192000"/>
              <a:gd name="connsiteY3" fmla="*/ 453579 h 2304000"/>
              <a:gd name="connsiteX4" fmla="*/ 9311509 w 12192000"/>
              <a:gd name="connsiteY4" fmla="*/ 758060 h 2304000"/>
              <a:gd name="connsiteX5" fmla="*/ 9004154 w 12192000"/>
              <a:gd name="connsiteY5" fmla="*/ 798275 h 2304000"/>
              <a:gd name="connsiteX6" fmla="*/ 8584775 w 12192000"/>
              <a:gd name="connsiteY6" fmla="*/ 872959 h 2304000"/>
              <a:gd name="connsiteX7" fmla="*/ 8584775 w 12192000"/>
              <a:gd name="connsiteY7" fmla="*/ 962006 h 2304000"/>
              <a:gd name="connsiteX8" fmla="*/ 8630734 w 12192000"/>
              <a:gd name="connsiteY8" fmla="*/ 982112 h 2304000"/>
              <a:gd name="connsiteX9" fmla="*/ 8679568 w 12192000"/>
              <a:gd name="connsiteY9" fmla="*/ 962006 h 2304000"/>
              <a:gd name="connsiteX10" fmla="*/ 8984048 w 12192000"/>
              <a:gd name="connsiteY10" fmla="*/ 921792 h 2304000"/>
              <a:gd name="connsiteX11" fmla="*/ 9403427 w 12192000"/>
              <a:gd name="connsiteY11" fmla="*/ 847108 h 2304000"/>
              <a:gd name="connsiteX12" fmla="*/ 9478111 w 12192000"/>
              <a:gd name="connsiteY12" fmla="*/ 430600 h 2304000"/>
              <a:gd name="connsiteX13" fmla="*/ 9518326 w 12192000"/>
              <a:gd name="connsiteY13" fmla="*/ 123248 h 2304000"/>
              <a:gd name="connsiteX14" fmla="*/ 9822806 w 12192000"/>
              <a:gd name="connsiteY14" fmla="*/ 83034 h 2304000"/>
              <a:gd name="connsiteX15" fmla="*/ 10242185 w 12192000"/>
              <a:gd name="connsiteY15" fmla="*/ 8350 h 2304000"/>
              <a:gd name="connsiteX16" fmla="*/ 10247954 w 12192000"/>
              <a:gd name="connsiteY16" fmla="*/ 0 h 2304000"/>
              <a:gd name="connsiteX17" fmla="*/ 12192000 w 12192000"/>
              <a:gd name="connsiteY17" fmla="*/ 0 h 2304000"/>
              <a:gd name="connsiteX18" fmla="*/ 12192000 w 12192000"/>
              <a:gd name="connsiteY18" fmla="*/ 2304000 h 2304000"/>
              <a:gd name="connsiteX19" fmla="*/ 0 w 12192000"/>
              <a:gd name="connsiteY19" fmla="*/ 230400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2304000">
                <a:moveTo>
                  <a:pt x="0" y="0"/>
                </a:moveTo>
                <a:lnTo>
                  <a:pt x="9467298" y="0"/>
                </a:lnTo>
                <a:lnTo>
                  <a:pt x="9426407" y="34200"/>
                </a:lnTo>
                <a:cubicBezTo>
                  <a:pt x="9297145" y="163463"/>
                  <a:pt x="9325869" y="318575"/>
                  <a:pt x="9351723" y="453579"/>
                </a:cubicBezTo>
                <a:cubicBezTo>
                  <a:pt x="9374703" y="574223"/>
                  <a:pt x="9391937" y="677631"/>
                  <a:pt x="9311509" y="758060"/>
                </a:cubicBezTo>
                <a:cubicBezTo>
                  <a:pt x="9228206" y="838489"/>
                  <a:pt x="9124797" y="821254"/>
                  <a:pt x="9004154" y="798275"/>
                </a:cubicBezTo>
                <a:cubicBezTo>
                  <a:pt x="8866276" y="772424"/>
                  <a:pt x="8714037" y="743699"/>
                  <a:pt x="8584775" y="872959"/>
                </a:cubicBezTo>
                <a:cubicBezTo>
                  <a:pt x="8558924" y="895938"/>
                  <a:pt x="8558924" y="936153"/>
                  <a:pt x="8584775" y="962006"/>
                </a:cubicBezTo>
                <a:cubicBezTo>
                  <a:pt x="8599139" y="976367"/>
                  <a:pt x="8613500" y="982112"/>
                  <a:pt x="8630734" y="982112"/>
                </a:cubicBezTo>
                <a:cubicBezTo>
                  <a:pt x="8647969" y="982112"/>
                  <a:pt x="8662333" y="973496"/>
                  <a:pt x="8679568" y="962006"/>
                </a:cubicBezTo>
                <a:cubicBezTo>
                  <a:pt x="8759996" y="881577"/>
                  <a:pt x="8863405" y="898812"/>
                  <a:pt x="8984048" y="921792"/>
                </a:cubicBezTo>
                <a:cubicBezTo>
                  <a:pt x="9119052" y="947643"/>
                  <a:pt x="9274165" y="976367"/>
                  <a:pt x="9403427" y="847108"/>
                </a:cubicBezTo>
                <a:cubicBezTo>
                  <a:pt x="9532686" y="720720"/>
                  <a:pt x="9503962" y="565607"/>
                  <a:pt x="9478111" y="430600"/>
                </a:cubicBezTo>
                <a:cubicBezTo>
                  <a:pt x="9455131" y="309957"/>
                  <a:pt x="9437897" y="203677"/>
                  <a:pt x="9518326" y="123248"/>
                </a:cubicBezTo>
                <a:cubicBezTo>
                  <a:pt x="9598754" y="42819"/>
                  <a:pt x="9702163" y="60054"/>
                  <a:pt x="9822806" y="83034"/>
                </a:cubicBezTo>
                <a:cubicBezTo>
                  <a:pt x="9957810" y="108884"/>
                  <a:pt x="10112923" y="137609"/>
                  <a:pt x="10242185" y="8350"/>
                </a:cubicBezTo>
                <a:lnTo>
                  <a:pt x="10247954" y="0"/>
                </a:lnTo>
                <a:lnTo>
                  <a:pt x="12192000" y="0"/>
                </a:lnTo>
                <a:lnTo>
                  <a:pt x="12192000" y="2304000"/>
                </a:lnTo>
                <a:lnTo>
                  <a:pt x="0" y="2304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524263-835B-48D7-A2FC-25541FD95C43}"/>
              </a:ext>
            </a:extLst>
          </p:cNvPr>
          <p:cNvSpPr/>
          <p:nvPr/>
        </p:nvSpPr>
        <p:spPr>
          <a:xfrm>
            <a:off x="10460488" y="2344811"/>
            <a:ext cx="1005361" cy="1005361"/>
          </a:xfrm>
          <a:custGeom>
            <a:avLst/>
            <a:gdLst>
              <a:gd name="connsiteX0" fmla="*/ 169545 w 333375"/>
              <a:gd name="connsiteY0" fmla="*/ 339090 h 333375"/>
              <a:gd name="connsiteX1" fmla="*/ 0 w 333375"/>
              <a:gd name="connsiteY1" fmla="*/ 169545 h 333375"/>
              <a:gd name="connsiteX2" fmla="*/ 169545 w 333375"/>
              <a:gd name="connsiteY2" fmla="*/ 0 h 333375"/>
              <a:gd name="connsiteX3" fmla="*/ 339090 w 333375"/>
              <a:gd name="connsiteY3" fmla="*/ 169545 h 333375"/>
              <a:gd name="connsiteX4" fmla="*/ 169545 w 333375"/>
              <a:gd name="connsiteY4" fmla="*/ 339090 h 333375"/>
              <a:gd name="connsiteX5" fmla="*/ 169545 w 333375"/>
              <a:gd name="connsiteY5" fmla="*/ 40958 h 333375"/>
              <a:gd name="connsiteX6" fmla="*/ 40958 w 333375"/>
              <a:gd name="connsiteY6" fmla="*/ 169545 h 333375"/>
              <a:gd name="connsiteX7" fmla="*/ 169545 w 333375"/>
              <a:gd name="connsiteY7" fmla="*/ 298133 h 333375"/>
              <a:gd name="connsiteX8" fmla="*/ 298133 w 333375"/>
              <a:gd name="connsiteY8" fmla="*/ 169545 h 333375"/>
              <a:gd name="connsiteX9" fmla="*/ 169545 w 333375"/>
              <a:gd name="connsiteY9" fmla="*/ 4095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75" h="333375">
                <a:moveTo>
                  <a:pt x="169545" y="339090"/>
                </a:moveTo>
                <a:cubicBezTo>
                  <a:pt x="76200" y="339090"/>
                  <a:pt x="0" y="262890"/>
                  <a:pt x="0" y="169545"/>
                </a:cubicBezTo>
                <a:cubicBezTo>
                  <a:pt x="0" y="76200"/>
                  <a:pt x="76200" y="0"/>
                  <a:pt x="169545" y="0"/>
                </a:cubicBezTo>
                <a:cubicBezTo>
                  <a:pt x="262890" y="0"/>
                  <a:pt x="339090" y="76200"/>
                  <a:pt x="339090" y="169545"/>
                </a:cubicBezTo>
                <a:cubicBezTo>
                  <a:pt x="339090" y="262890"/>
                  <a:pt x="262890" y="339090"/>
                  <a:pt x="169545" y="339090"/>
                </a:cubicBezTo>
                <a:close/>
                <a:moveTo>
                  <a:pt x="169545" y="40958"/>
                </a:moveTo>
                <a:cubicBezTo>
                  <a:pt x="99060" y="40958"/>
                  <a:pt x="40958" y="98108"/>
                  <a:pt x="40958" y="169545"/>
                </a:cubicBezTo>
                <a:cubicBezTo>
                  <a:pt x="40958" y="240030"/>
                  <a:pt x="99060" y="298133"/>
                  <a:pt x="169545" y="298133"/>
                </a:cubicBezTo>
                <a:cubicBezTo>
                  <a:pt x="240030" y="298133"/>
                  <a:pt x="298133" y="240983"/>
                  <a:pt x="298133" y="169545"/>
                </a:cubicBezTo>
                <a:cubicBezTo>
                  <a:pt x="298133" y="99060"/>
                  <a:pt x="240030" y="40958"/>
                  <a:pt x="169545" y="4095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BB9EF5C-08CE-4A11-8FB9-D59AACF45C92}"/>
              </a:ext>
            </a:extLst>
          </p:cNvPr>
          <p:cNvSpPr/>
          <p:nvPr/>
        </p:nvSpPr>
        <p:spPr>
          <a:xfrm>
            <a:off x="7998793" y="3146226"/>
            <a:ext cx="1062810" cy="919187"/>
          </a:xfrm>
          <a:custGeom>
            <a:avLst/>
            <a:gdLst>
              <a:gd name="connsiteX0" fmla="*/ 0 w 352425"/>
              <a:gd name="connsiteY0" fmla="*/ 307658 h 304800"/>
              <a:gd name="connsiteX1" fmla="*/ 176213 w 352425"/>
              <a:gd name="connsiteY1" fmla="*/ 0 h 304800"/>
              <a:gd name="connsiteX2" fmla="*/ 352425 w 352425"/>
              <a:gd name="connsiteY2" fmla="*/ 307658 h 304800"/>
              <a:gd name="connsiteX3" fmla="*/ 0 w 352425"/>
              <a:gd name="connsiteY3" fmla="*/ 30765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304800">
                <a:moveTo>
                  <a:pt x="0" y="307658"/>
                </a:moveTo>
                <a:lnTo>
                  <a:pt x="176213" y="0"/>
                </a:lnTo>
                <a:lnTo>
                  <a:pt x="352425" y="307658"/>
                </a:lnTo>
                <a:lnTo>
                  <a:pt x="0" y="30765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7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921500" cy="6858000"/>
          </a:xfrm>
          <a:prstGeom prst="hexagon">
            <a:avLst>
              <a:gd name="adj" fmla="val 759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346" y="924301"/>
            <a:ext cx="3442907" cy="5009400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  <a:prstGeom prst="hexagon">
            <a:avLst>
              <a:gd name="adj" fmla="val 708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33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46" y="1873780"/>
            <a:ext cx="3442907" cy="311044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84700" y="0"/>
            <a:ext cx="7607300" cy="6858000"/>
          </a:xfrm>
          <a:prstGeom prst="hexagon">
            <a:avLst>
              <a:gd name="adj" fmla="val 6667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449000"/>
            <a:ext cx="4930600" cy="3960000"/>
          </a:xfrm>
        </p:spPr>
        <p:txBody>
          <a:bodyPr lIns="180000" rIns="180000"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er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260600"/>
            <a:ext cx="12192000" cy="4597400"/>
          </a:xfrm>
          <a:solidFill>
            <a:schemeClr val="bg1">
              <a:lumMod val="95000"/>
            </a:schemeClr>
          </a:solidFill>
        </p:spPr>
        <p:txBody>
          <a:bodyPr t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3C1BBA-DE16-432B-8D17-818D7C0681CA}"/>
              </a:ext>
            </a:extLst>
          </p:cNvPr>
          <p:cNvCxnSpPr/>
          <p:nvPr userDrawn="1"/>
        </p:nvCxnSpPr>
        <p:spPr>
          <a:xfrm>
            <a:off x="4813300" y="649040"/>
            <a:ext cx="0" cy="935633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21F72D-E459-4AC6-90FE-C37E1BE0C4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500" y="306388"/>
            <a:ext cx="3403600" cy="1622425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US" dirty="0"/>
              <a:t>Place Your Sub Header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1" y="305644"/>
            <a:ext cx="4421084" cy="1622425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2268000"/>
            <a:ext cx="6235201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ig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B7FBEE-222F-4F5D-A2AE-6EF6ED8657BB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29000"/>
            <a:ext cx="10022400" cy="22770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4"/>
            </a:solidFill>
          </a:ln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2032000"/>
            <a:ext cx="12192000" cy="482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5937026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ED2F4-3B67-4A5F-8A1F-35C9EA9A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100224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C015-1790-4813-8F0C-87F6BF83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998" y="2564295"/>
            <a:ext cx="10022400" cy="314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5440-5145-48EA-AB31-9537362E5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C9D5-326C-41F2-81FC-4A60388A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6425" y="6142912"/>
            <a:ext cx="396000" cy="396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7" r:id="rId4"/>
    <p:sldLayoutId id="2147483668" r:id="rId5"/>
    <p:sldLayoutId id="2147483660" r:id="rId6"/>
    <p:sldLayoutId id="2147483650" r:id="rId7"/>
    <p:sldLayoutId id="2147483669" r:id="rId8"/>
    <p:sldLayoutId id="2147483665" r:id="rId9"/>
    <p:sldLayoutId id="2147483652" r:id="rId10"/>
    <p:sldLayoutId id="2147483666" r:id="rId11"/>
    <p:sldLayoutId id="2147483661" r:id="rId12"/>
    <p:sldLayoutId id="2147483662" r:id="rId13"/>
    <p:sldLayoutId id="2147483654" r:id="rId14"/>
    <p:sldLayoutId id="2147483663" r:id="rId15"/>
    <p:sldLayoutId id="2147483664" r:id="rId16"/>
    <p:sldLayoutId id="2147483655" r:id="rId17"/>
    <p:sldLayoutId id="2147483656" r:id="rId1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57188" indent="-1778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3763" indent="-1778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 descr="SmartArt Placeholder - Contact List">
            <a:extLst>
              <a:ext uri="{FF2B5EF4-FFF2-40B4-BE49-F238E27FC236}">
                <a16:creationId xmlns:a16="http://schemas.microsoft.com/office/drawing/2014/main" id="{1A11682C-5A33-4416-B522-95A3BA9AA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824895"/>
              </p:ext>
            </p:extLst>
          </p:nvPr>
        </p:nvGraphicFramePr>
        <p:xfrm>
          <a:off x="6690421" y="1756697"/>
          <a:ext cx="5501579" cy="440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33931-FC96-4D4A-90F2-F25B03FE8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8D7C2BA-D699-419C-8DF1-610B0B285FA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8"/>
          <a:srcRect l="16358" r="16358"/>
          <a:stretch>
            <a:fillRect/>
          </a:stretch>
        </p:blipFill>
        <p:spPr>
          <a:xfrm>
            <a:off x="0" y="1274980"/>
            <a:ext cx="6690420" cy="5583020"/>
          </a:xfr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B6A2AAA5-11DB-4569-818C-EBA78CFF9DD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7497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대한민국</a:t>
            </a:r>
            <a:r>
              <a:rPr 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 vs. </a:t>
            </a:r>
            <a:r>
              <a:rPr lang="ko-KR" alt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베트남 의 설날 </a:t>
            </a:r>
            <a:br>
              <a:rPr 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</a:br>
            <a:r>
              <a:rPr lang="ko-KR" altLang="en-US" sz="3200" b="1" dirty="0">
                <a:highlight>
                  <a:srgbClr val="00FFFF"/>
                </a:highlight>
                <a:latin typeface="Abadi" panose="020B0604020104020204" pitchFamily="34" charset="0"/>
              </a:rPr>
              <a:t>차이점 및 유사점</a:t>
            </a:r>
            <a:endParaRPr lang="en-US" sz="3200" b="1" dirty="0">
              <a:highlight>
                <a:srgbClr val="00FFFF"/>
              </a:highlight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3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chemeClr val="tx1"/>
                </a:solidFill>
                <a:latin typeface="Abadi" panose="020B0604020104020204" pitchFamily="34" charset="0"/>
              </a:rPr>
              <a:t>What Vietnam can learn from Korea?</a:t>
            </a:r>
            <a:endParaRPr lang="en-US" sz="2800" b="0" i="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4AB7A2-E731-4113-B255-3EC2F548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562447"/>
            <a:ext cx="6095998" cy="2421775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/>
              <a:t>박정희 대통령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광주 민주화 항쟁</a:t>
            </a:r>
            <a:endParaRPr lang="en-US" altLang="ko-KR" sz="2800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AD808F-95C5-4F3F-9FA1-646977A5D2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604432"/>
              </p:ext>
            </p:extLst>
          </p:nvPr>
        </p:nvGraphicFramePr>
        <p:xfrm>
          <a:off x="8269" y="1233170"/>
          <a:ext cx="6096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80">
                  <a:extLst>
                    <a:ext uri="{9D8B030D-6E8A-4147-A177-3AD203B41FA5}">
                      <a16:colId xmlns:a16="http://schemas.microsoft.com/office/drawing/2014/main" val="4058099069"/>
                    </a:ext>
                  </a:extLst>
                </a:gridCol>
                <a:gridCol w="1881963">
                  <a:extLst>
                    <a:ext uri="{9D8B030D-6E8A-4147-A177-3AD203B41FA5}">
                      <a16:colId xmlns:a16="http://schemas.microsoft.com/office/drawing/2014/main" val="1096586304"/>
                    </a:ext>
                  </a:extLst>
                </a:gridCol>
                <a:gridCol w="3063357">
                  <a:extLst>
                    <a:ext uri="{9D8B030D-6E8A-4147-A177-3AD203B41FA5}">
                      <a16:colId xmlns:a16="http://schemas.microsoft.com/office/drawing/2014/main" val="346494067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대한민국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베트남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807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badi" panose="020B0604020104020204" pitchFamily="34" charset="0"/>
                        </a:rPr>
                        <a:t>Great leader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박정희</a:t>
                      </a:r>
                      <a:endParaRPr lang="en-US" altLang="ko-KR" sz="1400" dirty="0">
                        <a:latin typeface="Abadi" panose="020B0604020104020204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Trained in 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Ho Chi Minh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Trained in France, England, America, China, Soviet Union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32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02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chemeClr val="tx1"/>
                </a:solidFill>
                <a:latin typeface="Abadi" panose="020B0604020104020204" pitchFamily="34" charset="0"/>
              </a:rPr>
              <a:t>What Vietnam can learn from Korea?</a:t>
            </a:r>
            <a:endParaRPr lang="en-US" sz="2800" b="0" i="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4AB7A2-E731-4113-B255-3EC2F548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81100"/>
            <a:ext cx="6095998" cy="380312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화산 이씨</a:t>
            </a:r>
            <a:r>
              <a:rPr lang="en-US" altLang="ko-KR" sz="2400" dirty="0"/>
              <a:t>, </a:t>
            </a:r>
            <a:r>
              <a:rPr lang="ko-KR" altLang="en-US" sz="2400" dirty="0"/>
              <a:t>花山李氏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Hoa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Sơn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Lý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thị</a:t>
            </a:r>
            <a:endParaRPr lang="en-US" altLang="ko-KR" sz="2400" dirty="0"/>
          </a:p>
          <a:p>
            <a:pPr lvl="1"/>
            <a:r>
              <a:rPr lang="ko-KR" altLang="en-US" dirty="0"/>
              <a:t>이용상</a:t>
            </a:r>
            <a:r>
              <a:rPr lang="en-US" altLang="ko-KR" dirty="0"/>
              <a:t>, </a:t>
            </a:r>
            <a:r>
              <a:rPr lang="ko-KR" altLang="en-US" dirty="0"/>
              <a:t>李龍祥</a:t>
            </a:r>
            <a:r>
              <a:rPr lang="en-US" altLang="ko-KR" dirty="0"/>
              <a:t>, </a:t>
            </a:r>
            <a:r>
              <a:rPr lang="vi-VN" altLang="ko-KR" dirty="0"/>
              <a:t>Lý Long Tường</a:t>
            </a:r>
          </a:p>
        </p:txBody>
      </p:sp>
    </p:spTree>
    <p:extLst>
      <p:ext uri="{BB962C8B-B14F-4D97-AF65-F5344CB8AC3E}">
        <p14:creationId xmlns:p14="http://schemas.microsoft.com/office/powerpoint/2010/main" val="427205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lvl="0"/>
            <a:r>
              <a:rPr lang="en-US" sz="2800" b="1" i="0" dirty="0">
                <a:solidFill>
                  <a:schemeClr val="tx1"/>
                </a:solidFill>
                <a:latin typeface="Abadi" panose="020B0604020104020204" pitchFamily="34" charset="0"/>
              </a:rPr>
              <a:t>What Korea can learn from Vietnam?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8B3944-71CD-4AD5-9EB5-B9BBD7CC9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952885"/>
              </p:ext>
            </p:extLst>
          </p:nvPr>
        </p:nvGraphicFramePr>
        <p:xfrm>
          <a:off x="8269" y="1233170"/>
          <a:ext cx="6096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609">
                  <a:extLst>
                    <a:ext uri="{9D8B030D-6E8A-4147-A177-3AD203B41FA5}">
                      <a16:colId xmlns:a16="http://schemas.microsoft.com/office/drawing/2014/main" val="4058099069"/>
                    </a:ext>
                  </a:extLst>
                </a:gridCol>
                <a:gridCol w="2040611">
                  <a:extLst>
                    <a:ext uri="{9D8B030D-6E8A-4147-A177-3AD203B41FA5}">
                      <a16:colId xmlns:a16="http://schemas.microsoft.com/office/drawing/2014/main" val="1096586304"/>
                    </a:ext>
                  </a:extLst>
                </a:gridCol>
                <a:gridCol w="2776780">
                  <a:extLst>
                    <a:ext uri="{9D8B030D-6E8A-4147-A177-3AD203B41FA5}">
                      <a16:colId xmlns:a16="http://schemas.microsoft.com/office/drawing/2014/main" val="346494067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대한민국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베트남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807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badi" panose="020B0604020104020204" pitchFamily="34" charset="0"/>
                        </a:rPr>
                        <a:t>2 parts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1950-now:</a:t>
                      </a:r>
                    </a:p>
                    <a:p>
                      <a:pPr algn="l"/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대한민국 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vs </a:t>
                      </a:r>
                      <a:r>
                        <a:rPr lang="ko-KR" altLang="en-US" sz="1400" dirty="0">
                          <a:effectLst/>
                          <a:latin typeface="Abadi" panose="020B0604020104020204" pitchFamily="34" charset="0"/>
                        </a:rPr>
                        <a:t>북</a:t>
                      </a:r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한</a:t>
                      </a:r>
                      <a:endParaRPr lang="en-US" sz="14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badi" panose="020B0604020104020204" pitchFamily="34" charset="0"/>
                        </a:rPr>
                        <a:t>2 times</a:t>
                      </a:r>
                    </a:p>
                    <a:p>
                      <a:pPr algn="l"/>
                      <a:r>
                        <a:rPr lang="en-US" sz="1400" dirty="0">
                          <a:latin typeface="Abadi" panose="020B0604020104020204" pitchFamily="34" charset="0"/>
                        </a:rPr>
                        <a:t>1954 - 1975: </a:t>
                      </a: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북베트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win</a:t>
                      </a:r>
                    </a:p>
                    <a:p>
                      <a:pPr algn="l"/>
                      <a:r>
                        <a:rPr lang="en-US" sz="1400" dirty="0">
                          <a:latin typeface="Abadi" panose="020B0604020104020204" pitchFamily="34" charset="0"/>
                        </a:rPr>
                        <a:t>16xx  - 18xx:  </a:t>
                      </a: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남베트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3234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E3C0C00-3B75-49F7-93F8-BE4CA616F7E0}"/>
              </a:ext>
            </a:extLst>
          </p:cNvPr>
          <p:cNvSpPr txBox="1">
            <a:spLocks/>
          </p:cNvSpPr>
          <p:nvPr/>
        </p:nvSpPr>
        <p:spPr>
          <a:xfrm>
            <a:off x="1" y="2562447"/>
            <a:ext cx="6095998" cy="242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9388" indent="-179388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6575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15963" indent="-17938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3763" indent="-1778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 dirty="0"/>
          </a:p>
          <a:p>
            <a:r>
              <a:rPr lang="en-US" altLang="ko-KR" sz="2800" dirty="0"/>
              <a:t>Balance between China and America</a:t>
            </a:r>
          </a:p>
          <a:p>
            <a:endParaRPr lang="en-US" altLang="ko-KR" sz="2800" dirty="0"/>
          </a:p>
          <a:p>
            <a:r>
              <a:rPr lang="en-US" altLang="ko-KR" sz="2800" dirty="0"/>
              <a:t>Relationship with N. Korea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2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6600"/>
          </a:solidFill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베트남민족</a:t>
            </a:r>
            <a:endParaRPr lang="en-US" dirty="0">
              <a:latin typeface="Abadi" panose="020B0604020104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8B3944-71CD-4AD5-9EB5-B9BBD7CC9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899569"/>
              </p:ext>
            </p:extLst>
          </p:nvPr>
        </p:nvGraphicFramePr>
        <p:xfrm>
          <a:off x="0" y="1191260"/>
          <a:ext cx="5651872" cy="245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455">
                  <a:extLst>
                    <a:ext uri="{9D8B030D-6E8A-4147-A177-3AD203B41FA5}">
                      <a16:colId xmlns:a16="http://schemas.microsoft.com/office/drawing/2014/main" val="4058099069"/>
                    </a:ext>
                  </a:extLst>
                </a:gridCol>
                <a:gridCol w="1891941">
                  <a:extLst>
                    <a:ext uri="{9D8B030D-6E8A-4147-A177-3AD203B41FA5}">
                      <a16:colId xmlns:a16="http://schemas.microsoft.com/office/drawing/2014/main" val="1096586304"/>
                    </a:ext>
                  </a:extLst>
                </a:gridCol>
                <a:gridCol w="2574476">
                  <a:extLst>
                    <a:ext uri="{9D8B030D-6E8A-4147-A177-3AD203B41FA5}">
                      <a16:colId xmlns:a16="http://schemas.microsoft.com/office/drawing/2014/main" val="3464940675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대한민국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Abadi" panose="020B0604020104020204" pitchFamily="34" charset="0"/>
                        </a:rPr>
                        <a:t>베트남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807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Abadi" panose="020B0604020104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</a:t>
                      </a:r>
                      <a:endParaRPr lang="en-US" sz="1400" b="1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~50mil  (</a:t>
                      </a:r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대한민국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~25mil  (</a:t>
                      </a:r>
                      <a:r>
                        <a:rPr lang="ko-KR" altLang="en-US" sz="1400" dirty="0">
                          <a:effectLst/>
                          <a:latin typeface="Abadi" panose="020B0604020104020204" pitchFamily="34" charset="0"/>
                        </a:rPr>
                        <a:t>북</a:t>
                      </a:r>
                      <a:r>
                        <a:rPr lang="ko-KR" altLang="en-US" sz="1400" b="1" dirty="0">
                          <a:latin typeface="Abadi" panose="020B0604020104020204" pitchFamily="34" charset="0"/>
                        </a:rPr>
                        <a:t>한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one ethnic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~100mil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54 ethnic groups </a:t>
                      </a:r>
                    </a:p>
                    <a:p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(China - 56 ethnic)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main ( </a:t>
                      </a:r>
                      <a:r>
                        <a:rPr lang="en-US" sz="1400" dirty="0" err="1">
                          <a:effectLst/>
                          <a:latin typeface="Abadi" panose="020B0604020104020204" pitchFamily="34" charset="0"/>
                        </a:rPr>
                        <a:t>Kinh</a:t>
                      </a:r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 people)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50310238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  <a:latin typeface="Abadi" panose="020B0604020104020204" pitchFamily="34" charset="0"/>
                        </a:rPr>
                        <a:t>전통의상</a:t>
                      </a:r>
                      <a:endParaRPr lang="en-US" sz="1400" b="1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한복</a:t>
                      </a:r>
                      <a:endParaRPr lang="en-US" sz="14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Abadi" panose="020B0604020104020204" pitchFamily="34" charset="0"/>
                        </a:rPr>
                        <a:t>베트남복</a:t>
                      </a:r>
                      <a:r>
                        <a:rPr lang="en-US" altLang="ko-KR" sz="1400" dirty="0">
                          <a:latin typeface="Abadi" panose="020B0604020104020204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Abadi" panose="020B0604020104020204" pitchFamily="34" charset="0"/>
                        </a:rPr>
                        <a:t>Áo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tứ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thân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(four-part dress)</a:t>
                      </a:r>
                    </a:p>
                    <a:p>
                      <a:pPr algn="l"/>
                      <a:r>
                        <a:rPr lang="en-US" sz="1400" dirty="0" err="1">
                          <a:latin typeface="Abadi" panose="020B0604020104020204" pitchFamily="34" charset="0"/>
                        </a:rPr>
                        <a:t>Áo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dài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      (long dress)</a:t>
                      </a:r>
                    </a:p>
                    <a:p>
                      <a:pPr algn="l"/>
                      <a:r>
                        <a:rPr lang="en-US" sz="1400" dirty="0" err="1">
                          <a:latin typeface="Abadi" panose="020B0604020104020204" pitchFamily="34" charset="0"/>
                        </a:rPr>
                        <a:t>Áo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bà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ba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  (the shirt of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Mrs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8616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C595B-CF72-4928-AD8E-2BE1FF568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" y="3666893"/>
            <a:ext cx="3090121" cy="319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38FA2-8512-4399-9820-FB0B14C3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1" y="3654626"/>
            <a:ext cx="2331738" cy="3215639"/>
          </a:xfrm>
          <a:prstGeom prst="rect">
            <a:avLst/>
          </a:prstGeom>
        </p:spPr>
      </p:pic>
      <p:pic>
        <p:nvPicPr>
          <p:cNvPr id="17" name="Picture Placeholder 16" descr="A collage of people in garment&#10;&#10;Description automatically generated with low confidence">
            <a:extLst>
              <a:ext uri="{FF2B5EF4-FFF2-40B4-BE49-F238E27FC236}">
                <a16:creationId xmlns:a16="http://schemas.microsoft.com/office/drawing/2014/main" id="{04A39985-F9BE-419E-85BE-C6AF80BB3F7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16656" r="16656"/>
          <a:stretch>
            <a:fillRect/>
          </a:stretch>
        </p:blipFill>
        <p:spPr>
          <a:xfrm>
            <a:off x="5462525" y="0"/>
            <a:ext cx="7022727" cy="6858000"/>
          </a:xfrm>
        </p:spPr>
      </p:pic>
    </p:spTree>
    <p:extLst>
      <p:ext uri="{BB962C8B-B14F-4D97-AF65-F5344CB8AC3E}">
        <p14:creationId xmlns:p14="http://schemas.microsoft.com/office/powerpoint/2010/main" val="29409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4584700" cy="792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ko-KR" altLang="en-US" dirty="0"/>
              <a:t>설날음식</a:t>
            </a:r>
            <a:endParaRPr lang="en-US" altLang="ko-KR" dirty="0"/>
          </a:p>
          <a:p>
            <a:r>
              <a:rPr lang="ko-KR" altLang="en-US" dirty="0"/>
              <a:t>설빔 </a:t>
            </a:r>
            <a:r>
              <a:rPr lang="en-US" altLang="ko-KR" dirty="0"/>
              <a:t>(Quan </a:t>
            </a:r>
            <a:r>
              <a:rPr lang="en-US" altLang="ko-KR" dirty="0" err="1"/>
              <a:t>ao</a:t>
            </a:r>
            <a:r>
              <a:rPr lang="en-US" altLang="ko-KR" dirty="0"/>
              <a:t> </a:t>
            </a:r>
            <a:r>
              <a:rPr lang="en-US" altLang="ko-KR" dirty="0" err="1"/>
              <a:t>ngay</a:t>
            </a:r>
            <a:r>
              <a:rPr lang="en-US" altLang="ko-KR" dirty="0"/>
              <a:t> </a:t>
            </a:r>
            <a:r>
              <a:rPr lang="en-US" altLang="ko-KR" dirty="0" err="1"/>
              <a:t>tet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84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ko-KR" altLang="en-US" dirty="0"/>
              <a:t>성묘 </a:t>
            </a:r>
            <a:r>
              <a:rPr lang="en-US" altLang="ko-KR" dirty="0"/>
              <a:t>( </a:t>
            </a:r>
            <a:r>
              <a:rPr lang="en-US" altLang="ko-KR" dirty="0" err="1"/>
              <a:t>tao</a:t>
            </a:r>
            <a:r>
              <a:rPr lang="en-US" altLang="ko-KR" dirty="0"/>
              <a:t> </a:t>
            </a:r>
            <a:r>
              <a:rPr lang="en-US" altLang="ko-KR" dirty="0" err="1"/>
              <a:t>mo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친척 </a:t>
            </a:r>
            <a:r>
              <a:rPr lang="en-US" altLang="ko-KR" dirty="0"/>
              <a:t>(ho hang)</a:t>
            </a:r>
          </a:p>
          <a:p>
            <a:pPr lvl="1"/>
            <a:r>
              <a:rPr lang="en-US" altLang="ko-KR" dirty="0"/>
              <a:t>Visiting relatives, friends, colleagues, neighbors</a:t>
            </a:r>
          </a:p>
          <a:p>
            <a:pPr lvl="1"/>
            <a:r>
              <a:rPr lang="en-US" altLang="ko-KR" dirty="0"/>
              <a:t>The first day is father’s Tet</a:t>
            </a:r>
          </a:p>
          <a:p>
            <a:pPr lvl="1"/>
            <a:r>
              <a:rPr lang="en-US" altLang="ko-KR" dirty="0"/>
              <a:t>The second day is mother’s Tet</a:t>
            </a:r>
          </a:p>
          <a:p>
            <a:pPr lvl="1"/>
            <a:r>
              <a:rPr lang="en-US" altLang="ko-KR" dirty="0"/>
              <a:t>The third day is teacher’s Tet</a:t>
            </a:r>
          </a:p>
          <a:p>
            <a:endParaRPr lang="en-US" altLang="ko-KR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8EAE2C3C-89E0-4387-8CD7-347287D4FCCD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3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en-US" altLang="ko-KR" dirty="0"/>
              <a:t>Greetings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EFCEA8F-5F25-4AAB-A678-D5B129387C4D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3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en-US" altLang="ko-KR" dirty="0"/>
              <a:t>Go to pagodas to pray</a:t>
            </a:r>
          </a:p>
          <a:p>
            <a:r>
              <a:rPr lang="en-US" altLang="ko-KR" dirty="0"/>
              <a:t>Fortune teller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E9AF4D2-8C5B-4567-A9ED-17DF96068963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01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81500" y="0"/>
            <a:ext cx="82931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2"/>
            <a:ext cx="5994398" cy="2781298"/>
          </a:xfrm>
        </p:spPr>
        <p:txBody>
          <a:bodyPr/>
          <a:lstStyle/>
          <a:p>
            <a:r>
              <a:rPr lang="ko-KR" altLang="en-US" dirty="0"/>
              <a:t>세뱃돈</a:t>
            </a:r>
            <a:endParaRPr lang="en-US" altLang="ko-KR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FD22D15-5D8E-430E-8C5A-D82A7EC802BF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EDC80-57A1-45E2-97D7-4C23148F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2" y="1181101"/>
            <a:ext cx="5994398" cy="5357811"/>
          </a:xfrm>
        </p:spPr>
        <p:txBody>
          <a:bodyPr/>
          <a:lstStyle/>
          <a:p>
            <a:r>
              <a:rPr lang="ko-KR" altLang="en-US" dirty="0"/>
              <a:t>전통놀이</a:t>
            </a:r>
            <a:r>
              <a:rPr lang="en-US" altLang="ko-KR" dirty="0"/>
              <a:t> (</a:t>
            </a:r>
            <a:r>
              <a:rPr lang="en-US" altLang="ko-KR" dirty="0" err="1"/>
              <a:t>tro</a:t>
            </a:r>
            <a:r>
              <a:rPr lang="en-US" altLang="ko-KR" dirty="0"/>
              <a:t> choi </a:t>
            </a:r>
            <a:r>
              <a:rPr lang="en-US" altLang="ko-KR" dirty="0" err="1"/>
              <a:t>truyen</a:t>
            </a:r>
            <a:r>
              <a:rPr lang="ko-KR" altLang="en-US" dirty="0"/>
              <a:t> </a:t>
            </a:r>
            <a:r>
              <a:rPr lang="en-US" altLang="ko-KR" dirty="0"/>
              <a:t>thong)</a:t>
            </a:r>
          </a:p>
          <a:p>
            <a:r>
              <a:rPr lang="ko-KR" altLang="en-US" dirty="0"/>
              <a:t>차례</a:t>
            </a:r>
            <a:endParaRPr lang="en-US" altLang="ko-KR" dirty="0"/>
          </a:p>
          <a:p>
            <a:r>
              <a:rPr lang="ko-KR" altLang="en-US" dirty="0"/>
              <a:t>덕담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9A37240E-1E4B-4814-904B-C330AE25CEE6}"/>
              </a:ext>
            </a:extLst>
          </p:cNvPr>
          <p:cNvSpPr txBox="1">
            <a:spLocks/>
          </p:cNvSpPr>
          <p:nvPr/>
        </p:nvSpPr>
        <p:spPr>
          <a:xfrm>
            <a:off x="101601" y="137400"/>
            <a:ext cx="4584700" cy="7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Abadi" panose="020B0604020104020204" pitchFamily="34" charset="0"/>
              </a:rPr>
              <a:t>설날 이벤트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C6E8D1-D7A3-4BB4-9729-D16A3C182A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57860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F23BE-74AF-42C0-BA1D-FA64AB61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37400"/>
            <a:ext cx="5994400" cy="7920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chemeClr val="tx1"/>
                </a:solidFill>
                <a:latin typeface="Abadi" panose="020B0604020104020204" pitchFamily="34" charset="0"/>
              </a:rPr>
              <a:t>What Vietnam can learn from Korea?</a:t>
            </a:r>
            <a:endParaRPr lang="en-US" sz="2800" b="0" i="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E1F4-13A8-480F-BF66-537E5C684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4AB7A2-E731-4113-B255-3EC2F548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81100"/>
            <a:ext cx="6095998" cy="380312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베트남 축구 국가대표팀</a:t>
            </a:r>
            <a:r>
              <a:rPr lang="en-US" altLang="ko-KR" sz="2400" dirty="0"/>
              <a:t>: </a:t>
            </a:r>
            <a:r>
              <a:rPr lang="ko-KR" altLang="en-US" sz="2400" dirty="0"/>
              <a:t>박항서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475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-Theme-Bubbl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S-Theme-Bubbl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 Presentation_Win32_SB v2" id="{6296A1A3-4545-4186-A11E-C7596C310FCC}" vid="{2333D8A0-1005-471E-A680-7FF710F2D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606CA9-73CA-4217-BA3D-1864E6BFEE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C58A64B-81C3-4EC2-A044-1AD401A10D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E7B02C-5194-4175-B6C3-18AE8350DC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98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Noto Sans</vt:lpstr>
      <vt:lpstr>Abadi</vt:lpstr>
      <vt:lpstr>Arial</vt:lpstr>
      <vt:lpstr>Calibri</vt:lpstr>
      <vt:lpstr>Calibri Light</vt:lpstr>
      <vt:lpstr>Wingdings</vt:lpstr>
      <vt:lpstr>Office Theme</vt:lpstr>
      <vt:lpstr>PowerPoint Presentation</vt:lpstr>
      <vt:lpstr>베트남민족</vt:lpstr>
      <vt:lpstr>설날 이벤트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Vietnam can learn from Korea?</vt:lpstr>
      <vt:lpstr>What Vietnam can learn from Korea?</vt:lpstr>
      <vt:lpstr>What Vietnam can learn from Korea?</vt:lpstr>
      <vt:lpstr>What Korea can learn from Vietnam?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2020-02-14T09:17:00Z</dcterms:created>
  <dcterms:modified xsi:type="dcterms:W3CDTF">2021-02-19T09:21:59Z</dcterms:modified>
</cp:coreProperties>
</file>