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98" d="100"/>
          <a:sy n="98" d="100"/>
        </p:scale>
        <p:origin x="53"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86431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83625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111391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20216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218825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410773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265137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12503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341459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257213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F0A89A-E16B-425E-BF38-B4A025DD391F}" type="datetimeFigureOut">
              <a:rPr lang="en-GB" smtClean="0"/>
              <a:t>07/03/2018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E836F1C-DBA6-427A-A3FE-887BD498CF4C}" type="slidenum">
              <a:rPr lang="en-GB" smtClean="0"/>
              <a:t>‹#›</a:t>
            </a:fld>
            <a:endParaRPr lang="en-GB" dirty="0"/>
          </a:p>
        </p:txBody>
      </p:sp>
    </p:spTree>
    <p:extLst>
      <p:ext uri="{BB962C8B-B14F-4D97-AF65-F5344CB8AC3E}">
        <p14:creationId xmlns:p14="http://schemas.microsoft.com/office/powerpoint/2010/main" val="85523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0A89A-E16B-425E-BF38-B4A025DD391F}" type="datetimeFigureOut">
              <a:rPr lang="en-GB" smtClean="0"/>
              <a:t>07/03/2018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36F1C-DBA6-427A-A3FE-887BD498CF4C}" type="slidenum">
              <a:rPr lang="en-GB" smtClean="0"/>
              <a:t>‹#›</a:t>
            </a:fld>
            <a:endParaRPr lang="en-GB" dirty="0"/>
          </a:p>
        </p:txBody>
      </p:sp>
    </p:spTree>
    <p:extLst>
      <p:ext uri="{BB962C8B-B14F-4D97-AF65-F5344CB8AC3E}">
        <p14:creationId xmlns:p14="http://schemas.microsoft.com/office/powerpoint/2010/main" val="4181695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on: C:\Users\NATI\AppData\Local\Microsoft\Windows\INetCache\Content.Word\526px-Addis_Ababa_University_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5840" y="154817"/>
            <a:ext cx="1962150" cy="1874360"/>
          </a:xfrm>
          <a:prstGeom prst="rect">
            <a:avLst/>
          </a:prstGeom>
          <a:noFill/>
          <a:ln>
            <a:noFill/>
          </a:ln>
        </p:spPr>
      </p:pic>
      <p:sp>
        <p:nvSpPr>
          <p:cNvPr id="5" name="Rectangle 4"/>
          <p:cNvSpPr/>
          <p:nvPr/>
        </p:nvSpPr>
        <p:spPr>
          <a:xfrm>
            <a:off x="855677" y="2092048"/>
            <a:ext cx="9806729" cy="3677930"/>
          </a:xfrm>
          <a:prstGeom prst="rect">
            <a:avLst/>
          </a:prstGeom>
        </p:spPr>
        <p:txBody>
          <a:bodyPr wrap="square">
            <a:spAutoFit/>
          </a:bodyPr>
          <a:lstStyle/>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ADDIS ABABA INSTITUTE OF TECHNOLOGY</a:t>
            </a:r>
          </a:p>
          <a:p>
            <a:pPr lvl="0" indent="457200" algn="ctr" eaLnBrk="0" fontAlgn="base" hangingPunct="0">
              <a:spcBef>
                <a:spcPct val="0"/>
              </a:spcBef>
              <a:spcAft>
                <a:spcPct val="0"/>
              </a:spcAft>
            </a:pPr>
            <a:endParaRPr kumimoji="0" lang="en-US" altLang="en-US" sz="900" b="0" i="0" u="none" strike="noStrike" cap="none" normalizeH="0" baseline="0" dirty="0">
              <a:ln>
                <a:noFill/>
              </a:ln>
              <a:solidFill>
                <a:srgbClr val="002060"/>
              </a:solidFill>
              <a:effectLst/>
              <a:latin typeface="Bernard MT Condensed" panose="02050806060905020404" pitchFamily="18" charset="0"/>
            </a:endParaRPr>
          </a:p>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Center of Information Technology and Scientific Computing </a:t>
            </a:r>
          </a:p>
          <a:p>
            <a:pPr marL="27432" algn="ct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Department of Software </a:t>
            </a:r>
            <a:r>
              <a:rPr lang="en-US" altLang="en-US" sz="2000" dirty="0" smtClean="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Engineering</a:t>
            </a:r>
            <a:endParaRPr lang="en-US" sz="2000" dirty="0">
              <a:solidFill>
                <a:srgbClr val="002060"/>
              </a:solidFill>
              <a:latin typeface="Bernard MT Condensed" panose="02050806060905020404" pitchFamily="18" charset="0"/>
            </a:endParaRPr>
          </a:p>
          <a:p>
            <a:pPr marL="27432"/>
            <a:r>
              <a:rPr lang="en-US" sz="2000" dirty="0">
                <a:solidFill>
                  <a:srgbClr val="002060"/>
                </a:solidFill>
                <a:latin typeface="Bernard MT Condensed" panose="02050806060905020404" pitchFamily="18" charset="0"/>
              </a:rPr>
              <a:t>                                              </a:t>
            </a:r>
            <a:r>
              <a:rPr lang="en-US" sz="2000" dirty="0" smtClean="0">
                <a:solidFill>
                  <a:srgbClr val="002060"/>
                </a:solidFill>
                <a:latin typeface="Bernard MT Condensed" panose="02050806060905020404" pitchFamily="18" charset="0"/>
              </a:rPr>
              <a:t>Ethiopian Music and Movies Copyrighter</a:t>
            </a:r>
            <a:r>
              <a:rPr lang="en-US" sz="2800" dirty="0">
                <a:solidFill>
                  <a:srgbClr val="002060"/>
                </a:solidFill>
                <a:latin typeface="Century Gothic" panose="020B0502020202020204" pitchFamily="34" charset="0"/>
              </a:rPr>
              <a:t/>
            </a:r>
            <a:br>
              <a:rPr lang="en-US" sz="2800" dirty="0">
                <a:solidFill>
                  <a:srgbClr val="002060"/>
                </a:solidFill>
                <a:latin typeface="Century Gothic" panose="020B0502020202020204" pitchFamily="34" charset="0"/>
              </a:rPr>
            </a:br>
            <a:r>
              <a:rPr lang="en-US" dirty="0">
                <a:solidFill>
                  <a:srgbClr val="002060"/>
                </a:solidFill>
                <a:latin typeface="Century Gothic" panose="020B0502020202020204" pitchFamily="34" charset="0"/>
              </a:rPr>
              <a:t>Group Members:-</a:t>
            </a:r>
          </a:p>
          <a:p>
            <a:pPr marL="941832" lvl="1" indent="-457200">
              <a:buFont typeface="Arial" panose="020B0604020202020204" pitchFamily="34" charset="0"/>
              <a:buChar char="•"/>
            </a:pPr>
            <a:r>
              <a:rPr lang="en-US" dirty="0" err="1" smtClean="0">
                <a:solidFill>
                  <a:srgbClr val="002060"/>
                </a:solidFill>
                <a:latin typeface="Century Gothic" panose="020B0502020202020204" pitchFamily="34" charset="0"/>
              </a:rPr>
              <a:t>Eyosias</a:t>
            </a:r>
            <a:r>
              <a:rPr lang="en-US" dirty="0" smtClean="0">
                <a:solidFill>
                  <a:srgbClr val="002060"/>
                </a:solidFill>
                <a:latin typeface="Century Gothic" panose="020B0502020202020204" pitchFamily="34" charset="0"/>
              </a:rPr>
              <a:t> Samson</a:t>
            </a:r>
          </a:p>
          <a:p>
            <a:pPr marL="941832" lvl="1" indent="-457200">
              <a:buFont typeface="Arial" panose="020B0604020202020204" pitchFamily="34" charset="0"/>
              <a:buChar char="•"/>
            </a:pPr>
            <a:r>
              <a:rPr lang="en-US" dirty="0" err="1" smtClean="0">
                <a:solidFill>
                  <a:srgbClr val="002060"/>
                </a:solidFill>
                <a:latin typeface="Century Gothic" panose="020B0502020202020204" pitchFamily="34" charset="0"/>
              </a:rPr>
              <a:t>Gemechu</a:t>
            </a:r>
            <a:r>
              <a:rPr lang="en-US" dirty="0" smtClean="0">
                <a:solidFill>
                  <a:srgbClr val="002060"/>
                </a:solidFill>
                <a:latin typeface="Century Gothic" panose="020B0502020202020204" pitchFamily="34" charset="0"/>
              </a:rPr>
              <a:t> </a:t>
            </a:r>
          </a:p>
          <a:p>
            <a:pPr marL="941832" lvl="1" indent="-457200">
              <a:buFont typeface="Arial" panose="020B0604020202020204" pitchFamily="34" charset="0"/>
              <a:buChar char="•"/>
            </a:pPr>
            <a:r>
              <a:rPr lang="en-US" dirty="0" smtClean="0">
                <a:solidFill>
                  <a:srgbClr val="002060"/>
                </a:solidFill>
                <a:latin typeface="Century Gothic" panose="020B0502020202020204" pitchFamily="34" charset="0"/>
              </a:rPr>
              <a:t>Henok</a:t>
            </a:r>
            <a:endParaRPr lang="en-US" dirty="0">
              <a:solidFill>
                <a:srgbClr val="002060"/>
              </a:solidFill>
              <a:latin typeface="Century Gothic" panose="020B0502020202020204" pitchFamily="34" charset="0"/>
            </a:endParaRPr>
          </a:p>
          <a:p>
            <a:pPr marL="941832" lvl="1" indent="-457200">
              <a:buFont typeface="Arial" panose="020B0604020202020204" pitchFamily="34" charset="0"/>
              <a:buChar char="•"/>
            </a:pPr>
            <a:r>
              <a:rPr lang="en-US" dirty="0" smtClean="0">
                <a:solidFill>
                  <a:srgbClr val="002060"/>
                </a:solidFill>
                <a:latin typeface="Century Gothic" panose="020B0502020202020204" pitchFamily="34" charset="0"/>
              </a:rPr>
              <a:t>Immanuel</a:t>
            </a:r>
            <a:endParaRPr lang="en-US" dirty="0">
              <a:solidFill>
                <a:srgbClr val="002060"/>
              </a:solidFill>
              <a:latin typeface="Century Gothic" panose="020B0502020202020204" pitchFamily="34" charset="0"/>
            </a:endParaRPr>
          </a:p>
          <a:p>
            <a:pPr marL="941832" lvl="1" indent="-457200">
              <a:buFont typeface="Arial" panose="020B0604020202020204" pitchFamily="34" charset="0"/>
              <a:buChar char="•"/>
            </a:pPr>
            <a:r>
              <a:rPr lang="en-US" dirty="0" err="1" smtClean="0">
                <a:solidFill>
                  <a:srgbClr val="002060"/>
                </a:solidFill>
                <a:latin typeface="Century Gothic" panose="020B0502020202020204" pitchFamily="34" charset="0"/>
              </a:rPr>
              <a:t>Kaleab</a:t>
            </a:r>
            <a:r>
              <a:rPr lang="en-US" dirty="0" smtClean="0">
                <a:solidFill>
                  <a:srgbClr val="002060"/>
                </a:solidFill>
                <a:latin typeface="Century Gothic" panose="020B0502020202020204" pitchFamily="34" charset="0"/>
              </a:rPr>
              <a:t> </a:t>
            </a:r>
            <a:r>
              <a:rPr lang="en-US" dirty="0" err="1" smtClean="0">
                <a:solidFill>
                  <a:srgbClr val="002060"/>
                </a:solidFill>
                <a:latin typeface="Century Gothic" panose="020B0502020202020204" pitchFamily="34" charset="0"/>
              </a:rPr>
              <a:t>Belete</a:t>
            </a:r>
            <a:endParaRPr lang="en-US" dirty="0">
              <a:solidFill>
                <a:srgbClr val="002060"/>
              </a:solidFill>
              <a:latin typeface="Century Gothic" panose="020B0502020202020204" pitchFamily="34" charset="0"/>
            </a:endParaRPr>
          </a:p>
          <a:p>
            <a:pPr marL="941832" lvl="1" indent="-457200">
              <a:buFont typeface="Arial" panose="020B0604020202020204" pitchFamily="34" charset="0"/>
              <a:buChar char="•"/>
            </a:pPr>
            <a:r>
              <a:rPr lang="en-US" dirty="0" smtClean="0">
                <a:solidFill>
                  <a:srgbClr val="002060"/>
                </a:solidFill>
                <a:latin typeface="Century Gothic" panose="020B0502020202020204" pitchFamily="34" charset="0"/>
              </a:rPr>
              <a:t>Kalid Sultan</a:t>
            </a:r>
            <a:endParaRPr lang="en-US" dirty="0">
              <a:solidFill>
                <a:srgbClr val="002060"/>
              </a:solidFill>
              <a:latin typeface="Century Gothic" panose="020B0502020202020204" pitchFamily="34" charset="0"/>
            </a:endParaRPr>
          </a:p>
          <a:p>
            <a:pPr lvl="0" indent="457200" algn="ctr" eaLnBrk="0" fontAlgn="base" hangingPunct="0">
              <a:spcBef>
                <a:spcPct val="0"/>
              </a:spcBef>
              <a:spcAft>
                <a:spcPct val="0"/>
              </a:spcAft>
            </a:pPr>
            <a:endParaRPr lang="en-US" altLang="en-US" dirty="0">
              <a:solidFill>
                <a:srgbClr val="002060"/>
              </a:solidFill>
              <a:latin typeface="Century Gothic" panose="020B0502020202020204" pitchFamily="34" charset="0"/>
            </a:endParaRPr>
          </a:p>
        </p:txBody>
      </p:sp>
      <p:sp>
        <p:nvSpPr>
          <p:cNvPr id="6" name="Rectangle 5"/>
          <p:cNvSpPr/>
          <p:nvPr/>
        </p:nvSpPr>
        <p:spPr>
          <a:xfrm>
            <a:off x="9538282" y="5828143"/>
            <a:ext cx="1540806" cy="369332"/>
          </a:xfrm>
          <a:prstGeom prst="rect">
            <a:avLst/>
          </a:prstGeom>
        </p:spPr>
        <p:txBody>
          <a:bodyPr wrap="none">
            <a:spAutoFit/>
          </a:bodyPr>
          <a:lstStyle/>
          <a:p>
            <a:r>
              <a:rPr lang="en-US" dirty="0">
                <a:latin typeface="Century Gothic" panose="020B0502020202020204" pitchFamily="34" charset="0"/>
              </a:rPr>
              <a:t> </a:t>
            </a:r>
            <a:r>
              <a:rPr lang="en-US" dirty="0" smtClean="0">
                <a:latin typeface="Century Gothic" panose="020B0502020202020204" pitchFamily="34" charset="0"/>
              </a:rPr>
              <a:t>07/03/2018 </a:t>
            </a:r>
            <a:endParaRPr lang="en-US" dirty="0">
              <a:latin typeface="Century Gothic" panose="020B0502020202020204" pitchFamily="34" charset="0"/>
            </a:endParaRPr>
          </a:p>
        </p:txBody>
      </p:sp>
    </p:spTree>
    <p:extLst>
      <p:ext uri="{BB962C8B-B14F-4D97-AF65-F5344CB8AC3E}">
        <p14:creationId xmlns:p14="http://schemas.microsoft.com/office/powerpoint/2010/main" val="121072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lstStyle/>
          <a:p>
            <a:r>
              <a:rPr lang="en-US" dirty="0"/>
              <a:t>Overview </a:t>
            </a:r>
          </a:p>
          <a:p>
            <a:r>
              <a:rPr lang="en-US" dirty="0" smtClean="0"/>
              <a:t>Problem Statement</a:t>
            </a:r>
          </a:p>
          <a:p>
            <a:r>
              <a:rPr lang="en-US" dirty="0" smtClean="0"/>
              <a:t>Scope of the Project.</a:t>
            </a:r>
          </a:p>
          <a:p>
            <a:r>
              <a:rPr lang="en-US" smtClean="0"/>
              <a:t>Methodology.</a:t>
            </a:r>
            <a:endParaRPr lang="en-US" dirty="0"/>
          </a:p>
        </p:txBody>
      </p:sp>
    </p:spTree>
    <p:extLst>
      <p:ext uri="{BB962C8B-B14F-4D97-AF65-F5344CB8AC3E}">
        <p14:creationId xmlns:p14="http://schemas.microsoft.com/office/powerpoint/2010/main" val="318718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p:txBody>
          <a:bodyPr/>
          <a:lstStyle/>
          <a:p>
            <a:r>
              <a:rPr lang="en-GB" dirty="0"/>
              <a:t>According to a </a:t>
            </a:r>
            <a:r>
              <a:rPr lang="en-GB" dirty="0" smtClean="0"/>
              <a:t>recent study</a:t>
            </a:r>
            <a:r>
              <a:rPr lang="en-GB" dirty="0" smtClean="0"/>
              <a:t>, </a:t>
            </a:r>
            <a:r>
              <a:rPr lang="en-GB" dirty="0"/>
              <a:t>more than 95% of music and 98% of locally made movies on the market are illegal copies. Due to the rampant copyright infringement, publishers are paying less money for </a:t>
            </a:r>
            <a:r>
              <a:rPr lang="en-GB" dirty="0" smtClean="0"/>
              <a:t>movies.</a:t>
            </a:r>
          </a:p>
          <a:p>
            <a:r>
              <a:rPr lang="en-GB" dirty="0"/>
              <a:t> A study conducted by EIPO on the level of copyright infringement at a national level indicates that the infringement rate was 58.6% for the year 2014. Out of this, the infringement rate on musical works was 80.33% - far higher than that of films, which was at 49.05%. This affirms that Ethiopia's music sector is particularly susceptible to piracy.</a:t>
            </a:r>
            <a:endParaRPr lang="en-US" dirty="0"/>
          </a:p>
        </p:txBody>
      </p:sp>
    </p:spTree>
    <p:extLst>
      <p:ext uri="{BB962C8B-B14F-4D97-AF65-F5344CB8AC3E}">
        <p14:creationId xmlns:p14="http://schemas.microsoft.com/office/powerpoint/2010/main" val="107367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lstStyle/>
          <a:p>
            <a:r>
              <a:rPr lang="en-US" dirty="0"/>
              <a:t>What motivates you to do this </a:t>
            </a:r>
            <a:r>
              <a:rPr lang="en-US" dirty="0" smtClean="0"/>
              <a:t>project?</a:t>
            </a:r>
          </a:p>
          <a:p>
            <a:pPr lvl="1"/>
            <a:r>
              <a:rPr lang="en-US" dirty="0" smtClean="0"/>
              <a:t>The constant infringement of intellectual property rights in the music industry</a:t>
            </a:r>
            <a:endParaRPr lang="en-US" dirty="0" smtClean="0"/>
          </a:p>
          <a:p>
            <a:pPr lvl="1"/>
            <a:r>
              <a:rPr lang="en-US" dirty="0"/>
              <a:t>The absence of applications like iTunes that can be used to allow legal digital purchases of Ethiopian </a:t>
            </a:r>
            <a:r>
              <a:rPr lang="en-US" dirty="0" smtClean="0"/>
              <a:t>music with Ethiopian currency.</a:t>
            </a:r>
            <a:endParaRPr lang="en-US" dirty="0" smtClean="0"/>
          </a:p>
          <a:p>
            <a:pPr lvl="1"/>
            <a:r>
              <a:rPr lang="en-US" dirty="0" smtClean="0"/>
              <a:t>The desire to </a:t>
            </a:r>
            <a:r>
              <a:rPr lang="en-US" dirty="0" smtClean="0"/>
              <a:t>build a safer environment for both the users and developers.</a:t>
            </a:r>
            <a:endParaRPr lang="en-US" dirty="0"/>
          </a:p>
          <a:p>
            <a:r>
              <a:rPr lang="en-US" dirty="0"/>
              <a:t>What gaps have initiated </a:t>
            </a:r>
            <a:r>
              <a:rPr lang="en-US" dirty="0" smtClean="0"/>
              <a:t>you?</a:t>
            </a:r>
            <a:endParaRPr lang="en-US" dirty="0"/>
          </a:p>
          <a:p>
            <a:pPr lvl="1"/>
            <a:r>
              <a:rPr lang="en-US" dirty="0" smtClean="0"/>
              <a:t>The only existing application in the Google Play Store that allows for purchases of Ethiopian music with Ethiopian Birr (called </a:t>
            </a:r>
            <a:r>
              <a:rPr lang="en-US" dirty="0" err="1" smtClean="0"/>
              <a:t>ArifZefen</a:t>
            </a:r>
            <a:r>
              <a:rPr lang="en-US" dirty="0" smtClean="0"/>
              <a:t>) has been highly criticized by users for its inconvenience and incompetence. </a:t>
            </a:r>
            <a:endParaRPr lang="en-US" dirty="0"/>
          </a:p>
          <a:p>
            <a:endParaRPr lang="en-US" dirty="0"/>
          </a:p>
        </p:txBody>
      </p:sp>
    </p:spTree>
    <p:extLst>
      <p:ext uri="{BB962C8B-B14F-4D97-AF65-F5344CB8AC3E}">
        <p14:creationId xmlns:p14="http://schemas.microsoft.com/office/powerpoint/2010/main" val="37985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6" y="341778"/>
            <a:ext cx="10515600" cy="1325563"/>
          </a:xfrm>
        </p:spPr>
        <p:txBody>
          <a:bodyPr/>
          <a:lstStyle/>
          <a:p>
            <a:r>
              <a:rPr lang="en-GB" b="1" dirty="0" smtClean="0"/>
              <a:t>Some user comments</a:t>
            </a:r>
            <a:endParaRPr lang="en-GB"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2378" y="1334635"/>
            <a:ext cx="6844380" cy="5208088"/>
          </a:xfrm>
        </p:spPr>
      </p:pic>
    </p:spTree>
    <p:extLst>
      <p:ext uri="{BB962C8B-B14F-4D97-AF65-F5344CB8AC3E}">
        <p14:creationId xmlns:p14="http://schemas.microsoft.com/office/powerpoint/2010/main" val="2110466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 </a:t>
            </a:r>
          </a:p>
        </p:txBody>
      </p:sp>
      <p:sp>
        <p:nvSpPr>
          <p:cNvPr id="3" name="Content Placeholder 2"/>
          <p:cNvSpPr>
            <a:spLocks noGrp="1"/>
          </p:cNvSpPr>
          <p:nvPr>
            <p:ph idx="1"/>
          </p:nvPr>
        </p:nvSpPr>
        <p:spPr>
          <a:xfrm>
            <a:off x="838200" y="1752600"/>
            <a:ext cx="10515600" cy="4946073"/>
          </a:xfrm>
        </p:spPr>
        <p:txBody>
          <a:bodyPr>
            <a:normAutofit fontScale="92500" lnSpcReduction="10000"/>
          </a:bodyPr>
          <a:lstStyle/>
          <a:p>
            <a:r>
              <a:rPr lang="en-US" dirty="0"/>
              <a:t>What </a:t>
            </a:r>
            <a:r>
              <a:rPr lang="en-US" dirty="0" smtClean="0"/>
              <a:t>is</a:t>
            </a:r>
            <a:r>
              <a:rPr lang="en-US" dirty="0" smtClean="0"/>
              <a:t> </a:t>
            </a:r>
            <a:r>
              <a:rPr lang="en-US" dirty="0"/>
              <a:t>the main </a:t>
            </a:r>
            <a:r>
              <a:rPr lang="en-US" dirty="0" smtClean="0"/>
              <a:t>solution?</a:t>
            </a:r>
          </a:p>
          <a:p>
            <a:pPr lvl="1"/>
            <a:r>
              <a:rPr lang="en-US" dirty="0" smtClean="0"/>
              <a:t>Create a system that allows users to purchase their products without infringing on the copyrights of the products. </a:t>
            </a:r>
          </a:p>
          <a:p>
            <a:r>
              <a:rPr lang="en-US" dirty="0"/>
              <a:t>What </a:t>
            </a:r>
            <a:r>
              <a:rPr lang="en-US" dirty="0" smtClean="0"/>
              <a:t>is</a:t>
            </a:r>
            <a:r>
              <a:rPr lang="en-US" dirty="0" smtClean="0"/>
              <a:t> </a:t>
            </a:r>
            <a:r>
              <a:rPr lang="en-US" dirty="0"/>
              <a:t>this project intended to </a:t>
            </a:r>
            <a:r>
              <a:rPr lang="en-US" dirty="0" smtClean="0"/>
              <a:t>do?</a:t>
            </a:r>
          </a:p>
          <a:p>
            <a:pPr lvl="1"/>
            <a:r>
              <a:rPr lang="en-US" dirty="0" smtClean="0"/>
              <a:t>Allow users to purchase </a:t>
            </a:r>
            <a:r>
              <a:rPr lang="en-US" dirty="0" smtClean="0"/>
              <a:t>music</a:t>
            </a:r>
            <a:endParaRPr lang="en-US" dirty="0" smtClean="0"/>
          </a:p>
          <a:p>
            <a:pPr lvl="1"/>
            <a:r>
              <a:rPr lang="en-US" dirty="0" smtClean="0"/>
              <a:t>Allow </a:t>
            </a:r>
            <a:r>
              <a:rPr lang="en-US" dirty="0" smtClean="0"/>
              <a:t>artists to receive payment for their works.</a:t>
            </a:r>
            <a:endParaRPr lang="en-US" dirty="0" smtClean="0"/>
          </a:p>
          <a:p>
            <a:pPr lvl="1"/>
            <a:r>
              <a:rPr lang="en-US" dirty="0" smtClean="0"/>
              <a:t>Create an ecosystem where both users and </a:t>
            </a:r>
            <a:r>
              <a:rPr lang="en-US" dirty="0" smtClean="0"/>
              <a:t>artists</a:t>
            </a:r>
            <a:r>
              <a:rPr lang="en-US" dirty="0" smtClean="0"/>
              <a:t> </a:t>
            </a:r>
            <a:r>
              <a:rPr lang="en-US" dirty="0" smtClean="0"/>
              <a:t>are both happy</a:t>
            </a:r>
          </a:p>
          <a:p>
            <a:pPr lvl="1"/>
            <a:r>
              <a:rPr lang="en-US" dirty="0"/>
              <a:t>D</a:t>
            </a:r>
            <a:r>
              <a:rPr lang="en-US" dirty="0" smtClean="0"/>
              <a:t>evelop </a:t>
            </a:r>
            <a:r>
              <a:rPr lang="en-US" dirty="0" smtClean="0"/>
              <a:t>a system where the products in the system cannot infringe on the copyright to be copied elsewhere.</a:t>
            </a:r>
            <a:endParaRPr lang="en-US" dirty="0"/>
          </a:p>
          <a:p>
            <a:r>
              <a:rPr lang="en-US" dirty="0"/>
              <a:t>What are the limitation of the </a:t>
            </a:r>
            <a:r>
              <a:rPr lang="en-US" dirty="0" smtClean="0"/>
              <a:t>project?</a:t>
            </a:r>
          </a:p>
          <a:p>
            <a:pPr lvl="1"/>
            <a:r>
              <a:rPr lang="en-US" dirty="0" smtClean="0"/>
              <a:t>Our application is restricted to those with access to mobile phones and desktop computers. People that don’t have access to these will likely continue to infringe on Artists' intellectual property rights</a:t>
            </a:r>
            <a:r>
              <a:rPr lang="en-US" dirty="0" smtClean="0"/>
              <a:t> .</a:t>
            </a:r>
            <a:endParaRPr lang="en-US" dirty="0" smtClean="0"/>
          </a:p>
          <a:p>
            <a:pPr lvl="1"/>
            <a:r>
              <a:rPr lang="en-US" dirty="0" smtClean="0"/>
              <a:t>Users and </a:t>
            </a:r>
            <a:r>
              <a:rPr lang="en-US" dirty="0" smtClean="0"/>
              <a:t>Artists</a:t>
            </a:r>
            <a:r>
              <a:rPr lang="en-US" dirty="0" smtClean="0"/>
              <a:t> </a:t>
            </a:r>
            <a:r>
              <a:rPr lang="en-US" dirty="0" smtClean="0"/>
              <a:t>should have </a:t>
            </a:r>
            <a:r>
              <a:rPr lang="en-US" dirty="0" smtClean="0"/>
              <a:t>a bank </a:t>
            </a:r>
            <a:r>
              <a:rPr lang="en-US" dirty="0" smtClean="0"/>
              <a:t>account to transfer the money to.</a:t>
            </a:r>
            <a:endParaRPr lang="en-US" dirty="0"/>
          </a:p>
        </p:txBody>
      </p:sp>
    </p:spTree>
    <p:extLst>
      <p:ext uri="{BB962C8B-B14F-4D97-AF65-F5344CB8AC3E}">
        <p14:creationId xmlns:p14="http://schemas.microsoft.com/office/powerpoint/2010/main" val="3262185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lstStyle/>
          <a:p>
            <a:r>
              <a:rPr lang="en-US" dirty="0"/>
              <a:t>What methods do you use to collect </a:t>
            </a:r>
            <a:r>
              <a:rPr lang="en-US" dirty="0" smtClean="0"/>
              <a:t>data?</a:t>
            </a:r>
            <a:endParaRPr lang="en-US" dirty="0"/>
          </a:p>
          <a:p>
            <a:pPr lvl="1"/>
            <a:r>
              <a:rPr lang="en-US" dirty="0" smtClean="0"/>
              <a:t>By reviewing the successes of contemporary applications like iTunes and Spotify, we intend to capitalize on the experiences acquired by pre-existing platforms.</a:t>
            </a:r>
          </a:p>
          <a:p>
            <a:pPr marL="457200" lvl="1" indent="0">
              <a:buNone/>
            </a:pPr>
            <a:endParaRPr lang="en-US" dirty="0" smtClean="0"/>
          </a:p>
          <a:p>
            <a:r>
              <a:rPr lang="en-US" dirty="0" smtClean="0"/>
              <a:t>Development methods you are going to use?</a:t>
            </a:r>
          </a:p>
          <a:p>
            <a:pPr lvl="1"/>
            <a:r>
              <a:rPr lang="en-US" dirty="0" smtClean="0"/>
              <a:t>Spiral Software development model makes more sense to use because our application has enormous risk associated with it. Since it involves two industries (Financial and Music), it is best to assess risk intensively and at the beginning of each step.</a:t>
            </a:r>
            <a:endParaRPr lang="en-US" dirty="0"/>
          </a:p>
        </p:txBody>
      </p:sp>
    </p:spTree>
    <p:extLst>
      <p:ext uri="{BB962C8B-B14F-4D97-AF65-F5344CB8AC3E}">
        <p14:creationId xmlns:p14="http://schemas.microsoft.com/office/powerpoint/2010/main" val="1615769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399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Bernard MT Condensed</vt:lpstr>
      <vt:lpstr>Calibri</vt:lpstr>
      <vt:lpstr>Calibri Light</vt:lpstr>
      <vt:lpstr>Century Gothic</vt:lpstr>
      <vt:lpstr>Times New Roman</vt:lpstr>
      <vt:lpstr>Office Theme</vt:lpstr>
      <vt:lpstr>PowerPoint Presentation</vt:lpstr>
      <vt:lpstr>Outline </vt:lpstr>
      <vt:lpstr>Overview </vt:lpstr>
      <vt:lpstr>Problem Statement </vt:lpstr>
      <vt:lpstr>Some user comments</vt:lpstr>
      <vt:lpstr>Scope of the Project </vt:lpstr>
      <vt:lpstr>Methodology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2018-03-06T08:30:45Z</dcterms:created>
  <dcterms:modified xsi:type="dcterms:W3CDTF">2018-03-07T06:46:07Z</dcterms:modified>
</cp:coreProperties>
</file>