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  <a:srgbClr val="766F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689A-9CC5-4B23-A8B8-652A4FEF9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/>
          <a:lstStyle/>
          <a:p>
            <a:r>
              <a:rPr lang="en-US" dirty="0"/>
              <a:t>Musika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29543-0490-4DB0-AA5E-922CBB382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A53010"/>
                </a:solidFill>
              </a:rPr>
              <a:t>		</a:t>
            </a:r>
            <a:r>
              <a:rPr lang="en-US" sz="1600" dirty="0">
                <a:solidFill>
                  <a:srgbClr val="A53010"/>
                </a:solidFill>
              </a:rPr>
              <a:t>Q  U  A  L  I  T  Y   I  S   W  H  A  T   M  A  T  </a:t>
            </a:r>
            <a:r>
              <a:rPr lang="en-US" sz="1600" dirty="0" err="1">
                <a:solidFill>
                  <a:srgbClr val="A53010"/>
                </a:solidFill>
              </a:rPr>
              <a:t>T</a:t>
            </a:r>
            <a:r>
              <a:rPr lang="en-US" sz="1600" dirty="0">
                <a:solidFill>
                  <a:srgbClr val="A53010"/>
                </a:solidFill>
              </a:rPr>
              <a:t>  E  R  S !!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98B88A8-C56C-4AA8-A91D-34833680A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9213" y="949230"/>
            <a:ext cx="9112456" cy="2262781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492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9316-A2E6-412B-AC6E-E595D13B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895B-67C8-40CF-9975-7BFEC44DC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5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4300-8767-484E-A360-F03A8952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The Existing System</a:t>
            </a:r>
            <a:br>
              <a:rPr lang="en-US" dirty="0"/>
            </a:br>
            <a:endParaRPr lang="en-US" dirty="0"/>
          </a:p>
        </p:txBody>
      </p:sp>
      <p:pic>
        <p:nvPicPr>
          <p:cNvPr id="1029" name="Picture 5" descr="1">
            <a:extLst>
              <a:ext uri="{FF2B5EF4-FFF2-40B4-BE49-F238E27FC236}">
                <a16:creationId xmlns:a16="http://schemas.microsoft.com/office/drawing/2014/main" id="{A67A42F4-FD60-40A3-856A-F95D1B30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01" y="1477900"/>
            <a:ext cx="3636709" cy="267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2">
            <a:extLst>
              <a:ext uri="{FF2B5EF4-FFF2-40B4-BE49-F238E27FC236}">
                <a16:creationId xmlns:a16="http://schemas.microsoft.com/office/drawing/2014/main" id="{0800A179-477E-46C4-9DA8-1B98F1F4D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910" y="1570385"/>
            <a:ext cx="4015409" cy="248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3">
            <a:extLst>
              <a:ext uri="{FF2B5EF4-FFF2-40B4-BE49-F238E27FC236}">
                <a16:creationId xmlns:a16="http://schemas.microsoft.com/office/drawing/2014/main" id="{71E006F9-48AD-4EA5-A60C-C763E624D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55" y="4147928"/>
            <a:ext cx="4015409" cy="238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76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D7D3-2746-46FE-94E3-4E8AC6C1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2232F-D9DE-4D6E-B041-C777925D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2400" dirty="0">
                <a:solidFill>
                  <a:srgbClr val="A5301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existing system uses CDs</a:t>
            </a:r>
          </a:p>
          <a:p>
            <a:pPr marL="0" indent="0">
              <a:buNone/>
            </a:pPr>
            <a:endParaRPr lang="en-US" sz="2400" dirty="0">
              <a:solidFill>
                <a:srgbClr val="A5301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rgbClr val="766F54"/>
                </a:solidFill>
              </a:rPr>
              <a:t>Enable sharing of music</a:t>
            </a:r>
          </a:p>
          <a:p>
            <a:pPr lvl="1"/>
            <a:endParaRPr lang="en-US" dirty="0">
              <a:solidFill>
                <a:srgbClr val="766F54"/>
              </a:solidFill>
            </a:endParaRPr>
          </a:p>
          <a:p>
            <a:pPr lvl="1"/>
            <a:r>
              <a:rPr lang="en-US" dirty="0">
                <a:solidFill>
                  <a:srgbClr val="766F54"/>
                </a:solidFill>
              </a:rPr>
              <a:t>Result the artist to loose a lot of money</a:t>
            </a:r>
          </a:p>
          <a:p>
            <a:pPr lvl="1"/>
            <a:endParaRPr lang="en-US" dirty="0">
              <a:solidFill>
                <a:srgbClr val="766F54"/>
              </a:solidFill>
            </a:endParaRPr>
          </a:p>
          <a:p>
            <a:pPr lvl="1"/>
            <a:r>
              <a:rPr lang="en-US" dirty="0">
                <a:solidFill>
                  <a:srgbClr val="766F54"/>
                </a:solidFill>
              </a:rPr>
              <a:t>CDs currently in service are getting outdated</a:t>
            </a:r>
          </a:p>
          <a:p>
            <a:pPr lvl="1"/>
            <a:endParaRPr lang="en-US" dirty="0">
              <a:solidFill>
                <a:srgbClr val="766F54"/>
              </a:solidFill>
            </a:endParaRPr>
          </a:p>
          <a:p>
            <a:pPr lvl="1"/>
            <a:r>
              <a:rPr lang="en-US" dirty="0">
                <a:solidFill>
                  <a:srgbClr val="766F54"/>
                </a:solidFill>
              </a:rPr>
              <a:t>Vulnerable to be damaged and scotched</a:t>
            </a:r>
          </a:p>
        </p:txBody>
      </p:sp>
    </p:spTree>
    <p:extLst>
      <p:ext uri="{BB962C8B-B14F-4D97-AF65-F5344CB8AC3E}">
        <p14:creationId xmlns:p14="http://schemas.microsoft.com/office/powerpoint/2010/main" val="71950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0B6E-AC92-46BF-BD98-FB15C611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Objective of the Project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A6045-F74F-42C2-A084-B85A32E41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A53010"/>
                </a:solidFill>
              </a:rPr>
              <a:t>General Objective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 lvl="1"/>
            <a:r>
              <a:rPr lang="en-US" dirty="0"/>
              <a:t>Develop a system that allows clients to purchase music products and to protect the copyright of the music</a:t>
            </a:r>
          </a:p>
          <a:p>
            <a:pPr marL="457200" lvl="1" indent="0">
              <a:buNone/>
            </a:pPr>
            <a:endParaRPr lang="en-US" b="1" dirty="0"/>
          </a:p>
          <a:p>
            <a:pPr lvl="0">
              <a:buFont typeface="+mj-lt"/>
              <a:buAutoNum type="arabicPeriod"/>
            </a:pPr>
            <a:r>
              <a:rPr lang="en-US" b="1" dirty="0">
                <a:solidFill>
                  <a:srgbClr val="A53010"/>
                </a:solidFill>
              </a:rPr>
              <a:t>Specific Objective</a:t>
            </a:r>
          </a:p>
          <a:p>
            <a:pPr marL="0" lvl="0" indent="0">
              <a:buNone/>
            </a:pPr>
            <a:endParaRPr lang="en-US" b="1" dirty="0"/>
          </a:p>
          <a:p>
            <a:pPr lvl="1"/>
            <a:r>
              <a:rPr lang="en-GB" dirty="0"/>
              <a:t>Provide a safe environment where copyright laws are protected.</a:t>
            </a:r>
          </a:p>
          <a:p>
            <a:pPr marL="457200" lvl="1" indent="0">
              <a:buNone/>
            </a:pPr>
            <a:endParaRPr lang="en-US" sz="1400" dirty="0"/>
          </a:p>
          <a:p>
            <a:pPr lvl="1"/>
            <a:r>
              <a:rPr lang="en-GB" dirty="0"/>
              <a:t>Establish a transaction space based on the geographical area.</a:t>
            </a:r>
            <a:endParaRPr lang="en-US" sz="1400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lvl="1"/>
            <a:endParaRPr lang="en-US" b="1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1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0438-7534-4504-82FB-8386DFDA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C3E2-FB61-45F2-B91B-320C4B90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downloads and install the application on the mobile phone</a:t>
            </a:r>
          </a:p>
          <a:p>
            <a:r>
              <a:rPr lang="en-US" dirty="0"/>
              <a:t>setup his account by filling  the requirements</a:t>
            </a:r>
          </a:p>
          <a:p>
            <a:r>
              <a:rPr lang="en-US" dirty="0"/>
              <a:t>He will be given variety of music currently available in the system To download a music</a:t>
            </a:r>
          </a:p>
          <a:p>
            <a:r>
              <a:rPr lang="en-US" dirty="0"/>
              <a:t>the user is asked to give password for the bank account in his account</a:t>
            </a:r>
          </a:p>
        </p:txBody>
      </p:sp>
    </p:spTree>
    <p:extLst>
      <p:ext uri="{BB962C8B-B14F-4D97-AF65-F5344CB8AC3E}">
        <p14:creationId xmlns:p14="http://schemas.microsoft.com/office/powerpoint/2010/main" val="15633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5943-100C-40AB-8EEB-5B1B8EE4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8C35-88F2-4C83-A212-8C02129E9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320" y="1826013"/>
            <a:ext cx="6180715" cy="440787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Economic Feasibility</a:t>
            </a:r>
          </a:p>
          <a:p>
            <a:pPr lvl="1"/>
            <a:r>
              <a:rPr lang="en-US" dirty="0"/>
              <a:t>	developmental cost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69E24B-40A8-4C37-A38B-7E369EA50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67102"/>
              </p:ext>
            </p:extLst>
          </p:nvPr>
        </p:nvGraphicFramePr>
        <p:xfrm>
          <a:off x="1674810" y="2723499"/>
          <a:ext cx="5321733" cy="3510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6833">
                  <a:extLst>
                    <a:ext uri="{9D8B030D-6E8A-4147-A177-3AD203B41FA5}">
                      <a16:colId xmlns:a16="http://schemas.microsoft.com/office/drawing/2014/main" val="451730656"/>
                    </a:ext>
                  </a:extLst>
                </a:gridCol>
                <a:gridCol w="2514900">
                  <a:extLst>
                    <a:ext uri="{9D8B030D-6E8A-4147-A177-3AD203B41FA5}">
                      <a16:colId xmlns:a16="http://schemas.microsoft.com/office/drawing/2014/main" val="3012111477"/>
                    </a:ext>
                  </a:extLst>
                </a:gridCol>
              </a:tblGrid>
              <a:tr h="437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Operation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4273994"/>
                  </a:ext>
                </a:extLst>
              </a:tr>
              <a:tr h="437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br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8423760"/>
                  </a:ext>
                </a:extLst>
              </a:tr>
              <a:tr h="437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Interviews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200 </a:t>
                      </a:r>
                      <a:r>
                        <a:rPr lang="en-US" sz="1100" dirty="0" err="1">
                          <a:effectLst/>
                        </a:rPr>
                        <a:t>br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8183412"/>
                  </a:ext>
                </a:extLst>
              </a:tr>
              <a:tr h="6555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Internet Research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300 </a:t>
                      </a:r>
                      <a:r>
                        <a:rPr lang="en-US" sz="1100" dirty="0" err="1">
                          <a:effectLst/>
                        </a:rPr>
                        <a:t>br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0310854"/>
                  </a:ext>
                </a:extLst>
              </a:tr>
              <a:tr h="3689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 br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2593155"/>
                  </a:ext>
                </a:extLst>
              </a:tr>
              <a:tr h="437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Transportation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800 br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047959"/>
                  </a:ext>
                </a:extLst>
              </a:tr>
              <a:tr h="3689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Other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 br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8927117"/>
                  </a:ext>
                </a:extLst>
              </a:tr>
              <a:tr h="3689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2000 </a:t>
                      </a:r>
                      <a:r>
                        <a:rPr lang="en-US" sz="1100" dirty="0" err="1">
                          <a:effectLst/>
                        </a:rPr>
                        <a:t>br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08492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E1079F-49F4-4AD5-A554-1F5A7A255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937600"/>
              </p:ext>
            </p:extLst>
          </p:nvPr>
        </p:nvGraphicFramePr>
        <p:xfrm>
          <a:off x="7855526" y="2723498"/>
          <a:ext cx="3810002" cy="3510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9748">
                  <a:extLst>
                    <a:ext uri="{9D8B030D-6E8A-4147-A177-3AD203B41FA5}">
                      <a16:colId xmlns:a16="http://schemas.microsoft.com/office/drawing/2014/main" val="2190369221"/>
                    </a:ext>
                  </a:extLst>
                </a:gridCol>
                <a:gridCol w="1710254">
                  <a:extLst>
                    <a:ext uri="{9D8B030D-6E8A-4147-A177-3AD203B41FA5}">
                      <a16:colId xmlns:a16="http://schemas.microsoft.com/office/drawing/2014/main" val="3289839605"/>
                    </a:ext>
                  </a:extLst>
                </a:gridCol>
              </a:tblGrid>
              <a:tr h="696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8438910"/>
                  </a:ext>
                </a:extLst>
              </a:tr>
              <a:tr h="7107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Deployment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br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5606800"/>
                  </a:ext>
                </a:extLst>
              </a:tr>
              <a:tr h="696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Bug fixes (App maintenance)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677br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7916013"/>
                  </a:ext>
                </a:extLst>
              </a:tr>
              <a:tr h="7107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Web hosting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1,400 br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1037266"/>
                  </a:ext>
                </a:extLst>
              </a:tr>
              <a:tr h="696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1500 </a:t>
                      </a:r>
                      <a:r>
                        <a:rPr lang="en-US" sz="1100" dirty="0" err="1">
                          <a:effectLst/>
                        </a:rPr>
                        <a:t>br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8809844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C630DC-5D04-4B19-8C76-79076C9FFCEF}"/>
              </a:ext>
            </a:extLst>
          </p:cNvPr>
          <p:cNvSpPr txBox="1">
            <a:spLocks/>
          </p:cNvSpPr>
          <p:nvPr/>
        </p:nvSpPr>
        <p:spPr>
          <a:xfrm>
            <a:off x="7218218" y="1819081"/>
            <a:ext cx="4447310" cy="4407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r>
              <a:rPr lang="en-US" b="1" dirty="0"/>
              <a:t>Operational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6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004F-C354-4B58-AA88-571B1648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62F3C-34FE-4F8E-A4AC-DB4A3C5BB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A53010"/>
                </a:solidFill>
              </a:rPr>
              <a:t>2</a:t>
            </a:r>
            <a:r>
              <a:rPr lang="en-US" b="1" dirty="0"/>
              <a:t>. Technical Feasibility 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dirty="0"/>
              <a:t>This system requires a Mobile device running an Android Operating system</a:t>
            </a:r>
          </a:p>
          <a:p>
            <a:pPr lvl="2"/>
            <a:r>
              <a:rPr lang="en-US" dirty="0"/>
              <a:t>This is currently widely available and can even be obtained with ease. </a:t>
            </a:r>
          </a:p>
          <a:p>
            <a:pPr lvl="2"/>
            <a:endParaRPr lang="en-US" b="1" dirty="0"/>
          </a:p>
          <a:p>
            <a:pPr lvl="1"/>
            <a:r>
              <a:rPr lang="en-US" dirty="0"/>
              <a:t>system requires a bank account to purchase the music products</a:t>
            </a:r>
          </a:p>
          <a:p>
            <a:pPr lvl="2"/>
            <a:r>
              <a:rPr lang="en-US" dirty="0"/>
              <a:t>Users are familiar with banking system </a:t>
            </a:r>
          </a:p>
        </p:txBody>
      </p:sp>
    </p:spTree>
    <p:extLst>
      <p:ext uri="{BB962C8B-B14F-4D97-AF65-F5344CB8AC3E}">
        <p14:creationId xmlns:p14="http://schemas.microsoft.com/office/powerpoint/2010/main" val="169467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1345-22E0-4466-B766-A8DCD008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 cont’d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86BB-F9F8-464A-90AF-DFAAB9EC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A53010"/>
                </a:solidFill>
              </a:rPr>
              <a:t>3. </a:t>
            </a:r>
            <a:r>
              <a:rPr lang="en-US" b="1" dirty="0"/>
              <a:t>Schedule Feasibility </a:t>
            </a:r>
          </a:p>
          <a:p>
            <a:r>
              <a:rPr lang="en-US" dirty="0"/>
              <a:t>The system is destined to get delivered at the end of the semester</a:t>
            </a:r>
          </a:p>
        </p:txBody>
      </p:sp>
    </p:spTree>
    <p:extLst>
      <p:ext uri="{BB962C8B-B14F-4D97-AF65-F5344CB8AC3E}">
        <p14:creationId xmlns:p14="http://schemas.microsoft.com/office/powerpoint/2010/main" val="330114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D0E6-BA25-4337-84BF-F2733A5E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C6FD-3676-42F1-9564-3C36DEE18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28144"/>
            <a:ext cx="8915400" cy="44057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Geographically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This platform is aimed solely at providing a legal digital music marketplace for the Ethiopian people.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Functionally</a:t>
            </a:r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GB" dirty="0"/>
              <a:t>Allow users to purchase music with Ethiopian currency.</a:t>
            </a:r>
          </a:p>
          <a:p>
            <a:pPr lvl="0"/>
            <a:endParaRPr lang="en-US" dirty="0"/>
          </a:p>
          <a:p>
            <a:pPr lvl="0"/>
            <a:r>
              <a:rPr lang="en-GB" dirty="0"/>
              <a:t>Allow artists to receive payment for their works.</a:t>
            </a:r>
          </a:p>
          <a:p>
            <a:pPr lvl="0"/>
            <a:endParaRPr lang="en-US" dirty="0"/>
          </a:p>
          <a:p>
            <a:r>
              <a:rPr lang="en-GB" dirty="0"/>
              <a:t>By utilizing the new online payment systems developed by the Commercial Bank of Ethiopia, it will create a mobile application that allows for digital music purchases.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18984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</TotalTime>
  <Words>319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Times New Roman</vt:lpstr>
      <vt:lpstr>Wingdings 3</vt:lpstr>
      <vt:lpstr>Wisp</vt:lpstr>
      <vt:lpstr>Musika</vt:lpstr>
      <vt:lpstr>The Existing System </vt:lpstr>
      <vt:lpstr>Statement of the Problem </vt:lpstr>
      <vt:lpstr> Objective of the Project </vt:lpstr>
      <vt:lpstr>Proposed System</vt:lpstr>
      <vt:lpstr>Feasibility Study</vt:lpstr>
      <vt:lpstr>Feasibility Study cont’d</vt:lpstr>
      <vt:lpstr>Feasibility Study cont’d </vt:lpstr>
      <vt:lpstr>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Musika</dc:title>
  <dc:creator>ThinkPad</dc:creator>
  <cp:lastModifiedBy>ThinkPad</cp:lastModifiedBy>
  <cp:revision>12</cp:revision>
  <dcterms:created xsi:type="dcterms:W3CDTF">2018-03-19T02:21:17Z</dcterms:created>
  <dcterms:modified xsi:type="dcterms:W3CDTF">2018-03-19T04:26:56Z</dcterms:modified>
</cp:coreProperties>
</file>