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0625" cx="323992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000000"/>
          </p15:clr>
        </p15:guide>
        <p15:guide id="2" pos="10204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i1OQkhtzsM1JgZhmevYHrWzvkx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102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48563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b="0" i="0" sz="155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58583" lvl="0" marL="457200" marR="0" rtl="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604" lvl="1" marL="914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8561" lvl="2" marL="1371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3603" lvl="3" marL="1828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3603" lvl="4" marL="22860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11" Type="http://schemas.openxmlformats.org/officeDocument/2006/relationships/image" Target="../media/image9.png"/><Relationship Id="rId10" Type="http://schemas.openxmlformats.org/officeDocument/2006/relationships/image" Target="../media/image10.jpg"/><Relationship Id="rId12" Type="http://schemas.openxmlformats.org/officeDocument/2006/relationships/image" Target="../media/image3.png"/><Relationship Id="rId9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2.png"/><Relationship Id="rId7" Type="http://schemas.openxmlformats.org/officeDocument/2006/relationships/image" Target="../media/image1.jp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1143000" y="10250712"/>
            <a:ext cx="14268000" cy="1638000"/>
          </a:xfrm>
          <a:prstGeom prst="roundRect">
            <a:avLst>
              <a:gd fmla="val 50000" name="adj"/>
            </a:avLst>
          </a:prstGeom>
          <a:solidFill>
            <a:srgbClr val="283D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b="1" i="0" sz="1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0" y="42554300"/>
            <a:ext cx="32399400" cy="646500"/>
          </a:xfrm>
          <a:prstGeom prst="rect">
            <a:avLst/>
          </a:prstGeom>
          <a:solidFill>
            <a:srgbClr val="283D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811591" y="4745632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527850" lIns="527850" spcFirstLastPara="1" rIns="527850" wrap="square" tIns="5278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latin typeface="Times New Roman"/>
                <a:ea typeface="Times New Roman"/>
                <a:cs typeface="Times New Roman"/>
                <a:sym typeface="Times New Roman"/>
              </a:rPr>
              <a:t>FATORES AMBIENTAIS DETERMINANTES PARA A PRODUTIVIDADE DE PLANTIOS FLORESTAIS ESTABELECIDOS NA REGIÃO DO ALTO JEQUITINHONHA</a:t>
            </a:r>
            <a:endParaRPr b="1" i="0" sz="5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1449641" y="10023561"/>
            <a:ext cx="29641800" cy="0"/>
          </a:xfrm>
          <a:prstGeom prst="straightConnector1">
            <a:avLst/>
          </a:prstGeom>
          <a:noFill/>
          <a:ln cap="flat" cmpd="sng" w="76200">
            <a:solidFill>
              <a:srgbClr val="283D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2693194" y="6769819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Times New Roman"/>
                <a:ea typeface="Times New Roman"/>
                <a:cs typeface="Times New Roman"/>
                <a:sym typeface="Times New Roman"/>
              </a:rPr>
              <a:t>Bruno Henrique Ribeiro Pereira¹*; Maria Luiza de Azevedo¹; Artur Ferro de Souza¹; Nívea Maria Mafra Rodrigues¹; Guilherme Barca Pereira¹; Eric Bastos Gorgens¹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280936" y="8551495"/>
            <a:ext cx="289179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¹ Universidade Federal dos Vales do Jequitinhonha e Mucuri, Diamantina, Minas Gerais, Brasil. 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9251022" y="9174451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*E-mail: </a:t>
            </a:r>
            <a:r>
              <a:rPr lang="pt-BR" sz="3000">
                <a:latin typeface="Times New Roman"/>
                <a:ea typeface="Times New Roman"/>
                <a:cs typeface="Times New Roman"/>
                <a:sym typeface="Times New Roman"/>
              </a:rPr>
              <a:t>bruno.pereira</a:t>
            </a:r>
            <a:r>
              <a:rPr b="0" i="0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@ufvjm.edu.br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474113" y="22242366"/>
            <a:ext cx="13755600" cy="1638000"/>
          </a:xfrm>
          <a:prstGeom prst="roundRect">
            <a:avLst>
              <a:gd fmla="val 50000" name="adj"/>
            </a:avLst>
          </a:prstGeom>
          <a:solidFill>
            <a:srgbClr val="283D13"/>
          </a:solidFill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e Método</a:t>
            </a:r>
            <a:endParaRPr b="1" i="0" sz="1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6491650" y="31066650"/>
            <a:ext cx="14795700" cy="1638000"/>
          </a:xfrm>
          <a:prstGeom prst="roundRect">
            <a:avLst>
              <a:gd fmla="val 50000" name="adj"/>
            </a:avLst>
          </a:prstGeom>
          <a:solidFill>
            <a:srgbClr val="283D13"/>
          </a:solidFill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b="1" i="0" sz="1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143000" y="12231612"/>
            <a:ext cx="14170500" cy="9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A silvicultura representa um dos pilares da economia brasileira, sendo fundamental para a cadeia produtiva de setores como papel e celulose, siderurgia e energia (da Cunha et al., 2019). A altura do dossel florestal é amplamente reconhecida como uma variável-chave, diretamente correlacionada com o volume, a biomassa e a produtividade de um povoamento (Wang et al., 2019). Tecnologias de sensoriamento remoto, especialmente de sensores LiDAR (Light Detection and Ranging) a bordo de plataformas orbitais como o GEDI (Global Ecosystem Dynamics Investigation)</a:t>
            </a: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permite a obtenção de estimativas precisas da estrutura vertical da vegetação em escala regional e global (Dubayah et al., 2020). Diante do exposto, este estudo tem como objetivo identificar e hierarquizar os principais fatores ambientais que governam a produtividade em plantios florestais estabelecidos na </a:t>
            </a:r>
            <a:r>
              <a:rPr lang="pt-BR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região do Alto Jequitinhonha.</a:t>
            </a:r>
            <a:endParaRPr b="0"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>
            <a:off x="1683019" y="40283331"/>
            <a:ext cx="29641800" cy="0"/>
          </a:xfrm>
          <a:prstGeom prst="straightConnector1">
            <a:avLst/>
          </a:prstGeom>
          <a:noFill/>
          <a:ln cap="flat" cmpd="sng" w="76200">
            <a:solidFill>
              <a:srgbClr val="283D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1811591" y="40566807"/>
            <a:ext cx="601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000" u="none" cap="none" strike="noStrike">
                <a:solidFill>
                  <a:srgbClr val="283D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Agradecimentos</a:t>
            </a:r>
            <a:r>
              <a:rPr b="1" i="0" lang="pt-BR" sz="4000" u="none" cap="none" strike="noStrike">
                <a:solidFill>
                  <a:srgbClr val="283D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5550" y="40666624"/>
            <a:ext cx="4047824" cy="16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16341275" y="10250700"/>
            <a:ext cx="15029700" cy="1638000"/>
          </a:xfrm>
          <a:prstGeom prst="roundRect">
            <a:avLst>
              <a:gd fmla="val 50000" name="adj"/>
            </a:avLst>
          </a:prstGeom>
          <a:solidFill>
            <a:srgbClr val="283D13"/>
          </a:solidFill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7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1" i="0" sz="1400" u="none" cap="none" strike="noStrik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6692968" y="12208713"/>
            <a:ext cx="1375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864"/>
            <a:ext cx="32422615" cy="5034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O conteúdo gerado por IA pode estar incorreto." id="97" name="Google Shape;97;p14"/>
          <p:cNvPicPr preferRelativeResize="0"/>
          <p:nvPr/>
        </p:nvPicPr>
        <p:blipFill rotWithShape="1">
          <a:blip r:embed="rId5">
            <a:alphaModFix/>
          </a:blip>
          <a:srcRect b="10598" l="4966" r="5736" t="8934"/>
          <a:stretch/>
        </p:blipFill>
        <p:spPr>
          <a:xfrm>
            <a:off x="13214029" y="40523224"/>
            <a:ext cx="4847070" cy="17672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217913" y="24182671"/>
            <a:ext cx="14268000" cy="8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A aquisição e o processamento de dados geoespaciais foram realizados na plataforma de geoprocessamento em nuvem Google Earth Engine (GEE). Inicialmente, foi gerada uma máscara de silvicultura a partir da classificação de uso e cobertura da terra do projeto MapBiomas (Coleção 9). Em seguida, os dados de altura do dossel foram extraídos do sensor GEDI (produto L4A), utilizando-se a métrica da altura relativa do percentil 98 (RH98). Para focar a análise nos povoamentos com maior desenvolvimento, foi selecionado apenas os pontos amostrais cuja altura do dossel era superior à mediana calculada para a região, que foi de 15,54 metros de altura. A identificação das variáveis mais influentes neste conjunto de dados filtrado foi realizada por meio do algoritmo Boruta (Kursa; Kursa, 2018) um método de seleção de atributos baseado em Random Forest.</a:t>
            </a:r>
            <a:endParaRPr b="0"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6374650" y="12225000"/>
            <a:ext cx="15029700" cy="8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A área de silvicultura ocupa uma porção significativa da paisagem do Alto Jequitinhonha. A área total da sub-região é de 2.139.281,2 ha, dos quais 242.037,33 ha são ocupados por plantios florestais, o que corresponde a 11,31% do território (Figura 1). A variável CD (Número de Dias Claros), um proxy para a radiação solar, emergiu como o fator de maior poder explicativo. Este resultado sugere que, para povoamentos estabelecidos, a energia luminosa disponível para a fotossíntese é o principal fator para maximizar o crescimento. Logo em seguida, variáveis hídricas como a PW (Precipitação do Mês Mais Chuvoso) e a AP (Precipitação Anual) foram confirmadas como fatores de alta importância. A relevância da PW, em particular, indica que um pico de chuvas concentrado na estação de maior crescimento é fundamental para que os povoamentos capitalizem a alta disponibilidade de luz e a convertam em biomassa.</a:t>
            </a:r>
            <a:endParaRPr b="0"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6446750" y="32947400"/>
            <a:ext cx="14795700" cy="7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Times New Roman"/>
                <a:ea typeface="Times New Roman"/>
                <a:cs typeface="Times New Roman"/>
                <a:sym typeface="Times New Roman"/>
              </a:rPr>
              <a:t>Este estudo mostrou que a produtividade dos povoamentos florestais no Alto Jequitinhonha é principalmente determinada pela disponibilidade de radiação solar e água. O número de dias claros e a precipitação no mês mais chuvoso foram as variáveis mais influentes, enquanto as temperaturas apresentaram baixa relevância. Esses resultados indicam que o crescimento máximo ocorre onde há sinergia entre alta luminosidade e chuvas concentradas na estação de maior crescimento. Nossa análise focada em múltiplas variáveis ambientais permitiu identificar áreas com maior potencial produtivo, a qual pode contribuir para um zoneamento mais eficiente e estratégias de manejo específicas para a região.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6">
            <a:alphaModFix/>
          </a:blip>
          <a:srcRect b="30312" l="16351" r="16208" t="25243"/>
          <a:stretch/>
        </p:blipFill>
        <p:spPr>
          <a:xfrm>
            <a:off x="9839258" y="40554516"/>
            <a:ext cx="2987742" cy="183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457831" y="40523226"/>
            <a:ext cx="1976694" cy="17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16371025" y="28743125"/>
            <a:ext cx="1502970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</a:t>
            </a:r>
            <a:r>
              <a:rPr lang="pt-BR" sz="3100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pt-BR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pt-BR" sz="31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pt-BR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3100">
                <a:latin typeface="Times New Roman"/>
                <a:ea typeface="Times New Roman"/>
                <a:cs typeface="Times New Roman"/>
                <a:sym typeface="Times New Roman"/>
              </a:rPr>
              <a:t>Mapa da distribuição dos povoamentos de silvicultura na sub-região do Alto Jequitinhonha (MG)</a:t>
            </a:r>
            <a:r>
              <a:rPr b="0" i="0" lang="pt-BR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pt-BR" sz="31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pt-BR" sz="3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pt-BR" sz="3100">
                <a:latin typeface="Times New Roman"/>
                <a:ea typeface="Times New Roman"/>
                <a:cs typeface="Times New Roman"/>
                <a:sym typeface="Times New Roman"/>
              </a:rPr>
              <a:t>Importância das variáveis ambientais, ranqueadas pela média do Z-score, derivado da análise Boruta para os povoamentos acima da altura mediana.</a:t>
            </a:r>
            <a:endParaRPr sz="1300"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00220" y="40684649"/>
            <a:ext cx="4691234" cy="1444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9">
            <a:alphaModFix/>
          </a:blip>
          <a:srcRect b="4896" l="19009" r="18037" t="11300"/>
          <a:stretch/>
        </p:blipFill>
        <p:spPr>
          <a:xfrm>
            <a:off x="7034776" y="40464426"/>
            <a:ext cx="2071124" cy="188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 title="Diagramas técnicos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66725" y="33478100"/>
            <a:ext cx="14420500" cy="568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4"/>
          <p:cNvGrpSpPr/>
          <p:nvPr/>
        </p:nvGrpSpPr>
        <p:grpSpPr>
          <a:xfrm>
            <a:off x="16219624" y="21310200"/>
            <a:ext cx="6873899" cy="7286650"/>
            <a:chOff x="16189874" y="20724675"/>
            <a:chExt cx="6873899" cy="7286650"/>
          </a:xfrm>
        </p:grpSpPr>
        <p:pic>
          <p:nvPicPr>
            <p:cNvPr id="108" name="Google Shape;108;p14"/>
            <p:cNvPicPr preferRelativeResize="0"/>
            <p:nvPr/>
          </p:nvPicPr>
          <p:blipFill rotWithShape="1">
            <a:blip r:embed="rId11">
              <a:alphaModFix/>
            </a:blip>
            <a:srcRect b="0" l="49" r="49" t="0"/>
            <a:stretch/>
          </p:blipFill>
          <p:spPr>
            <a:xfrm>
              <a:off x="16189874" y="20724675"/>
              <a:ext cx="6873899" cy="728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 txBox="1"/>
            <p:nvPr/>
          </p:nvSpPr>
          <p:spPr>
            <a:xfrm>
              <a:off x="16330605" y="20764885"/>
              <a:ext cx="571426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175" lIns="92175" spcFirstLastPara="1" rIns="92175" wrap="square" tIns="9217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02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a.</a:t>
              </a:r>
              <a:endParaRPr b="1" sz="30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23374168" y="22113349"/>
            <a:ext cx="8329407" cy="4378124"/>
            <a:chOff x="22637439" y="20724662"/>
            <a:chExt cx="8655728" cy="4549645"/>
          </a:xfrm>
        </p:grpSpPr>
        <p:pic>
          <p:nvPicPr>
            <p:cNvPr id="111" name="Google Shape;111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2637439" y="20925079"/>
              <a:ext cx="8655728" cy="4349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4"/>
            <p:cNvSpPr txBox="1"/>
            <p:nvPr/>
          </p:nvSpPr>
          <p:spPr>
            <a:xfrm>
              <a:off x="22885092" y="20724662"/>
              <a:ext cx="571426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00" lIns="88700" spcFirstLastPara="1" rIns="88700" wrap="square" tIns="88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9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b="1" lang="pt-BR" sz="29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1" sz="29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3" name="Google Shape;113;p14"/>
          <p:cNvPicPr preferRelativeResize="0"/>
          <p:nvPr/>
        </p:nvPicPr>
        <p:blipFill rotWithShape="1">
          <a:blip r:embed="rId4">
            <a:alphaModFix/>
          </a:blip>
          <a:srcRect b="6605" l="17216" r="21516" t="11238"/>
          <a:stretch/>
        </p:blipFill>
        <p:spPr>
          <a:xfrm>
            <a:off x="6266700" y="609600"/>
            <a:ext cx="19864300" cy="41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2023-10-26T12:02:38Z</dcterms:created>
  <dc:creator>Tayna</dc:creator>
</cp:coreProperties>
</file>