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32399288" cy="43200638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" roundtripDataSignature="AMtx7miWktU9CLT45fM34kx1Vv30KtnlW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304A323-FE2F-DA49-3767-27599220ED64}" name="MLRO ." initials="M." userId="d82a168a5ec3b2a5" providerId="Windows Live"/>
  <p188:author id="{DCA78AF2-25D9-B7F2-71EB-6278819CD12A}" name="Revisor" initials="1" userId="Revisor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6E4A"/>
    <a:srgbClr val="283D13"/>
    <a:srgbClr val="383128"/>
    <a:srgbClr val="E69615"/>
    <a:srgbClr val="CB5723"/>
    <a:srgbClr val="DC6734"/>
    <a:srgbClr val="9D3C53"/>
    <a:srgbClr val="E94B35"/>
    <a:srgbClr val="40716C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25" autoAdjust="0"/>
    <p:restoredTop sz="92941" autoAdjust="0"/>
  </p:normalViewPr>
  <p:slideViewPr>
    <p:cSldViewPr snapToGrid="0">
      <p:cViewPr>
        <p:scale>
          <a:sx n="40" d="100"/>
          <a:sy n="40" d="100"/>
        </p:scale>
        <p:origin x="1356" y="-649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1" Type="http://schemas.microsoft.com/office/2018/10/relationships/authors" Target="authors.xml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120842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42167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2429947" y="7070108"/>
            <a:ext cx="27539395" cy="1504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4049911" y="22690338"/>
            <a:ext cx="24299466" cy="10430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/>
            </a:lvl1pPr>
            <a:lvl2pPr lvl="1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/>
            </a:lvl2pPr>
            <a:lvl3pPr lvl="2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/>
            </a:lvl3pPr>
            <a:lvl4pPr lvl="3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4pPr>
            <a:lvl5pPr lvl="4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5pPr>
            <a:lvl6pPr lvl="5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6pPr>
            <a:lvl7pPr lvl="6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7pPr>
            <a:lvl8pPr lvl="7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8pPr>
            <a:lvl9pPr lvl="8" algn="ctr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8373518" y="17112258"/>
            <a:ext cx="36610544" cy="698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5801170" y="10328657"/>
            <a:ext cx="36610544" cy="20553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2210578" y="10770172"/>
            <a:ext cx="27944386" cy="17970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259"/>
              <a:buFont typeface="Calibri"/>
              <a:buNone/>
              <a:defRPr sz="21259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2210578" y="28910440"/>
            <a:ext cx="27944386" cy="94501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7086"/>
              <a:buNone/>
              <a:defRPr sz="7086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6378"/>
              <a:buNone/>
              <a:defRPr sz="6378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rgbClr val="888888"/>
              </a:buClr>
              <a:buSzPts val="5669"/>
              <a:buNone/>
              <a:defRPr sz="5669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16402140" y="11500170"/>
            <a:ext cx="13769697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223167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2231675" y="10590160"/>
            <a:ext cx="13706415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2231675" y="15780233"/>
            <a:ext cx="13706415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16402142" y="10590160"/>
            <a:ext cx="13773917" cy="5190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8504"/>
              <a:buNone/>
              <a:defRPr sz="8504" b="1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None/>
              <a:defRPr sz="7086" b="1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None/>
              <a:defRPr sz="6378" b="1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16402142" y="15780233"/>
            <a:ext cx="13773917" cy="23210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948563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1338"/>
              <a:buChar char="•"/>
              <a:defRPr sz="11338"/>
            </a:lvl1pPr>
            <a:lvl2pPr marL="914400" lvl="1" indent="-858583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9921"/>
              <a:buChar char="•"/>
              <a:defRPr sz="9921"/>
            </a:lvl2pPr>
            <a:lvl3pPr marL="1371600" lvl="2" indent="-768604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Char char="•"/>
              <a:defRPr sz="8504"/>
            </a:lvl3pPr>
            <a:lvl4pPr marL="1828800" lvl="3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4pPr>
            <a:lvl5pPr marL="2286000" lvl="4" indent="-678561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5pPr>
            <a:lvl6pPr marL="2743200" lvl="5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6pPr>
            <a:lvl7pPr marL="3200400" lvl="6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7pPr>
            <a:lvl8pPr marL="3657600" lvl="7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8pPr>
            <a:lvl9pPr marL="4114800" lvl="8" indent="-67856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Char char="•"/>
              <a:defRPr sz="7086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2231671" y="2880042"/>
            <a:ext cx="10449614" cy="10080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338"/>
              <a:buFont typeface="Calibri"/>
              <a:buNone/>
              <a:defRPr sz="11338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13773917" y="6220102"/>
            <a:ext cx="16402140" cy="3070045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2231671" y="12960191"/>
            <a:ext cx="10449614" cy="24010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5669"/>
              <a:buNone/>
              <a:defRPr sz="5669"/>
            </a:lvl1pPr>
            <a:lvl2pPr marL="914400" lvl="1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960"/>
              <a:buNone/>
              <a:defRPr sz="4960"/>
            </a:lvl2pPr>
            <a:lvl3pPr marL="1371600" lvl="2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4252"/>
              <a:buNone/>
              <a:defRPr sz="4252"/>
            </a:lvl3pPr>
            <a:lvl4pPr marL="1828800" lvl="3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4pPr>
            <a:lvl5pPr marL="2286000" lvl="4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5pPr>
            <a:lvl6pPr marL="2743200" lvl="5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6pPr>
            <a:lvl7pPr marL="3200400" lvl="6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7pPr>
            <a:lvl8pPr marL="3657600" lvl="7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8pPr>
            <a:lvl9pPr marL="4114800" lvl="8" indent="-2286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3543"/>
              <a:buNone/>
              <a:defRPr sz="3543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2494440" y="11233181"/>
            <a:ext cx="27410408" cy="27944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2227451" y="2300044"/>
            <a:ext cx="27944386" cy="8350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90"/>
              <a:buFont typeface="Calibri"/>
              <a:buNone/>
              <a:defRPr sz="1558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2227451" y="11500170"/>
            <a:ext cx="27944386" cy="27410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858583" algn="l" rtl="0">
              <a:lnSpc>
                <a:spcPct val="90000"/>
              </a:lnSpc>
              <a:spcBef>
                <a:spcPts val="3543"/>
              </a:spcBef>
              <a:spcAft>
                <a:spcPts val="0"/>
              </a:spcAft>
              <a:buClr>
                <a:schemeClr val="dk1"/>
              </a:buClr>
              <a:buSzPts val="9921"/>
              <a:buFont typeface="Arial"/>
              <a:buChar char="•"/>
              <a:defRPr sz="992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68604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8504"/>
              <a:buFont typeface="Arial"/>
              <a:buChar char="•"/>
              <a:defRPr sz="85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78561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7086"/>
              <a:buFont typeface="Arial"/>
              <a:buChar char="•"/>
              <a:defRPr sz="708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3603" algn="l" rtl="0">
              <a:lnSpc>
                <a:spcPct val="90000"/>
              </a:lnSpc>
              <a:spcBef>
                <a:spcPts val="1772"/>
              </a:spcBef>
              <a:spcAft>
                <a:spcPts val="0"/>
              </a:spcAft>
              <a:buClr>
                <a:schemeClr val="dk1"/>
              </a:buClr>
              <a:buSzPts val="6378"/>
              <a:buFont typeface="Arial"/>
              <a:buChar char="•"/>
              <a:defRPr sz="637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2227451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732264" y="40040601"/>
            <a:ext cx="1093476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14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2881997" y="40040601"/>
            <a:ext cx="7289840" cy="23000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4252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7FBC8E4E-950A-6FC5-957E-8E2DF99DBADF}"/>
              </a:ext>
            </a:extLst>
          </p:cNvPr>
          <p:cNvSpPr/>
          <p:nvPr/>
        </p:nvSpPr>
        <p:spPr>
          <a:xfrm>
            <a:off x="1476822" y="11592501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Introdução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-23325" y="42538409"/>
            <a:ext cx="32399400" cy="769441"/>
          </a:xfrm>
          <a:prstGeom prst="rect">
            <a:avLst/>
          </a:prstGeom>
          <a:solidFill>
            <a:srgbClr val="283D13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811591" y="4675453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27850" tIns="527850" rIns="527850" bIns="52785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Dinâmica florestal de um fragmento manejado na região Amazônica</a:t>
            </a:r>
            <a:endParaRPr lang="pt-BR" sz="6000" b="1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cxnSp>
        <p:nvCxnSpPr>
          <p:cNvPr id="87" name="Google Shape;87;p1"/>
          <p:cNvCxnSpPr/>
          <p:nvPr/>
        </p:nvCxnSpPr>
        <p:spPr>
          <a:xfrm>
            <a:off x="1476822" y="11322306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8" name="Google Shape;88;p1"/>
          <p:cNvSpPr txBox="1"/>
          <p:nvPr/>
        </p:nvSpPr>
        <p:spPr>
          <a:xfrm>
            <a:off x="2693194" y="6699640"/>
            <a:ext cx="27317700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Cambria"/>
              <a:buNone/>
            </a:pP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Juliana Fonseca Cardoso¹; Maria Eduarda da Costa Barroso¹; Sabrina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Benmuyal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Vieira²; Marco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Antonio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Siviero²; Ademir Roberto Ruschel³; Marcio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Leles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</a:t>
            </a:r>
            <a:r>
              <a:rPr lang="pt-BR" sz="4000" dirty="0" err="1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Romarco</a:t>
            </a:r>
            <a:r>
              <a:rPr lang="pt-BR" sz="4000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de Oliveira¹</a:t>
            </a:r>
            <a:endParaRPr lang="pt-BR" sz="4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280936" y="8405094"/>
            <a:ext cx="28917900" cy="22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¹ Universidade Federal dos Vales do Jequitinhonha e Mucuri, Diamantina, Minas Gerais, Brasil. </a:t>
            </a:r>
          </a:p>
          <a:p>
            <a:pPr algn="ctr">
              <a:buSzPts val="3000"/>
            </a:pPr>
            <a:r>
              <a:rPr lang="pt-B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²Grupo </a:t>
            </a:r>
            <a:r>
              <a:rPr lang="pt-BR" sz="30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Arboris</a:t>
            </a:r>
            <a:r>
              <a:rPr lang="pt-B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Dom Eliseu, Pará, Brasil.</a:t>
            </a:r>
          </a:p>
          <a:p>
            <a:pPr algn="ctr">
              <a:buSzPts val="3000"/>
            </a:pPr>
            <a:r>
              <a:rPr lang="pt-BR" sz="3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³Embrapa Florestas, Colombo, Paraná, Brasil.</a:t>
            </a:r>
          </a:p>
          <a:p>
            <a:pPr algn="ctr">
              <a:buSzPts val="3000"/>
            </a:pPr>
            <a:endParaRPr lang="pt-BR" sz="30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buSzPts val="3000"/>
            </a:pPr>
            <a:endParaRPr lang="pt-BR" sz="300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9305344" y="10262445"/>
            <a:ext cx="140934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Cambria"/>
              <a:buNone/>
            </a:pPr>
            <a:r>
              <a:rPr lang="pt-BR" sz="3000" b="0" i="0" u="none" strike="noStrike" cap="none" dirty="0">
                <a:solidFill>
                  <a:srgbClr val="000000"/>
                </a:solidFill>
                <a:latin typeface="Times New Roman" panose="02020603050405020304" pitchFamily="18" charset="0"/>
                <a:ea typeface="Cambria"/>
                <a:cs typeface="Times New Roman" panose="02020603050405020304" pitchFamily="18" charset="0"/>
                <a:sym typeface="Cambria"/>
              </a:rPr>
              <a:t>*E-mail: juliana.cardoso@ufvjm.edu.br</a:t>
            </a:r>
            <a:endParaRPr sz="3000" b="0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ea typeface="Cambria"/>
              <a:cs typeface="Times New Roman" panose="02020603050405020304" pitchFamily="18" charset="0"/>
              <a:sym typeface="Cambria"/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6414D794-9898-4998-CC2E-EE4C0FA4A451}"/>
              </a:ext>
            </a:extLst>
          </p:cNvPr>
          <p:cNvSpPr/>
          <p:nvPr/>
        </p:nvSpPr>
        <p:spPr>
          <a:xfrm>
            <a:off x="1476822" y="22457099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Material e Método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4054D2A5-6E01-7369-DA7E-7ED96662A9B6}"/>
              </a:ext>
            </a:extLst>
          </p:cNvPr>
          <p:cNvSpPr/>
          <p:nvPr/>
        </p:nvSpPr>
        <p:spPr>
          <a:xfrm>
            <a:off x="16798836" y="25108788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Conclusão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4C5E5DF-E178-1431-7322-F843F6E7362A}"/>
              </a:ext>
            </a:extLst>
          </p:cNvPr>
          <p:cNvSpPr txBox="1"/>
          <p:nvPr/>
        </p:nvSpPr>
        <p:spPr>
          <a:xfrm>
            <a:off x="1476822" y="13321948"/>
            <a:ext cx="14400000" cy="88947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4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dinâmica florestal representa um conjunto de processos que definem a permanência, o surgimento e o desaparecimento dos indivíduos ao longo do tempo. </a:t>
            </a:r>
            <a:r>
              <a:rPr lang="pt-BR" sz="3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ráticas silviculturais podem auxiliar na manutenção da produtividade florestal, como o enriquecimento em clareiras, que se baseia no plantio de espécies nativas (Gomes et al., 2019), visando os próximos ciclos de colheita. A espécie </a:t>
            </a:r>
            <a:r>
              <a:rPr lang="pt-BR" sz="3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Schizolobium</a:t>
            </a:r>
            <a:r>
              <a:rPr lang="pt-BR" sz="3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parahyba</a:t>
            </a:r>
            <a:r>
              <a:rPr lang="pt-BR" sz="3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var. </a:t>
            </a:r>
            <a:r>
              <a:rPr lang="pt-BR" sz="3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amazonicum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(Huber x </a:t>
            </a:r>
            <a:r>
              <a:rPr lang="pt-BR" sz="3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Ducke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3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Barneby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(Paricá), vem sendo citada como uma das espécies mais utilizadas na Amazônia para o enriquecimento, selecionada por suas características de rápido crescimento e alto valor comercial (Cordeiro et al., 2017; D’</a:t>
            </a:r>
            <a:r>
              <a:rPr lang="pt-BR" sz="3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arace</a:t>
            </a:r>
            <a:r>
              <a:rPr lang="pt-BR" sz="3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2019; Gomes et al., 2019; Fortaleza, 2021).</a:t>
            </a:r>
          </a:p>
          <a:p>
            <a:pPr algn="just"/>
            <a:r>
              <a:rPr lang="pt-BR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Diante desse contexto, este trabalho teve como objetivo analisar os processos de mortalidade e recrutamento de árvores em um fragmento de floresta manejada na Amazônia, considerando dois cenários: (I) todos os indivíduos inventariados e (II) indivíduos da espécie Paricá.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B3BE67B-3BB3-98FE-FDBC-636DDCC276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E65CD89C-305F-DDB9-DA98-847394D7B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cxnSp>
        <p:nvCxnSpPr>
          <p:cNvPr id="10" name="Google Shape;87;p1">
            <a:extLst>
              <a:ext uri="{FF2B5EF4-FFF2-40B4-BE49-F238E27FC236}">
                <a16:creationId xmlns:a16="http://schemas.microsoft.com/office/drawing/2014/main" id="{AB76A322-3888-ADAC-17A0-F4EA4A065D11}"/>
              </a:ext>
            </a:extLst>
          </p:cNvPr>
          <p:cNvCxnSpPr/>
          <p:nvPr/>
        </p:nvCxnSpPr>
        <p:spPr>
          <a:xfrm>
            <a:off x="1557036" y="40048247"/>
            <a:ext cx="29641800" cy="0"/>
          </a:xfrm>
          <a:prstGeom prst="straightConnector1">
            <a:avLst/>
          </a:prstGeom>
          <a:noFill/>
          <a:ln w="76200" cap="flat" cmpd="sng">
            <a:solidFill>
              <a:srgbClr val="283D13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E924732-AF7B-C0E8-D6C2-EF3E328B388C}"/>
              </a:ext>
            </a:extLst>
          </p:cNvPr>
          <p:cNvSpPr txBox="1"/>
          <p:nvPr/>
        </p:nvSpPr>
        <p:spPr>
          <a:xfrm>
            <a:off x="1685608" y="39912623"/>
            <a:ext cx="601059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Agradecimentos</a:t>
            </a:r>
            <a:r>
              <a:rPr lang="pt-BR" sz="4000" b="1" dirty="0">
                <a:solidFill>
                  <a:srgbClr val="283D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5" name="CaixaDeTexto 7">
            <a:extLst>
              <a:ext uri="{FF2B5EF4-FFF2-40B4-BE49-F238E27FC236}">
                <a16:creationId xmlns:a16="http://schemas.microsoft.com/office/drawing/2014/main" id="{CC7668D7-1E42-91A7-0921-C43687DA5A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32072" y="40531024"/>
            <a:ext cx="489501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alt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Laboratório de Mensuração e Manejo Florestal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C429D401-4624-A3DD-977D-D3FC5AF25F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8950" y="40409950"/>
            <a:ext cx="4047815" cy="1754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DEECA3EF-F5D2-499F-B56F-4A1C1C190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04800"/>
            <a:ext cx="32399288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ED395E1-7729-4D34-8065-99DCED88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864"/>
            <a:ext cx="32399287" cy="5034371"/>
          </a:xfrm>
          <a:prstGeom prst="rect">
            <a:avLst/>
          </a:prstGeom>
        </p:spPr>
      </p:pic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5B1DF235-67D6-D5B7-11AE-E66A98E00A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2265195"/>
              </p:ext>
            </p:extLst>
          </p:nvPr>
        </p:nvGraphicFramePr>
        <p:xfrm>
          <a:off x="17196809" y="19218413"/>
          <a:ext cx="13604054" cy="56589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68230">
                  <a:extLst>
                    <a:ext uri="{9D8B030D-6E8A-4147-A177-3AD203B41FA5}">
                      <a16:colId xmlns:a16="http://schemas.microsoft.com/office/drawing/2014/main" val="1842678270"/>
                    </a:ext>
                  </a:extLst>
                </a:gridCol>
                <a:gridCol w="4062740">
                  <a:extLst>
                    <a:ext uri="{9D8B030D-6E8A-4147-A177-3AD203B41FA5}">
                      <a16:colId xmlns:a16="http://schemas.microsoft.com/office/drawing/2014/main" val="2488485603"/>
                    </a:ext>
                  </a:extLst>
                </a:gridCol>
                <a:gridCol w="3044439">
                  <a:extLst>
                    <a:ext uri="{9D8B030D-6E8A-4147-A177-3AD203B41FA5}">
                      <a16:colId xmlns:a16="http://schemas.microsoft.com/office/drawing/2014/main" val="4025939042"/>
                    </a:ext>
                  </a:extLst>
                </a:gridCol>
                <a:gridCol w="3028645">
                  <a:extLst>
                    <a:ext uri="{9D8B030D-6E8A-4147-A177-3AD203B41FA5}">
                      <a16:colId xmlns:a16="http://schemas.microsoft.com/office/drawing/2014/main" val="2531559746"/>
                    </a:ext>
                  </a:extLst>
                </a:gridCol>
              </a:tblGrid>
              <a:tr h="529906"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Variáveis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Período de medição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240336"/>
                  </a:ext>
                </a:extLst>
              </a:tr>
              <a:tr h="529906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2009-2014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381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2014-2020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6598116"/>
                  </a:ext>
                </a:extLst>
              </a:tr>
              <a:tr h="574024">
                <a:tc rowSpan="4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Recrutamento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1 (ha</a:t>
                      </a:r>
                      <a:r>
                        <a:rPr lang="pt-BR" sz="3500" baseline="30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178,5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265,9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00185"/>
                  </a:ext>
                </a:extLst>
              </a:tr>
              <a:tr h="5740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 R Situação 1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3,01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3,58</a:t>
                      </a:r>
                      <a:endParaRPr lang="pt-BR" sz="35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58610"/>
                  </a:ext>
                </a:extLst>
              </a:tr>
              <a:tr h="5740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2 (ha</a:t>
                      </a:r>
                      <a:r>
                        <a:rPr lang="pt-BR" sz="3500" baseline="30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0,3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5533448"/>
                  </a:ext>
                </a:extLst>
              </a:tr>
              <a:tr h="5740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 R Situação 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0,00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0,63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72605"/>
                  </a:ext>
                </a:extLst>
              </a:tr>
              <a:tr h="574024">
                <a:tc rowSpan="4"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Mortalidade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1 (ha</a:t>
                      </a:r>
                      <a:r>
                        <a:rPr lang="pt-BR" sz="3500" baseline="300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217,5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112,7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597802"/>
                  </a:ext>
                </a:extLst>
              </a:tr>
              <a:tr h="5740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 M Situação 1</a:t>
                      </a:r>
                      <a:endParaRPr lang="pt-BR" sz="35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3,52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1,55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574873"/>
                  </a:ext>
                </a:extLst>
              </a:tr>
              <a:tr h="5740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Situação 2 (ha</a:t>
                      </a:r>
                      <a:r>
                        <a:rPr lang="pt-BR" sz="3500" baseline="300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</a:t>
                      </a:r>
                      <a:r>
                        <a:rPr lang="pt-BR" sz="350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pt-BR" sz="350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5,1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7267597"/>
                  </a:ext>
                </a:extLst>
              </a:tr>
              <a:tr h="574024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(%) M Situação 2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6,07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45720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pt-BR" sz="3500" dirty="0">
                          <a:solidFill>
                            <a:sysClr val="windowText" lastClr="000000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7,39</a:t>
                      </a:r>
                      <a:endParaRPr lang="pt-BR" sz="3500" dirty="0">
                        <a:solidFill>
                          <a:sysClr val="windowText" lastClr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0145644"/>
                  </a:ext>
                </a:extLst>
              </a:tr>
            </a:tbl>
          </a:graphicData>
        </a:graphic>
      </p:graphicFrame>
      <p:sp>
        <p:nvSpPr>
          <p:cNvPr id="19" name="CaixaDeTexto 18">
            <a:extLst>
              <a:ext uri="{FF2B5EF4-FFF2-40B4-BE49-F238E27FC236}">
                <a16:creationId xmlns:a16="http://schemas.microsoft.com/office/drawing/2014/main" id="{91B704C2-B6D5-4994-DAA6-D0522405DB5E}"/>
              </a:ext>
            </a:extLst>
          </p:cNvPr>
          <p:cNvSpPr txBox="1"/>
          <p:nvPr/>
        </p:nvSpPr>
        <p:spPr>
          <a:xfrm>
            <a:off x="16842997" y="17198005"/>
            <a:ext cx="14400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1- 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Dinâmica da área experimental durante o período de 2009-2014 e 2014-2020, para a Situação 1: todos os indivíduos inventariados e Situação 2 – indivíduos de Paricá, com critério de inclusão com </a:t>
            </a:r>
            <a:r>
              <a:rPr lang="pt-BR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≥ 5, na Fazenda </a:t>
            </a:r>
            <a:r>
              <a:rPr lang="pt-BR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Shet</a:t>
            </a:r>
            <a:r>
              <a:rPr lang="pt-BR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Dom Eliseu – PA. (%) M: Taxa anual de mortalidade; (%) R: Taxa anual de recrutamento.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4A4149FD-4496-27BD-FE4A-D1D3FEE07BE7}"/>
              </a:ext>
            </a:extLst>
          </p:cNvPr>
          <p:cNvSpPr txBox="1"/>
          <p:nvPr/>
        </p:nvSpPr>
        <p:spPr>
          <a:xfrm>
            <a:off x="16798836" y="26860858"/>
            <a:ext cx="14400000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pt-BR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Concluímos </a:t>
            </a:r>
            <a:r>
              <a:rPr lang="pt-BR" sz="3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</a:t>
            </a:r>
            <a:r>
              <a:rPr lang="pt-BR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balanço negativo em relação ao recrutamento no primeiro período em análise (2009-2014), e positivo no segundo (2014-2020), quando considerando todos os indivíduos da comunidade. Em contrapartida, considerando apenas os indivíduos de Paricá este balanço foi negativo, em ambos períodos analisados. </a:t>
            </a:r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2EA71C23-0EA7-BBEF-E8D8-0E8F21EB5226}"/>
              </a:ext>
            </a:extLst>
          </p:cNvPr>
          <p:cNvSpPr/>
          <p:nvPr/>
        </p:nvSpPr>
        <p:spPr>
          <a:xfrm>
            <a:off x="16798836" y="11591461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Resultados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2F961CA-83FE-31C4-E9BC-9D4F9625903A}"/>
                  </a:ext>
                </a:extLst>
              </p:cNvPr>
              <p:cNvSpPr txBox="1"/>
              <p:nvPr/>
            </p:nvSpPr>
            <p:spPr>
              <a:xfrm>
                <a:off x="1380570" y="24274952"/>
                <a:ext cx="14400000" cy="16162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 pesquisa foi realizada na Fazenda </a:t>
                </a:r>
                <a:r>
                  <a:rPr lang="pt-BR" sz="3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Shet</a:t>
                </a:r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propriedade do Grupo </a:t>
                </a:r>
                <a:r>
                  <a:rPr lang="pt-BR" sz="3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Arboris</a:t>
                </a:r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localizada no município de Dom Eliseu, estado do Pará. Em 2009, foram instaladas e medidas 30 parcelas permanentes quadradas de 50m x 50m (2.500 m²), com remedição em 2014 e 2020. Foram medidas e identificadas todas as árvores com diâmetro à 1,30 m do solo (</a:t>
                </a:r>
                <a:r>
                  <a:rPr lang="pt-BR" sz="3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≥ 5,0 cm.</a:t>
                </a:r>
              </a:p>
              <a:p>
                <a:pPr algn="just"/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Com colheitas realizadas em 1993-1994 e 2013-2014. Em 1994, foi conduzido um plantio de enriquecimento da espécie Paricá. </a:t>
                </a:r>
              </a:p>
              <a:p>
                <a:pPr algn="just"/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As análises assumiram dois aspectos de abrangências dos dados:</a:t>
                </a:r>
              </a:p>
              <a:p>
                <a:pPr algn="just"/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Situação 1 – todos indivíduos inventariados; e</a:t>
                </a:r>
              </a:p>
              <a:p>
                <a:pPr algn="just"/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Situação 2 – indivíduos de Paricá.</a:t>
                </a:r>
              </a:p>
              <a:p>
                <a:pPr algn="just"/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Avaliamos a dinâmica da comunidade, considerando os períodos de medição 2009-2014 e 2014-2020, e as intervenções florestais (colheita e enriquecimento), por meio das taxas de mortalidade e recrutamento, proposto por </a:t>
                </a:r>
                <a:r>
                  <a:rPr lang="pt-BR" sz="3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Sheil</a:t>
                </a:r>
                <a:r>
                  <a:rPr lang="pt-BR" sz="3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et al. (1995).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380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pt-BR" sz="38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800">
                              <a:latin typeface="Cambria Math" panose="02040503050406030204" pitchFamily="18" charset="0"/>
                            </a:rPr>
                            <m:t>% </m:t>
                          </m:r>
                          <m:sSup>
                            <m:sSupPr>
                              <m:ctrlPr>
                                <a:rPr lang="pt-BR" sz="3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3800">
                                  <a:latin typeface="Cambria Math" panose="02040503050406030204" pitchFamily="18" charset="0"/>
                                </a:rPr>
                                <m:t>ano</m:t>
                              </m:r>
                            </m:e>
                            <m:sup>
                              <m:r>
                                <a:rPr lang="pt-BR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3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pt-BR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8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80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sz="3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BR" sz="3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pt-BR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pt-BR" sz="3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80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8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38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sz="3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pt-BR" sz="380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800">
                                              <a:latin typeface="Cambria Math" panose="02040503050406030204" pitchFamily="18" charset="0"/>
                                            </a:rPr>
                                            <m:t>m</m:t>
                                          </m:r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pt-BR" sz="3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800">
                                                  <a:latin typeface="Cambria Math" panose="02040503050406030204" pitchFamily="18" charset="0"/>
                                                </a:rPr>
                                                <m:t>N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8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f>
                                    <m:fPr>
                                      <m:type m:val="skw"/>
                                      <m:ctrlPr>
                                        <a:rPr lang="pt-BR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BR" sz="380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m:rPr>
                                          <m:sty m:val="p"/>
                                        </m:rPr>
                                        <a:rPr lang="pt-BR" sz="3800">
                                          <a:latin typeface="Cambria Math" panose="02040503050406030204" pitchFamily="18" charset="0"/>
                                        </a:rPr>
                                        <m:t>t</m:t>
                                      </m:r>
                                    </m:den>
                                  </m:f>
                                </m:sup>
                              </m:sSup>
                            </m:e>
                          </m:d>
                        </m:e>
                      </m:d>
                      <m:r>
                        <a:rPr lang="pt-BR" sz="3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80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38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380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pt-BR" sz="380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800">
                              <a:latin typeface="Cambria Math" panose="02040503050406030204" pitchFamily="18" charset="0"/>
                            </a:rPr>
                            <m:t>% </m:t>
                          </m:r>
                          <m:sSup>
                            <m:sSupPr>
                              <m:ctrlPr>
                                <a:rPr lang="pt-BR" sz="3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 sz="3800">
                                  <a:latin typeface="Cambria Math" panose="02040503050406030204" pitchFamily="18" charset="0"/>
                                </a:rPr>
                                <m:t>ano</m:t>
                              </m:r>
                            </m:e>
                            <m:sup>
                              <m:r>
                                <a:rPr lang="pt-BR" sz="3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3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pt-BR" sz="380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3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3800">
                              <a:latin typeface="Cambria Math" panose="02040503050406030204" pitchFamily="18" charset="0"/>
                            </a:rPr>
                            <m:t>1 </m:t>
                          </m:r>
                          <m:r>
                            <a:rPr lang="pt-BR" sz="3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sz="380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pt-BR" sz="3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sz="3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800">
                                      <a:latin typeface="Cambria Math" panose="02040503050406030204" pitchFamily="18" charset="0"/>
                                    </a:rPr>
                                    <m:t>1 </m:t>
                                  </m:r>
                                  <m:r>
                                    <a:rPr lang="pt-BR" sz="3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sz="380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f>
                                    <m:fPr>
                                      <m:ctrlPr>
                                        <a:rPr lang="pt-BR" sz="3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sty m:val="p"/>
                                        </m:rPr>
                                        <a:rPr lang="pt-BR" sz="3800">
                                          <a:latin typeface="Cambria Math" panose="02040503050406030204" pitchFamily="18" charset="0"/>
                                        </a:rPr>
                                        <m:t>r</m:t>
                                      </m:r>
                                    </m:num>
                                    <m:den>
                                      <m:sSub>
                                        <m:sSubPr>
                                          <m:ctrlPr>
                                            <a:rPr lang="pt-BR" sz="3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800">
                                              <a:latin typeface="Cambria Math" panose="02040503050406030204" pitchFamily="18" charset="0"/>
                                            </a:rPr>
                                            <m:t>N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800">
                                              <a:latin typeface="Cambria Math" panose="02040503050406030204" pitchFamily="18" charset="0"/>
                                            </a:rPr>
                                            <m:t>t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  <m:sup>
                              <m:f>
                                <m:fPr>
                                  <m:type m:val="skw"/>
                                  <m:ctrlPr>
                                    <a:rPr lang="pt-BR" sz="3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80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sty m:val="p"/>
                                    </m:rPr>
                                    <a:rPr lang="pt-BR" sz="380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den>
                              </m:f>
                            </m:sup>
                          </m:sSup>
                        </m:e>
                      </m:d>
                      <m:r>
                        <a:rPr lang="pt-BR" sz="3800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pt-BR" sz="3800"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pt-BR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 que: M = taxa de mortalidade anual (% ano</a:t>
                </a:r>
                <a:r>
                  <a:rPr lang="pt-BR" sz="3200" kern="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-1</a:t>
                </a:r>
                <a:r>
                  <a:rPr 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R = taxa de recrutamento anual (% ano</a:t>
                </a:r>
                <a:r>
                  <a:rPr lang="pt-BR" sz="3200" kern="0" baseline="30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-1</a:t>
                </a:r>
                <a:r>
                  <a:rPr 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 t = intervalo de tempo entre os inventários (anos); N</a:t>
                </a:r>
                <a:r>
                  <a:rPr lang="pt-BR" sz="3200" kern="0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0</a:t>
                </a:r>
                <a:r>
                  <a:rPr 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número inicial de árvores; </a:t>
                </a:r>
                <a:r>
                  <a:rPr lang="pt-BR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sz="3200" kern="0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t</a:t>
                </a:r>
                <a:r>
                  <a:rPr lang="pt-BR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número de árvores sobreviventes depois de t; m = número de árvores mortas; r = número de árvores recrutadas.</a:t>
                </a:r>
              </a:p>
              <a:p>
                <a:pPr algn="just"/>
                <a:endParaRPr lang="pt-BR" sz="3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Todas as análises foram realizadas com auxílio do software R (versão 4.5.0) (R Core Team, 2025).</a:t>
                </a:r>
                <a:endParaRPr lang="pt-BR" sz="3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CaixaDeTexto 27">
                <a:extLst>
                  <a:ext uri="{FF2B5EF4-FFF2-40B4-BE49-F238E27FC236}">
                    <a16:creationId xmlns:a16="http://schemas.microsoft.com/office/drawing/2014/main" id="{32F961CA-83FE-31C4-E9BC-9D4F962590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0570" y="24274952"/>
                <a:ext cx="14400000" cy="16162886"/>
              </a:xfrm>
              <a:prstGeom prst="rect">
                <a:avLst/>
              </a:prstGeom>
              <a:blipFill>
                <a:blip r:embed="rId5"/>
                <a:stretch>
                  <a:fillRect l="-1397" t="-641" r="-13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CaixaDeTexto 30">
            <a:extLst>
              <a:ext uri="{FF2B5EF4-FFF2-40B4-BE49-F238E27FC236}">
                <a16:creationId xmlns:a16="http://schemas.microsoft.com/office/drawing/2014/main" id="{AD8DD8F6-2112-A098-F147-A492A9A1B8FC}"/>
              </a:ext>
            </a:extLst>
          </p:cNvPr>
          <p:cNvSpPr txBox="1"/>
          <p:nvPr/>
        </p:nvSpPr>
        <p:spPr>
          <a:xfrm>
            <a:off x="16798836" y="13375071"/>
            <a:ext cx="14400000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49580" algn="just"/>
            <a:r>
              <a:rPr lang="pt-BR" sz="3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 taxas de mortalidade, tanto para a floresta como um todo (Situação 1) quanto especificamente para o Paricá (Situação 2), superaram as taxas de recrutamento no período de 2009 a 2014 (Tabela 2). Para o segundo período (2014-2020), obtivemos taxas de mortalidade inferiores ao recrutamento para a Situação 1, e manutenção das taxas de mortalidade superiores ao recrutamento, quando considerado a Situação 2.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D2483DEF-3297-3694-F87E-A04DE8DC62F3}"/>
              </a:ext>
            </a:extLst>
          </p:cNvPr>
          <p:cNvSpPr/>
          <p:nvPr/>
        </p:nvSpPr>
        <p:spPr>
          <a:xfrm>
            <a:off x="16798836" y="29907191"/>
            <a:ext cx="14400000" cy="1638000"/>
          </a:xfrm>
          <a:prstGeom prst="roundRect">
            <a:avLst>
              <a:gd name="adj" fmla="val 50000"/>
            </a:avLst>
          </a:prstGeom>
          <a:solidFill>
            <a:srgbClr val="283D13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200" b="1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Referências</a:t>
            </a:r>
            <a:endParaRPr lang="pt-BR" b="1" dirty="0">
              <a:solidFill>
                <a:schemeClr val="bg1">
                  <a:lumMod val="95000"/>
                </a:schemeClr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F2FEDA66-C6D2-E643-9BD0-5FE475E99395}"/>
              </a:ext>
            </a:extLst>
          </p:cNvPr>
          <p:cNvSpPr txBox="1"/>
          <p:nvPr/>
        </p:nvSpPr>
        <p:spPr>
          <a:xfrm>
            <a:off x="16842997" y="31686420"/>
            <a:ext cx="14400000" cy="81253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CORDEIRO, I. M. C. C.; SCHWARTZ, G.; BARROS, P. L. C. Estabelecimento de espécies comerciais sob plantio de enriquecimento em floresta secundária. In: Nordeste Paraense: panorama geral e uso sustentável das florestas secundárias. Belém, PA: EDUFRA, 2017, p. 303-323.</a:t>
            </a:r>
          </a:p>
          <a:p>
            <a:pPr algn="just"/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D’ARACE, L. M. B. Regeneração natural em clareiras após a colheita florestal na Amazônia Oriental. 2019. Dissertação (Mestrado em Ciências Florestais) - Universidade Federal Rural da Amazônia, Belém, p. 107, 2019. </a:t>
            </a:r>
          </a:p>
          <a:p>
            <a:pPr algn="just"/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FORTALEZA, A. P. Enriquecimento de florestas secundárias com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Schizolobium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parahyba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var.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amazonicum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(Huber x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Ducke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Barneby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Hymenaea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courbaril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L. submetidos à adubação em clareiras artificiais, município de Igarapé Açu, PA. 2021. Dissertação (Mestrado) – Programa de Pós-Graduação em Ciências Florestais (PPGCF), Campus Universitário de Belém, Universidade Federal Rural da Amazônia - UFRA, Belém - PA, 2021.</a:t>
            </a:r>
          </a:p>
          <a:p>
            <a:pPr algn="just"/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GOMES, J. M.; SILVA, J. C. F.; VIEIRA, S. B.; CARVALHO, J. O. P.; OLIVEIRA, L. C.L. Q.; QUEIROZ, W. T.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Schizolobium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parahyba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var.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mazonicum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(Huber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Ducke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Barneby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pode ser utilizada em enriquecimento de clareiras de exploração florestal na Amazônia. 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Ciência Florestal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Santa Maria, v. 29, n. 1, p. 417-424, 2019.</a:t>
            </a:r>
          </a:p>
          <a:p>
            <a:pPr algn="just"/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SHEIL, D.; BURSLEM, D. F. R. P.; ALDER, D. The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interpretation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and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misinterpretation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mortality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rate </a:t>
            </a:r>
            <a:r>
              <a:rPr lang="pt-BR" sz="29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measures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Journal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2900" i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Ecology</a:t>
            </a:r>
            <a:r>
              <a:rPr lang="pt-BR" sz="29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pt-BR" sz="29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v. 83, n. 2, p.331-333, 1995. </a:t>
            </a:r>
          </a:p>
        </p:txBody>
      </p:sp>
      <p:pic>
        <p:nvPicPr>
          <p:cNvPr id="40" name="Picture 8" descr="FAPEMIG">
            <a:extLst>
              <a:ext uri="{FF2B5EF4-FFF2-40B4-BE49-F238E27FC236}">
                <a16:creationId xmlns:a16="http://schemas.microsoft.com/office/drawing/2014/main" id="{E492B041-95BB-D3D8-B9DD-67895C7069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857" b="12882"/>
          <a:stretch/>
        </p:blipFill>
        <p:spPr bwMode="auto">
          <a:xfrm>
            <a:off x="22543128" y="40092990"/>
            <a:ext cx="4324772" cy="230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0" descr="Marca CNPq — Conselho Nacional de Desenvolvimento Científico e Tecnológico">
            <a:extLst>
              <a:ext uri="{FF2B5EF4-FFF2-40B4-BE49-F238E27FC236}">
                <a16:creationId xmlns:a16="http://schemas.microsoft.com/office/drawing/2014/main" id="{6C1FB518-9F49-217D-C9B2-4D2E7145ED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2061" y="40690167"/>
            <a:ext cx="4286775" cy="1312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4" descr="CAPES adota identificador digital para inscrição em programas ...">
            <a:extLst>
              <a:ext uri="{FF2B5EF4-FFF2-40B4-BE49-F238E27FC236}">
                <a16:creationId xmlns:a16="http://schemas.microsoft.com/office/drawing/2014/main" id="{499A9B7C-54B3-34ED-86AA-CC5A9BA963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8201" y="40395897"/>
            <a:ext cx="2005703" cy="183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 descr="Fundo preto com letras brancas&#10;&#10;O conteúdo gerado por IA pode estar incorreto.">
            <a:extLst>
              <a:ext uri="{FF2B5EF4-FFF2-40B4-BE49-F238E27FC236}">
                <a16:creationId xmlns:a16="http://schemas.microsoft.com/office/drawing/2014/main" id="{23CC9EAD-21AF-97E6-922C-77466BFE115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606658" y="38942212"/>
            <a:ext cx="4808403" cy="4808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112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1101</Words>
  <Application>Microsoft Office PowerPoint</Application>
  <PresentationFormat>Personalizar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</vt:lpstr>
      <vt:lpstr>Cambria Math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Tayna</dc:creator>
  <cp:lastModifiedBy>Revisor</cp:lastModifiedBy>
  <cp:revision>40</cp:revision>
  <dcterms:created xsi:type="dcterms:W3CDTF">2023-10-26T12:02:38Z</dcterms:created>
  <dcterms:modified xsi:type="dcterms:W3CDTF">2025-09-17T15:34:05Z</dcterms:modified>
</cp:coreProperties>
</file>