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iWktU9CLT45fM34kx1Vv30KtnlW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04A323-FE2F-DA49-3767-27599220ED64}" name="MLRO ." initials="M." userId="d82a168a5ec3b2a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E4A"/>
    <a:srgbClr val="283D13"/>
    <a:srgbClr val="383128"/>
    <a:srgbClr val="E69615"/>
    <a:srgbClr val="CB5723"/>
    <a:srgbClr val="DC6734"/>
    <a:srgbClr val="9D3C53"/>
    <a:srgbClr val="E94B35"/>
    <a:srgbClr val="40716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92941" autoAdjust="0"/>
  </p:normalViewPr>
  <p:slideViewPr>
    <p:cSldViewPr snapToGrid="0">
      <p:cViewPr>
        <p:scale>
          <a:sx n="30" d="100"/>
          <a:sy n="30" d="100"/>
        </p:scale>
        <p:origin x="738" y="-2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8/10/relationships/authors" Target="authors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084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1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FBC8E4E-950A-6FC5-957E-8E2DF99DBADF}"/>
              </a:ext>
            </a:extLst>
          </p:cNvPr>
          <p:cNvSpPr/>
          <p:nvPr/>
        </p:nvSpPr>
        <p:spPr>
          <a:xfrm>
            <a:off x="1476822" y="9984623"/>
            <a:ext cx="144000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23325" y="42538409"/>
            <a:ext cx="32399400" cy="769441"/>
          </a:xfrm>
          <a:prstGeom prst="rect">
            <a:avLst/>
          </a:prstGeom>
          <a:solidFill>
            <a:srgbClr val="283D1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1591" y="4685763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850" tIns="527850" rIns="527850" bIns="52785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SENSIBILIDADE DE EQUAÇÕES VOLUMÉTRICAS AJUSTADAS PARA FLORESTA ESTACIONAL SEMIDECIDUAL</a:t>
            </a:r>
          </a:p>
        </p:txBody>
      </p:sp>
      <p:cxnSp>
        <p:nvCxnSpPr>
          <p:cNvPr id="87" name="Google Shape;87;p1"/>
          <p:cNvCxnSpPr/>
          <p:nvPr/>
        </p:nvCxnSpPr>
        <p:spPr>
          <a:xfrm>
            <a:off x="1476822" y="9874790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2693194" y="6644636"/>
            <a:ext cx="273177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mbria"/>
              <a:buNone/>
            </a:pP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Fernanda Beatriz Rocha Fernandes¹; Juliana Fonseca Cardoso¹;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Debyson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Gabriel de Jesus Paim¹; Evellyn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Tinum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Lima¹; Josiane Silva Costa Bruzinga¹; Marcio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Leles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Romarco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de Oliveira¹</a:t>
            </a:r>
            <a:endParaRPr lang="pt-BR" sz="4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80936" y="8426312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¹ Universidade Federal dos Vales do Jequitinhonha e Mucuri, Diamantina, Minas Gerais, Brasil. 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9251022" y="9042628"/>
            <a:ext cx="1409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e</a:t>
            </a:r>
            <a:r>
              <a:rPr lang="pt-BR" sz="3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-mail: f</a:t>
            </a:r>
            <a:r>
              <a:rPr lang="pt-BR" sz="30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ernanda.rocha</a:t>
            </a:r>
            <a:r>
              <a:rPr lang="pt-BR" sz="3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@ufvjm.edu.br</a:t>
            </a: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414D794-9898-4998-CC2E-EE4C0FA4A451}"/>
              </a:ext>
            </a:extLst>
          </p:cNvPr>
          <p:cNvSpPr/>
          <p:nvPr/>
        </p:nvSpPr>
        <p:spPr>
          <a:xfrm>
            <a:off x="1353300" y="21552188"/>
            <a:ext cx="144000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 e Método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054D2A5-6E01-7369-DA7E-7ED96662A9B6}"/>
              </a:ext>
            </a:extLst>
          </p:cNvPr>
          <p:cNvSpPr/>
          <p:nvPr/>
        </p:nvSpPr>
        <p:spPr>
          <a:xfrm>
            <a:off x="16958079" y="35386512"/>
            <a:ext cx="144000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C5E5DF-E178-1431-7322-F843F6E7362A}"/>
              </a:ext>
            </a:extLst>
          </p:cNvPr>
          <p:cNvSpPr txBox="1"/>
          <p:nvPr/>
        </p:nvSpPr>
        <p:spPr>
          <a:xfrm>
            <a:off x="1353300" y="11669557"/>
            <a:ext cx="14400000" cy="963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 algn="just">
              <a:lnSpc>
                <a:spcPct val="150000"/>
              </a:lnSpc>
            </a:pPr>
            <a:r>
              <a:rPr lang="pt-BR" sz="3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adoção de equações volumétricas ajustadas a partir de dados regionais de inventario florestal, permite estimativas mais precisas e representativas, para a fitofisionomia local.</a:t>
            </a:r>
          </a:p>
          <a:p>
            <a:pPr indent="720000" algn="just">
              <a:lnSpc>
                <a:spcPct val="150000"/>
              </a:lnSpc>
            </a:pPr>
            <a:r>
              <a:rPr lang="pt-BR" sz="3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Entre as equações, destaca-se a do CETEC (1995), amplamente utilizada como referencia para regiões de Floresta Estacional Semidecidual (FES), em Minas Gerais. No entanto, a aplicação de equações generalistas em áreas com características distintas pode gerar distorções nas estimativas. Diante disso, o objetivo desse estudo foi comparar quatro equações de volume ajustadas especificamente para FES, com a equação proposta pelo CETEC.  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4CF3D0-8AB0-66D7-9494-37E6C31BF26F}"/>
              </a:ext>
            </a:extLst>
          </p:cNvPr>
          <p:cNvSpPr txBox="1"/>
          <p:nvPr/>
        </p:nvSpPr>
        <p:spPr>
          <a:xfrm>
            <a:off x="1476822" y="20931397"/>
            <a:ext cx="1375560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pt-B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pt-BR"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3BE67B-3BB3-98FE-FDBC-636DDCC2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65CD89C-305F-DDB9-DA98-847394D7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10" name="Google Shape;87;p1">
            <a:extLst>
              <a:ext uri="{FF2B5EF4-FFF2-40B4-BE49-F238E27FC236}">
                <a16:creationId xmlns:a16="http://schemas.microsoft.com/office/drawing/2014/main" id="{AB76A322-3888-ADAC-17A0-F4EA4A065D11}"/>
              </a:ext>
            </a:extLst>
          </p:cNvPr>
          <p:cNvCxnSpPr/>
          <p:nvPr/>
        </p:nvCxnSpPr>
        <p:spPr>
          <a:xfrm>
            <a:off x="1557036" y="40496277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924732-AF7B-C0E8-D6C2-EF3E328B388C}"/>
              </a:ext>
            </a:extLst>
          </p:cNvPr>
          <p:cNvSpPr txBox="1"/>
          <p:nvPr/>
        </p:nvSpPr>
        <p:spPr>
          <a:xfrm>
            <a:off x="1685608" y="40533106"/>
            <a:ext cx="6010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r>
              <a:rPr lang="pt-BR" sz="4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5" name="CaixaDeTexto 7">
            <a:extLst>
              <a:ext uri="{FF2B5EF4-FFF2-40B4-BE49-F238E27FC236}">
                <a16:creationId xmlns:a16="http://schemas.microsoft.com/office/drawing/2014/main" id="{CC7668D7-1E42-91A7-0921-C43687DA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9427" y="40921815"/>
            <a:ext cx="48950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Laboratório de Mensuração e Manejo Florestal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C429D401-4624-A3DD-977D-D3FC5AF2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66" y="40778882"/>
            <a:ext cx="4047815" cy="17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763A5E5-A7A4-9A16-F592-2059F6DDA693}"/>
              </a:ext>
            </a:extLst>
          </p:cNvPr>
          <p:cNvSpPr/>
          <p:nvPr/>
        </p:nvSpPr>
        <p:spPr>
          <a:xfrm>
            <a:off x="16798836" y="9967770"/>
            <a:ext cx="144000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974C468-74F6-E794-F1D8-0DFE2E79BC2F}"/>
              </a:ext>
            </a:extLst>
          </p:cNvPr>
          <p:cNvSpPr txBox="1"/>
          <p:nvPr/>
        </p:nvSpPr>
        <p:spPr>
          <a:xfrm>
            <a:off x="16798836" y="11565324"/>
            <a:ext cx="14400000" cy="5246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00" algn="just">
              <a:lnSpc>
                <a:spcPct val="150000"/>
              </a:lnSpc>
            </a:pPr>
            <a:r>
              <a:rPr lang="pt-BR" sz="3800" dirty="0"/>
              <a:t>A medição de 2025 expressa volumes mais elevados para todas as equações, indicando crescimento dos indivíduos. As equações 1, 2 e 3 apresentam tendência de superestimação, enquanto a equação 4 subestimou os volumes, quando comparadas a estimativa do volume pelo CETEC, para as classes de maior tamanho, em 2023 e 2025 (Figura 1).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8D0459F-E64B-467F-8C68-04F82F190B7E}"/>
              </a:ext>
            </a:extLst>
          </p:cNvPr>
          <p:cNvSpPr txBox="1"/>
          <p:nvPr/>
        </p:nvSpPr>
        <p:spPr>
          <a:xfrm>
            <a:off x="8077200" y="21502152"/>
            <a:ext cx="16215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EECA3EF-F5D2-499F-B56F-4A1C1C19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D395E1-7729-4D34-8065-99DCED88E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64"/>
            <a:ext cx="32399287" cy="503437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0028FB3-511C-BB2D-8CEA-FE8B3040DCD1}"/>
              </a:ext>
            </a:extLst>
          </p:cNvPr>
          <p:cNvSpPr txBox="1"/>
          <p:nvPr/>
        </p:nvSpPr>
        <p:spPr>
          <a:xfrm>
            <a:off x="1041209" y="23448840"/>
            <a:ext cx="14400000" cy="8926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 algn="just">
              <a:lnSpc>
                <a:spcPct val="150000"/>
              </a:lnSpc>
            </a:pPr>
            <a:r>
              <a:rPr lang="pt-BR" sz="3800" dirty="0">
                <a:latin typeface="+mj-lt"/>
              </a:rPr>
              <a:t>Com os dados de diâmetro (</a:t>
            </a:r>
            <a:r>
              <a:rPr lang="pt-BR" sz="3800" i="1" dirty="0">
                <a:latin typeface="+mj-lt"/>
              </a:rPr>
              <a:t>D</a:t>
            </a:r>
            <a:r>
              <a:rPr lang="pt-BR" sz="3800" dirty="0">
                <a:latin typeface="+mj-lt"/>
              </a:rPr>
              <a:t>) e altura total (</a:t>
            </a:r>
            <a:r>
              <a:rPr lang="pt-BR" sz="3800" i="1" dirty="0">
                <a:latin typeface="+mj-lt"/>
              </a:rPr>
              <a:t>H</a:t>
            </a:r>
            <a:r>
              <a:rPr lang="pt-BR" sz="3800" dirty="0">
                <a:latin typeface="+mj-lt"/>
              </a:rPr>
              <a:t>), das medições (2023 e 2025), </a:t>
            </a:r>
            <a:r>
              <a:rPr lang="pt-BR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considerando todos os indivíduos com </a:t>
            </a:r>
            <a:r>
              <a:rPr lang="pt-BR" sz="38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3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≥ 5,0 cm, e </a:t>
            </a:r>
            <a:r>
              <a:rPr lang="pt-BR" sz="3800" dirty="0">
                <a:latin typeface="+mj-lt"/>
              </a:rPr>
              <a:t>diâmetro equivalente (</a:t>
            </a:r>
            <a:r>
              <a:rPr lang="pt-BR" sz="3800" i="1" dirty="0">
                <a:latin typeface="+mj-lt"/>
              </a:rPr>
              <a:t>D</a:t>
            </a:r>
            <a:r>
              <a:rPr lang="pt-BR" sz="3800" i="1" baseline="-25000" dirty="0">
                <a:latin typeface="+mj-lt"/>
              </a:rPr>
              <a:t>e</a:t>
            </a:r>
            <a:r>
              <a:rPr lang="pt-BR" sz="3800" dirty="0">
                <a:latin typeface="+mj-lt"/>
              </a:rPr>
              <a:t>) para indivíduos bifurcados, estimamos o volume dos fustes para as diferentes equações (Tabela 1), em um fragmento de FES. </a:t>
            </a:r>
            <a:r>
              <a:rPr lang="pt-BR" sz="3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comparação das equações com a do CETEC foi realizada por meio do teste F de </a:t>
            </a:r>
            <a:r>
              <a:rPr lang="pt-BR" sz="38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Graybill</a:t>
            </a:r>
            <a:r>
              <a:rPr lang="pt-BR" sz="3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 5%</a:t>
            </a:r>
            <a:r>
              <a:rPr lang="pt-BR" sz="3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3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 significância.</a:t>
            </a:r>
          </a:p>
          <a:p>
            <a:pPr indent="720000" algn="just">
              <a:lnSpc>
                <a:spcPct val="150000"/>
              </a:lnSpc>
            </a:pPr>
            <a:endParaRPr lang="pt-BR" sz="35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35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Tabela 1 - </a:t>
            </a:r>
            <a:r>
              <a:rPr lang="pt-BR" sz="35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Equações ajustadas, para estimativa de volume do fuste (m³), em um fragmento de Floresta Estacional Semidecidual. </a:t>
            </a:r>
          </a:p>
          <a:p>
            <a:pPr indent="720000" algn="just">
              <a:lnSpc>
                <a:spcPct val="150000"/>
              </a:lnSpc>
            </a:pPr>
            <a:endParaRPr lang="pt-BR" sz="4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B921C2D-0CAA-7544-0361-100CDD737434}"/>
              </a:ext>
            </a:extLst>
          </p:cNvPr>
          <p:cNvSpPr txBox="1"/>
          <p:nvPr/>
        </p:nvSpPr>
        <p:spPr>
          <a:xfrm>
            <a:off x="16917819" y="36927033"/>
            <a:ext cx="14400000" cy="3506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 algn="just">
              <a:lnSpc>
                <a:spcPct val="150000"/>
              </a:lnSpc>
              <a:buNone/>
            </a:pPr>
            <a:r>
              <a:rPr lang="pt-BR" sz="3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As análises demonstraram que todas as equações ajustadas especificamente para a Floresta Estacional Semidecidual diferem significativamente da equação do CETEC (1995), sobretudo nas classes diamétricas superiores.</a:t>
            </a:r>
            <a:endParaRPr lang="pt-BR" sz="3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43" name="Tabela 42">
            <a:extLst>
              <a:ext uri="{FF2B5EF4-FFF2-40B4-BE49-F238E27FC236}">
                <a16:creationId xmlns:a16="http://schemas.microsoft.com/office/drawing/2014/main" id="{1CB3D34B-492B-6CD0-486D-2352B349C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12986"/>
              </p:ext>
            </p:extLst>
          </p:nvPr>
        </p:nvGraphicFramePr>
        <p:xfrm>
          <a:off x="1135138" y="31530054"/>
          <a:ext cx="14544000" cy="7596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000">
                  <a:extLst>
                    <a:ext uri="{9D8B030D-6E8A-4147-A177-3AD203B41FA5}">
                      <a16:colId xmlns:a16="http://schemas.microsoft.com/office/drawing/2014/main" val="2001213286"/>
                    </a:ext>
                  </a:extLst>
                </a:gridCol>
                <a:gridCol w="9468000">
                  <a:extLst>
                    <a:ext uri="{9D8B030D-6E8A-4147-A177-3AD203B41FA5}">
                      <a16:colId xmlns:a16="http://schemas.microsoft.com/office/drawing/2014/main" val="2736538192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958409178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504671345"/>
                    </a:ext>
                  </a:extLst>
                </a:gridCol>
              </a:tblGrid>
              <a:tr h="7409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Equação de referencia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R²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Autor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040414"/>
                  </a:ext>
                </a:extLst>
              </a:tr>
              <a:tr h="157507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i="1" kern="0" dirty="0" err="1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Vf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= 0,000038857 * 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lang="pt-BR" sz="3500" kern="0" baseline="30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1,70764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* 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H</a:t>
                      </a:r>
                      <a:r>
                        <a:rPr lang="pt-BR" sz="3500" kern="0" baseline="30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1,32032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0,989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CETEC (1995)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175289"/>
                  </a:ext>
                </a:extLst>
              </a:tr>
              <a:tr h="7409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b="1" i="0" u="none" strike="noStrike" kern="0" cap="none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Equação de comparação</a:t>
                      </a: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930588"/>
                  </a:ext>
                </a:extLst>
              </a:tr>
              <a:tr h="7409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N°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b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Equação</a:t>
                      </a:r>
                      <a:endParaRPr lang="pt-BR" sz="3500" b="1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b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R²</a:t>
                      </a:r>
                      <a:endParaRPr lang="pt-BR" sz="3500" b="1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b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Autor</a:t>
                      </a:r>
                      <a:endParaRPr lang="pt-BR" sz="3500" b="1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689516"/>
                  </a:ext>
                </a:extLst>
              </a:tr>
              <a:tr h="7409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i="1" kern="0" dirty="0" err="1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Vf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= 0,000070 * 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lang="pt-BR" sz="3500" kern="0" baseline="30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2,204301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* 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H</a:t>
                      </a:r>
                      <a:r>
                        <a:rPr lang="pt-BR" sz="3500" kern="0" baseline="30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0,563185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0,970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Amaro  (2010)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507918"/>
                  </a:ext>
                </a:extLst>
              </a:tr>
              <a:tr h="7409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i="1" kern="0" dirty="0" err="1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Vf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= 0,000031 * (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² *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H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)</a:t>
                      </a:r>
                      <a:r>
                        <a:rPr lang="pt-BR" sz="3500" kern="0" baseline="3000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1,027050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0,958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958178"/>
                  </a:ext>
                </a:extLst>
              </a:tr>
              <a:tr h="740974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i="1" kern="0" dirty="0" err="1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Vf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= 0,000041 * (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D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² * 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H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0,958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611751"/>
                  </a:ext>
                </a:extLst>
              </a:tr>
              <a:tr h="157507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i="1" kern="0" dirty="0" err="1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Ln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pt-BR" sz="3500" i="1" kern="0" dirty="0" err="1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Vf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) 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= -9,8302960482 + 1,7422298449 * </a:t>
                      </a:r>
                      <a:r>
                        <a:rPr lang="pt-BR" sz="3500" i="1" kern="0" dirty="0" err="1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Ln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(D) 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+ 1,1389295494 * </a:t>
                      </a:r>
                      <a:r>
                        <a:rPr lang="pt-BR" sz="3500" i="1" kern="0" dirty="0" err="1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Ln</a:t>
                      </a:r>
                      <a:r>
                        <a:rPr lang="pt-BR" sz="3500" i="1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(H)</a:t>
                      </a:r>
                      <a:endParaRPr lang="pt-BR" sz="3500" i="1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0,947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pt-BR" sz="3500" kern="0" dirty="0" err="1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Scolforo</a:t>
                      </a:r>
                      <a:r>
                        <a:rPr lang="pt-BR" sz="3500" kern="0" dirty="0">
                          <a:solidFill>
                            <a:sysClr val="windowText" lastClr="000000"/>
                          </a:solidFill>
                          <a:effectLst/>
                          <a:latin typeface="+mj-lt"/>
                        </a:rPr>
                        <a:t> (2008)</a:t>
                      </a:r>
                      <a:endParaRPr lang="pt-BR" sz="3500" kern="100" dirty="0">
                        <a:solidFill>
                          <a:sysClr val="windowText" lastClr="000000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7115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E3B8B0FB-893B-F294-4D77-013A15465BB7}"/>
                  </a:ext>
                </a:extLst>
              </p:cNvPr>
              <p:cNvSpPr txBox="1"/>
              <p:nvPr/>
            </p:nvSpPr>
            <p:spPr>
              <a:xfrm>
                <a:off x="1226379" y="39128321"/>
                <a:ext cx="14400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pt-BR" sz="3000" dirty="0">
                    <a:effectLst/>
                    <a:latin typeface="+mn-lt"/>
                    <a:ea typeface="Arial" panose="020B0604020202020204" pitchFamily="34" charset="0"/>
                  </a:rPr>
                  <a:t>Em que: N° = número da equação; </a:t>
                </a:r>
                <a14:m>
                  <m:oMath xmlns:m="http://schemas.openxmlformats.org/officeDocument/2006/math">
                    <m:r>
                      <a:rPr lang="pt-BR" sz="3000" i="1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𝑉𝑓</m:t>
                    </m:r>
                  </m:oMath>
                </a14:m>
                <a:r>
                  <a:rPr lang="pt-BR" sz="3000" dirty="0">
                    <a:effectLst/>
                    <a:latin typeface="+mn-lt"/>
                    <a:ea typeface="Arial" panose="020B0604020202020204" pitchFamily="34" charset="0"/>
                  </a:rPr>
                  <a:t> = volume fuste com casca, em m³; </a:t>
                </a:r>
                <a:r>
                  <a:rPr lang="pt-BR" sz="3000" i="1" dirty="0">
                    <a:effectLst/>
                    <a:latin typeface="+mn-lt"/>
                    <a:ea typeface="Arial" panose="020B0604020202020204" pitchFamily="34" charset="0"/>
                  </a:rPr>
                  <a:t>H</a:t>
                </a:r>
                <a:r>
                  <a:rPr lang="pt-BR" sz="3000" dirty="0">
                    <a:effectLst/>
                    <a:latin typeface="+mn-lt"/>
                    <a:ea typeface="Arial" panose="020B0604020202020204" pitchFamily="34" charset="0"/>
                  </a:rPr>
                  <a:t> = altura total, em metros; </a:t>
                </a:r>
                <a:r>
                  <a:rPr lang="pt-BR" sz="3000" i="1" dirty="0">
                    <a:effectLst/>
                    <a:latin typeface="+mn-lt"/>
                    <a:ea typeface="Arial" panose="020B0604020202020204" pitchFamily="34" charset="0"/>
                  </a:rPr>
                  <a:t>D</a:t>
                </a:r>
                <a:r>
                  <a:rPr lang="pt-BR" sz="3000" dirty="0">
                    <a:effectLst/>
                    <a:latin typeface="+mn-lt"/>
                    <a:ea typeface="Arial" panose="020B0604020202020204" pitchFamily="34" charset="0"/>
                  </a:rPr>
                  <a:t> = diâmetro a 1,30 m do solo, em cm; </a:t>
                </a:r>
                <a:r>
                  <a:rPr lang="pt-BR" sz="3000" i="1" dirty="0" err="1">
                    <a:effectLst/>
                    <a:latin typeface="+mn-lt"/>
                    <a:ea typeface="Arial" panose="020B0604020202020204" pitchFamily="34" charset="0"/>
                  </a:rPr>
                  <a:t>Ln</a:t>
                </a:r>
                <a:r>
                  <a:rPr lang="pt-BR" sz="3000" i="1" dirty="0">
                    <a:effectLst/>
                    <a:latin typeface="+mn-lt"/>
                    <a:ea typeface="Arial" panose="020B0604020202020204" pitchFamily="34" charset="0"/>
                  </a:rPr>
                  <a:t> = </a:t>
                </a:r>
                <a:r>
                  <a:rPr lang="pt-BR" sz="3000" dirty="0">
                    <a:effectLst/>
                    <a:latin typeface="+mn-lt"/>
                    <a:ea typeface="Arial" panose="020B0604020202020204" pitchFamily="34" charset="0"/>
                  </a:rPr>
                  <a:t>logaritmo neperiano</a:t>
                </a:r>
                <a:r>
                  <a:rPr lang="pt-BR" sz="3000" i="1" dirty="0">
                    <a:effectLst/>
                    <a:latin typeface="+mn-lt"/>
                    <a:ea typeface="Arial" panose="020B0604020202020204" pitchFamily="34" charset="0"/>
                  </a:rPr>
                  <a:t>.</a:t>
                </a:r>
                <a:endParaRPr lang="pt-BR" sz="3000" dirty="0">
                  <a:effectLst/>
                  <a:latin typeface="+mn-lt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E3B8B0FB-893B-F294-4D77-013A15465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79" y="39128321"/>
                <a:ext cx="14400000" cy="1015663"/>
              </a:xfrm>
              <a:prstGeom prst="rect">
                <a:avLst/>
              </a:prstGeom>
              <a:blipFill>
                <a:blip r:embed="rId6"/>
                <a:stretch>
                  <a:fillRect l="-974" t="-7831" r="-1016" b="-180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aixaDeTexto 54">
            <a:extLst>
              <a:ext uri="{FF2B5EF4-FFF2-40B4-BE49-F238E27FC236}">
                <a16:creationId xmlns:a16="http://schemas.microsoft.com/office/drawing/2014/main" id="{80BA5BA4-6727-75CA-83E0-AEF8BB5407FF}"/>
              </a:ext>
            </a:extLst>
          </p:cNvPr>
          <p:cNvSpPr txBox="1"/>
          <p:nvPr/>
        </p:nvSpPr>
        <p:spPr>
          <a:xfrm>
            <a:off x="16958079" y="25816755"/>
            <a:ext cx="144000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0000" algn="just">
              <a:lnSpc>
                <a:spcPct val="150000"/>
              </a:lnSpc>
            </a:pPr>
            <a:r>
              <a:rPr lang="pt-BR" sz="3800" dirty="0"/>
              <a:t>O teste F de </a:t>
            </a:r>
            <a:r>
              <a:rPr lang="pt-BR" sz="3800" dirty="0" err="1"/>
              <a:t>Graybill</a:t>
            </a:r>
            <a:r>
              <a:rPr lang="pt-BR" sz="3800" dirty="0"/>
              <a:t> demonstrou que o volume foi significativo a 95% de probabilidade, para todas as equações e para as duas medições (Tabela 2).</a:t>
            </a:r>
          </a:p>
          <a:p>
            <a:pPr indent="720000" algn="just">
              <a:lnSpc>
                <a:spcPct val="150000"/>
              </a:lnSpc>
            </a:pPr>
            <a:endParaRPr lang="pt-BR" sz="3800" dirty="0"/>
          </a:p>
          <a:p>
            <a:pPr algn="just"/>
            <a:r>
              <a:rPr lang="pt-BR" sz="3500" b="1" dirty="0"/>
              <a:t>Tabela 2 – </a:t>
            </a:r>
            <a:r>
              <a:rPr lang="pt-BR" sz="3500" dirty="0"/>
              <a:t>Comparação dos volumes entre as equações estimadas e o volume de referência CETEC (1995), por meio do teste F de </a:t>
            </a:r>
            <a:r>
              <a:rPr lang="pt-BR" sz="3500" dirty="0" err="1"/>
              <a:t>Graybill</a:t>
            </a:r>
            <a:r>
              <a:rPr lang="pt-BR" sz="3500" dirty="0"/>
              <a:t>. </a:t>
            </a:r>
          </a:p>
        </p:txBody>
      </p:sp>
      <p:graphicFrame>
        <p:nvGraphicFramePr>
          <p:cNvPr id="56" name="Tabela 55">
            <a:extLst>
              <a:ext uri="{FF2B5EF4-FFF2-40B4-BE49-F238E27FC236}">
                <a16:creationId xmlns:a16="http://schemas.microsoft.com/office/drawing/2014/main" id="{7372F3D3-C8D9-CBF2-7656-3D24E37A0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152998"/>
              </p:ext>
            </p:extLst>
          </p:nvPr>
        </p:nvGraphicFramePr>
        <p:xfrm>
          <a:off x="16922078" y="30384839"/>
          <a:ext cx="14472001" cy="367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6559">
                  <a:extLst>
                    <a:ext uri="{9D8B030D-6E8A-4147-A177-3AD203B41FA5}">
                      <a16:colId xmlns:a16="http://schemas.microsoft.com/office/drawing/2014/main" val="3653880313"/>
                    </a:ext>
                  </a:extLst>
                </a:gridCol>
                <a:gridCol w="2643050">
                  <a:extLst>
                    <a:ext uri="{9D8B030D-6E8A-4147-A177-3AD203B41FA5}">
                      <a16:colId xmlns:a16="http://schemas.microsoft.com/office/drawing/2014/main" val="1769421369"/>
                    </a:ext>
                  </a:extLst>
                </a:gridCol>
                <a:gridCol w="2409811">
                  <a:extLst>
                    <a:ext uri="{9D8B030D-6E8A-4147-A177-3AD203B41FA5}">
                      <a16:colId xmlns:a16="http://schemas.microsoft.com/office/drawing/2014/main" val="4274653378"/>
                    </a:ext>
                  </a:extLst>
                </a:gridCol>
                <a:gridCol w="2777678">
                  <a:extLst>
                    <a:ext uri="{9D8B030D-6E8A-4147-A177-3AD203B41FA5}">
                      <a16:colId xmlns:a16="http://schemas.microsoft.com/office/drawing/2014/main" val="382951685"/>
                    </a:ext>
                  </a:extLst>
                </a:gridCol>
                <a:gridCol w="2274903">
                  <a:extLst>
                    <a:ext uri="{9D8B030D-6E8A-4147-A177-3AD203B41FA5}">
                      <a16:colId xmlns:a16="http://schemas.microsoft.com/office/drawing/2014/main" val="3337116243"/>
                    </a:ext>
                  </a:extLst>
                </a:gridCol>
              </a:tblGrid>
              <a:tr h="61200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Equações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Medição 2023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Medição 2025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510968"/>
                  </a:ext>
                </a:extLst>
              </a:tr>
              <a:tr h="612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MAPE (%)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F</a:t>
                      </a:r>
                      <a:r>
                        <a:rPr lang="pt-BR" sz="3500" baseline="-25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calculado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MAPE (%)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F</a:t>
                      </a:r>
                      <a:r>
                        <a:rPr lang="pt-BR" sz="3500" baseline="-250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calculado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07593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CETEC – Equação 1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19,27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5,55*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18,34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6,37*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418209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CETEC – Equação 2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13,62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7,68*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13,09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8,82*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884358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CETEC – Equação 3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9,38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7,07*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8,85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8,05*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43222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CETEC – Equação 4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6,72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5,07*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6,54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</a:rPr>
                        <a:t>5,27*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8312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544841"/>
                  </a:ext>
                </a:extLst>
              </a:tr>
            </a:tbl>
          </a:graphicData>
        </a:graphic>
      </p:graphicFrame>
      <p:sp>
        <p:nvSpPr>
          <p:cNvPr id="58" name="CaixaDeTexto 57">
            <a:extLst>
              <a:ext uri="{FF2B5EF4-FFF2-40B4-BE49-F238E27FC236}">
                <a16:creationId xmlns:a16="http://schemas.microsoft.com/office/drawing/2014/main" id="{31DF3680-1FFA-5617-9F62-60C8A130BEAA}"/>
              </a:ext>
            </a:extLst>
          </p:cNvPr>
          <p:cNvSpPr txBox="1"/>
          <p:nvPr/>
        </p:nvSpPr>
        <p:spPr>
          <a:xfrm>
            <a:off x="16864150" y="33947010"/>
            <a:ext cx="14400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3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Em que: MAPE (%) = diferença percentual média absoluta, em %; </a:t>
            </a:r>
            <a:r>
              <a:rPr lang="pt-BR" sz="3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Fcalculado</a:t>
            </a:r>
            <a:r>
              <a:rPr lang="pt-BR" sz="3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= valor do teste F de </a:t>
            </a:r>
            <a:r>
              <a:rPr lang="pt-BR" sz="3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Graybill</a:t>
            </a:r>
            <a:r>
              <a:rPr lang="pt-BR" sz="3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calculado, * = significantes pelo teste, ao nível de significância de 5%.</a:t>
            </a:r>
            <a:endParaRPr lang="pt-BR" sz="3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963899-28FB-76CE-C202-3A462D2B50A6}"/>
              </a:ext>
            </a:extLst>
          </p:cNvPr>
          <p:cNvSpPr txBox="1"/>
          <p:nvPr/>
        </p:nvSpPr>
        <p:spPr>
          <a:xfrm>
            <a:off x="16958079" y="24036392"/>
            <a:ext cx="14400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Figura 1 - </a:t>
            </a:r>
            <a:r>
              <a:rPr lang="pt-BR" sz="32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Volume médio estimado para quatro equações desenvolvidas para Floresta Estacional Semidecidual, por classe diamétrica, em comparação a estimativa pelo CETEC (1995), para medição 2023 e 2025, em Gouveia-MG.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9" name="Picture 8" descr="FAPEMIG">
            <a:extLst>
              <a:ext uri="{FF2B5EF4-FFF2-40B4-BE49-F238E27FC236}">
                <a16:creationId xmlns:a16="http://schemas.microsoft.com/office/drawing/2014/main" id="{977CFC74-C3EA-AA58-9CBE-C9C181CF4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7" b="12882"/>
          <a:stretch/>
        </p:blipFill>
        <p:spPr bwMode="auto">
          <a:xfrm>
            <a:off x="22827940" y="40619660"/>
            <a:ext cx="3528000" cy="18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0" descr="Marca CNPq — Conselho Nacional de Desenvolvimento Científico e Tecnológico">
            <a:extLst>
              <a:ext uri="{FF2B5EF4-FFF2-40B4-BE49-F238E27FC236}">
                <a16:creationId xmlns:a16="http://schemas.microsoft.com/office/drawing/2014/main" id="{FD3E1920-3E4A-B53D-26DD-40DD96B15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093" y="40787952"/>
            <a:ext cx="4716000" cy="144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APES adota identificador digital para inscrição em programas ...">
            <a:extLst>
              <a:ext uri="{FF2B5EF4-FFF2-40B4-BE49-F238E27FC236}">
                <a16:creationId xmlns:a16="http://schemas.microsoft.com/office/drawing/2014/main" id="{178A79F8-09DF-901B-EC8B-14894B94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4168" y="40639464"/>
            <a:ext cx="2005703" cy="18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4F16A2BE-7798-1C09-5104-8D4BDB84E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21534" b="22037"/>
          <a:stretch/>
        </p:blipFill>
        <p:spPr>
          <a:xfrm>
            <a:off x="16490036" y="40611696"/>
            <a:ext cx="4047815" cy="2284142"/>
          </a:xfrm>
          <a:prstGeom prst="rect">
            <a:avLst/>
          </a:prstGeom>
        </p:spPr>
      </p:pic>
      <p:pic>
        <p:nvPicPr>
          <p:cNvPr id="26" name="Imagem 25" descr="Gráfico, Diagrama&#10;&#10;O conteúdo gerado por IA pode estar incorreto.">
            <a:extLst>
              <a:ext uri="{FF2B5EF4-FFF2-40B4-BE49-F238E27FC236}">
                <a16:creationId xmlns:a16="http://schemas.microsoft.com/office/drawing/2014/main" id="{24A96768-4B2E-7D08-7885-7B0E4CC9FB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57089" y="16779616"/>
            <a:ext cx="14521459" cy="73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12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691</Words>
  <Application>Microsoft Office PowerPoint</Application>
  <PresentationFormat>Personalizar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Cambria Math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</dc:creator>
  <cp:lastModifiedBy>F F</cp:lastModifiedBy>
  <cp:revision>39</cp:revision>
  <dcterms:created xsi:type="dcterms:W3CDTF">2023-10-26T12:02:38Z</dcterms:created>
  <dcterms:modified xsi:type="dcterms:W3CDTF">2025-09-17T19:13:52Z</dcterms:modified>
</cp:coreProperties>
</file>