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7556500" cy="10699750"/>
  <p:defaultTextStyle>
    <a:defPPr>
      <a:defRPr lang="de-DE"/>
    </a:defPPr>
    <a:lvl1pPr marL="0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1pPr>
    <a:lvl2pPr marL="1893265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2pPr>
    <a:lvl3pPr marL="3786530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3pPr>
    <a:lvl4pPr marL="567979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4pPr>
    <a:lvl5pPr marL="7573061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5pPr>
    <a:lvl6pPr marL="946632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6pPr>
    <a:lvl7pPr marL="11359591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7pPr>
    <a:lvl8pPr marL="13252856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8pPr>
    <a:lvl9pPr marL="15146122" algn="l" defTabSz="3786530" rtl="0" eaLnBrk="1" latinLnBrk="0" hangingPunct="1">
      <a:defRPr sz="7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8" userDrawn="1">
          <p15:clr>
            <a:srgbClr val="A4A3A4"/>
          </p15:clr>
        </p15:guide>
        <p15:guide id="2" pos="9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80" autoAdjust="0"/>
  </p:normalViewPr>
  <p:slideViewPr>
    <p:cSldViewPr>
      <p:cViewPr>
        <p:scale>
          <a:sx n="80" d="100"/>
          <a:sy n="80" d="100"/>
        </p:scale>
        <p:origin x="-7584" y="-15283"/>
      </p:cViewPr>
      <p:guideLst>
        <p:guide orient="horz" pos="11628"/>
        <p:guide pos="92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1pPr>
    <a:lvl2pPr marL="1893265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2pPr>
    <a:lvl3pPr marL="3786530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3pPr>
    <a:lvl4pPr marL="567979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4pPr>
    <a:lvl5pPr marL="7573061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5pPr>
    <a:lvl6pPr marL="946632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6pPr>
    <a:lvl7pPr marL="11359591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7pPr>
    <a:lvl8pPr marL="13252856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8pPr>
    <a:lvl9pPr marL="15146122" algn="l" defTabSz="3786530" rtl="0" eaLnBrk="1" latinLnBrk="0" hangingPunct="1">
      <a:defRPr sz="49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1BCB4-0DFA-033C-4754-275D5139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275C4F0B-4772-8B2E-E32A-E8C8B414B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44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1985" y="13392198"/>
            <a:ext cx="275625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3975" y="24192360"/>
            <a:ext cx="226985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1325" y="9936147"/>
            <a:ext cx="14105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9654" y="9936147"/>
            <a:ext cx="141055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3028987" cy="5612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17" name="bk object 17"/>
          <p:cNvSpPr/>
          <p:nvPr/>
        </p:nvSpPr>
        <p:spPr>
          <a:xfrm>
            <a:off x="9819784" y="828097"/>
            <a:ext cx="13093047" cy="3266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18" name="bk object 18"/>
          <p:cNvSpPr/>
          <p:nvPr/>
        </p:nvSpPr>
        <p:spPr>
          <a:xfrm>
            <a:off x="29263930" y="2"/>
            <a:ext cx="3077840" cy="56126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009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1323" y="1728024"/>
            <a:ext cx="291838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1323" y="9936147"/>
            <a:ext cx="291838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5017" y="40176593"/>
            <a:ext cx="10376480" cy="1147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1326" y="40176593"/>
            <a:ext cx="7458096" cy="1147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009709" y="39938237"/>
            <a:ext cx="628923" cy="298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45" b="0" i="0">
                <a:solidFill>
                  <a:srgbClr val="231F1F"/>
                </a:solidFill>
                <a:latin typeface="Times New Roman"/>
                <a:cs typeface="Times New Roman"/>
              </a:defRPr>
            </a:lvl1pPr>
          </a:lstStyle>
          <a:p>
            <a:pPr marL="112808"/>
            <a:fld id="{81D60167-4931-47E6-BA6A-407CBD079E47}" type="slidenum">
              <a:rPr lang="pt-BR" spc="525" smtClean="0"/>
              <a:pPr marL="112808"/>
              <a:t>‹nº›</a:t>
            </a:fld>
            <a:endParaRPr lang="pt-BR" spc="5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845945">
        <a:defRPr>
          <a:latin typeface="+mn-lt"/>
          <a:ea typeface="+mn-ea"/>
          <a:cs typeface="+mn-cs"/>
        </a:defRPr>
      </a:lvl2pPr>
      <a:lvl3pPr marL="3691890">
        <a:defRPr>
          <a:latin typeface="+mn-lt"/>
          <a:ea typeface="+mn-ea"/>
          <a:cs typeface="+mn-cs"/>
        </a:defRPr>
      </a:lvl3pPr>
      <a:lvl4pPr marL="5537835">
        <a:defRPr>
          <a:latin typeface="+mn-lt"/>
          <a:ea typeface="+mn-ea"/>
          <a:cs typeface="+mn-cs"/>
        </a:defRPr>
      </a:lvl4pPr>
      <a:lvl5pPr marL="7383780">
        <a:defRPr>
          <a:latin typeface="+mn-lt"/>
          <a:ea typeface="+mn-ea"/>
          <a:cs typeface="+mn-cs"/>
        </a:defRPr>
      </a:lvl5pPr>
      <a:lvl6pPr marL="9229725">
        <a:defRPr>
          <a:latin typeface="+mn-lt"/>
          <a:ea typeface="+mn-ea"/>
          <a:cs typeface="+mn-cs"/>
        </a:defRPr>
      </a:lvl6pPr>
      <a:lvl7pPr marL="11075670">
        <a:defRPr>
          <a:latin typeface="+mn-lt"/>
          <a:ea typeface="+mn-ea"/>
          <a:cs typeface="+mn-cs"/>
        </a:defRPr>
      </a:lvl7pPr>
      <a:lvl8pPr marL="12921615">
        <a:defRPr>
          <a:latin typeface="+mn-lt"/>
          <a:ea typeface="+mn-ea"/>
          <a:cs typeface="+mn-cs"/>
        </a:defRPr>
      </a:lvl8pPr>
      <a:lvl9pPr marL="1476756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845945">
        <a:defRPr>
          <a:latin typeface="+mn-lt"/>
          <a:ea typeface="+mn-ea"/>
          <a:cs typeface="+mn-cs"/>
        </a:defRPr>
      </a:lvl2pPr>
      <a:lvl3pPr marL="3691890">
        <a:defRPr>
          <a:latin typeface="+mn-lt"/>
          <a:ea typeface="+mn-ea"/>
          <a:cs typeface="+mn-cs"/>
        </a:defRPr>
      </a:lvl3pPr>
      <a:lvl4pPr marL="5537835">
        <a:defRPr>
          <a:latin typeface="+mn-lt"/>
          <a:ea typeface="+mn-ea"/>
          <a:cs typeface="+mn-cs"/>
        </a:defRPr>
      </a:lvl4pPr>
      <a:lvl5pPr marL="7383780">
        <a:defRPr>
          <a:latin typeface="+mn-lt"/>
          <a:ea typeface="+mn-ea"/>
          <a:cs typeface="+mn-cs"/>
        </a:defRPr>
      </a:lvl5pPr>
      <a:lvl6pPr marL="9229725">
        <a:defRPr>
          <a:latin typeface="+mn-lt"/>
          <a:ea typeface="+mn-ea"/>
          <a:cs typeface="+mn-cs"/>
        </a:defRPr>
      </a:lvl6pPr>
      <a:lvl7pPr marL="11075670">
        <a:defRPr>
          <a:latin typeface="+mn-lt"/>
          <a:ea typeface="+mn-ea"/>
          <a:cs typeface="+mn-cs"/>
        </a:defRPr>
      </a:lvl7pPr>
      <a:lvl8pPr marL="12921615">
        <a:defRPr>
          <a:latin typeface="+mn-lt"/>
          <a:ea typeface="+mn-ea"/>
          <a:cs typeface="+mn-cs"/>
        </a:defRPr>
      </a:lvl8pPr>
      <a:lvl9pPr marL="1476756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5EF3-A05D-CB47-667D-D92E4CBA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D1527C36-8362-573A-C042-A453CB363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" y="929"/>
            <a:ext cx="32397561" cy="431987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1AE45A-722D-0D93-3BFE-9AE581F4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294" t="44200"/>
          <a:stretch>
            <a:fillRect/>
          </a:stretch>
        </p:blipFill>
        <p:spPr>
          <a:xfrm rot="10800000" flipH="1" flipV="1">
            <a:off x="26083132" y="30471119"/>
            <a:ext cx="10902661" cy="130150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4121F60-C4B9-E52B-A141-5329B043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148"/>
          <a:stretch>
            <a:fillRect/>
          </a:stretch>
        </p:blipFill>
        <p:spPr>
          <a:xfrm rot="9396764" flipH="1" flipV="1">
            <a:off x="32093405" y="7837357"/>
            <a:ext cx="7403390" cy="174960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1CF5A6-0416-B099-1019-2B8C73F3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732" t="31769" r="9734" b="1375"/>
          <a:stretch>
            <a:fillRect/>
          </a:stretch>
        </p:blipFill>
        <p:spPr>
          <a:xfrm rot="10800000" flipH="1">
            <a:off x="26884131" y="-48367"/>
            <a:ext cx="6063025" cy="116970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781E9F-9F23-724F-853E-70DB51E0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49" r="90940"/>
          <a:stretch>
            <a:fillRect/>
          </a:stretch>
        </p:blipFill>
        <p:spPr>
          <a:xfrm rot="10800000" flipH="1">
            <a:off x="-47794" y="22512857"/>
            <a:ext cx="2648664" cy="2042346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6569F03-EF54-C7FA-5418-51F611F2A0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17415" y="161252114"/>
            <a:ext cx="2539300" cy="745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808"/>
            <a:fld id="{81D60167-4931-47E6-BA6A-407CBD079E47}" type="slidenum">
              <a:rPr spc="525" dirty="0"/>
              <a:pPr marL="112808"/>
              <a:t>1</a:t>
            </a:fld>
            <a:endParaRPr spc="5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77314-A979-4FCF-0648-CBA62C4D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542" y="9892972"/>
            <a:ext cx="13528355" cy="56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logo-fapemig | PEX">
            <a:extLst>
              <a:ext uri="{FF2B5EF4-FFF2-40B4-BE49-F238E27FC236}">
                <a16:creationId xmlns:a16="http://schemas.microsoft.com/office/drawing/2014/main" id="{3CE32715-ED47-C51C-5AB5-C29B56AD0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 r="19346"/>
          <a:stretch>
            <a:fillRect/>
          </a:stretch>
        </p:blipFill>
        <p:spPr bwMode="auto">
          <a:xfrm>
            <a:off x="23256435" y="40370404"/>
            <a:ext cx="2315809" cy="20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AA538FCA-957B-6AA3-11AC-F513969AE71A}"/>
              </a:ext>
            </a:extLst>
          </p:cNvPr>
          <p:cNvSpPr txBox="1"/>
          <p:nvPr/>
        </p:nvSpPr>
        <p:spPr>
          <a:xfrm>
            <a:off x="567955" y="5066834"/>
            <a:ext cx="31263378" cy="140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4124" marR="987068" indent="-1071674" algn="ctr">
              <a:lnSpc>
                <a:spcPct val="100800"/>
              </a:lnSpc>
            </a:pPr>
            <a:r>
              <a:rPr lang="pt-BR" sz="4100" b="1" spc="182" dirty="0">
                <a:latin typeface="Arial"/>
                <a:cs typeface="Arial"/>
              </a:rPr>
              <a:t>Modelos volumétricos e fator de forma para plantios jovens de Mogno Africano (</a:t>
            </a:r>
            <a:r>
              <a:rPr lang="pt-BR" sz="4100" b="1" i="1" spc="182" dirty="0">
                <a:latin typeface="Arial"/>
                <a:cs typeface="Arial"/>
              </a:rPr>
              <a:t>Khaya </a:t>
            </a:r>
            <a:r>
              <a:rPr lang="pt-BR" sz="4100" b="1" i="1" spc="182" dirty="0" err="1">
                <a:latin typeface="Arial"/>
                <a:cs typeface="Arial"/>
              </a:rPr>
              <a:t>grandifoliola</a:t>
            </a:r>
            <a:r>
              <a:rPr lang="pt-BR" sz="4100" b="1" spc="182" dirty="0">
                <a:latin typeface="Arial"/>
                <a:cs typeface="Arial"/>
              </a:rPr>
              <a:t> C. DC.)</a:t>
            </a:r>
          </a:p>
          <a:p>
            <a:pPr marL="2074124" marR="987068" indent="-1071674" algn="ctr">
              <a:lnSpc>
                <a:spcPct val="100800"/>
              </a:lnSpc>
            </a:pPr>
            <a:r>
              <a:rPr lang="pt-BR" sz="1200" b="1" spc="182" dirty="0">
                <a:latin typeface="Arial"/>
                <a:cs typeface="Arial"/>
              </a:rPr>
              <a:t>   </a:t>
            </a:r>
          </a:p>
          <a:p>
            <a:pPr marL="2074124" marR="987068" indent="-1071674" algn="ctr">
              <a:lnSpc>
                <a:spcPct val="100800"/>
              </a:lnSpc>
            </a:pPr>
            <a:r>
              <a:rPr lang="pt-BR" sz="4000" b="1" spc="182" dirty="0" err="1">
                <a:latin typeface="Arial"/>
                <a:cs typeface="Arial"/>
              </a:rPr>
              <a:t>Volumetric</a:t>
            </a:r>
            <a:r>
              <a:rPr lang="pt-BR" sz="4000" b="1" spc="182" dirty="0">
                <a:latin typeface="Arial"/>
                <a:cs typeface="Arial"/>
              </a:rPr>
              <a:t> models </a:t>
            </a:r>
            <a:r>
              <a:rPr lang="pt-BR" sz="4000" b="1" spc="182" dirty="0" err="1">
                <a:latin typeface="Arial"/>
                <a:cs typeface="Arial"/>
              </a:rPr>
              <a:t>and</a:t>
            </a:r>
            <a:r>
              <a:rPr lang="pt-BR" sz="4000" b="1" spc="182" dirty="0">
                <a:latin typeface="Arial"/>
                <a:cs typeface="Arial"/>
              </a:rPr>
              <a:t> </a:t>
            </a:r>
            <a:r>
              <a:rPr lang="pt-BR" sz="4000" b="1" spc="182" dirty="0" err="1">
                <a:latin typeface="Arial"/>
                <a:cs typeface="Arial"/>
              </a:rPr>
              <a:t>form</a:t>
            </a:r>
            <a:r>
              <a:rPr lang="pt-BR" sz="4000" b="1" spc="182" dirty="0">
                <a:latin typeface="Arial"/>
                <a:cs typeface="Arial"/>
              </a:rPr>
              <a:t> </a:t>
            </a:r>
            <a:r>
              <a:rPr lang="pt-BR" sz="4000" b="1" spc="182" dirty="0" err="1">
                <a:latin typeface="Arial"/>
                <a:cs typeface="Arial"/>
              </a:rPr>
              <a:t>factor</a:t>
            </a:r>
            <a:r>
              <a:rPr lang="pt-BR" sz="4000" b="1" spc="182" dirty="0">
                <a:latin typeface="Arial"/>
                <a:cs typeface="Arial"/>
              </a:rPr>
              <a:t> for </a:t>
            </a:r>
            <a:r>
              <a:rPr lang="pt-BR" sz="4000" b="1" spc="182" dirty="0" err="1">
                <a:latin typeface="Arial"/>
                <a:cs typeface="Arial"/>
              </a:rPr>
              <a:t>young</a:t>
            </a:r>
            <a:r>
              <a:rPr lang="pt-BR" sz="4000" b="1" spc="182" dirty="0">
                <a:latin typeface="Arial"/>
                <a:cs typeface="Arial"/>
              </a:rPr>
              <a:t> African </a:t>
            </a:r>
            <a:r>
              <a:rPr lang="pt-BR" sz="4000" b="1" spc="182" dirty="0" err="1">
                <a:latin typeface="Arial"/>
                <a:cs typeface="Arial"/>
              </a:rPr>
              <a:t>mahogany</a:t>
            </a:r>
            <a:r>
              <a:rPr lang="pt-BR" sz="4000" b="1" spc="182" dirty="0">
                <a:latin typeface="Arial"/>
                <a:cs typeface="Arial"/>
              </a:rPr>
              <a:t> plantations (</a:t>
            </a:r>
            <a:r>
              <a:rPr lang="pt-BR" sz="4000" b="1" i="1" spc="182" dirty="0">
                <a:latin typeface="Arial"/>
                <a:cs typeface="Arial"/>
              </a:rPr>
              <a:t>Khaya </a:t>
            </a:r>
            <a:r>
              <a:rPr lang="pt-BR" sz="4000" b="1" i="1" spc="182" dirty="0" err="1">
                <a:latin typeface="Arial"/>
                <a:cs typeface="Arial"/>
              </a:rPr>
              <a:t>grandifoliola</a:t>
            </a:r>
            <a:r>
              <a:rPr lang="pt-BR" sz="4000" b="1" spc="182" dirty="0">
                <a:latin typeface="Arial"/>
                <a:cs typeface="Arial"/>
              </a:rPr>
              <a:t> C. DC.)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17BFB0-2805-203D-739F-7F8832FAFD32}"/>
              </a:ext>
            </a:extLst>
          </p:cNvPr>
          <p:cNvSpPr/>
          <p:nvPr/>
        </p:nvSpPr>
        <p:spPr>
          <a:xfrm>
            <a:off x="1759744" y="8938764"/>
            <a:ext cx="13505753" cy="77435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0DE49EA8-9211-C79D-74E8-5C3BCBAF624E}"/>
              </a:ext>
            </a:extLst>
          </p:cNvPr>
          <p:cNvSpPr txBox="1"/>
          <p:nvPr/>
        </p:nvSpPr>
        <p:spPr>
          <a:xfrm>
            <a:off x="1759743" y="9865519"/>
            <a:ext cx="13505755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O Mogno Africano (Khaya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C. DC.) é uma madeira nobre valorizada globalmente para móveis, madeira serrada e folheados (Ferraz Filho et al., 2021). O manejo de plantações de alto valor agregado requer o conhecimento do volume de madeira produzida. </a:t>
            </a: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 Modelos volumétricos e fatores de forma auxiliam nas decisões de manejo (Gomes, 2017). Fatores de forma comparam o volume real da árvore com um cilindro, sendo úteis em áreas pequenas e homogêneas, mas menos precisos que modelos volumétricos, que são equações ajustadas por regressão com menor erro de estimativa (Gomes, 2017). Devido à sua relativa novidade no Brasil, o Mogno Africano (Ribeiro; Ferraz Filho;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Scolforo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2017) carece de informações. Este trabalho objetivou determinar o fator de forma médio e ajustar modelos volumétricos para plantios jovens de mogno.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A77B3D-FFF8-85E5-E258-7A77F88079F7}"/>
              </a:ext>
            </a:extLst>
          </p:cNvPr>
          <p:cNvSpPr/>
          <p:nvPr/>
        </p:nvSpPr>
        <p:spPr>
          <a:xfrm>
            <a:off x="1759743" y="16411025"/>
            <a:ext cx="13487398" cy="77435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594F34C5-2A9D-1EE8-20C9-4987F675835C}"/>
              </a:ext>
            </a:extLst>
          </p:cNvPr>
          <p:cNvSpPr txBox="1"/>
          <p:nvPr/>
        </p:nvSpPr>
        <p:spPr>
          <a:xfrm>
            <a:off x="1759742" y="17180719"/>
            <a:ext cx="13505127" cy="2499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Área de estudo</a:t>
            </a:r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área de estudo está situada na Fazenda das Pedras, localizada na zona rural do distrito de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Angueretá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no município de Curvelo-MG. Região caracterizada como tropical savânico com estação seca no inverno.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Área do povoamento de Mogno Africano (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Khaya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C. DC.,) na Fazenda das Pedras, Curvelo-MG.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Coleta dos dados 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Foi avaliado um povoamento de 20 ha de Mogno Africano (Khaya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C. DC.), plantado em 2014, com espaçamento de 5 m x 5 m. Realizou-se cubagem em pé em 36 árvores, usando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dendrômetro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RD 1000 para diâmetros em diversas alturas (0,10 m, 0,70 m, 1,30 m, 2,00 m e, a partir daí, a cada metro até 8 cm ou bifurcação, considerada altura comercial). As alturas totais foram estimadas com hipsômetro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IV. O volume total da árvore foi quantificado pelo método de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Smalian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(Campos e Leite, 2017).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 que: 𝑓 = Fator de forma a 1,30 metro de altura; 𝑓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Fator de forma comercial a 1,30 metro de altura, utilizando altura total; 𝑓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Fator de forma comercial a 1,30 metro de altura, utilizando altura comercial; v = Volume de uma árvore individual com casca (m³);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Volume comercial de uma árvore individual (m³); H = altura total (m); h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altura comercial (m); g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 Área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basimétrica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 uma árvore com casca.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1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Modelos de volumetria analisados para estimação do volume total e comercial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 que: v = Volume de uma árvore individual com casca (m³);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Volume comercial de uma árvore individual (m³); H = altura total (m); hm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altura comercial (m); D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 Diâmetro com casca a 1,30 metro de altura (cm); k = parâmetros do modelo; e ε = erro aleatório.</a:t>
            </a:r>
            <a:endParaRPr lang="pt-B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pt-BR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Análise de dados 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   Avaliamos a precisão das equações ajustadas e a seleção do melhor modelo com base nos critérios estatísticos: coeficiente de determinação (R²), erro médio (EM%) e erro médio absoluto (EMA%), e gráfico de resíduos.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AB11491C-A1FC-B20C-B5BE-0340310F21D3}"/>
              </a:ext>
            </a:extLst>
          </p:cNvPr>
          <p:cNvSpPr txBox="1"/>
          <p:nvPr/>
        </p:nvSpPr>
        <p:spPr>
          <a:xfrm>
            <a:off x="17157076" y="15663535"/>
            <a:ext cx="13500822" cy="16112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Relação entre o fator de forma e diâmetro com casca medido a 1,30 metro de altura para volume total (FF), volume comercial utilizando altura total (FFHT) e volume comercial utilizando altura comercial (FFHC).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 2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– Estatísticas de qualidade das equações de volumetria utilizadas na estimação do volume total e comercial.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Em que: H = modelos que utilizaram altura total para estimar; e hm= modelos que utilizaram altura comercial para estimar.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Distribuição de resíduos das equações de volume, para as árvores de um povoamento de Mogno Africano (Khaya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em Curvelo, Minas Gerais. As figuras A, B, C, D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representam os modelos 1, 2, 3, 4 e 5, respectivamente, enquanto F, G e H correspondem às equações 1, 2 e 3.</a:t>
            </a:r>
          </a:p>
          <a:p>
            <a:endParaRPr lang="pt-BR" sz="3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85AD89E-27F4-9AA8-5478-F191B51D9C44}"/>
              </a:ext>
            </a:extLst>
          </p:cNvPr>
          <p:cNvSpPr/>
          <p:nvPr/>
        </p:nvSpPr>
        <p:spPr>
          <a:xfrm>
            <a:off x="17138721" y="31278877"/>
            <a:ext cx="13487398" cy="684642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E0190CE-5B7F-FEB0-C1CA-758D27E753B5}"/>
              </a:ext>
            </a:extLst>
          </p:cNvPr>
          <p:cNvSpPr txBox="1"/>
          <p:nvPr/>
        </p:nvSpPr>
        <p:spPr>
          <a:xfrm>
            <a:off x="17129543" y="32039719"/>
            <a:ext cx="1348739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estudo possibilitou a determinação de um fator de forma (entre 0,43 e 0,61) e o ajuste de modelos volumétricos para estimativa de volume de Mogno Africano (Khaya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 em plantios jovens em Minas Gerais. A equação de Schumacher e Hall, especialmente quando utilizada com a altura comercial, demonstrou ser a mais eficiente para a estimativa de volume total e comercial. De forma geral, os modelos e fatores avaliados apresentaram um leve viés de superestimação, mas com boa precisão.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146FB54-7225-8581-4EED-5C3BCA23A135}"/>
              </a:ext>
            </a:extLst>
          </p:cNvPr>
          <p:cNvSpPr/>
          <p:nvPr/>
        </p:nvSpPr>
        <p:spPr>
          <a:xfrm>
            <a:off x="17120365" y="35748049"/>
            <a:ext cx="13487398" cy="635070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DDAB4AB9-8275-8F6B-77B7-26116D9212D5}"/>
              </a:ext>
            </a:extLst>
          </p:cNvPr>
          <p:cNvSpPr txBox="1"/>
          <p:nvPr/>
        </p:nvSpPr>
        <p:spPr>
          <a:xfrm>
            <a:off x="17138721" y="36459319"/>
            <a:ext cx="135351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CAMPOS, J. C. C.; LEITE, H. G. Mensuração florestal: perguntas e respostas. 5° edição, atualizada e ampliada. Viçosa, Editora: UFV, 2017, p. 636.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FERRAZ FILHO, A. C.; RIBEIRO, A.; BOUKA, G. U. D.; FRANK JÚNIOR, M.; TERRA, G. African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Mahogany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Plantation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Brazil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Floresta e Ambiente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v. 28, n. 3, p. e20200081, 2021.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GOMES, J. P. Equações de volume e biomassa para plantios de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Acacia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mangium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Willd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em área de savana, em Roraima. 2017. Dissertação (Mestrado em Ciências Florestais) – Faculdade de Ciências Agrárias, Universidade Federal do Amazonas, Manaus. 87p.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RIBEIRO, A.; FERRAZ FILHO, A. C.; SCOLFORO, J. R. S. O cultivo do mogno africano (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Khaya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spp.) e o crescimento da atividade no Brasil.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Floresta e Ambiente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v. 24, p. e00076814, 2017.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SILVA, R.; BARREIRA, S. Desenvolvimento de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Khaya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grandifoliola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C. DC. sob diferentes espaçamentos de plantio.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Agrarian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Academy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v. 10, n. 19, p. 91–98, 2023.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SILVA, G. F.; de OLIVEIRA, O. M.; de MENDONÇA, A. R.; FRAGA FILHO, C. V. Acurácia do método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pressler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fator de forma na estimação do volume de árvores de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Tectona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grandis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L. f.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Brazilian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Biometrics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v. 35, n. 2, p. 213-225, 2017.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VERA, D. E.; LAURA, V. A.; FERREIRA, A. D.; COUTO, A. M. Crescimento e forma do eucalipto em função da densidade de plantio.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Ciência Florestal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v. 32, n. 1, p. 504–522, 2022.</a:t>
            </a:r>
            <a:endParaRPr lang="pt-BR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C212A67-8296-A3E0-521C-EC1D03DA1C6C}"/>
              </a:ext>
            </a:extLst>
          </p:cNvPr>
          <p:cNvSpPr/>
          <p:nvPr/>
        </p:nvSpPr>
        <p:spPr>
          <a:xfrm>
            <a:off x="17152145" y="39659719"/>
            <a:ext cx="13487398" cy="68380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CAE70FE8-0D0F-44A3-0202-6DBE402D0FF4}"/>
              </a:ext>
            </a:extLst>
          </p:cNvPr>
          <p:cNvSpPr txBox="1"/>
          <p:nvPr/>
        </p:nvSpPr>
        <p:spPr>
          <a:xfrm>
            <a:off x="1711950" y="6858476"/>
            <a:ext cx="2889978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pt-BR" sz="3200" dirty="0"/>
              <a:t>Talvane Coelho¹; Pedro Henrique Gaspar Oliveira¹; Lucas Gabriel Souza Santos²; Juliana Fonseca Cardoso²; Maria Luiza de Azevedo²; Renato Vinicius de Oliveira Castro¹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56A9D7EC-4E49-4D0C-0533-EE1D90A8E131}"/>
              </a:ext>
            </a:extLst>
          </p:cNvPr>
          <p:cNvSpPr txBox="1"/>
          <p:nvPr/>
        </p:nvSpPr>
        <p:spPr>
          <a:xfrm>
            <a:off x="5150644" y="7476691"/>
            <a:ext cx="2553244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pt-BR" sz="2400" dirty="0"/>
              <a:t>¹Departamento de Ciências Florestais, Universidade Federal de São João </a:t>
            </a:r>
            <a:r>
              <a:rPr lang="pt-BR" sz="2400" dirty="0" err="1"/>
              <a:t>del</a:t>
            </a:r>
            <a:r>
              <a:rPr lang="pt-BR" sz="2400" dirty="0"/>
              <a:t>-Rei (UFSJ), Sete Lagoas/MG, Coelhotalvane@gmail.com; Oliveirapedrugas1@gmail.com; renatocastro@ufsj.edu.br..</a:t>
            </a:r>
          </a:p>
          <a:p>
            <a:pPr algn="r"/>
            <a:r>
              <a:rPr lang="pt-BR" sz="2400" dirty="0"/>
              <a:t>²Programa de Pós-Graduação em Ciência Florestal, Universidade Federal dos Vales do Jequitinhonha e Mucuri (UFVJM), Diamantina/MG, lucas-gabriel.santos@ufvjm.edu.br; juliana.cardoso@ufvjm.edu.br; marialuiza.azevedo@ufvjm.edu.br. </a:t>
            </a:r>
          </a:p>
        </p:txBody>
      </p:sp>
      <p:pic>
        <p:nvPicPr>
          <p:cNvPr id="33" name="Picture 9" descr="UFSJ | Universidade Federal de São João del-Rei">
            <a:extLst>
              <a:ext uri="{FF2B5EF4-FFF2-40B4-BE49-F238E27FC236}">
                <a16:creationId xmlns:a16="http://schemas.microsoft.com/office/drawing/2014/main" id="{DD929194-A2C7-2397-0248-AAD3CF51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336" y="40559470"/>
            <a:ext cx="2702666" cy="16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1" descr="UFSJ | Universidade Federal de São João del-Rei">
            <a:extLst>
              <a:ext uri="{FF2B5EF4-FFF2-40B4-BE49-F238E27FC236}">
                <a16:creationId xmlns:a16="http://schemas.microsoft.com/office/drawing/2014/main" id="{AFB3BD55-1609-B180-2157-4F903A11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205" y="40559470"/>
            <a:ext cx="1691007" cy="170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787CA72-6F28-4811-1457-FA43796F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25" y="19314319"/>
            <a:ext cx="13556641" cy="66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048012E1-8965-1602-559C-5B8773E5E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5668" y="34308900"/>
            <a:ext cx="13562197" cy="4192586"/>
          </a:xfrm>
          <a:prstGeom prst="rect">
            <a:avLst/>
          </a:prstGeom>
        </p:spPr>
      </p:pic>
      <p:graphicFrame>
        <p:nvGraphicFramePr>
          <p:cNvPr id="41" name="Tabela 40">
            <a:extLst>
              <a:ext uri="{FF2B5EF4-FFF2-40B4-BE49-F238E27FC236}">
                <a16:creationId xmlns:a16="http://schemas.microsoft.com/office/drawing/2014/main" id="{7CDD9DC7-0ED1-3E6B-A3FC-B63A816D9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92591"/>
              </p:ext>
            </p:extLst>
          </p:nvPr>
        </p:nvGraphicFramePr>
        <p:xfrm>
          <a:off x="17170495" y="18055108"/>
          <a:ext cx="13455624" cy="47644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4350">
                  <a:extLst>
                    <a:ext uri="{9D8B030D-6E8A-4147-A177-3AD203B41FA5}">
                      <a16:colId xmlns:a16="http://schemas.microsoft.com/office/drawing/2014/main" val="4198040933"/>
                    </a:ext>
                  </a:extLst>
                </a:gridCol>
                <a:gridCol w="1927149">
                  <a:extLst>
                    <a:ext uri="{9D8B030D-6E8A-4147-A177-3AD203B41FA5}">
                      <a16:colId xmlns:a16="http://schemas.microsoft.com/office/drawing/2014/main" val="11699091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34677852"/>
                    </a:ext>
                  </a:extLst>
                </a:gridCol>
                <a:gridCol w="1631029">
                  <a:extLst>
                    <a:ext uri="{9D8B030D-6E8A-4147-A177-3AD203B41FA5}">
                      <a16:colId xmlns:a16="http://schemas.microsoft.com/office/drawing/2014/main" val="3774380604"/>
                    </a:ext>
                  </a:extLst>
                </a:gridCol>
                <a:gridCol w="1922232">
                  <a:extLst>
                    <a:ext uri="{9D8B030D-6E8A-4147-A177-3AD203B41FA5}">
                      <a16:colId xmlns:a16="http://schemas.microsoft.com/office/drawing/2014/main" val="803439184"/>
                    </a:ext>
                  </a:extLst>
                </a:gridCol>
                <a:gridCol w="1922232">
                  <a:extLst>
                    <a:ext uri="{9D8B030D-6E8A-4147-A177-3AD203B41FA5}">
                      <a16:colId xmlns:a16="http://schemas.microsoft.com/office/drawing/2014/main" val="1745585551"/>
                    </a:ext>
                  </a:extLst>
                </a:gridCol>
                <a:gridCol w="1922232">
                  <a:extLst>
                    <a:ext uri="{9D8B030D-6E8A-4147-A177-3AD203B41FA5}">
                      <a16:colId xmlns:a16="http://schemas.microsoft.com/office/drawing/2014/main" val="513821810"/>
                    </a:ext>
                  </a:extLst>
                </a:gridCol>
              </a:tblGrid>
              <a:tr h="387450"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Equações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Coeficientes</a:t>
                      </a:r>
                      <a:endParaRPr lang="pt-BR"/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68580" marR="6858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EM%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EMA%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683760735"/>
                  </a:ext>
                </a:extLst>
              </a:tr>
              <a:tr h="3576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l-GR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β0</a:t>
                      </a:r>
                      <a:endParaRPr lang="el-G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l-GR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β1</a:t>
                      </a:r>
                      <a:endParaRPr lang="el-G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l-GR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β2</a:t>
                      </a:r>
                      <a:endParaRPr lang="el-G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42965"/>
                  </a:ext>
                </a:extLst>
              </a:tr>
              <a:tr h="357646">
                <a:tc gridSpan="7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total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27738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Schumacher e Hall (</a:t>
                      </a:r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-10,25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2,21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0,76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-0,40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5,57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794004232"/>
                  </a:ext>
                </a:extLst>
              </a:tr>
              <a:tr h="35764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Husch</a:t>
                      </a:r>
                      <a:endParaRPr lang="pt-BR" sz="2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-8,89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2,51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-0,85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8,57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404170977"/>
                  </a:ext>
                </a:extLst>
              </a:tr>
              <a:tr h="35764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forma (</a:t>
                      </a:r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-1,11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7,20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078504157"/>
                  </a:ext>
                </a:extLst>
              </a:tr>
              <a:tr h="357646">
                <a:tc gridSpan="7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 comercial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1467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Schumacher e Hall (H)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-10,33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2,24</a:t>
                      </a:r>
                      <a:endParaRPr lang="pt-BR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0,76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-0,43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5,84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296434002"/>
                  </a:ext>
                </a:extLst>
              </a:tr>
              <a:tr h="48069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Schumacher e Hall (</a:t>
                      </a:r>
                      <a:r>
                        <a:rPr lang="pt-BR" sz="1400" b="0" i="1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000" b="0" i="1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-8,71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1,76</a:t>
                      </a:r>
                      <a:endParaRPr lang="pt-BR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0,80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0,99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-0,28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4,57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599823881"/>
                  </a:ext>
                </a:extLst>
              </a:tr>
              <a:tr h="35764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Husch</a:t>
                      </a:r>
                      <a:endParaRPr lang="pt-BR" sz="2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-8,96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2,53</a:t>
                      </a:r>
                      <a:endParaRPr lang="pt-BR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-0,88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8,69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87158421"/>
                  </a:ext>
                </a:extLst>
              </a:tr>
              <a:tr h="35764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forma (</a:t>
                      </a:r>
                      <a:r>
                        <a:rPr lang="pt-BR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-1,24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7,59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73108321"/>
                  </a:ext>
                </a:extLst>
              </a:tr>
              <a:tr h="35764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forma (</a:t>
                      </a:r>
                      <a:r>
                        <a:rPr lang="pt-BR" sz="1600" b="0" i="1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050" b="0" i="1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0,98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-2,72</a:t>
                      </a:r>
                      <a:endParaRPr lang="pt-BR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13,25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480030365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51436935-6821-51F9-46EB-C46D3939EF45}"/>
              </a:ext>
            </a:extLst>
          </p:cNvPr>
          <p:cNvSpPr/>
          <p:nvPr/>
        </p:nvSpPr>
        <p:spPr>
          <a:xfrm>
            <a:off x="17152145" y="8938764"/>
            <a:ext cx="13505753" cy="774355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6C3B8A-3A48-FFC4-E18B-FCADE0EA08AC}"/>
              </a:ext>
            </a:extLst>
          </p:cNvPr>
          <p:cNvGrpSpPr/>
          <p:nvPr/>
        </p:nvGrpSpPr>
        <p:grpSpPr>
          <a:xfrm>
            <a:off x="16996387" y="23667553"/>
            <a:ext cx="13598776" cy="5933766"/>
            <a:chOff x="19292548" y="18131195"/>
            <a:chExt cx="16155800" cy="4155352"/>
          </a:xfrm>
        </p:grpSpPr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0FC040EF-AFE0-2EA0-E1B4-FC120B22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2548" y="18131195"/>
              <a:ext cx="8024555" cy="4092295"/>
            </a:xfrm>
            <a:prstGeom prst="rect">
              <a:avLst/>
            </a:prstGeom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9BE1915E-2C62-D86B-E849-A99C716C2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317103" y="18209494"/>
              <a:ext cx="8131245" cy="4077053"/>
            </a:xfrm>
            <a:prstGeom prst="rect">
              <a:avLst/>
            </a:prstGeom>
          </p:spPr>
        </p:pic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DC27003-AFEB-6838-480F-5EA021054146}"/>
              </a:ext>
            </a:extLst>
          </p:cNvPr>
          <p:cNvCxnSpPr>
            <a:cxnSpLocks/>
          </p:cNvCxnSpPr>
          <p:nvPr/>
        </p:nvCxnSpPr>
        <p:spPr>
          <a:xfrm flipH="1">
            <a:off x="16147404" y="8885385"/>
            <a:ext cx="13423" cy="33946585"/>
          </a:xfrm>
          <a:prstGeom prst="line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icionamento do CNPq quanto a Informações Veiculadas pela CAPES - ANPG">
            <a:extLst>
              <a:ext uri="{FF2B5EF4-FFF2-40B4-BE49-F238E27FC236}">
                <a16:creationId xmlns:a16="http://schemas.microsoft.com/office/drawing/2014/main" id="{AFBC9D3F-40B9-2210-95AE-A4F7B19ED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1" b="17052"/>
          <a:stretch>
            <a:fillRect/>
          </a:stretch>
        </p:blipFill>
        <p:spPr bwMode="auto">
          <a:xfrm>
            <a:off x="17046354" y="40559470"/>
            <a:ext cx="6080892" cy="16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ADEB18CA-E4C3-86AA-4CB0-88A91D00BBEF}"/>
              </a:ext>
            </a:extLst>
          </p:cNvPr>
          <p:cNvSpPr/>
          <p:nvPr/>
        </p:nvSpPr>
        <p:spPr>
          <a:xfrm flipV="1">
            <a:off x="-26843" y="42885349"/>
            <a:ext cx="32426128" cy="461237"/>
          </a:xfrm>
          <a:prstGeom prst="rect">
            <a:avLst/>
          </a:prstGeom>
          <a:solidFill>
            <a:srgbClr val="A1C064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921DAE3-A39E-D7A6-FBAB-4E6B8A5AB31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4251"/>
          <a:stretch>
            <a:fillRect/>
          </a:stretch>
        </p:blipFill>
        <p:spPr>
          <a:xfrm>
            <a:off x="1756751" y="31632978"/>
            <a:ext cx="13505126" cy="13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1435</Words>
  <Application>Microsoft Office PowerPoint</Application>
  <PresentationFormat>Personalizar</PresentationFormat>
  <Paragraphs>174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talvane coelho</cp:lastModifiedBy>
  <cp:revision>15</cp:revision>
  <dcterms:created xsi:type="dcterms:W3CDTF">2025-09-14T22:26:17Z</dcterms:created>
  <dcterms:modified xsi:type="dcterms:W3CDTF">2025-09-17T17:27:35Z</dcterms:modified>
</cp:coreProperties>
</file>