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7" r:id="rId3"/>
  </p:sldIdLst>
  <p:sldSz cx="32398970" cy="4320032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04A323-FE2F-DA49-3767-27599220ED64}" name="MLRO ." initials="M." userId="d82a168a5ec3b2a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E4A"/>
    <a:srgbClr val="283D13"/>
    <a:srgbClr val="383128"/>
    <a:srgbClr val="E69615"/>
    <a:srgbClr val="CB5723"/>
    <a:srgbClr val="DC6734"/>
    <a:srgbClr val="9D3C53"/>
    <a:srgbClr val="E94B35"/>
    <a:srgbClr val="40716C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41" autoAdjust="0"/>
  </p:normalViewPr>
  <p:slideViewPr>
    <p:cSldViewPr snapToGrid="0">
      <p:cViewPr>
        <p:scale>
          <a:sx n="40" d="100"/>
          <a:sy n="40" d="100"/>
        </p:scale>
        <p:origin x="36" y="-589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Slide de título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 panose="020F0502020204030204"/>
              <a:buNone/>
              <a:defRPr sz="212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5"/>
            </a:lvl1pPr>
            <a:lvl2pPr lvl="1" algn="ctr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5"/>
            </a:lvl2pPr>
            <a:lvl3pPr lvl="2" algn="ctr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80"/>
            </a:lvl3pPr>
            <a:lvl4pPr lvl="3" algn="ctr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4pPr>
            <a:lvl5pPr lvl="4" algn="ctr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5pPr>
            <a:lvl6pPr lvl="5" algn="ctr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6pPr>
            <a:lvl7pPr lvl="6" algn="ctr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7pPr>
            <a:lvl8pPr lvl="7" algn="ctr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8pPr>
            <a:lvl9pPr lvl="8" algn="ctr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9pPr>
          </a:lstStyle>
          <a:p/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ítulo e texto verticais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Cabeçalho da Seção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 panose="020F0502020204030204"/>
              <a:buNone/>
              <a:defRPr sz="212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5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5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8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7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7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7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7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7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7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Duas Partes de Conteúdo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ação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5" b="1"/>
            </a:lvl1pPr>
            <a:lvl2pPr marL="914400" lvl="1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5" b="1"/>
            </a:lvl2pPr>
            <a:lvl3pPr marL="1371600" lvl="2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80" b="1"/>
            </a:lvl3pPr>
            <a:lvl4pPr marL="1828800" lvl="3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4pPr>
            <a:lvl5pPr marL="2286000" lvl="4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5pPr>
            <a:lvl6pPr marL="2743200" lvl="5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6pPr>
            <a:lvl7pPr marL="3200400" lvl="6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7pPr>
            <a:lvl8pPr marL="3657600" lvl="7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8pPr>
            <a:lvl9pPr marL="4114800" lvl="8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9pPr>
          </a:lstStyle>
          <a:p/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5" b="1"/>
            </a:lvl1pPr>
            <a:lvl2pPr marL="914400" lvl="1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5" b="1"/>
            </a:lvl2pPr>
            <a:lvl3pPr marL="1371600" lvl="2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80" b="1"/>
            </a:lvl3pPr>
            <a:lvl4pPr marL="1828800" lvl="3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4pPr>
            <a:lvl5pPr marL="2286000" lvl="4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5pPr>
            <a:lvl6pPr marL="2743200" lvl="5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6pPr>
            <a:lvl7pPr marL="3200400" lvl="6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7pPr>
            <a:lvl8pPr marL="3657600" lvl="7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8pPr>
            <a:lvl9pPr marL="4114800" lvl="8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 b="1"/>
            </a:lvl9pPr>
          </a:lstStyle>
          <a:p/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Somente título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Em branco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údo com Legenda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 panose="020F0502020204030204"/>
              <a:buNone/>
              <a:defRPr sz="113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4869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40"/>
            </a:lvl1pPr>
            <a:lvl2pPr marL="914400" lvl="1" indent="-85852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0"/>
            </a:lvl2pPr>
            <a:lvl3pPr marL="1371600" lvl="2" indent="-76835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5"/>
            </a:lvl3pPr>
            <a:lvl4pPr marL="1828800" lvl="3" indent="-678815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5"/>
            </a:lvl4pPr>
            <a:lvl5pPr marL="2286000" lvl="4" indent="-678815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5"/>
            </a:lvl5pPr>
            <a:lvl6pPr marL="2743200" lvl="5" indent="-678815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5"/>
            </a:lvl6pPr>
            <a:lvl7pPr marL="3200400" lvl="6" indent="-678815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5"/>
            </a:lvl7pPr>
            <a:lvl8pPr marL="3657600" lvl="7" indent="-678815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5"/>
            </a:lvl8pPr>
            <a:lvl9pPr marL="4114800" lvl="8" indent="-678815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5"/>
            </a:lvl9pPr>
          </a:lstStyle>
          <a:p/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1pPr>
            <a:lvl2pPr marL="914400" lvl="1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0"/>
            </a:lvl3pPr>
            <a:lvl4pPr marL="1828800" lvl="3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4pPr>
            <a:lvl5pPr marL="2286000" lvl="4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5pPr>
            <a:lvl6pPr marL="2743200" lvl="5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6pPr>
            <a:lvl7pPr marL="3200400" lvl="6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7pPr>
            <a:lvl8pPr marL="3657600" lvl="7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8pPr>
            <a:lvl9pPr marL="4114800" lvl="8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9pPr>
          </a:lstStyle>
          <a:p/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Imagem com Legenda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 panose="020F0502020204030204"/>
              <a:buNone/>
              <a:defRPr sz="1134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70"/>
            </a:lvl1pPr>
            <a:lvl2pPr marL="914400" lvl="1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0"/>
            </a:lvl3pPr>
            <a:lvl4pPr marL="1828800" lvl="3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4pPr>
            <a:lvl5pPr marL="2286000" lvl="4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5pPr>
            <a:lvl6pPr marL="2743200" lvl="5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6pPr>
            <a:lvl7pPr marL="3200400" lvl="6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7pPr>
            <a:lvl8pPr marL="3657600" lvl="7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8pPr>
            <a:lvl9pPr marL="4114800" lvl="8" indent="-2286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5"/>
            </a:lvl9pPr>
          </a:lstStyle>
          <a:p/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ítulo e texto vertical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 panose="020F0502020204030204"/>
              <a:buNone/>
              <a:defRPr sz="1559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8520" algn="l" rtl="0">
              <a:lnSpc>
                <a:spcPct val="90000"/>
              </a:lnSpc>
              <a:spcBef>
                <a:spcPts val="3545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 panose="020B0604020202020204"/>
              <a:buChar char="•"/>
              <a:defRPr sz="992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768350" algn="l" rtl="0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 panose="020B0604020202020204"/>
              <a:buChar char="•"/>
              <a:defRPr sz="850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678815" algn="l" rtl="0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 panose="020B0604020202020204"/>
              <a:buChar char="•"/>
              <a:defRPr sz="708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633730" algn="l" rtl="0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 panose="020B0604020202020204"/>
              <a:buChar char="•"/>
              <a:defRPr sz="63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633730" algn="l" rtl="0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 panose="020B0604020202020204"/>
              <a:buChar char="•"/>
              <a:defRPr sz="63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633730" algn="l" rtl="0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 panose="020B0604020202020204"/>
              <a:buChar char="•"/>
              <a:defRPr sz="63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633730" algn="l" rtl="0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 panose="020B0604020202020204"/>
              <a:buChar char="•"/>
              <a:defRPr sz="63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633730" algn="l" rtl="0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 panose="020B0604020202020204"/>
              <a:buChar char="•"/>
              <a:defRPr sz="63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633730" algn="l" rtl="0">
              <a:lnSpc>
                <a:spcPct val="90000"/>
              </a:lnSpc>
              <a:spcBef>
                <a:spcPts val="1770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 panose="020B0604020202020204"/>
              <a:buChar char="•"/>
              <a:defRPr sz="63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5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425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openxmlformats.org/officeDocument/2006/relationships/image" Target="../media/image2.jpe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/>
          <p:cNvSpPr/>
          <p:nvPr/>
        </p:nvSpPr>
        <p:spPr>
          <a:xfrm>
            <a:off x="1655353" y="12104912"/>
            <a:ext cx="1375560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Introdução</a:t>
            </a:r>
            <a:endParaRPr lang="pt-BR" sz="72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23325" y="42538409"/>
            <a:ext cx="32399400" cy="769441"/>
          </a:xfrm>
          <a:prstGeom prst="rect">
            <a:avLst/>
          </a:prstGeom>
          <a:solidFill>
            <a:srgbClr val="283D1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557020" y="5058410"/>
            <a:ext cx="28917900" cy="337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7850" tIns="527850" rIns="527850" bIns="52785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 sz="5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APLICATIVOS DE SMARTPHONE PARA ESTIMATIVA DE ALTURA DE </a:t>
            </a:r>
            <a:r>
              <a:rPr lang="en-US" altLang="en-US" sz="5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Á</a:t>
            </a:r>
            <a:r>
              <a:rPr lang="en-US" altLang="pt-BR" sz="5000" b="1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RVORES EUCALYPTUS SP.</a:t>
            </a:r>
            <a:endParaRPr lang="en-US" altLang="pt-BR" sz="5000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pt-BR" sz="5000" b="1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1476822" y="11572961"/>
            <a:ext cx="29641800" cy="0"/>
          </a:xfrm>
          <a:prstGeom prst="straightConnector1">
            <a:avLst/>
          </a:prstGeom>
          <a:noFill/>
          <a:ln w="76200" cap="flat" cmpd="sng">
            <a:solidFill>
              <a:srgbClr val="283D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2693035" y="7701915"/>
            <a:ext cx="27317700" cy="2040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mbria" panose="02040503050406030204"/>
              <a:buNone/>
            </a:pPr>
            <a:r>
              <a:rPr lang="en-US" altLang="pt-BR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Geovanna Sales Pereira Rabelo</a:t>
            </a:r>
            <a:r>
              <a:rPr lang="pt-BR" altLang="en-US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¹</a:t>
            </a:r>
            <a:r>
              <a:rPr lang="en-US" altLang="pt-BR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; Juliana Fonseca Cardoso</a:t>
            </a:r>
            <a:r>
              <a:rPr lang="pt-BR" altLang="en-US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²</a:t>
            </a:r>
            <a:r>
              <a:rPr lang="en-US" altLang="pt-BR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; Maria Eduarda Fernandes da Silva</a:t>
            </a:r>
            <a:r>
              <a:rPr lang="pt-BR" altLang="en-US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³</a:t>
            </a:r>
            <a:r>
              <a:rPr lang="en-US" altLang="pt-BR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; Debyson Gabriel de Jesus</a:t>
            </a:r>
            <a:r>
              <a:rPr lang="en-US" altLang="en-US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 </a:t>
            </a:r>
            <a:r>
              <a:rPr lang="en-US" altLang="pt-BR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Paim</a:t>
            </a:r>
            <a:r>
              <a:rPr lang="en-US" altLang="en-US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⁴</a:t>
            </a:r>
            <a:r>
              <a:rPr lang="en-US" altLang="pt-BR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; Daniel Morais de Faria</a:t>
            </a:r>
            <a:r>
              <a:rPr lang="en-US" altLang="en-US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⁵</a:t>
            </a:r>
            <a:r>
              <a:rPr lang="en-US" altLang="pt-BR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; </a:t>
            </a:r>
            <a:r>
              <a:rPr lang="pt-BR" altLang="en-US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 </a:t>
            </a:r>
            <a:r>
              <a:rPr lang="en-US" altLang="pt-BR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Marcio Leles Romarco de Oliveira</a:t>
            </a:r>
            <a:r>
              <a:rPr lang="en-US" altLang="en-US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⁶</a:t>
            </a:r>
            <a:r>
              <a:rPr lang="pt-BR" altLang="en-US" sz="4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.</a:t>
            </a:r>
            <a:endParaRPr lang="pt-BR" altLang="en-US" sz="4000" i="0" u="none" strike="noStrike" cap="none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/>
              <a:cs typeface="Arial" panose="020B0604020202020204" pitchFamily="34" charset="0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mbria" panose="02040503050406030204"/>
              <a:buNone/>
            </a:pPr>
            <a:endParaRPr lang="pt-BR" altLang="en-US" sz="4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811671" y="9644330"/>
            <a:ext cx="289179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 panose="02040503050406030204"/>
              <a:buNone/>
            </a:pPr>
            <a:r>
              <a:rPr lang="pt-BR" sz="3000" dirty="0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rPr>
              <a:t>¹ Universidade Federal dos Vales do Jequitinhonha e Mucuri, Diamantina, Minas Gerais, Brasil.</a:t>
            </a:r>
            <a:r>
              <a:rPr lang="pt-BR" sz="3000" dirty="0"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</a:t>
            </a:r>
            <a:endParaRPr lang="pt-BR" sz="3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algn="ctr">
              <a:buSzPts val="3000"/>
            </a:pPr>
            <a:endParaRPr lang="pt-BR" sz="3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 panose="02040503050406030204"/>
              <a:buNone/>
            </a:pPr>
            <a:endParaRPr lang="pt-BR" sz="3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251022" y="10544851"/>
            <a:ext cx="140934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 panose="02040503050406030204"/>
              <a:buNone/>
            </a:pPr>
            <a:r>
              <a:rPr lang="pt-BR" sz="3000" dirty="0">
                <a:latin typeface="Arial" panose="020B0604020202020204" pitchFamily="34" charset="0"/>
                <a:ea typeface="Cambria" panose="02040503050406030204"/>
                <a:cs typeface="Arial" panose="020B0604020202020204" pitchFamily="34" charset="0"/>
                <a:sym typeface="Cambria" panose="02040503050406030204"/>
              </a:rPr>
              <a:t>e-mail:geovanna.rabelo@ufvjm.edu.br¹.</a:t>
            </a:r>
            <a:endParaRPr sz="3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/>
              <a:cs typeface="Times New Roman" panose="02020603050405020304" pitchFamily="18" charset="0"/>
              <a:sym typeface="Cambria" panose="0204050305040603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 panose="02040503050406030204"/>
              <a:buNone/>
            </a:pPr>
            <a:endParaRPr sz="3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mbria" panose="02040503050406030204"/>
              <a:cs typeface="Times New Roman" panose="02020603050405020304" pitchFamily="18" charset="0"/>
              <a:sym typeface="Cambria" panose="02040503050406030204"/>
            </a:endParaRPr>
          </a:p>
        </p:txBody>
      </p:sp>
      <p:sp>
        <p:nvSpPr>
          <p:cNvPr id="3" name="Retângulo: Cantos Arredondados 2"/>
          <p:cNvSpPr/>
          <p:nvPr/>
        </p:nvSpPr>
        <p:spPr>
          <a:xfrm>
            <a:off x="1686127" y="20230930"/>
            <a:ext cx="1375560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Material e Método</a:t>
            </a:r>
            <a:endParaRPr lang="pt-BR" sz="72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: Cantos Arredondados 6"/>
          <p:cNvSpPr/>
          <p:nvPr/>
        </p:nvSpPr>
        <p:spPr>
          <a:xfrm>
            <a:off x="16934484" y="34324060"/>
            <a:ext cx="1375560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Conclusão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/>
          <p:cNvSpPr txBox="1"/>
          <p:nvPr/>
        </p:nvSpPr>
        <p:spPr>
          <a:xfrm>
            <a:off x="829310" y="14126845"/>
            <a:ext cx="14582140" cy="5676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pt-BR" sz="3800" dirty="0">
                <a:latin typeface="+mj-lt"/>
                <a:ea typeface="Calibri" panose="020F0502020204030204" pitchFamily="34" charset="0"/>
                <a:cs typeface="+mj-lt"/>
              </a:rPr>
              <a:t>A altura total das </a:t>
            </a:r>
            <a:r>
              <a:rPr lang="en-US" altLang="en-US" sz="3800" dirty="0">
                <a:latin typeface="+mj-lt"/>
                <a:ea typeface="Calibri" panose="020F0502020204030204" pitchFamily="34" charset="0"/>
                <a:cs typeface="+mj-lt"/>
              </a:rPr>
              <a:t>á</a:t>
            </a:r>
            <a:r>
              <a:rPr lang="en-US" altLang="pt-BR" sz="3800" dirty="0">
                <a:latin typeface="+mj-lt"/>
                <a:ea typeface="Calibri" panose="020F0502020204030204" pitchFamily="34" charset="0"/>
                <a:cs typeface="+mj-lt"/>
              </a:rPr>
              <a:t>rvores </a:t>
            </a:r>
            <a:r>
              <a:rPr lang="en-US" altLang="en-US" sz="3800" dirty="0">
                <a:latin typeface="+mj-lt"/>
                <a:ea typeface="Calibri" panose="020F0502020204030204" pitchFamily="34" charset="0"/>
                <a:cs typeface="+mj-lt"/>
              </a:rPr>
              <a:t>é</a:t>
            </a:r>
            <a:r>
              <a:rPr lang="en-US" altLang="pt-BR" sz="3800" dirty="0">
                <a:latin typeface="+mj-lt"/>
                <a:ea typeface="Calibri" panose="020F0502020204030204" pitchFamily="34" charset="0"/>
                <a:cs typeface="+mj-lt"/>
              </a:rPr>
              <a:t> um par</a:t>
            </a:r>
            <a:r>
              <a:rPr lang="en-US" altLang="en-US" sz="3800" dirty="0">
                <a:latin typeface="+mj-lt"/>
                <a:ea typeface="Calibri" panose="020F0502020204030204" pitchFamily="34" charset="0"/>
                <a:cs typeface="+mj-lt"/>
              </a:rPr>
              <a:t>â</a:t>
            </a:r>
            <a:r>
              <a:rPr lang="en-US" altLang="pt-BR" sz="3800" dirty="0">
                <a:latin typeface="+mj-lt"/>
                <a:ea typeface="Calibri" panose="020F0502020204030204" pitchFamily="34" charset="0"/>
                <a:cs typeface="+mj-lt"/>
              </a:rPr>
              <a:t>metro fundamental para estimativas de volume florestal (Frutuoso et al., 2020). </a:t>
            </a:r>
            <a:r>
              <a:rPr lang="pt-BR" altLang="en-US" sz="3800" dirty="0">
                <a:latin typeface="+mj-lt"/>
                <a:ea typeface="Calibri" panose="020F0502020204030204" pitchFamily="34" charset="0"/>
                <a:cs typeface="+mj-lt"/>
              </a:rPr>
              <a:t>Ademais</a:t>
            </a:r>
            <a:r>
              <a:rPr lang="pt-BR" sz="3800" noProof="0" dirty="0">
                <a:latin typeface="+mj-lt"/>
                <a:ea typeface="Calibri" panose="020F0502020204030204" pitchFamily="34" charset="0"/>
                <a:cs typeface="+mj-lt"/>
              </a:rPr>
              <a:t>,</a:t>
            </a:r>
            <a:r>
              <a:rPr lang="en-US" altLang="pt-BR" sz="3800" dirty="0">
                <a:latin typeface="+mj-lt"/>
                <a:ea typeface="Calibri" panose="020F0502020204030204" pitchFamily="34" charset="0"/>
                <a:cs typeface="+mj-lt"/>
              </a:rPr>
              <a:t> os m</a:t>
            </a:r>
            <a:r>
              <a:rPr lang="en-US" altLang="en-US" sz="3800" dirty="0">
                <a:latin typeface="+mj-lt"/>
                <a:ea typeface="Calibri" panose="020F0502020204030204" pitchFamily="34" charset="0"/>
                <a:cs typeface="+mj-lt"/>
              </a:rPr>
              <a:t>é</a:t>
            </a:r>
            <a:r>
              <a:rPr lang="en-US" altLang="pt-BR" sz="3800" dirty="0">
                <a:latin typeface="+mj-lt"/>
                <a:ea typeface="Calibri" panose="020F0502020204030204" pitchFamily="34" charset="0"/>
                <a:cs typeface="+mj-lt"/>
              </a:rPr>
              <a:t>todos convencionais de medi</a:t>
            </a:r>
            <a:r>
              <a:rPr lang="en-US" altLang="en-US" sz="3800" dirty="0">
                <a:latin typeface="+mj-lt"/>
                <a:ea typeface="Calibri" panose="020F0502020204030204" pitchFamily="34" charset="0"/>
                <a:cs typeface="+mj-lt"/>
              </a:rPr>
              <a:t>ç</a:t>
            </a:r>
            <a:r>
              <a:rPr lang="en-US" altLang="en-US" sz="3800" dirty="0">
                <a:latin typeface="+mj-lt"/>
                <a:ea typeface="Calibri" panose="020F0502020204030204" pitchFamily="34" charset="0"/>
                <a:cs typeface="+mj-lt"/>
              </a:rPr>
              <a:t>ã</a:t>
            </a:r>
            <a:r>
              <a:rPr lang="en-US" altLang="pt-BR" sz="3800" dirty="0">
                <a:latin typeface="+mj-lt"/>
                <a:ea typeface="Calibri" panose="020F0502020204030204" pitchFamily="34" charset="0"/>
                <a:cs typeface="+mj-lt"/>
              </a:rPr>
              <a:t>o demandam tempo, alto custo e treinamento especializado (Lauro et al., 2018). Este estudo avalia a precis</a:t>
            </a:r>
            <a:r>
              <a:rPr lang="en-US" altLang="en-US" sz="3800" dirty="0">
                <a:latin typeface="+mj-lt"/>
                <a:ea typeface="Calibri" panose="020F0502020204030204" pitchFamily="34" charset="0"/>
                <a:cs typeface="+mj-lt"/>
              </a:rPr>
              <a:t>ã</a:t>
            </a:r>
            <a:r>
              <a:rPr lang="en-US" altLang="pt-BR" sz="3800" dirty="0">
                <a:latin typeface="+mj-lt"/>
                <a:ea typeface="Calibri" panose="020F0502020204030204" pitchFamily="34" charset="0"/>
                <a:cs typeface="+mj-lt"/>
              </a:rPr>
              <a:t>o de dois aplicativos m</a:t>
            </a:r>
            <a:r>
              <a:rPr lang="en-US" altLang="en-US" sz="3800" dirty="0">
                <a:latin typeface="+mj-lt"/>
                <a:ea typeface="Calibri" panose="020F0502020204030204" pitchFamily="34" charset="0"/>
                <a:cs typeface="+mj-lt"/>
              </a:rPr>
              <a:t>ó</a:t>
            </a:r>
            <a:r>
              <a:rPr lang="en-US" altLang="pt-BR" sz="3800" dirty="0">
                <a:latin typeface="+mj-lt"/>
                <a:ea typeface="Calibri" panose="020F0502020204030204" pitchFamily="34" charset="0"/>
                <a:cs typeface="+mj-lt"/>
              </a:rPr>
              <a:t>veis gratuitos para medi</a:t>
            </a:r>
            <a:r>
              <a:rPr lang="en-US" altLang="en-US" sz="3800" dirty="0">
                <a:latin typeface="+mj-lt"/>
                <a:ea typeface="Calibri" panose="020F0502020204030204" pitchFamily="34" charset="0"/>
                <a:cs typeface="+mj-lt"/>
              </a:rPr>
              <a:t>ç</a:t>
            </a:r>
            <a:r>
              <a:rPr lang="en-US" altLang="en-US" sz="3800" dirty="0">
                <a:latin typeface="+mj-lt"/>
                <a:ea typeface="Calibri" panose="020F0502020204030204" pitchFamily="34" charset="0"/>
                <a:cs typeface="+mj-lt"/>
              </a:rPr>
              <a:t>ã</a:t>
            </a:r>
            <a:r>
              <a:rPr lang="en-US" altLang="pt-BR" sz="3800" dirty="0">
                <a:latin typeface="+mj-lt"/>
                <a:ea typeface="Calibri" panose="020F0502020204030204" pitchFamily="34" charset="0"/>
                <a:cs typeface="+mj-lt"/>
              </a:rPr>
              <a:t>o da altura de eucalipto.</a:t>
            </a:r>
            <a:endParaRPr lang="en-US" altLang="pt-BR" sz="3800" dirty="0">
              <a:latin typeface="+mj-lt"/>
              <a:ea typeface="Calibri" panose="020F0502020204030204" pitchFamily="34" charset="0"/>
              <a:cs typeface="+mj-lt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830580" y="22297390"/>
            <a:ext cx="14580870" cy="15975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just">
              <a:lnSpc>
                <a:spcPct val="150000"/>
              </a:lnSpc>
              <a:buNone/>
            </a:pP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estudo foi conduzido em um povoamento de </a:t>
            </a:r>
            <a:r>
              <a:rPr lang="en-US" altLang="pt-BR" sz="38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Eucalyptus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sp. no campus JK da UFVJM, em Diamantina-MG (18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°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12'20"S; 43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°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34'51"W), com 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 de 2,5 ha e cerca de 900 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rvores dispostas em fileiras, utilizadas como quebra-vento.</a:t>
            </a: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pt-BR" altLang="en-US" sz="3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  <a:buNone/>
            </a:pP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Foram mensuradas 81 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rvores, </a:t>
            </a: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 classes de D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para comparar a altura obtida pelo hipsômetro Haglof com os aplicativos</a:t>
            </a: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Trees (v. 6.0) e Two Point Height (v. 0.28).</a:t>
            </a: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just</a:t>
            </a: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amos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 o modelo exponencial inverso linearizado</a:t>
            </a: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, 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proposto por Chapman e Norman (1960</a:t>
            </a: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). </a:t>
            </a:r>
            <a:endParaRPr lang="en-US" altLang="pt-BR" sz="3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  <a:sym typeface="+mn-ea"/>
            </a:endParaRPr>
          </a:p>
          <a:p>
            <a:pPr indent="457200" algn="just">
              <a:lnSpc>
                <a:spcPct val="150000"/>
              </a:lnSpc>
              <a:buNone/>
            </a:pP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ealizamos os ajustes</a:t>
            </a: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pelo m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é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todo dos m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í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nimos quadrados ordin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á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rios, no software R, vers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ã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o 4.5.0 (R Core Team, 2025).</a:t>
            </a: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A precis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ã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o do modelo foi avaliada com base nos crit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é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rios estat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í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sticos: coeficiente de determina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çã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o (R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²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), raiz do erro quadrado m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é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dio em porcentagem (RMSE%) e em metros (RQEM), erro padr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ã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o da estimativa em porcentagem (Syx%) e an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á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lise gr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á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fica dos res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í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duos.</a:t>
            </a: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+mn-ea"/>
              </a:rPr>
              <a:t>Teste de Chow</a:t>
            </a:r>
            <a:r>
              <a:rPr lang="pt-BR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+mn-ea"/>
              </a:rPr>
              <a:t> (1960) foi usado 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para verificar a </a:t>
            </a: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semelhança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estat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stica entre as alturas estimadas pelos aplicativos</a:t>
            </a: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Trees e Two Point Heigh</a:t>
            </a: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 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 aquelas obtidas com o hipsômetro Hagl</a:t>
            </a:r>
            <a:r>
              <a:rPr lang="pt-BR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f.</a:t>
            </a:r>
            <a:endParaRPr lang="en-US" altLang="pt-BR" sz="3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7200" algn="just">
              <a:lnSpc>
                <a:spcPct val="150000"/>
              </a:lnSpc>
              <a:buNone/>
            </a:pPr>
            <a:endParaRPr lang="pt-BR" altLang="en-US" sz="3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pt-BR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2400" y="15240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pt-BR"/>
          </a:p>
        </p:txBody>
      </p:sp>
      <p:cxnSp>
        <p:nvCxnSpPr>
          <p:cNvPr id="10" name="Google Shape;87;p1"/>
          <p:cNvCxnSpPr/>
          <p:nvPr/>
        </p:nvCxnSpPr>
        <p:spPr>
          <a:xfrm>
            <a:off x="1557036" y="39743447"/>
            <a:ext cx="29641800" cy="0"/>
          </a:xfrm>
          <a:prstGeom prst="straightConnector1">
            <a:avLst/>
          </a:prstGeom>
          <a:noFill/>
          <a:ln w="76200" cap="flat" cmpd="sng">
            <a:solidFill>
              <a:srgbClr val="283D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CaixaDeTexto 14"/>
          <p:cNvSpPr txBox="1"/>
          <p:nvPr/>
        </p:nvSpPr>
        <p:spPr>
          <a:xfrm>
            <a:off x="1685608" y="39912623"/>
            <a:ext cx="6010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>
                <a:solidFill>
                  <a:srgbClr val="283D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</a:t>
            </a:r>
            <a:r>
              <a:rPr lang="pt-BR" sz="4000" b="1" dirty="0">
                <a:solidFill>
                  <a:srgbClr val="283D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4000" b="1" dirty="0">
              <a:solidFill>
                <a:srgbClr val="283D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ixaDeTexto 7"/>
          <p:cNvSpPr txBox="1">
            <a:spLocks noChangeArrowheads="1"/>
          </p:cNvSpPr>
          <p:nvPr/>
        </p:nvSpPr>
        <p:spPr bwMode="auto">
          <a:xfrm>
            <a:off x="11609427" y="40301332"/>
            <a:ext cx="489501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Laboratório de Mensuração e Manejo Florestal</a:t>
            </a:r>
            <a:endParaRPr lang="pt-B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4866" y="40158399"/>
            <a:ext cx="4047815" cy="175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: Cantos Arredondados 19"/>
          <p:cNvSpPr/>
          <p:nvPr/>
        </p:nvSpPr>
        <p:spPr>
          <a:xfrm>
            <a:off x="16598758" y="12126826"/>
            <a:ext cx="14020205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Resultados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16317595" y="13762355"/>
            <a:ext cx="15314295" cy="36283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Ambos os aplicativos apresentaram desempenho estatisticamente equivalente ao do hipsômetro</a:t>
            </a:r>
            <a:r>
              <a:rPr lang="pt-BR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 acordo </a:t>
            </a:r>
            <a:r>
              <a:rPr lang="pt-BR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 estatistica de qualidade (Tabela1) e 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 o Teste de Chow</a:t>
            </a:r>
            <a:r>
              <a:rPr lang="pt-BR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 &gt; 0,05</a:t>
            </a:r>
            <a:r>
              <a:rPr lang="pt-BR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demonstrando</a:t>
            </a:r>
            <a:r>
              <a:rPr lang="pt-BR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pt-BR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viabilidade</a:t>
            </a:r>
            <a:r>
              <a:rPr lang="pt-BR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+mn-ea"/>
              </a:rPr>
              <a:t>de uso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pt-BR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dos aplicativos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em invent</a:t>
            </a:r>
            <a:r>
              <a:rPr lang="en-US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rios florestais.</a:t>
            </a:r>
            <a:endParaRPr lang="en-US" altLang="pt-BR" sz="3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pt-BR" altLang="en-US" sz="3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304800" y="30480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95" y="304914"/>
            <a:ext cx="32399287" cy="5034371"/>
          </a:xfrm>
          <a:prstGeom prst="rect">
            <a:avLst/>
          </a:prstGeom>
        </p:spPr>
      </p:pic>
      <p:sp>
        <p:nvSpPr>
          <p:cNvPr id="8" name="CaixaDeTexto 4"/>
          <p:cNvSpPr txBox="1"/>
          <p:nvPr/>
        </p:nvSpPr>
        <p:spPr>
          <a:xfrm>
            <a:off x="16599535" y="35959415"/>
            <a:ext cx="15219680" cy="36144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 algn="just">
              <a:lnSpc>
                <a:spcPct val="150000"/>
              </a:lnSpc>
            </a:pP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 aplicativos Trees e Two Point Height apresentaram precis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ã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considerada m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 nas estimativas de altura, uma vez que os resultados obtidos foram pr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ximos aos da medi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ç</a:t>
            </a:r>
            <a:r>
              <a:rPr lang="en-US" altLang="en-US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ã</a:t>
            </a:r>
            <a:r>
              <a:rPr lang="en-US" altLang="pt-BR" sz="3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realizada com o hipsômetro Haglof.   </a:t>
            </a:r>
            <a:endParaRPr lang="en-US" altLang="pt-BR" sz="3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ixaDeTexto 40"/>
          <p:cNvSpPr txBox="1"/>
          <p:nvPr/>
        </p:nvSpPr>
        <p:spPr>
          <a:xfrm>
            <a:off x="16598900" y="26083260"/>
            <a:ext cx="15126335" cy="13392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/>
            <a:r>
              <a:rPr lang="en-US" altLang="pt-BR" sz="3500" b="1" dirty="0"/>
              <a:t>Figura </a:t>
            </a:r>
            <a:r>
              <a:rPr lang="pt-BR" altLang="en-US" sz="3500" b="1" dirty="0"/>
              <a:t>1</a:t>
            </a:r>
            <a:r>
              <a:rPr lang="en-US" altLang="pt-BR" sz="3500" b="1" dirty="0"/>
              <a:t>: </a:t>
            </a:r>
            <a:r>
              <a:rPr lang="en-US" altLang="pt-BR" sz="3500" dirty="0"/>
              <a:t>Gr</a:t>
            </a:r>
            <a:r>
              <a:rPr lang="en-US" altLang="en-US" sz="3500" dirty="0"/>
              <a:t>á</a:t>
            </a:r>
            <a:r>
              <a:rPr lang="en-US" altLang="pt-BR" sz="3500" dirty="0"/>
              <a:t>fico de res</a:t>
            </a:r>
            <a:r>
              <a:rPr lang="en-US" altLang="en-US" sz="3500" dirty="0"/>
              <a:t>í</a:t>
            </a:r>
            <a:r>
              <a:rPr lang="en-US" altLang="pt-BR" sz="3500" dirty="0"/>
              <a:t>duos do modelo ajustado em rela</a:t>
            </a:r>
            <a:r>
              <a:rPr lang="en-US" altLang="en-US" sz="3500" dirty="0"/>
              <a:t>ç</a:t>
            </a:r>
            <a:r>
              <a:rPr lang="en-US" altLang="en-US" sz="3500" dirty="0"/>
              <a:t>ã</a:t>
            </a:r>
            <a:r>
              <a:rPr lang="en-US" altLang="pt-BR" sz="3500" dirty="0"/>
              <a:t>o aos procedimentos de estimativa das alturas.</a:t>
            </a:r>
            <a:endParaRPr lang="en-US" altLang="pt-BR" sz="3500" dirty="0"/>
          </a:p>
        </p:txBody>
      </p:sp>
      <p:graphicFrame>
        <p:nvGraphicFramePr>
          <p:cNvPr id="21" name="Tabela 20"/>
          <p:cNvGraphicFramePr/>
          <p:nvPr>
            <p:custDataLst>
              <p:tags r:id="rId3"/>
            </p:custDataLst>
          </p:nvPr>
        </p:nvGraphicFramePr>
        <p:xfrm>
          <a:off x="17012920" y="18962370"/>
          <a:ext cx="13716635" cy="2785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635"/>
                <a:gridCol w="2444750"/>
                <a:gridCol w="2444750"/>
                <a:gridCol w="2444750"/>
                <a:gridCol w="2444750"/>
              </a:tblGrid>
              <a:tr h="9105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pt-BR" altLang="en-US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altLang="en-US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²</a:t>
                      </a: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endParaRPr lang="pt-BR" altLang="en-US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r>
                        <a:rPr lang="pt-BR" altLang="en-US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	</a:t>
                      </a:r>
                      <a:endParaRPr lang="pt-BR" altLang="en-US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RQEM 	</a:t>
                      </a:r>
                      <a:endParaRPr lang="pt-BR" altLang="en-US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Sy.x (%)</a:t>
                      </a:r>
                      <a:endParaRPr lang="pt-BR" altLang="en-US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Haglof</a:t>
                      </a:r>
                      <a:endParaRPr lang="pt-BR" altLang="en-US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0,59</a:t>
                      </a:r>
                      <a:endParaRPr lang="en-US" altLang="pt-BR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25,43</a:t>
                      </a:r>
                      <a:endParaRPr lang="en-US" altLang="pt-BR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3,34</a:t>
                      </a:r>
                      <a:endParaRPr lang="en-US" altLang="pt-BR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4,78</a:t>
                      </a:r>
                      <a:endParaRPr lang="en-US" altLang="pt-BR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altLang="en-US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Trees</a:t>
                      </a:r>
                      <a:endParaRPr lang="pt-BR" altLang="en-US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0,69</a:t>
                      </a:r>
                      <a:endParaRPr lang="en-US" altLang="pt-BR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27,94</a:t>
                      </a:r>
                      <a:endParaRPr lang="en-US" altLang="pt-BR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3,56</a:t>
                      </a:r>
                      <a:endParaRPr lang="en-US" altLang="pt-BR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5,21</a:t>
                      </a:r>
                      <a:endParaRPr lang="en-US" altLang="pt-BR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178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Two Point Height</a:t>
                      </a:r>
                      <a:endParaRPr lang="en-US" altLang="pt-BR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0,70</a:t>
                      </a:r>
                      <a:endParaRPr lang="en-US" altLang="pt-BR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27,74</a:t>
                      </a:r>
                      <a:endParaRPr lang="en-US" altLang="pt-BR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4,14</a:t>
                      </a:r>
                      <a:endParaRPr lang="en-US" altLang="pt-BR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pt-BR" sz="35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4,29</a:t>
                      </a:r>
                      <a:endParaRPr lang="en-US" altLang="pt-BR" sz="35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24" name="Agrupar 5"/>
          <p:cNvGrpSpPr/>
          <p:nvPr/>
        </p:nvGrpSpPr>
        <p:grpSpPr>
          <a:xfrm>
            <a:off x="16504285" y="27164030"/>
            <a:ext cx="15126970" cy="6715760"/>
            <a:chOff x="0" y="0"/>
            <a:chExt cx="5059800" cy="2203560"/>
          </a:xfrm>
        </p:grpSpPr>
        <p:pic>
          <p:nvPicPr>
            <p:cNvPr id="25" name="Imagem 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2585160" y="0"/>
              <a:ext cx="2474640" cy="1108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6" name="Imagem 3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0" y="12600"/>
              <a:ext cx="2479680" cy="11088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27" name="Imagem 4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15120" y="1094760"/>
              <a:ext cx="2478960" cy="11088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8" name="CaixaDeTexto 40"/>
          <p:cNvSpPr txBox="1"/>
          <p:nvPr/>
        </p:nvSpPr>
        <p:spPr>
          <a:xfrm>
            <a:off x="16598900" y="17831435"/>
            <a:ext cx="15126335" cy="13392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/>
            <a:r>
              <a:rPr lang="pt-BR" altLang="en-US" sz="35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+mn-ea"/>
              </a:rPr>
              <a:t>Tabela 1 : </a:t>
            </a:r>
            <a:r>
              <a:rPr lang="pt-BR" altLang="en-US" sz="3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+mn-ea"/>
              </a:rPr>
              <a:t>E</a:t>
            </a:r>
            <a:r>
              <a:rPr lang="en-US" altLang="pt-BR" sz="3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+mn-ea"/>
              </a:rPr>
              <a:t>stat</a:t>
            </a:r>
            <a:r>
              <a:rPr lang="en-US" altLang="en-US" sz="3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+mn-ea"/>
              </a:rPr>
              <a:t>í</a:t>
            </a:r>
            <a:r>
              <a:rPr lang="en-US" altLang="pt-BR" sz="3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+mn-ea"/>
              </a:rPr>
              <a:t>sticas de qualidade, para o ajuste d</a:t>
            </a:r>
            <a:r>
              <a:rPr lang="pt-BR" altLang="en-US" sz="3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+mn-ea"/>
              </a:rPr>
              <a:t>o Modelo</a:t>
            </a:r>
            <a:r>
              <a:rPr lang="en-US" altLang="pt-BR" sz="3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+mn-ea"/>
              </a:rPr>
              <a:t> de compara</a:t>
            </a:r>
            <a:r>
              <a:rPr lang="en-US" altLang="en-US" sz="3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+mn-ea"/>
              </a:rPr>
              <a:t>çã</a:t>
            </a:r>
            <a:r>
              <a:rPr lang="en-US" altLang="pt-BR" sz="3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+mn-ea"/>
              </a:rPr>
              <a:t>o das estimativas das alturas</a:t>
            </a:r>
            <a:r>
              <a:rPr lang="pt-BR" altLang="en-US" sz="35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+mn-ea"/>
              </a:rPr>
              <a:t> para cada método.</a:t>
            </a:r>
            <a:endParaRPr lang="pt-BR" altLang="en-US" sz="35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US" altLang="pt-BR" sz="3500" dirty="0"/>
          </a:p>
        </p:txBody>
      </p:sp>
      <p:sp>
        <p:nvSpPr>
          <p:cNvPr id="34" name="CaixaDeTexto 28"/>
          <p:cNvSpPr txBox="1"/>
          <p:nvPr/>
        </p:nvSpPr>
        <p:spPr>
          <a:xfrm>
            <a:off x="16504285" y="22132290"/>
            <a:ext cx="15314295" cy="35382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pt-BR" sz="4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 an</a:t>
            </a:r>
            <a:r>
              <a:rPr lang="en-US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lises gr</a:t>
            </a:r>
            <a:r>
              <a:rPr lang="en-US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ficas</a:t>
            </a:r>
            <a:r>
              <a:rPr lang="pt-BR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(Figura 1)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revelaram que</a:t>
            </a:r>
            <a:r>
              <a:rPr lang="pt-BR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todos os m</a:t>
            </a:r>
            <a:r>
              <a:rPr lang="en-US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todos de estimativa apresentaram um padr</a:t>
            </a:r>
            <a:r>
              <a:rPr lang="en-US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semelhante na distribui</a:t>
            </a:r>
            <a:r>
              <a:rPr lang="en-US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ç</a:t>
            </a:r>
            <a:r>
              <a:rPr lang="en-US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dos res</a:t>
            </a:r>
            <a:r>
              <a:rPr lang="en-US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í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duos, com maior dispers</a:t>
            </a:r>
            <a:r>
              <a:rPr lang="en-US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ã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e variabilidade para </a:t>
            </a:r>
            <a:r>
              <a:rPr lang="en-US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á</a:t>
            </a:r>
            <a:r>
              <a:rPr lang="en-US" altLang="pt-BR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rvores de menor altura</a:t>
            </a:r>
            <a:r>
              <a:rPr lang="pt-BR" altLang="en-US" sz="3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(inferiores a 15 metros). </a:t>
            </a:r>
            <a:endParaRPr lang="pt-BR" altLang="en-US" sz="3800" dirty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4" name="Imagem 3" descr="fapemi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17595" y="39987220"/>
            <a:ext cx="3805555" cy="2141220"/>
          </a:xfrm>
          <a:prstGeom prst="rect">
            <a:avLst/>
          </a:prstGeom>
        </p:spPr>
      </p:pic>
      <p:pic>
        <p:nvPicPr>
          <p:cNvPr id="31" name="Imagem 30" descr="ufvj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17790" y="40302180"/>
            <a:ext cx="2104390" cy="167830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154*194"/>
  <p:tag name="TABLE_ENDDRAG_RECT" val="1360*1158*1154*194"/>
</p:tagLst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2898</Words>
  <Application>WPS Presentation</Application>
  <PresentationFormat>Personalizar</PresentationFormat>
  <Paragraphs>84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</vt:lpstr>
      <vt:lpstr>Calibri</vt:lpstr>
      <vt:lpstr>Calibri</vt:lpstr>
      <vt:lpstr>Cambria</vt:lpstr>
      <vt:lpstr>Times New Roman</vt:lpstr>
      <vt:lpstr>Microsoft YaHei</vt:lpstr>
      <vt:lpstr>Arial Unicode MS</vt:lpstr>
      <vt:lpstr>Tema do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</dc:creator>
  <cp:lastModifiedBy>Geovanna Sales Pereira Rabelo</cp:lastModifiedBy>
  <cp:revision>44</cp:revision>
  <dcterms:created xsi:type="dcterms:W3CDTF">2023-10-26T12:02:00Z</dcterms:created>
  <dcterms:modified xsi:type="dcterms:W3CDTF">2025-09-18T20:19:51Z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DDC62A39399948AC8C6E533A8FCC9034_12</vt:lpwstr>
  </property>
  <property fmtid="{D5CDD505-2E9C-101B-9397-08002B2CF9AE}" pid="3" name="KSOProductBuildVer">
    <vt:lpwstr>1046-12.2.0.22549</vt:lpwstr>
  </property>
</Properties>
</file>