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2399288" cy="432006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iWktU9CLT45fM34kx1Vv30KtnlW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04A323-FE2F-DA49-3767-27599220ED64}" name="MLRO ." initials="M." userId="d82a168a5ec3b2a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E4A"/>
    <a:srgbClr val="283D13"/>
    <a:srgbClr val="383128"/>
    <a:srgbClr val="E69615"/>
    <a:srgbClr val="CB5723"/>
    <a:srgbClr val="DC6734"/>
    <a:srgbClr val="9D3C53"/>
    <a:srgbClr val="E94B35"/>
    <a:srgbClr val="40716C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2941" autoAdjust="0"/>
  </p:normalViewPr>
  <p:slideViewPr>
    <p:cSldViewPr snapToGrid="0">
      <p:cViewPr>
        <p:scale>
          <a:sx n="20" d="100"/>
          <a:sy n="20" d="100"/>
        </p:scale>
        <p:origin x="-2429" y="422"/>
      </p:cViewPr>
      <p:guideLst>
        <p:guide orient="horz" pos="13606"/>
        <p:guide pos="10204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8/10/relationships/authors" Target="authors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0842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16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8373518" y="17112258"/>
            <a:ext cx="36610544" cy="69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801170" y="10328657"/>
            <a:ext cx="36610544" cy="205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6402140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231675" y="15780233"/>
            <a:ext cx="13706415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48563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marL="914400" lvl="1" indent="-85858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marL="1371600" lvl="2" indent="-768604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marL="1828800" lvl="3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marL="2286000" lvl="4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marL="2743200" lvl="5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marL="3200400" lvl="6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marL="3657600" lvl="7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marL="4114800" lvl="8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494440" y="11233181"/>
            <a:ext cx="27410408" cy="2794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/>
              <a:buNone/>
              <a:defRPr sz="15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58583" algn="l" rtl="0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Char char="•"/>
              <a:defRPr sz="99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604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8561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Char char="•"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="" xmlns:a16="http://schemas.microsoft.com/office/drawing/2014/main" id="{7FBC8E4E-950A-6FC5-957E-8E2DF99DBADF}"/>
              </a:ext>
            </a:extLst>
          </p:cNvPr>
          <p:cNvSpPr/>
          <p:nvPr/>
        </p:nvSpPr>
        <p:spPr>
          <a:xfrm>
            <a:off x="1143000" y="11088912"/>
            <a:ext cx="14267953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23325" y="42538409"/>
            <a:ext cx="32399400" cy="769441"/>
          </a:xfrm>
          <a:prstGeom prst="rect">
            <a:avLst/>
          </a:prstGeom>
          <a:solidFill>
            <a:srgbClr val="283D1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811591" y="5469532"/>
            <a:ext cx="289179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7850" tIns="527850" rIns="527850" bIns="527850" anchor="b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pt-BR" sz="50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IDENTIFICAÇÃO DE SÍTIOS DE ALTO POTENCIAL PRODUTIVO NO VALE DO JEQUITINHONHA A PARTIR DE AGRUPAMENTO AMBIENTAL</a:t>
            </a:r>
            <a:endParaRPr lang="pt-BR" sz="5000" b="1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1449641" y="10861761"/>
            <a:ext cx="29641800" cy="0"/>
          </a:xfrm>
          <a:prstGeom prst="straightConnector1">
            <a:avLst/>
          </a:prstGeom>
          <a:noFill/>
          <a:ln w="76200" cap="flat" cmpd="sng">
            <a:solidFill>
              <a:srgbClr val="283D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"/>
          <p:cNvSpPr txBox="1"/>
          <p:nvPr/>
        </p:nvSpPr>
        <p:spPr>
          <a:xfrm>
            <a:off x="2693194" y="7493719"/>
            <a:ext cx="2731770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4000"/>
            </a:pP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Maria Luiza de </a:t>
            </a:r>
            <a:r>
              <a:rPr lang="pt-BR" sz="4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Azevedo¹</a:t>
            </a:r>
            <a:r>
              <a:rPr lang="pt-BR" sz="4000" dirty="0" smtClean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*</a:t>
            </a:r>
            <a:r>
              <a:rPr lang="pt-BR" sz="4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; 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Bruno Henrique Ribeiro Pereira¹</a:t>
            </a:r>
            <a:r>
              <a:rPr lang="pt-BR" sz="4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; 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Artur Ferro de Souza¹</a:t>
            </a:r>
            <a:r>
              <a:rPr lang="pt-BR" sz="4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; 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Gustavo Henrique de Oliveira </a:t>
            </a:r>
            <a:r>
              <a:rPr lang="pt-BR" sz="4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Mourão¹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; Luciano </a:t>
            </a:r>
            <a:r>
              <a:rPr lang="pt-BR" sz="4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Emmert¹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; Eric Bastos </a:t>
            </a:r>
            <a:r>
              <a:rPr lang="pt-BR" sz="4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Gorgens¹</a:t>
            </a:r>
            <a:endParaRPr lang="pt-BR" sz="4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280936" y="9275395"/>
            <a:ext cx="28917900" cy="83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None/>
            </a:pPr>
            <a:r>
              <a:rPr lang="pt-BR" sz="3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¹ Universidade Federal dos Vales do Jequitinhonha e Mucuri, Diamantina, Minas Gerais, Brasil. </a:t>
            </a:r>
          </a:p>
        </p:txBody>
      </p:sp>
      <p:sp>
        <p:nvSpPr>
          <p:cNvPr id="90" name="Google Shape;90;p1"/>
          <p:cNvSpPr txBox="1"/>
          <p:nvPr/>
        </p:nvSpPr>
        <p:spPr>
          <a:xfrm>
            <a:off x="9251022" y="9898351"/>
            <a:ext cx="1409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None/>
            </a:pPr>
            <a:r>
              <a:rPr lang="pt-BR" sz="3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*E-mail: </a:t>
            </a:r>
            <a:r>
              <a:rPr lang="pt-BR" sz="30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marialuiza.azevedo@ufvjm.edu.br</a:t>
            </a:r>
            <a:endParaRPr sz="3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="" xmlns:a16="http://schemas.microsoft.com/office/drawing/2014/main" id="{6414D794-9898-4998-CC2E-EE4C0FA4A451}"/>
              </a:ext>
            </a:extLst>
          </p:cNvPr>
          <p:cNvSpPr/>
          <p:nvPr/>
        </p:nvSpPr>
        <p:spPr>
          <a:xfrm>
            <a:off x="1290150" y="20395316"/>
            <a:ext cx="13755600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Material e Método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4054D2A5-6E01-7369-DA7E-7ED96662A9B6}"/>
              </a:ext>
            </a:extLst>
          </p:cNvPr>
          <p:cNvSpPr/>
          <p:nvPr/>
        </p:nvSpPr>
        <p:spPr>
          <a:xfrm>
            <a:off x="16866943" y="33267218"/>
            <a:ext cx="14420510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Conclusão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D4C5E5DF-E178-1431-7322-F843F6E7362A}"/>
              </a:ext>
            </a:extLst>
          </p:cNvPr>
          <p:cNvSpPr txBox="1"/>
          <p:nvPr/>
        </p:nvSpPr>
        <p:spPr>
          <a:xfrm>
            <a:off x="1143000" y="12726912"/>
            <a:ext cx="1417048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 Vale do Jequitinhonha é uma importante fronteira para a expansão da silvicultura de eucalipto em Minas Gerais. No entanto, a produtividade na região é diretamente afetada por sua heterogeneidade </a:t>
            </a:r>
            <a:r>
              <a:rPr lang="pt-BR" sz="32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edafoclimática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o que dificulta a aplicação de um manejo uniforme. Uma abordagem que integre múltiplos fatores ambientais é necessária para identificar sítios verdadeiramente produtivos. A análise de agrupamento (cluster </a:t>
            </a:r>
            <a:r>
              <a:rPr lang="pt-BR" sz="32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analysis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surge como uma ferramenta robusta para agregar locais com perfis ambientais semelhantes em zonas homogêneas. O objetivo deste trabalho foi classificar as sub-regiões do Alto e Médio Jequitinhonha em "sítios ambientais" homogêneos e, em seguida, usar dados de altura do sensor GEDI para identificar quais sítios possuem o maior potencial produtivo.</a:t>
            </a:r>
            <a:endParaRPr lang="pt-BR" sz="3200" dirty="0">
              <a:latin typeface="Times New Roman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="" xmlns:a16="http://schemas.microsoft.com/office/drawing/2014/main" id="{2B4CF3D0-8AB0-66D7-9494-37E6C31BF26F}"/>
              </a:ext>
            </a:extLst>
          </p:cNvPr>
          <p:cNvSpPr txBox="1"/>
          <p:nvPr/>
        </p:nvSpPr>
        <p:spPr>
          <a:xfrm>
            <a:off x="1476822" y="20169397"/>
            <a:ext cx="13755600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pt-BR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="" xmlns:a16="http://schemas.microsoft.com/office/drawing/2014/main" id="{EB3BE67B-3BB3-98FE-FDBC-636DDCC27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E65CD89C-305F-DDB9-DA98-847394D7B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cxnSp>
        <p:nvCxnSpPr>
          <p:cNvPr id="10" name="Google Shape;87;p1">
            <a:extLst>
              <a:ext uri="{FF2B5EF4-FFF2-40B4-BE49-F238E27FC236}">
                <a16:creationId xmlns="" xmlns:a16="http://schemas.microsoft.com/office/drawing/2014/main" id="{AB76A322-3888-ADAC-17A0-F4EA4A065D11}"/>
              </a:ext>
            </a:extLst>
          </p:cNvPr>
          <p:cNvCxnSpPr/>
          <p:nvPr/>
        </p:nvCxnSpPr>
        <p:spPr>
          <a:xfrm>
            <a:off x="1683019" y="40207131"/>
            <a:ext cx="29641800" cy="0"/>
          </a:xfrm>
          <a:prstGeom prst="straightConnector1">
            <a:avLst/>
          </a:prstGeom>
          <a:noFill/>
          <a:ln w="76200" cap="flat" cmpd="sng">
            <a:solidFill>
              <a:srgbClr val="283D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6E924732-AF7B-C0E8-D6C2-EF3E328B388C}"/>
              </a:ext>
            </a:extLst>
          </p:cNvPr>
          <p:cNvSpPr txBox="1"/>
          <p:nvPr/>
        </p:nvSpPr>
        <p:spPr>
          <a:xfrm>
            <a:off x="1811591" y="40376307"/>
            <a:ext cx="6010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>
                <a:solidFill>
                  <a:srgbClr val="283D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Agradecimentos</a:t>
            </a:r>
            <a:r>
              <a:rPr lang="pt-BR" sz="4000" b="1" dirty="0">
                <a:solidFill>
                  <a:srgbClr val="283D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C429D401-4624-A3DD-977D-D3FC5AF25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5552" y="40590416"/>
            <a:ext cx="4047815" cy="175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: Cantos Arredondados 19">
            <a:extLst>
              <a:ext uri="{FF2B5EF4-FFF2-40B4-BE49-F238E27FC236}">
                <a16:creationId xmlns="" xmlns:a16="http://schemas.microsoft.com/office/drawing/2014/main" id="{D763A5E5-A7A4-9A16-F592-2059F6DDA693}"/>
              </a:ext>
            </a:extLst>
          </p:cNvPr>
          <p:cNvSpPr/>
          <p:nvPr/>
        </p:nvSpPr>
        <p:spPr>
          <a:xfrm>
            <a:off x="16575273" y="11088912"/>
            <a:ext cx="14795642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0974C468-74F6-E794-F1D8-0DFE2E79BC2F}"/>
              </a:ext>
            </a:extLst>
          </p:cNvPr>
          <p:cNvSpPr txBox="1"/>
          <p:nvPr/>
        </p:nvSpPr>
        <p:spPr>
          <a:xfrm>
            <a:off x="16692968" y="13046913"/>
            <a:ext cx="1375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pt-BR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="" xmlns:a16="http://schemas.microsoft.com/office/drawing/2014/main" id="{48D0459F-E64B-467F-8C68-04F82F190B7E}"/>
              </a:ext>
            </a:extLst>
          </p:cNvPr>
          <p:cNvSpPr txBox="1"/>
          <p:nvPr/>
        </p:nvSpPr>
        <p:spPr>
          <a:xfrm>
            <a:off x="8077200" y="20740152"/>
            <a:ext cx="16215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3" name="Rectangle 1">
            <a:extLst>
              <a:ext uri="{FF2B5EF4-FFF2-40B4-BE49-F238E27FC236}">
                <a16:creationId xmlns="" xmlns:a16="http://schemas.microsoft.com/office/drawing/2014/main" id="{DEECA3EF-F5D2-499F-B56F-4A1C1C190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0ED395E1-7729-4D34-8065-99DCED88E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864"/>
            <a:ext cx="32399287" cy="5034371"/>
          </a:xfrm>
          <a:prstGeom prst="rect">
            <a:avLst/>
          </a:prstGeom>
        </p:spPr>
      </p:pic>
      <p:pic>
        <p:nvPicPr>
          <p:cNvPr id="24" name="Imagem 23" descr="Texto&#10;&#10;O conteúdo gerado por IA pode estar incorreto.">
            <a:extLst>
              <a:ext uri="{FF2B5EF4-FFF2-40B4-BE49-F238E27FC236}">
                <a16:creationId xmlns="" xmlns:a16="http://schemas.microsoft.com/office/drawing/2014/main" id="{B1D08B79-30FC-7E24-E30C-61E44A20608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 l="4966" t="8934" r="5736" b="10598"/>
          <a:stretch>
            <a:fillRect/>
          </a:stretch>
        </p:blipFill>
        <p:spPr>
          <a:xfrm>
            <a:off x="13400766" y="40497761"/>
            <a:ext cx="4847070" cy="1767257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="" xmlns:a16="http://schemas.microsoft.com/office/drawing/2014/main" id="{D4C5E5DF-E178-1431-7322-F843F6E7362A}"/>
              </a:ext>
            </a:extLst>
          </p:cNvPr>
          <p:cNvSpPr txBox="1"/>
          <p:nvPr/>
        </p:nvSpPr>
        <p:spPr>
          <a:xfrm>
            <a:off x="1143000" y="22121696"/>
            <a:ext cx="1426795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 estudo foi conduzido no Alto e Médio Jequitinhonha, MG. Foram distribuídos 400 pontos amostrais em áreas de silvicultura identificadas pelo </a:t>
            </a:r>
            <a:r>
              <a:rPr lang="pt-BR" sz="32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MapBiomas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Para cada ponto, foram extraídas 10 variáveis ambientais </a:t>
            </a:r>
            <a:r>
              <a:rPr lang="pt-BR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(Figura 1), 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 a altura máxima do dossel (métrica RH98) foi obtida com dados do sensor </a:t>
            </a:r>
            <a:r>
              <a:rPr lang="pt-BR" sz="32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LiDAR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GEDI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pt-BR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 variáveis ambientais preditoras foram 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integradas em </a:t>
            </a:r>
            <a:r>
              <a:rPr lang="pt-BR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um cubo 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 dados </a:t>
            </a:r>
            <a:r>
              <a:rPr lang="pt-BR" sz="32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rasterizado</a:t>
            </a:r>
            <a:r>
              <a:rPr lang="pt-BR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e posteriormente realizado 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uma análise de </a:t>
            </a:r>
            <a:r>
              <a:rPr lang="pt-BR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agrupamento para definir 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os sítios. A delimitação cartográfica das zonas foi feita com Polígonos de </a:t>
            </a:r>
            <a:r>
              <a:rPr lang="pt-BR" sz="32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Voronoi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no software QGIS. Após a definição dos sítios, o potencial produtivo de cada um foi avaliado. Para isso, analisou-se a distribuição da métrica RH98 </a:t>
            </a:r>
            <a:r>
              <a:rPr lang="pt-BR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dentro 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 cada </a:t>
            </a:r>
            <a:r>
              <a:rPr lang="pt-BR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grupo. </a:t>
            </a:r>
            <a:endParaRPr lang="pt-BR" sz="3200" dirty="0">
              <a:latin typeface="Times New Roman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="" xmlns:a16="http://schemas.microsoft.com/office/drawing/2014/main" id="{D4C5E5DF-E178-1431-7322-F843F6E7362A}"/>
              </a:ext>
            </a:extLst>
          </p:cNvPr>
          <p:cNvSpPr txBox="1"/>
          <p:nvPr/>
        </p:nvSpPr>
        <p:spPr>
          <a:xfrm>
            <a:off x="16786324" y="12808812"/>
            <a:ext cx="146178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análise de agrupamento classificou a paisagem em cinco sítios ambientalmente distintos, ilustrando o mosaico de condições de crescimento na </a:t>
            </a:r>
            <a:r>
              <a:rPr lang="pt-BR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região (Figura 2). 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 zoneamento revela que a produtividade é governada pela combinação sinérgica de fatores climáticos e edáficos. Os Sítios 2 e 3 se destacaram com o maior potencial produtivo, apresentando as maiores alturas máximas de dossel: 35,7 m e 38,3 m, respectivamente. Os demais sítios apresentaram potencial inferior: Sítio 5 (31,6 m), Sítio 4 (31,1 m) e Sítio 1 (30,4 m)</a:t>
            </a:r>
            <a:endParaRPr lang="pt-BR" sz="3200" dirty="0">
              <a:latin typeface="Times New Roman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13364051" y="18002726"/>
            <a:ext cx="5671185" cy="567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>
                <a:effectLst/>
                <a:latin typeface="Calibri"/>
                <a:ea typeface="Calibri"/>
              </a:rPr>
              <a:t> 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6703860" y="35071774"/>
            <a:ext cx="145384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 estudo demonstrou a expressiva heterogeneidade ambiental do Vale do Jequitinhonha, segmentando-a em cinco sítios produtivos distintos. A metodologia </a:t>
            </a:r>
            <a:r>
              <a:rPr lang="pt-BR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destaca </a:t>
            </a:r>
            <a:r>
              <a:rPr lang="pt-B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 zoneamento como uma ferramenta estratégica para o planejamento e manejo florestal de precisão, permitindo direcionar práticas específicas para cada realidade e otimizar o uso da terra na região. A classificação de sítios via análise de agrupamento é uma ferramenta eficaz para subsidiar a silvicultura de alta performance.</a:t>
            </a:r>
            <a:endParaRPr lang="pt-BR" dirty="0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t="25243" r="16209" b="30312"/>
          <a:stretch/>
        </p:blipFill>
        <p:spPr>
          <a:xfrm>
            <a:off x="9839258" y="40440216"/>
            <a:ext cx="2987742" cy="183659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022" y="40497761"/>
            <a:ext cx="2071137" cy="185166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22" y="28862003"/>
            <a:ext cx="13869845" cy="1069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Retângulo 96"/>
          <p:cNvSpPr/>
          <p:nvPr/>
        </p:nvSpPr>
        <p:spPr>
          <a:xfrm>
            <a:off x="1476822" y="39532491"/>
            <a:ext cx="14259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Figura 1- Variáveis ambientais preditoras.</a:t>
            </a:r>
            <a:endParaRPr lang="pt-B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8" name="image3.png"/>
          <p:cNvPicPr/>
          <p:nvPr/>
        </p:nvPicPr>
        <p:blipFill>
          <a:blip r:embed="rId9"/>
          <a:srcRect t="16" b="16"/>
          <a:stretch>
            <a:fillRect/>
          </a:stretch>
        </p:blipFill>
        <p:spPr>
          <a:xfrm>
            <a:off x="16924898" y="18071791"/>
            <a:ext cx="7067987" cy="7923051"/>
          </a:xfrm>
          <a:prstGeom prst="rect">
            <a:avLst/>
          </a:prstGeom>
          <a:ln/>
        </p:spPr>
      </p:pic>
      <p:pic>
        <p:nvPicPr>
          <p:cNvPr id="99" name="image1.png"/>
          <p:cNvPicPr/>
          <p:nvPr/>
        </p:nvPicPr>
        <p:blipFill>
          <a:blip r:embed="rId10"/>
          <a:srcRect t="158" b="158"/>
          <a:stretch>
            <a:fillRect/>
          </a:stretch>
        </p:blipFill>
        <p:spPr>
          <a:xfrm>
            <a:off x="24053586" y="18071791"/>
            <a:ext cx="6932761" cy="7923051"/>
          </a:xfrm>
          <a:prstGeom prst="rect">
            <a:avLst/>
          </a:prstGeom>
          <a:ln/>
        </p:spPr>
      </p:pic>
      <p:sp>
        <p:nvSpPr>
          <p:cNvPr id="100" name="Retângulo 99"/>
          <p:cNvSpPr/>
          <p:nvPr/>
        </p:nvSpPr>
        <p:spPr>
          <a:xfrm>
            <a:off x="16923950" y="26302913"/>
            <a:ext cx="142592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Figura 2</a:t>
            </a: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A) Distribuição dos povoamentos de silvicultura nas sub-regiões do Alto e Médio Jequitinhonha; B) Mapa dos cinco sítios ambientais gerados a partir da análise de agrupamento</a:t>
            </a: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6786324" y="28338772"/>
            <a:ext cx="145845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 sítios de maior potencial (2 e 3) localizam-se na transição entre o Alto e o Médio Jequitinhonha e se beneficiam da maior incidência de radiação solar. O Sítio 3 combina clima favorável (maior chuva no mês seco), enquanto o Sítio 2 possui solos com maior teor de argila e retenção de água, o que mitiga o estresse hídrico. Os sítios de menor desempenho foram limitados por fatores como déficit hídrico, instabilidade climática e solos com menor capacidade de retenção de água.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670" y="40672774"/>
            <a:ext cx="4691235" cy="144439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9" t="11301" r="18038" b="4897"/>
          <a:stretch/>
        </p:blipFill>
        <p:spPr>
          <a:xfrm>
            <a:off x="7034783" y="40350135"/>
            <a:ext cx="2266334" cy="20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622</Words>
  <Application>Microsoft Office PowerPoint</Application>
  <PresentationFormat>Personalizar</PresentationFormat>
  <Paragraphs>19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</dc:creator>
  <cp:lastModifiedBy>Maria Luiza</cp:lastModifiedBy>
  <cp:revision>53</cp:revision>
  <dcterms:created xsi:type="dcterms:W3CDTF">2023-10-26T12:02:38Z</dcterms:created>
  <dcterms:modified xsi:type="dcterms:W3CDTF">2025-09-16T16:17:51Z</dcterms:modified>
</cp:coreProperties>
</file>