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2399288" cy="43200638"/>
  <p:notesSz cx="7556500" cy="10699750"/>
  <p:defaultTextStyle>
    <a:defPPr>
      <a:defRPr lang="de-DE"/>
    </a:defPPr>
    <a:lvl1pPr marL="0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1pPr>
    <a:lvl2pPr marL="1893265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2pPr>
    <a:lvl3pPr marL="3786530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3pPr>
    <a:lvl4pPr marL="5679796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4pPr>
    <a:lvl5pPr marL="7573061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5pPr>
    <a:lvl6pPr marL="9466326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6pPr>
    <a:lvl7pPr marL="11359591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7pPr>
    <a:lvl8pPr marL="13252856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8pPr>
    <a:lvl9pPr marL="15146122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8" userDrawn="1">
          <p15:clr>
            <a:srgbClr val="A4A3A4"/>
          </p15:clr>
        </p15:guide>
        <p15:guide id="2" pos="92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80" autoAdjust="0"/>
  </p:normalViewPr>
  <p:slideViewPr>
    <p:cSldViewPr>
      <p:cViewPr>
        <p:scale>
          <a:sx n="30" d="100"/>
          <a:sy n="30" d="100"/>
        </p:scale>
        <p:origin x="24" y="19"/>
      </p:cViewPr>
      <p:guideLst>
        <p:guide orient="horz" pos="11628"/>
        <p:guide pos="92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83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1pPr>
    <a:lvl2pPr marL="1893265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2pPr>
    <a:lvl3pPr marL="3786530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3pPr>
    <a:lvl4pPr marL="5679796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4pPr>
    <a:lvl5pPr marL="7573061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5pPr>
    <a:lvl6pPr marL="9466326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6pPr>
    <a:lvl7pPr marL="11359591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7pPr>
    <a:lvl8pPr marL="13252856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8pPr>
    <a:lvl9pPr marL="15146122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197A1-A08D-9AC6-D39D-32D0A494C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213B374E-C8A2-B223-AF4A-49198D756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288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1985" y="13392198"/>
            <a:ext cx="2756253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863975" y="24192360"/>
            <a:ext cx="226985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845" b="0" i="0">
                <a:solidFill>
                  <a:srgbClr val="231F1F"/>
                </a:solidFill>
                <a:latin typeface="Times New Roman"/>
                <a:cs typeface="Times New Roman"/>
              </a:defRPr>
            </a:lvl1pPr>
          </a:lstStyle>
          <a:p>
            <a:pPr marL="112808"/>
            <a:fld id="{81D60167-4931-47E6-BA6A-407CBD079E47}" type="slidenum">
              <a:rPr lang="pt-BR" spc="525" smtClean="0"/>
              <a:pPr marL="112808"/>
              <a:t>‹nº›</a:t>
            </a:fld>
            <a:endParaRPr lang="pt-BR" spc="5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845" b="0" i="0">
                <a:solidFill>
                  <a:srgbClr val="231F1F"/>
                </a:solidFill>
                <a:latin typeface="Times New Roman"/>
                <a:cs typeface="Times New Roman"/>
              </a:defRPr>
            </a:lvl1pPr>
          </a:lstStyle>
          <a:p>
            <a:pPr marL="112808"/>
            <a:fld id="{81D60167-4931-47E6-BA6A-407CBD079E47}" type="slidenum">
              <a:rPr lang="pt-BR" spc="525" smtClean="0"/>
              <a:pPr marL="112808"/>
              <a:t>‹nº›</a:t>
            </a:fld>
            <a:endParaRPr lang="pt-BR" spc="5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21325" y="9936147"/>
            <a:ext cx="141055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6699654" y="9936147"/>
            <a:ext cx="141055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845" b="0" i="0">
                <a:solidFill>
                  <a:srgbClr val="231F1F"/>
                </a:solidFill>
                <a:latin typeface="Times New Roman"/>
                <a:cs typeface="Times New Roman"/>
              </a:defRPr>
            </a:lvl1pPr>
          </a:lstStyle>
          <a:p>
            <a:pPr marL="112808"/>
            <a:fld id="{81D60167-4931-47E6-BA6A-407CBD079E47}" type="slidenum">
              <a:rPr lang="pt-BR" spc="525" smtClean="0"/>
              <a:pPr marL="112808"/>
              <a:t>‹nº›</a:t>
            </a:fld>
            <a:endParaRPr lang="pt-BR" spc="5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845" b="0" i="0">
                <a:solidFill>
                  <a:srgbClr val="231F1F"/>
                </a:solidFill>
                <a:latin typeface="Times New Roman"/>
                <a:cs typeface="Times New Roman"/>
              </a:defRPr>
            </a:lvl1pPr>
          </a:lstStyle>
          <a:p>
            <a:pPr marL="112808"/>
            <a:fld id="{81D60167-4931-47E6-BA6A-407CBD079E47}" type="slidenum">
              <a:rPr lang="pt-BR" spc="525" smtClean="0"/>
              <a:pPr marL="112808"/>
              <a:t>‹nº›</a:t>
            </a:fld>
            <a:endParaRPr lang="pt-BR" spc="5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845" b="0" i="0">
                <a:solidFill>
                  <a:srgbClr val="231F1F"/>
                </a:solidFill>
                <a:latin typeface="Times New Roman"/>
                <a:cs typeface="Times New Roman"/>
              </a:defRPr>
            </a:lvl1pPr>
          </a:lstStyle>
          <a:p>
            <a:pPr marL="112808"/>
            <a:fld id="{81D60167-4931-47E6-BA6A-407CBD079E47}" type="slidenum">
              <a:rPr lang="pt-BR" spc="525" smtClean="0"/>
              <a:pPr marL="112808"/>
              <a:t>‹nº›</a:t>
            </a:fld>
            <a:endParaRPr lang="pt-BR" spc="5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"/>
            <a:ext cx="3028987" cy="56126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96"/>
          </a:p>
        </p:txBody>
      </p:sp>
      <p:sp>
        <p:nvSpPr>
          <p:cNvPr id="17" name="bk object 17"/>
          <p:cNvSpPr/>
          <p:nvPr/>
        </p:nvSpPr>
        <p:spPr>
          <a:xfrm>
            <a:off x="9819784" y="828097"/>
            <a:ext cx="13093047" cy="32663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96"/>
          </a:p>
        </p:txBody>
      </p:sp>
      <p:sp>
        <p:nvSpPr>
          <p:cNvPr id="18" name="bk object 18"/>
          <p:cNvSpPr/>
          <p:nvPr/>
        </p:nvSpPr>
        <p:spPr>
          <a:xfrm>
            <a:off x="29263930" y="2"/>
            <a:ext cx="3077840" cy="56126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9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1323" y="1728024"/>
            <a:ext cx="291838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1323" y="9936147"/>
            <a:ext cx="291838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25017" y="40176593"/>
            <a:ext cx="10376480" cy="1147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21326" y="40176593"/>
            <a:ext cx="7458096" cy="1147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9009709" y="39938237"/>
            <a:ext cx="628923" cy="2982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45" b="0" i="0">
                <a:solidFill>
                  <a:srgbClr val="231F1F"/>
                </a:solidFill>
                <a:latin typeface="Times New Roman"/>
                <a:cs typeface="Times New Roman"/>
              </a:defRPr>
            </a:lvl1pPr>
          </a:lstStyle>
          <a:p>
            <a:pPr marL="112808"/>
            <a:fld id="{81D60167-4931-47E6-BA6A-407CBD079E47}" type="slidenum">
              <a:rPr lang="pt-BR" spc="525" smtClean="0"/>
              <a:pPr marL="112808"/>
              <a:t>‹nº›</a:t>
            </a:fld>
            <a:endParaRPr lang="pt-BR" spc="5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845945">
        <a:defRPr>
          <a:latin typeface="+mn-lt"/>
          <a:ea typeface="+mn-ea"/>
          <a:cs typeface="+mn-cs"/>
        </a:defRPr>
      </a:lvl2pPr>
      <a:lvl3pPr marL="3691890">
        <a:defRPr>
          <a:latin typeface="+mn-lt"/>
          <a:ea typeface="+mn-ea"/>
          <a:cs typeface="+mn-cs"/>
        </a:defRPr>
      </a:lvl3pPr>
      <a:lvl4pPr marL="5537835">
        <a:defRPr>
          <a:latin typeface="+mn-lt"/>
          <a:ea typeface="+mn-ea"/>
          <a:cs typeface="+mn-cs"/>
        </a:defRPr>
      </a:lvl4pPr>
      <a:lvl5pPr marL="7383780">
        <a:defRPr>
          <a:latin typeface="+mn-lt"/>
          <a:ea typeface="+mn-ea"/>
          <a:cs typeface="+mn-cs"/>
        </a:defRPr>
      </a:lvl5pPr>
      <a:lvl6pPr marL="9229725">
        <a:defRPr>
          <a:latin typeface="+mn-lt"/>
          <a:ea typeface="+mn-ea"/>
          <a:cs typeface="+mn-cs"/>
        </a:defRPr>
      </a:lvl6pPr>
      <a:lvl7pPr marL="11075670">
        <a:defRPr>
          <a:latin typeface="+mn-lt"/>
          <a:ea typeface="+mn-ea"/>
          <a:cs typeface="+mn-cs"/>
        </a:defRPr>
      </a:lvl7pPr>
      <a:lvl8pPr marL="12921615">
        <a:defRPr>
          <a:latin typeface="+mn-lt"/>
          <a:ea typeface="+mn-ea"/>
          <a:cs typeface="+mn-cs"/>
        </a:defRPr>
      </a:lvl8pPr>
      <a:lvl9pPr marL="147675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845945">
        <a:defRPr>
          <a:latin typeface="+mn-lt"/>
          <a:ea typeface="+mn-ea"/>
          <a:cs typeface="+mn-cs"/>
        </a:defRPr>
      </a:lvl2pPr>
      <a:lvl3pPr marL="3691890">
        <a:defRPr>
          <a:latin typeface="+mn-lt"/>
          <a:ea typeface="+mn-ea"/>
          <a:cs typeface="+mn-cs"/>
        </a:defRPr>
      </a:lvl3pPr>
      <a:lvl4pPr marL="5537835">
        <a:defRPr>
          <a:latin typeface="+mn-lt"/>
          <a:ea typeface="+mn-ea"/>
          <a:cs typeface="+mn-cs"/>
        </a:defRPr>
      </a:lvl4pPr>
      <a:lvl5pPr marL="7383780">
        <a:defRPr>
          <a:latin typeface="+mn-lt"/>
          <a:ea typeface="+mn-ea"/>
          <a:cs typeface="+mn-cs"/>
        </a:defRPr>
      </a:lvl5pPr>
      <a:lvl6pPr marL="9229725">
        <a:defRPr>
          <a:latin typeface="+mn-lt"/>
          <a:ea typeface="+mn-ea"/>
          <a:cs typeface="+mn-cs"/>
        </a:defRPr>
      </a:lvl6pPr>
      <a:lvl7pPr marL="11075670">
        <a:defRPr>
          <a:latin typeface="+mn-lt"/>
          <a:ea typeface="+mn-ea"/>
          <a:cs typeface="+mn-cs"/>
        </a:defRPr>
      </a:lvl7pPr>
      <a:lvl8pPr marL="12921615">
        <a:defRPr>
          <a:latin typeface="+mn-lt"/>
          <a:ea typeface="+mn-ea"/>
          <a:cs typeface="+mn-cs"/>
        </a:defRPr>
      </a:lvl8pPr>
      <a:lvl9pPr marL="1476756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09621-02DB-6E03-E6C6-29AF5A157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9DE3E61B-E1B6-13E1-6B64-558509C1B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" y="929"/>
            <a:ext cx="32397561" cy="4319877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5570A6A-5653-BA62-B240-9CF6D1A181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148"/>
          <a:stretch>
            <a:fillRect/>
          </a:stretch>
        </p:blipFill>
        <p:spPr>
          <a:xfrm rot="8992085" flipH="1" flipV="1">
            <a:off x="29589359" y="12792236"/>
            <a:ext cx="7403390" cy="174960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4B64A9-C2FC-59B1-CCA8-BDE9245A67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3401"/>
          <a:stretch>
            <a:fillRect/>
          </a:stretch>
        </p:blipFill>
        <p:spPr>
          <a:xfrm rot="12482119" flipH="1" flipV="1">
            <a:off x="22051472" y="28687462"/>
            <a:ext cx="14464143" cy="174960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6E7302B-FCF9-2A13-F738-49074F4A18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0732" r="9734" b="1375"/>
          <a:stretch>
            <a:fillRect/>
          </a:stretch>
        </p:blipFill>
        <p:spPr>
          <a:xfrm rot="10800000" flipH="1">
            <a:off x="26336263" y="-2"/>
            <a:ext cx="6063025" cy="172554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F374879-2FFE-5502-9B7C-1E6832B01B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49" r="90940"/>
          <a:stretch>
            <a:fillRect/>
          </a:stretch>
        </p:blipFill>
        <p:spPr>
          <a:xfrm rot="10800000" flipH="1">
            <a:off x="-27194" y="22690124"/>
            <a:ext cx="2648664" cy="20423462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D370DCA-C3E9-063D-0965-661EC976404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17415" y="161252114"/>
            <a:ext cx="2539300" cy="74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808"/>
            <a:fld id="{81D60167-4931-47E6-BA6A-407CBD079E47}" type="slidenum">
              <a:rPr spc="525" dirty="0"/>
              <a:pPr marL="112808"/>
              <a:t>1</a:t>
            </a:fld>
            <a:endParaRPr spc="5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432E6A1-A8CF-F6A8-8C37-CD19C2E459BF}"/>
              </a:ext>
            </a:extLst>
          </p:cNvPr>
          <p:cNvSpPr txBox="1"/>
          <p:nvPr/>
        </p:nvSpPr>
        <p:spPr>
          <a:xfrm>
            <a:off x="666316" y="4899015"/>
            <a:ext cx="31039809" cy="1686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4124" marR="987068" indent="-1071674" algn="ctr">
              <a:lnSpc>
                <a:spcPct val="100800"/>
              </a:lnSpc>
            </a:pPr>
            <a:r>
              <a:rPr sz="5600" b="1" spc="182" dirty="0">
                <a:latin typeface="Arial"/>
                <a:cs typeface="Arial"/>
              </a:rPr>
              <a:t>Modelagem</a:t>
            </a:r>
            <a:r>
              <a:rPr sz="5600" b="1" spc="444" dirty="0">
                <a:latin typeface="Arial"/>
                <a:cs typeface="Arial"/>
              </a:rPr>
              <a:t> </a:t>
            </a:r>
            <a:r>
              <a:rPr sz="5600" b="1" spc="121" dirty="0">
                <a:latin typeface="Arial"/>
                <a:cs typeface="Arial"/>
              </a:rPr>
              <a:t>da</a:t>
            </a:r>
            <a:r>
              <a:rPr sz="5600" b="1" spc="242" dirty="0">
                <a:latin typeface="Arial"/>
                <a:cs typeface="Arial"/>
              </a:rPr>
              <a:t> dinâmica</a:t>
            </a:r>
            <a:r>
              <a:rPr sz="5600" b="1" spc="444" dirty="0">
                <a:latin typeface="Arial"/>
                <a:cs typeface="Arial"/>
              </a:rPr>
              <a:t> </a:t>
            </a:r>
            <a:r>
              <a:rPr sz="5600" b="1" spc="121" dirty="0">
                <a:latin typeface="Arial"/>
                <a:cs typeface="Arial"/>
              </a:rPr>
              <a:t>da</a:t>
            </a:r>
            <a:r>
              <a:rPr sz="5600" b="1" spc="162" dirty="0">
                <a:latin typeface="Arial"/>
                <a:cs typeface="Arial"/>
              </a:rPr>
              <a:t> vegetação</a:t>
            </a:r>
            <a:r>
              <a:rPr sz="5600" b="1" dirty="0">
                <a:latin typeface="Arial"/>
                <a:cs typeface="Arial"/>
              </a:rPr>
              <a:t> </a:t>
            </a:r>
            <a:r>
              <a:rPr sz="5600" b="1" spc="-565" dirty="0">
                <a:latin typeface="Arial"/>
                <a:cs typeface="Arial"/>
              </a:rPr>
              <a:t> </a:t>
            </a:r>
            <a:r>
              <a:rPr sz="5600" b="1" spc="303" dirty="0">
                <a:latin typeface="Arial"/>
                <a:cs typeface="Arial"/>
              </a:rPr>
              <a:t>do</a:t>
            </a:r>
            <a:r>
              <a:rPr sz="5600" b="1" spc="162" dirty="0">
                <a:latin typeface="Arial"/>
                <a:cs typeface="Arial"/>
              </a:rPr>
              <a:t> </a:t>
            </a:r>
            <a:r>
              <a:rPr sz="5600" b="1" spc="202" dirty="0">
                <a:latin typeface="Arial"/>
                <a:cs typeface="Arial"/>
              </a:rPr>
              <a:t>Cerrado</a:t>
            </a:r>
            <a:r>
              <a:rPr sz="5600" b="1" spc="525" dirty="0">
                <a:latin typeface="Arial"/>
                <a:cs typeface="Arial"/>
              </a:rPr>
              <a:t> </a:t>
            </a:r>
            <a:r>
              <a:rPr sz="5600" b="1" spc="222" dirty="0">
                <a:latin typeface="Arial"/>
                <a:cs typeface="Arial"/>
              </a:rPr>
              <a:t>utilizando</a:t>
            </a:r>
            <a:r>
              <a:rPr sz="5600" b="1" spc="343" dirty="0">
                <a:latin typeface="Arial"/>
                <a:cs typeface="Arial"/>
              </a:rPr>
              <a:t> </a:t>
            </a:r>
            <a:r>
              <a:rPr sz="5600" b="1" spc="202" dirty="0" err="1">
                <a:latin typeface="Arial"/>
                <a:cs typeface="Arial"/>
              </a:rPr>
              <a:t>índices</a:t>
            </a:r>
            <a:r>
              <a:rPr sz="5600" b="1" spc="303" dirty="0">
                <a:latin typeface="Arial"/>
                <a:cs typeface="Arial"/>
              </a:rPr>
              <a:t> </a:t>
            </a:r>
            <a:r>
              <a:rPr sz="5600" b="1" spc="202" dirty="0" err="1">
                <a:latin typeface="Arial"/>
                <a:cs typeface="Arial"/>
              </a:rPr>
              <a:t>espectrais</a:t>
            </a:r>
            <a:endParaRPr lang="pt-BR" sz="5600" b="1" spc="222" dirty="0">
              <a:latin typeface="Arial"/>
              <a:cs typeface="Arial"/>
            </a:endParaRPr>
          </a:p>
          <a:p>
            <a:pPr marL="2074124" marR="987068" indent="-1071674" algn="ctr">
              <a:lnSpc>
                <a:spcPct val="100800"/>
              </a:lnSpc>
            </a:pPr>
            <a:r>
              <a:rPr sz="5600" b="1" spc="222" dirty="0">
                <a:latin typeface="Arial"/>
                <a:cs typeface="Arial"/>
              </a:rPr>
              <a:t>Modeling</a:t>
            </a:r>
            <a:r>
              <a:rPr sz="5600" b="1" spc="162" dirty="0">
                <a:latin typeface="Arial"/>
                <a:cs typeface="Arial"/>
              </a:rPr>
              <a:t> </a:t>
            </a:r>
            <a:r>
              <a:rPr sz="5600" b="1" spc="202" dirty="0">
                <a:latin typeface="Arial"/>
                <a:cs typeface="Arial"/>
              </a:rPr>
              <a:t>the</a:t>
            </a:r>
            <a:r>
              <a:rPr sz="5600" b="1" spc="141" dirty="0">
                <a:latin typeface="Arial"/>
                <a:cs typeface="Arial"/>
              </a:rPr>
              <a:t> </a:t>
            </a:r>
            <a:r>
              <a:rPr sz="5600" b="1" spc="202" dirty="0">
                <a:latin typeface="Arial"/>
                <a:cs typeface="Arial"/>
              </a:rPr>
              <a:t>vegetation</a:t>
            </a:r>
            <a:r>
              <a:rPr sz="5600" b="1" spc="545" dirty="0">
                <a:latin typeface="Arial"/>
                <a:cs typeface="Arial"/>
              </a:rPr>
              <a:t> </a:t>
            </a:r>
            <a:r>
              <a:rPr sz="5600" b="1" spc="262" dirty="0">
                <a:latin typeface="Arial"/>
                <a:cs typeface="Arial"/>
              </a:rPr>
              <a:t>dynamics</a:t>
            </a:r>
            <a:r>
              <a:rPr sz="5600" b="1" dirty="0">
                <a:latin typeface="Arial"/>
                <a:cs typeface="Arial"/>
              </a:rPr>
              <a:t> </a:t>
            </a:r>
            <a:r>
              <a:rPr sz="5600" b="1" spc="-646" dirty="0">
                <a:latin typeface="Arial"/>
                <a:cs typeface="Arial"/>
              </a:rPr>
              <a:t> </a:t>
            </a:r>
            <a:r>
              <a:rPr sz="5600" b="1" spc="262" dirty="0">
                <a:latin typeface="Arial"/>
                <a:cs typeface="Arial"/>
              </a:rPr>
              <a:t>of</a:t>
            </a:r>
            <a:r>
              <a:rPr sz="5600" b="1" spc="40" dirty="0">
                <a:latin typeface="Arial"/>
                <a:cs typeface="Arial"/>
              </a:rPr>
              <a:t> </a:t>
            </a:r>
            <a:r>
              <a:rPr sz="5600" b="1" spc="202" dirty="0">
                <a:latin typeface="Arial"/>
                <a:cs typeface="Arial"/>
              </a:rPr>
              <a:t>the</a:t>
            </a:r>
            <a:r>
              <a:rPr sz="5600" b="1" spc="323" dirty="0">
                <a:latin typeface="Arial"/>
                <a:cs typeface="Arial"/>
              </a:rPr>
              <a:t> </a:t>
            </a:r>
            <a:r>
              <a:rPr sz="5600" b="1" spc="202" dirty="0">
                <a:latin typeface="Arial"/>
                <a:cs typeface="Arial"/>
              </a:rPr>
              <a:t>Cerrado</a:t>
            </a:r>
            <a:r>
              <a:rPr sz="5600" b="1" spc="424" dirty="0">
                <a:latin typeface="Arial"/>
                <a:cs typeface="Arial"/>
              </a:rPr>
              <a:t> </a:t>
            </a:r>
            <a:r>
              <a:rPr sz="5600" b="1" spc="303" dirty="0">
                <a:latin typeface="Arial"/>
                <a:cs typeface="Arial"/>
              </a:rPr>
              <a:t>using</a:t>
            </a:r>
            <a:r>
              <a:rPr sz="5600" b="1" dirty="0">
                <a:latin typeface="Arial"/>
                <a:cs typeface="Arial"/>
              </a:rPr>
              <a:t> </a:t>
            </a:r>
            <a:r>
              <a:rPr sz="5600" b="1" spc="242" dirty="0">
                <a:latin typeface="Arial"/>
                <a:cs typeface="Arial"/>
              </a:rPr>
              <a:t>spectral</a:t>
            </a:r>
            <a:r>
              <a:rPr sz="5600" b="1" spc="525" dirty="0">
                <a:latin typeface="Arial"/>
                <a:cs typeface="Arial"/>
              </a:rPr>
              <a:t> </a:t>
            </a:r>
            <a:r>
              <a:rPr sz="5600" b="1" spc="262" dirty="0">
                <a:latin typeface="Arial"/>
                <a:cs typeface="Arial"/>
              </a:rPr>
              <a:t>indices</a:t>
            </a:r>
            <a:endParaRPr sz="5600" b="1" dirty="0">
              <a:latin typeface="Arial"/>
              <a:cs typeface="Arial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55188CE-8083-3A01-B386-1B652DED2276}"/>
              </a:ext>
            </a:extLst>
          </p:cNvPr>
          <p:cNvSpPr/>
          <p:nvPr/>
        </p:nvSpPr>
        <p:spPr>
          <a:xfrm>
            <a:off x="1759745" y="8938764"/>
            <a:ext cx="13487398" cy="774355"/>
          </a:xfrm>
          <a:prstGeom prst="rect">
            <a:avLst/>
          </a:prstGeom>
          <a:solidFill>
            <a:srgbClr val="A1C064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515AA979-CB9A-0E8E-F1B9-D927DCD1AF74}"/>
              </a:ext>
            </a:extLst>
          </p:cNvPr>
          <p:cNvSpPr txBox="1"/>
          <p:nvPr/>
        </p:nvSpPr>
        <p:spPr>
          <a:xfrm>
            <a:off x="1759743" y="9865519"/>
            <a:ext cx="13487397" cy="646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       O Cerrado vem sendo constantemente ameaçado por ações antrópicas, tornando-se um dos biomas mais devastados do Brasil (Kelly et al.,2020). Atividades conservacionistas são crucial pois o bioma fornece serviços ecossistêmicos fundamentais, como o sequestro e estocagem de carbono (Terra et al., 2023).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       Diante das transformações impostas aos ecossistemas, estudos aprofundados sobre sua dinâmica tornam-se uma demanda crescente (Cordeiro et al., 2020). Nesse cenário, as tecnologias de sensoriamento remoto, como imagens de satélite, surgem como ferramentas essenciais para o monitoramento em larga escala, fornecendo informações espaciais e temporais acuradas com praticidade, otimização de custos e tempo (Oliveira et al., 2024). Assim, compreender como a dinâmica da vegetação se correlaciona com dados de sensoriamento remoto é essencial (Nguyen et al., 2018). O presente trabalho teve como objetivo verificar se aspectos relacionados à dinâmica da vegetação de Cerrado estão relacionados às variações em índices espectrais derivados de imagens de sensoriamento remoto, como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Landsat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5.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74F1FCB-BAA8-7D36-E7FF-9B3277314817}"/>
              </a:ext>
            </a:extLst>
          </p:cNvPr>
          <p:cNvSpPr/>
          <p:nvPr/>
        </p:nvSpPr>
        <p:spPr>
          <a:xfrm>
            <a:off x="1711950" y="16421861"/>
            <a:ext cx="13487398" cy="774355"/>
          </a:xfrm>
          <a:prstGeom prst="rect">
            <a:avLst/>
          </a:prstGeom>
          <a:solidFill>
            <a:srgbClr val="A1C064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 E MÉTODOS</a:t>
            </a: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6FF1C7FC-5953-2762-A809-732B9EFB93CD}"/>
              </a:ext>
            </a:extLst>
          </p:cNvPr>
          <p:cNvSpPr txBox="1"/>
          <p:nvPr/>
        </p:nvSpPr>
        <p:spPr>
          <a:xfrm>
            <a:off x="1742213" y="17333119"/>
            <a:ext cx="13487397" cy="1094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pt-B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Área de estudo	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   A área de estudo possui 236,85 hectares de vegetação de campo Cerrado. A área está localizada no município de Brasilândia de Minas - MG. </a:t>
            </a: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just"/>
            <a:r>
              <a:rPr lang="pt-B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Coleta dos dados da vegetação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     O inventário florestal foi realizado com a alocação de 40 unidades amostrais com dimensões de 10x100 m (1000 m²) medidas em 2003 e remedidas em 2010. A metodologia das taxas de dinâmica e carbono podem ser encontradas em Cordeiro et al. (2020). </a:t>
            </a:r>
          </a:p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just"/>
            <a:r>
              <a:rPr lang="pt-B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Coleta dos dados de sensoriamento remoto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     As imagens foram obtidas pelo satélite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Landsat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5, com resolução espacial de 30x30 m, através do 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data set </a:t>
            </a:r>
            <a:r>
              <a:rPr lang="pt-BR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Landsat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 2 Level-2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por meio da plataforma Earth Explorer, do 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United States </a:t>
            </a:r>
            <a:r>
              <a:rPr lang="pt-BR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Geological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Survey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 (USGS).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Após a obtenção das imagens, foram extraídas as bandas (Azul, Verde, Vermelho e Infravermelho) de cada ano e os diferentes índices de vegetação (NDVI, SAVI, MSAVI, EVI e CIG) e calculado um “delta” deles.</a:t>
            </a:r>
          </a:p>
          <a:p>
            <a:pPr algn="just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algn="just"/>
            <a:r>
              <a:rPr lang="pt-B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Análise de dados 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      Utilizou-se o algoritmo Random Forest. Cada variável resposta foi categorizada em duas classes, sendo a primeira com valores inferiores ou iguais à mediana e a segunda classe com  valores superiores à mediana. O número de árvores foi fixado em 1000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ntree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= 1000), e o parâmetro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mtry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foi ajustado buscando minimizar o erro fora da amostra (Out-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-Bag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– OOB). Para definição do subconjunto de variáveis mais relevantes, foi usado método RFE (</a:t>
            </a:r>
            <a:r>
              <a:rPr lang="pt-BR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Recursive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 Feature </a:t>
            </a:r>
            <a:r>
              <a:rPr lang="pt-BR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Eventualmente cada modelo foi usado para extrapolar essas informações para toda área, além de obter métricas estatísticas.</a:t>
            </a:r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DF3D412B-7553-0287-BB60-A85EC3DE0261}"/>
              </a:ext>
            </a:extLst>
          </p:cNvPr>
          <p:cNvSpPr txBox="1"/>
          <p:nvPr/>
        </p:nvSpPr>
        <p:spPr>
          <a:xfrm>
            <a:off x="17138721" y="9165088"/>
            <a:ext cx="13500822" cy="20836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endParaRPr lang="pt-BR" sz="3000" dirty="0"/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1: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Mapas espaciais da distribuição de incremento de carbono (Mg.ha⁻¹) e das taxas de mortalidade (%), recrutamento (%), mudança líquida (%) e rotatividade (%) em uma área de vegetação de Cerrado.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partir da interação entre a dinâmica da vegetação do Cerrado e as variáveis espectrais, foi possível identificar áreas mais sensíveis ou características do povoamento ao longo da área (Figura 1). </a:t>
            </a:r>
            <a:endParaRPr lang="pt-BR" sz="2800" dirty="0"/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63EE741D-EB26-B98F-09B7-237A4E0C2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25559"/>
              </p:ext>
            </p:extLst>
          </p:nvPr>
        </p:nvGraphicFramePr>
        <p:xfrm>
          <a:off x="1788883" y="33784894"/>
          <a:ext cx="13535186" cy="63212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3598">
                  <a:extLst>
                    <a:ext uri="{9D8B030D-6E8A-4147-A177-3AD203B41FA5}">
                      <a16:colId xmlns:a16="http://schemas.microsoft.com/office/drawing/2014/main" val="2143101077"/>
                    </a:ext>
                  </a:extLst>
                </a:gridCol>
                <a:gridCol w="1933598">
                  <a:extLst>
                    <a:ext uri="{9D8B030D-6E8A-4147-A177-3AD203B41FA5}">
                      <a16:colId xmlns:a16="http://schemas.microsoft.com/office/drawing/2014/main" val="1406585147"/>
                    </a:ext>
                  </a:extLst>
                </a:gridCol>
                <a:gridCol w="1933598">
                  <a:extLst>
                    <a:ext uri="{9D8B030D-6E8A-4147-A177-3AD203B41FA5}">
                      <a16:colId xmlns:a16="http://schemas.microsoft.com/office/drawing/2014/main" val="2806514926"/>
                    </a:ext>
                  </a:extLst>
                </a:gridCol>
                <a:gridCol w="1933598">
                  <a:extLst>
                    <a:ext uri="{9D8B030D-6E8A-4147-A177-3AD203B41FA5}">
                      <a16:colId xmlns:a16="http://schemas.microsoft.com/office/drawing/2014/main" val="320977735"/>
                    </a:ext>
                  </a:extLst>
                </a:gridCol>
                <a:gridCol w="1933598">
                  <a:extLst>
                    <a:ext uri="{9D8B030D-6E8A-4147-A177-3AD203B41FA5}">
                      <a16:colId xmlns:a16="http://schemas.microsoft.com/office/drawing/2014/main" val="2760864750"/>
                    </a:ext>
                  </a:extLst>
                </a:gridCol>
                <a:gridCol w="1933598">
                  <a:extLst>
                    <a:ext uri="{9D8B030D-6E8A-4147-A177-3AD203B41FA5}">
                      <a16:colId xmlns:a16="http://schemas.microsoft.com/office/drawing/2014/main" val="1763717113"/>
                    </a:ext>
                  </a:extLst>
                </a:gridCol>
                <a:gridCol w="1933598">
                  <a:extLst>
                    <a:ext uri="{9D8B030D-6E8A-4147-A177-3AD203B41FA5}">
                      <a16:colId xmlns:a16="http://schemas.microsoft.com/office/drawing/2014/main" val="1820160345"/>
                    </a:ext>
                  </a:extLst>
                </a:gridCol>
              </a:tblGrid>
              <a:tr h="29300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VGV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27305" marB="27305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MSE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27305" marB="27305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EM%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27305" marB="27305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27305" marB="27305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VE%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27305" marB="27305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Importância relativa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27305" marB="27305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808015"/>
                  </a:ext>
                </a:extLst>
              </a:tr>
              <a:tr h="2930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variável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305" marR="27305" marT="27305" marB="27305" anchor="ctr"/>
                </a:tc>
                <a:extLst>
                  <a:ext uri="{0D108BD9-81ED-4DB2-BD59-A6C34878D82A}">
                    <a16:rowId xmlns:a16="http://schemas.microsoft.com/office/drawing/2014/main" val="418139433"/>
                  </a:ext>
                </a:extLst>
              </a:tr>
              <a:tr h="379227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Variação de carbono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1,67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4,83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0,64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28,80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MSAVI_2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9,25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3066448"/>
                  </a:ext>
                </a:extLst>
              </a:tr>
              <a:tr h="37922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NDVI_2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8,78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08029758"/>
                  </a:ext>
                </a:extLst>
              </a:tr>
              <a:tr h="37922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SAVI_2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8,37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59461147"/>
                  </a:ext>
                </a:extLst>
              </a:tr>
              <a:tr h="379227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mortalidade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0,38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-16,25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2,31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MSAVI_2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9,25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07072535"/>
                  </a:ext>
                </a:extLst>
              </a:tr>
              <a:tr h="37922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NDVI_2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8,78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01443920"/>
                  </a:ext>
                </a:extLst>
              </a:tr>
              <a:tr h="37922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SAVI_2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8,37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157312095"/>
                  </a:ext>
                </a:extLst>
              </a:tr>
              <a:tr h="379227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Taxa de recrutamento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3,37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-16,82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17,88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B1_1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6,57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00572857"/>
                  </a:ext>
                </a:extLst>
              </a:tr>
              <a:tr h="37922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NDVI_2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6,35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126255970"/>
                  </a:ext>
                </a:extLst>
              </a:tr>
              <a:tr h="37922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MSAVI_2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6,03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83562863"/>
                  </a:ext>
                </a:extLst>
              </a:tr>
              <a:tr h="379227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Mudança líquida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3,90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-58,02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B1_1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8,37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40762845"/>
                  </a:ext>
                </a:extLst>
              </a:tr>
              <a:tr h="37922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B2_1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7,40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583460188"/>
                  </a:ext>
                </a:extLst>
              </a:tr>
              <a:tr h="37922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B2_2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6,95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52459993"/>
                  </a:ext>
                </a:extLst>
              </a:tr>
              <a:tr h="379227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Rotatividade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3,91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-0,31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0,34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27,54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B1_2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02658785"/>
                  </a:ext>
                </a:extLst>
              </a:tr>
              <a:tr h="37922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CIGΔ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8,4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01588733"/>
                  </a:ext>
                </a:extLst>
              </a:tr>
              <a:tr h="37922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B2_2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8,0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40465005"/>
                  </a:ext>
                </a:extLst>
              </a:tr>
            </a:tbl>
          </a:graphicData>
        </a:graphic>
      </p:graphicFrame>
      <p:sp>
        <p:nvSpPr>
          <p:cNvPr id="38" name="object 3">
            <a:extLst>
              <a:ext uri="{FF2B5EF4-FFF2-40B4-BE49-F238E27FC236}">
                <a16:creationId xmlns:a16="http://schemas.microsoft.com/office/drawing/2014/main" id="{BDA642E0-07D7-4429-9F0E-87F918DA4E8A}"/>
              </a:ext>
            </a:extLst>
          </p:cNvPr>
          <p:cNvSpPr txBox="1"/>
          <p:nvPr/>
        </p:nvSpPr>
        <p:spPr>
          <a:xfrm>
            <a:off x="1711951" y="29296519"/>
            <a:ext cx="13487397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       Os valores médios das taxas de mortalidade, recrutamento, mudança líquida e rotatividade para a área de estudo referentes ao período de 2003 e 2010 foram 1,02, 5,42, 4,65, 3,22 %.year⁻¹, respectivamente. O incremento médio de carbono (delta de carbono) foi de 3,31 Mg.ha⁻¹. As médias anuais de estoque de carbono foram de 10,23 e 13,54 Mg.ha⁻¹, respectivamente.</a:t>
            </a:r>
          </a:p>
          <a:p>
            <a:pPr algn="just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       De modo geral, o RF-RFE indicou que as variações nos dados espectrais não foram os melhores preditores para as variáveis de dinâmica da vegetação.</a:t>
            </a:r>
            <a:endParaRPr lang="pt-BR" sz="3000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C76C601-89DC-A479-D611-13990D1C4502}"/>
              </a:ext>
            </a:extLst>
          </p:cNvPr>
          <p:cNvSpPr/>
          <p:nvPr/>
        </p:nvSpPr>
        <p:spPr>
          <a:xfrm>
            <a:off x="1711950" y="28407382"/>
            <a:ext cx="13487398" cy="812937"/>
          </a:xfrm>
          <a:prstGeom prst="rect">
            <a:avLst/>
          </a:prstGeom>
          <a:solidFill>
            <a:srgbClr val="A1C064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9C2847F-979C-8877-5FA9-5155DCB8BDE5}"/>
              </a:ext>
            </a:extLst>
          </p:cNvPr>
          <p:cNvSpPr/>
          <p:nvPr/>
        </p:nvSpPr>
        <p:spPr>
          <a:xfrm flipV="1">
            <a:off x="-26843" y="42885349"/>
            <a:ext cx="32426128" cy="461237"/>
          </a:xfrm>
          <a:prstGeom prst="rect">
            <a:avLst/>
          </a:prstGeom>
          <a:solidFill>
            <a:srgbClr val="A1C064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BEA94A13-6D96-AD60-4984-9ACA71EDD4CD}"/>
              </a:ext>
            </a:extLst>
          </p:cNvPr>
          <p:cNvSpPr/>
          <p:nvPr/>
        </p:nvSpPr>
        <p:spPr>
          <a:xfrm>
            <a:off x="17138721" y="29453620"/>
            <a:ext cx="13487398" cy="760842"/>
          </a:xfrm>
          <a:prstGeom prst="rect">
            <a:avLst/>
          </a:prstGeom>
          <a:solidFill>
            <a:srgbClr val="A1C064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61E8277C-23F0-6B23-835C-315726405538}"/>
              </a:ext>
            </a:extLst>
          </p:cNvPr>
          <p:cNvSpPr txBox="1"/>
          <p:nvPr/>
        </p:nvSpPr>
        <p:spPr>
          <a:xfrm>
            <a:off x="17152146" y="30397847"/>
            <a:ext cx="13487397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      Em síntese, a dinâmica da vegetação do Cerrado pode ser parcialmente compreendida e extrapolada por meio de dados de sensoriamento remoto (imagens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Landsat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5), com destaque para as bandas visíveis e alguns índices de vegetação na estimativa de parâmetros como a variação de carbono. A variação de carbono apresentou o melhor resultado, com a maior variância explicada, já a mortalidade apresentou o pior resultado. Observou-se que as bandas visíveis (verde e vermelha) e o índice SAVI esteve consistentemente presente nos modelos em diferentes períodos temporais. Contudo, a baixa previsibilidade para algumas variáveis de dinâmica reforça a necessidade de mais estudos para aprimorar a capacidade de monitoramento e previsão do Cerrado.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B06752E-8B77-A2AB-3438-EFA00156A662}"/>
              </a:ext>
            </a:extLst>
          </p:cNvPr>
          <p:cNvSpPr/>
          <p:nvPr/>
        </p:nvSpPr>
        <p:spPr>
          <a:xfrm>
            <a:off x="17120365" y="34936477"/>
            <a:ext cx="13487398" cy="760842"/>
          </a:xfrm>
          <a:prstGeom prst="rect">
            <a:avLst/>
          </a:prstGeom>
          <a:solidFill>
            <a:srgbClr val="A1C064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57" name="object 3">
            <a:extLst>
              <a:ext uri="{FF2B5EF4-FFF2-40B4-BE49-F238E27FC236}">
                <a16:creationId xmlns:a16="http://schemas.microsoft.com/office/drawing/2014/main" id="{FDE20F3F-D73C-4D16-5681-5886704BEB23}"/>
              </a:ext>
            </a:extLst>
          </p:cNvPr>
          <p:cNvSpPr txBox="1"/>
          <p:nvPr/>
        </p:nvSpPr>
        <p:spPr>
          <a:xfrm>
            <a:off x="17138721" y="35899351"/>
            <a:ext cx="1353519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pt-BR" sz="1800" kern="0" dirty="0">
                <a:latin typeface="Arial" panose="020B0604020202020204" pitchFamily="34" charset="0"/>
                <a:cs typeface="Arial" panose="020B0604020202020204" pitchFamily="34" charset="0"/>
              </a:rPr>
              <a:t>CORDEIRO, N. G.; PEREIRA, K. M. G.; TERRA, M. de C. N. S. et al. 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Structural and compositional shifts in </a:t>
            </a:r>
            <a:r>
              <a:rPr lang="en-US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Cerrado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 fragments in up to 11 years monitoring. Acta </a:t>
            </a:r>
            <a:r>
              <a:rPr lang="en-US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Scientiarum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i="1" kern="0" dirty="0">
                <a:latin typeface="Arial" panose="020B0604020202020204" pitchFamily="34" charset="0"/>
                <a:cs typeface="Arial" panose="020B0604020202020204" pitchFamily="34" charset="0"/>
              </a:rPr>
              <a:t>Biological Sciences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, v. 42, p. 1-13, 2020.</a:t>
            </a:r>
            <a:endParaRPr lang="pt-BR"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KELLY, L. T.; GILJOHANN, K. M.; DUANE, A.  et al. Fire and biodiversity in the Anthropocene. </a:t>
            </a:r>
            <a:r>
              <a:rPr lang="en-US" sz="1800" i="1" kern="0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, v. 370, 2020.</a:t>
            </a:r>
            <a:endParaRPr lang="pt-BR"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LEGESSE, F.; DEGEFA, S.; SOROMESSA, T. Estimating carbon stock using vegetation indices and empirical data in the upper awash river basin. </a:t>
            </a:r>
            <a:r>
              <a:rPr lang="en-US" sz="1800" i="1" kern="0" dirty="0">
                <a:latin typeface="Arial" panose="020B0604020202020204" pitchFamily="34" charset="0"/>
                <a:cs typeface="Arial" panose="020B0604020202020204" pitchFamily="34" charset="0"/>
              </a:rPr>
              <a:t>Discover Environment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, v. 2, 2024.</a:t>
            </a:r>
            <a:endParaRPr lang="pt-BR"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NGUYEN, T. H.; COHEN, W. B.; YANG, Z. et al. A spatial and temporal analysis of forest dynamics using Landsat time-series. </a:t>
            </a:r>
            <a:r>
              <a:rPr lang="pt-BR" sz="1800" i="1" kern="0" dirty="0">
                <a:latin typeface="Arial" panose="020B0604020202020204" pitchFamily="34" charset="0"/>
                <a:cs typeface="Arial" panose="020B0604020202020204" pitchFamily="34" charset="0"/>
              </a:rPr>
              <a:t>Remote </a:t>
            </a:r>
            <a:r>
              <a:rPr lang="pt-BR" sz="180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pt-BR" sz="1800" i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800" i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pt-BR" sz="1800" kern="0" dirty="0">
                <a:latin typeface="Arial" panose="020B0604020202020204" pitchFamily="34" charset="0"/>
                <a:cs typeface="Arial" panose="020B0604020202020204" pitchFamily="34" charset="0"/>
              </a:rPr>
              <a:t>, v. 217, p. 461-475, 2018.</a:t>
            </a:r>
          </a:p>
          <a:p>
            <a:pPr algn="just"/>
            <a:r>
              <a:rPr lang="pt-BR" sz="1800" kern="0" dirty="0">
                <a:latin typeface="Arial" panose="020B0604020202020204" pitchFamily="34" charset="0"/>
                <a:cs typeface="Arial" panose="020B0604020202020204" pitchFamily="34" charset="0"/>
              </a:rPr>
              <a:t>OLIVEIRA, A. C. de; ROCHA, B. O.; COSTA, C. A. de M. et al. Classificação Supervisionada de Áreas Queimadas do Cerrado Utilizando Atributos Espectrais Provenientes de Séries Temporais do Sensor WFI. </a:t>
            </a:r>
            <a:r>
              <a:rPr lang="pt-BR" sz="1800" i="1" kern="0" dirty="0">
                <a:latin typeface="Arial" panose="020B0604020202020204" pitchFamily="34" charset="0"/>
                <a:cs typeface="Arial" panose="020B0604020202020204" pitchFamily="34" charset="0"/>
              </a:rPr>
              <a:t>Revista Brasileira de Cartografia</a:t>
            </a:r>
            <a:r>
              <a:rPr lang="pt-BR" sz="1800" kern="0" dirty="0">
                <a:latin typeface="Arial" panose="020B0604020202020204" pitchFamily="34" charset="0"/>
                <a:cs typeface="Arial" panose="020B0604020202020204" pitchFamily="34" charset="0"/>
              </a:rPr>
              <a:t>, v. 76, 2024. </a:t>
            </a:r>
          </a:p>
          <a:p>
            <a:pPr algn="just"/>
            <a:r>
              <a:rPr lang="pt-BR" sz="1800" kern="0" dirty="0">
                <a:latin typeface="Arial" panose="020B0604020202020204" pitchFamily="34" charset="0"/>
                <a:cs typeface="Arial" panose="020B0604020202020204" pitchFamily="34" charset="0"/>
              </a:rPr>
              <a:t>TERRA, M. de C. N. S.; PRADO-JÚNIOR, J. A.; SOUZA, C. R. de et al. </a:t>
            </a:r>
            <a:r>
              <a:rPr lang="en-US" sz="1800" kern="0" dirty="0">
                <a:latin typeface="Arial" panose="020B0604020202020204" pitchFamily="34" charset="0"/>
                <a:cs typeface="Arial" panose="020B0604020202020204" pitchFamily="34" charset="0"/>
              </a:rPr>
              <a:t>Tree species dominance in neotropical savanna aboveground biomass and productivity. </a:t>
            </a:r>
            <a:r>
              <a:rPr lang="pt-BR" sz="1800" i="1" kern="0" dirty="0">
                <a:latin typeface="Arial" panose="020B0604020202020204" pitchFamily="34" charset="0"/>
                <a:cs typeface="Arial" panose="020B0604020202020204" pitchFamily="34" charset="0"/>
              </a:rPr>
              <a:t>Forest </a:t>
            </a:r>
            <a:r>
              <a:rPr lang="pt-BR" sz="180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Ecology</a:t>
            </a:r>
            <a:r>
              <a:rPr lang="pt-BR" sz="1800" i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800" i="1" kern="0" dirty="0"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  <a:r>
              <a:rPr lang="pt-BR" sz="1800" kern="0" dirty="0">
                <a:latin typeface="Arial" panose="020B0604020202020204" pitchFamily="34" charset="0"/>
                <a:cs typeface="Arial" panose="020B0604020202020204" pitchFamily="34" charset="0"/>
              </a:rPr>
              <a:t>, v. 496, 2021. 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6C51D62D-0989-6639-FE47-3F397F954AEA}"/>
              </a:ext>
            </a:extLst>
          </p:cNvPr>
          <p:cNvSpPr/>
          <p:nvPr/>
        </p:nvSpPr>
        <p:spPr>
          <a:xfrm>
            <a:off x="17152145" y="39051277"/>
            <a:ext cx="13487398" cy="760842"/>
          </a:xfrm>
          <a:prstGeom prst="rect">
            <a:avLst/>
          </a:prstGeom>
          <a:solidFill>
            <a:srgbClr val="A1C064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F0E14F58-1F84-8C58-E071-6989E6453FA7}"/>
              </a:ext>
            </a:extLst>
          </p:cNvPr>
          <p:cNvSpPr txBox="1"/>
          <p:nvPr/>
        </p:nvSpPr>
        <p:spPr>
          <a:xfrm>
            <a:off x="1711950" y="6858476"/>
            <a:ext cx="2889978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pt-BR" sz="3200" dirty="0"/>
              <a:t>Talvane Coelho¹; </a:t>
            </a:r>
            <a:r>
              <a:rPr lang="pt-BR" sz="3200" dirty="0" err="1"/>
              <a:t>Natielle</a:t>
            </a:r>
            <a:r>
              <a:rPr lang="pt-BR" sz="3200" dirty="0"/>
              <a:t> Gomes Cordeiro²; Kelly Marianne Guimarães Pereira²; Pedro Henrique Gaspar Oliveira¹; José Marcio de Mello²; Marcela de Castro Nunes Santos Terra¹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2" name="object 3">
            <a:extLst>
              <a:ext uri="{FF2B5EF4-FFF2-40B4-BE49-F238E27FC236}">
                <a16:creationId xmlns:a16="http://schemas.microsoft.com/office/drawing/2014/main" id="{69B4F418-D056-9CE6-EF2B-B98098F45350}"/>
              </a:ext>
            </a:extLst>
          </p:cNvPr>
          <p:cNvSpPr txBox="1"/>
          <p:nvPr/>
        </p:nvSpPr>
        <p:spPr>
          <a:xfrm>
            <a:off x="1640596" y="7476691"/>
            <a:ext cx="2904249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pt-BR" sz="2400" dirty="0"/>
              <a:t>¹Departamento de Ciências Florestais, Universidade Federal de São João </a:t>
            </a:r>
            <a:r>
              <a:rPr lang="pt-BR" sz="2400" dirty="0" err="1"/>
              <a:t>del</a:t>
            </a:r>
            <a:r>
              <a:rPr lang="pt-BR" sz="2400" dirty="0"/>
              <a:t>-Rei (UFSJ), Sete Lagoas/MG, </a:t>
            </a:r>
            <a:r>
              <a:rPr lang="pt-BR" sz="2000" dirty="0"/>
              <a:t>Coelhotalvane@gmail.com; Oliveirapedrugas1@gmail.com; Terramarcelacns@gmail.com</a:t>
            </a:r>
            <a:r>
              <a:rPr lang="pt-BR" sz="2400" dirty="0"/>
              <a:t>.</a:t>
            </a:r>
          </a:p>
          <a:p>
            <a:pPr algn="r"/>
            <a:r>
              <a:rPr lang="pt-BR" sz="2400" dirty="0"/>
              <a:t>²Departamento de Ciências Florestais, Universidade Federal de Lavras (UFLA), Lavras/MG, </a:t>
            </a:r>
            <a:r>
              <a:rPr lang="pt-BR" sz="2000" dirty="0"/>
              <a:t>Cordeironatiellegcordeiro@gmail.com; Pereirakellyguimaraes10@gmail.com; José Marcio de Mellojosemarcio@ufla.br.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F5747F3-5D44-C04B-2668-E59A73D3591B}"/>
              </a:ext>
            </a:extLst>
          </p:cNvPr>
          <p:cNvSpPr txBox="1"/>
          <p:nvPr/>
        </p:nvSpPr>
        <p:spPr>
          <a:xfrm>
            <a:off x="1759743" y="32699767"/>
            <a:ext cx="13463904" cy="8833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Tabela 1 -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Valores de modelagem e relevância das 3 maiores variáveis de importância das Variáveis de Dinâmica da Vegetação (VGV).</a:t>
            </a: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 que: MSE = Erro Quadrático Médio (unidade da variável); EM = Erro médio percentual das variáveis estimadas pelo modelo;  R² = Coeficiente de determinação; VE = Variância Explicada; NDVI =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Normalized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Vegetation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Index; SAVI =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Soil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Vegetation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Index; MSAVI =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Soil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Adjusted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Vegetation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Index; CIG =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Chlorophyll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Index Green; B1 = Banda 1 (Azul) e B2 = Banda 2 (Verde), em que variáveis que terminam com 1, 2 e Δ correspondem aos anos de 2003, 2010 e a diferença entre esses dois anos (2010 - 2003), respectivamente.</a:t>
            </a:r>
            <a:endParaRPr lang="pt-BR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1B0C4E-66DB-4A59-02B9-29A4C3A8E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451" y="8880655"/>
            <a:ext cx="13906312" cy="1761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57C954F-D9FE-E0CD-AAB8-2074A886F8F4}"/>
              </a:ext>
            </a:extLst>
          </p:cNvPr>
          <p:cNvCxnSpPr>
            <a:cxnSpLocks/>
          </p:cNvCxnSpPr>
          <p:nvPr/>
        </p:nvCxnSpPr>
        <p:spPr>
          <a:xfrm flipH="1">
            <a:off x="16147404" y="8885385"/>
            <a:ext cx="13423" cy="33946585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7" descr="logo-fapemig | PEX">
            <a:extLst>
              <a:ext uri="{FF2B5EF4-FFF2-40B4-BE49-F238E27FC236}">
                <a16:creationId xmlns:a16="http://schemas.microsoft.com/office/drawing/2014/main" id="{711F7D72-0A0B-ED12-1ECF-7E0BC87E3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7" r="19346"/>
          <a:stretch>
            <a:fillRect/>
          </a:stretch>
        </p:blipFill>
        <p:spPr bwMode="auto">
          <a:xfrm>
            <a:off x="23289384" y="40220317"/>
            <a:ext cx="2315809" cy="20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9" descr="UFSJ | Universidade Federal de São João del-Rei">
            <a:extLst>
              <a:ext uri="{FF2B5EF4-FFF2-40B4-BE49-F238E27FC236}">
                <a16:creationId xmlns:a16="http://schemas.microsoft.com/office/drawing/2014/main" id="{3EFD7CFC-5F71-24A1-381F-503C4BBB3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285" y="40409383"/>
            <a:ext cx="2702666" cy="169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 descr="UFSJ | Universidade Federal de São João del-Rei">
            <a:extLst>
              <a:ext uri="{FF2B5EF4-FFF2-40B4-BE49-F238E27FC236}">
                <a16:creationId xmlns:a16="http://schemas.microsoft.com/office/drawing/2014/main" id="{EE4393D6-19CC-0BE1-4744-3F5489AE8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0154" y="40409383"/>
            <a:ext cx="1691007" cy="170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Posicionamento do CNPq quanto a Informações Veiculadas pela CAPES - ANPG">
            <a:extLst>
              <a:ext uri="{FF2B5EF4-FFF2-40B4-BE49-F238E27FC236}">
                <a16:creationId xmlns:a16="http://schemas.microsoft.com/office/drawing/2014/main" id="{750338C7-788B-C0A9-63F1-B28A863B2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1" b="17052"/>
          <a:stretch>
            <a:fillRect/>
          </a:stretch>
        </p:blipFill>
        <p:spPr bwMode="auto">
          <a:xfrm>
            <a:off x="17079303" y="40409383"/>
            <a:ext cx="6080892" cy="16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0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1416</Words>
  <Application>Microsoft Office PowerPoint</Application>
  <PresentationFormat>Personalizar</PresentationFormat>
  <Paragraphs>157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talvane coelho</cp:lastModifiedBy>
  <cp:revision>9</cp:revision>
  <dcterms:created xsi:type="dcterms:W3CDTF">2025-09-14T22:26:17Z</dcterms:created>
  <dcterms:modified xsi:type="dcterms:W3CDTF">2025-09-17T12:38:26Z</dcterms:modified>
</cp:coreProperties>
</file>