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41"/>
  </p:notesMasterIdLst>
  <p:handoutMasterIdLst>
    <p:handoutMasterId r:id="rId42"/>
  </p:handoutMasterIdLst>
  <p:sldIdLst>
    <p:sldId id="490" r:id="rId16"/>
    <p:sldId id="738" r:id="rId17"/>
    <p:sldId id="739" r:id="rId18"/>
    <p:sldId id="740" r:id="rId19"/>
    <p:sldId id="742" r:id="rId20"/>
    <p:sldId id="743" r:id="rId21"/>
    <p:sldId id="741" r:id="rId22"/>
    <p:sldId id="744" r:id="rId23"/>
    <p:sldId id="746" r:id="rId24"/>
    <p:sldId id="747" r:id="rId25"/>
    <p:sldId id="745" r:id="rId26"/>
    <p:sldId id="748" r:id="rId27"/>
    <p:sldId id="749" r:id="rId28"/>
    <p:sldId id="751" r:id="rId29"/>
    <p:sldId id="753" r:id="rId30"/>
    <p:sldId id="755" r:id="rId31"/>
    <p:sldId id="756" r:id="rId32"/>
    <p:sldId id="750" r:id="rId33"/>
    <p:sldId id="754" r:id="rId34"/>
    <p:sldId id="757" r:id="rId35"/>
    <p:sldId id="758" r:id="rId36"/>
    <p:sldId id="760" r:id="rId37"/>
    <p:sldId id="761" r:id="rId38"/>
    <p:sldId id="759" r:id="rId39"/>
    <p:sldId id="762" r:id="rId40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1207C9A-8E85-6D45-8F0A-796A87C1ECDF}">
          <p14:sldIdLst>
            <p14:sldId id="490"/>
            <p14:sldId id="738"/>
          </p14:sldIdLst>
        </p14:section>
        <p14:section name="General introduction" id="{93A0DAA0-78B1-4A19-BD07-F23C763CC9DC}">
          <p14:sldIdLst/>
        </p14:section>
        <p14:section name="Technology introduction" id="{F43F006D-AFCD-4B2B-97E9-DD2A787AAB10}">
          <p14:sldIdLst/>
        </p14:section>
        <p14:section name="Hands on - FSM" id="{37BB2E85-2B9B-4C38-B96A-3DB29F489CC3}">
          <p14:sldIdLst>
            <p14:sldId id="739"/>
            <p14:sldId id="740"/>
            <p14:sldId id="742"/>
            <p14:sldId id="743"/>
            <p14:sldId id="741"/>
            <p14:sldId id="744"/>
            <p14:sldId id="746"/>
            <p14:sldId id="747"/>
            <p14:sldId id="745"/>
            <p14:sldId id="748"/>
            <p14:sldId id="749"/>
            <p14:sldId id="751"/>
            <p14:sldId id="753"/>
            <p14:sldId id="755"/>
            <p14:sldId id="756"/>
            <p14:sldId id="750"/>
            <p14:sldId id="754"/>
            <p14:sldId id="757"/>
            <p14:sldId id="758"/>
            <p14:sldId id="760"/>
            <p14:sldId id="761"/>
            <p14:sldId id="759"/>
            <p14:sldId id="762"/>
          </p14:sldIdLst>
        </p14:section>
        <p14:section name="Scaling up" id="{2CC50512-B35F-4EB9-88AD-8351AB3CE2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5" autoAdjust="0"/>
    <p:restoredTop sz="91272" autoAdjust="0"/>
  </p:normalViewPr>
  <p:slideViewPr>
    <p:cSldViewPr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theme" Target="theme/theme1.xml"/><Relationship Id="rId20" Type="http://schemas.openxmlformats.org/officeDocument/2006/relationships/slide" Target="slides/slide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22/02/2017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22/02/2017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F93412-8D59-42E6-939C-EAC2B96EF435}" type="slidenum">
              <a:t>14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56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image" Target="../media/image19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image" Target="../media/image1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1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Automating the Formalization of Product Comparison Matrices</a:t>
            </a:r>
            <a:endParaRPr lang="fr-FR" dirty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Didier Vojtisek (</a:t>
            </a:r>
            <a:r>
              <a:rPr lang="fr-FR" sz="1600" dirty="0" err="1" smtClean="0"/>
              <a:t>Inria</a:t>
            </a:r>
            <a:r>
              <a:rPr lang="fr-FR" sz="1600" dirty="0" smtClean="0"/>
              <a:t>)</a:t>
            </a:r>
          </a:p>
          <a:p>
            <a:r>
              <a:rPr lang="fr-FR" sz="1200" i="1" dirty="0"/>
              <a:t>http://people.rennes.inria.fr/Didier.Vojtisek</a:t>
            </a:r>
            <a:r>
              <a:rPr lang="fr-FR" sz="1200" i="1" dirty="0" smtClean="0"/>
              <a:t>/</a:t>
            </a:r>
          </a:p>
          <a:p>
            <a:r>
              <a:rPr lang="fr-FR" sz="1200" i="1" dirty="0" smtClean="0"/>
              <a:t>Didier.vojtisek@inria.fr</a:t>
            </a:r>
            <a:endParaRPr lang="fr-FR" sz="1200" i="1" dirty="0"/>
          </a:p>
          <a:p>
            <a:endParaRPr lang="fr-FR" sz="1600" dirty="0" smtClean="0"/>
          </a:p>
          <a:p>
            <a:r>
              <a:rPr lang="fr-FR" sz="1600" dirty="0" smtClean="0"/>
              <a:t>Benoit </a:t>
            </a:r>
            <a:r>
              <a:rPr lang="fr-FR" sz="1600" dirty="0" err="1"/>
              <a:t>Combemale</a:t>
            </a:r>
            <a:r>
              <a:rPr lang="fr-FR" sz="1600" dirty="0"/>
              <a:t> (</a:t>
            </a:r>
            <a:r>
              <a:rPr lang="fr-FR" sz="1600" dirty="0" err="1"/>
              <a:t>Inria</a:t>
            </a:r>
            <a:r>
              <a:rPr lang="fr-FR" sz="1600" dirty="0"/>
              <a:t> 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http://</a:t>
            </a:r>
            <a:r>
              <a:rPr lang="fr-FR" sz="1200" i="1" dirty="0" err="1"/>
              <a:t>people.irisa.fr</a:t>
            </a:r>
            <a:r>
              <a:rPr lang="fr-FR" sz="1200" i="1" dirty="0"/>
              <a:t>/</a:t>
            </a:r>
            <a:r>
              <a:rPr lang="fr-FR" sz="1200" i="1" dirty="0" err="1"/>
              <a:t>Benoit.Combemale</a:t>
            </a:r>
            <a:endParaRPr lang="fr-FR" sz="1200" i="1" dirty="0"/>
          </a:p>
          <a:p>
            <a:r>
              <a:rPr lang="fr-FR" sz="1200" i="1" dirty="0" err="1"/>
              <a:t>benoit.combemale@irisa.fr</a:t>
            </a:r>
            <a:endParaRPr lang="fr-FR" sz="1200" i="1" dirty="0"/>
          </a:p>
          <a:p>
            <a:r>
              <a:rPr lang="fr-FR" sz="1200" i="1" dirty="0"/>
              <a:t>@</a:t>
            </a:r>
            <a:r>
              <a:rPr lang="fr-FR" sz="1200" i="1" dirty="0" err="1"/>
              <a:t>bcombemale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smtClean="0"/>
              <a:t>GEMOC modeling crash course</a:t>
            </a:r>
          </a:p>
          <a:p>
            <a:r>
              <a:rPr lang="en-US" sz="2000" i="1" dirty="0" smtClean="0"/>
              <a:t>---An introduction to EMF tooling ---</a:t>
            </a:r>
            <a:endParaRPr lang="en-US" sz="1600" i="1" dirty="0" smtClean="0"/>
          </a:p>
          <a:p>
            <a:endParaRPr lang="en-US" sz="1600" i="1" dirty="0" smtClean="0"/>
          </a:p>
          <a:p>
            <a:r>
              <a:rPr lang="en-US" sz="1600" i="1" dirty="0" smtClean="0"/>
              <a:t>2017</a:t>
            </a:r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in 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1886" y="4365104"/>
            <a:ext cx="5616624" cy="172819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90339"/>
            <a:ext cx="5573067" cy="33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6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the </a:t>
            </a:r>
            <a:r>
              <a:rPr lang="fr-FR" dirty="0" err="1" smtClean="0"/>
              <a:t>text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1" y="1844824"/>
            <a:ext cx="4524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 </a:t>
            </a:r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Genmodel</a:t>
            </a:r>
            <a:r>
              <a:rPr lang="fr-FR" dirty="0" smtClean="0"/>
              <a:t> :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endParaRPr lang="fr-FR" dirty="0" smtClean="0"/>
          </a:p>
          <a:p>
            <a:r>
              <a:rPr lang="fr-FR" dirty="0" smtClean="0"/>
              <a:t>Change </a:t>
            </a:r>
            <a:r>
              <a:rPr lang="fr-FR" dirty="0" err="1" smtClean="0"/>
              <a:t>icons</a:t>
            </a:r>
            <a:endParaRPr lang="fr-FR" dirty="0" smtClean="0"/>
          </a:p>
          <a:p>
            <a:r>
              <a:rPr lang="fr-FR" dirty="0" err="1" smtClean="0"/>
              <a:t>Adapt</a:t>
            </a:r>
            <a:r>
              <a:rPr lang="fr-FR" dirty="0" smtClean="0"/>
              <a:t> labels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48" y="2618931"/>
            <a:ext cx="4286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editor : </a:t>
            </a:r>
            <a:r>
              <a:rPr lang="fr-FR" dirty="0" err="1" smtClean="0"/>
              <a:t>viewpoint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0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Sirius : </a:t>
            </a:r>
            <a:r>
              <a:rPr lang="fr-FR" b="0"/>
              <a:t>Principes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336889" y="5382238"/>
            <a:ext cx="3008214" cy="310575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="ctr" anchorCtr="1" compatLnSpc="0">
            <a:sp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de-DE" sz="1451" b="1">
                <a:solidFill>
                  <a:srgbClr val="4C4C4C"/>
                </a:solidFill>
                <a:latin typeface="Century Gothic" pitchFamily="34"/>
                <a:ea typeface="Andale Sans UI" pitchFamily="2"/>
                <a:cs typeface="Tahoma" pitchFamily="2"/>
              </a:rPr>
              <a:t>Environnement de spécification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592567" y="5345664"/>
            <a:ext cx="3264758" cy="310575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="ctr" anchorCtr="1" compatLnSpc="0">
            <a:sp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de-DE" sz="1451" b="1">
                <a:solidFill>
                  <a:srgbClr val="4C4C4C"/>
                </a:solidFill>
                <a:latin typeface="Century Gothic" pitchFamily="34"/>
                <a:ea typeface="Andale Sans UI" pitchFamily="2"/>
                <a:cs typeface="Tahoma" pitchFamily="2"/>
              </a:rPr>
              <a:t>Environment d'exécution (runtime)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8260" y="2181722"/>
            <a:ext cx="2625471" cy="2792013"/>
          </a:xfrm>
          <a:prstGeom prst="rect">
            <a:avLst/>
          </a:prstGeom>
          <a:noFill/>
          <a:ln w="14400">
            <a:solidFill>
              <a:srgbClr val="666666"/>
            </a:solidFill>
            <a:prstDash val="solid"/>
            <a:round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8741" y="2181723"/>
            <a:ext cx="2612409" cy="1263752"/>
          </a:xfrm>
          <a:prstGeom prst="rect">
            <a:avLst/>
          </a:prstGeom>
          <a:noFill/>
          <a:ln w="14400">
            <a:solidFill>
              <a:srgbClr val="666666"/>
            </a:solidFill>
            <a:prstDash val="solid"/>
            <a:round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18741" y="3543441"/>
            <a:ext cx="2612409" cy="679226"/>
          </a:xfrm>
          <a:prstGeom prst="rect">
            <a:avLst/>
          </a:prstGeom>
          <a:noFill/>
          <a:ln w="14400">
            <a:solidFill>
              <a:srgbClr val="666666"/>
            </a:solidFill>
            <a:prstDash val="solid"/>
            <a:round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918741" y="4294508"/>
            <a:ext cx="2612409" cy="695554"/>
          </a:xfrm>
          <a:prstGeom prst="rect">
            <a:avLst/>
          </a:prstGeom>
          <a:noFill/>
          <a:ln w="14400">
            <a:solidFill>
              <a:srgbClr val="666666"/>
            </a:solidFill>
            <a:prstDash val="solid"/>
            <a:round/>
          </a:ln>
        </p:spPr>
      </p:pic>
      <p:sp>
        <p:nvSpPr>
          <p:cNvPr id="9" name="ZoneTexte 8"/>
          <p:cNvSpPr txBox="1"/>
          <p:nvPr/>
        </p:nvSpPr>
        <p:spPr>
          <a:xfrm>
            <a:off x="1288387" y="1513105"/>
            <a:ext cx="3007252" cy="36770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="ctr" anchorCtr="1" compatLnSpc="0">
            <a:sp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de-DE" sz="1814" b="1">
                <a:solidFill>
                  <a:srgbClr val="4C4C4C"/>
                </a:solidFill>
                <a:latin typeface="Century Gothic" pitchFamily="34"/>
                <a:ea typeface="Andale Sans UI" pitchFamily="2"/>
                <a:cs typeface="Tahoma" pitchFamily="2"/>
              </a:rPr>
              <a:t>Outilleurs / Développeurs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62294" y="1513105"/>
            <a:ext cx="1774285" cy="36770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="ctr" anchorCtr="1" compatLnSpc="0">
            <a:sp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de-DE" sz="1814" b="1">
                <a:solidFill>
                  <a:srgbClr val="4C4C4C"/>
                </a:solidFill>
                <a:latin typeface="Century Gothic" pitchFamily="34"/>
                <a:ea typeface="Andale Sans UI" pitchFamily="2"/>
                <a:cs typeface="Tahoma" pitchFamily="2"/>
              </a:rPr>
              <a:t>Utilisateur final</a:t>
            </a:r>
          </a:p>
        </p:txBody>
      </p:sp>
    </p:spTree>
    <p:extLst>
      <p:ext uri="{BB962C8B-B14F-4D97-AF65-F5344CB8AC3E}">
        <p14:creationId xmlns:p14="http://schemas.microsoft.com/office/powerpoint/2010/main" val="418264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85" y="1412776"/>
            <a:ext cx="623827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viewpoint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27584" y="4509120"/>
            <a:ext cx="6099945" cy="158417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6" y="764704"/>
            <a:ext cx="8712968" cy="3541794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1043608" y="2492897"/>
            <a:ext cx="4176464" cy="1080119"/>
            <a:chOff x="1043608" y="2492897"/>
            <a:chExt cx="4176464" cy="1080119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043608" y="2492897"/>
              <a:ext cx="1656184" cy="28803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avec flèche 8"/>
            <p:cNvCxnSpPr>
              <a:stCxn id="7" idx="3"/>
            </p:cNvCxnSpPr>
            <p:nvPr/>
          </p:nvCxnSpPr>
          <p:spPr>
            <a:xfrm>
              <a:off x="2699792" y="2636913"/>
              <a:ext cx="1440160" cy="936103"/>
            </a:xfrm>
            <a:prstGeom prst="straightConnector1">
              <a:avLst/>
            </a:prstGeom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7" idx="3"/>
            </p:cNvCxnSpPr>
            <p:nvPr/>
          </p:nvCxnSpPr>
          <p:spPr>
            <a:xfrm>
              <a:off x="2699792" y="2636913"/>
              <a:ext cx="2520280" cy="936103"/>
            </a:xfrm>
            <a:prstGeom prst="straightConnector1">
              <a:avLst/>
            </a:prstGeom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>
            <a:off x="827584" y="1731341"/>
            <a:ext cx="3132348" cy="223133"/>
            <a:chOff x="827584" y="1731341"/>
            <a:chExt cx="3132348" cy="223133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27584" y="1810458"/>
              <a:ext cx="864096" cy="144016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avec flèche 17"/>
            <p:cNvCxnSpPr>
              <a:stCxn id="17" idx="3"/>
            </p:cNvCxnSpPr>
            <p:nvPr/>
          </p:nvCxnSpPr>
          <p:spPr>
            <a:xfrm flipV="1">
              <a:off x="1691680" y="1731341"/>
              <a:ext cx="2268252" cy="151125"/>
            </a:xfrm>
            <a:prstGeom prst="straightConnector1">
              <a:avLst/>
            </a:prstGeom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1043578" y="2376883"/>
            <a:ext cx="3564426" cy="692077"/>
            <a:chOff x="1043578" y="2376883"/>
            <a:chExt cx="3564426" cy="692077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1043578" y="2484894"/>
              <a:ext cx="2232278" cy="584066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V="1">
              <a:off x="3275856" y="2376883"/>
              <a:ext cx="1332148" cy="246627"/>
            </a:xfrm>
            <a:prstGeom prst="straightConnector1">
              <a:avLst/>
            </a:prstGeom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>
            <a:off x="1050444" y="1882466"/>
            <a:ext cx="5105732" cy="2134353"/>
            <a:chOff x="1050444" y="1882466"/>
            <a:chExt cx="5105732" cy="2134353"/>
          </a:xfrm>
        </p:grpSpPr>
        <p:cxnSp>
          <p:nvCxnSpPr>
            <p:cNvPr id="15" name="Connecteur droit avec flèche 14"/>
            <p:cNvCxnSpPr>
              <a:stCxn id="25" idx="3"/>
            </p:cNvCxnSpPr>
            <p:nvPr/>
          </p:nvCxnSpPr>
          <p:spPr>
            <a:xfrm flipV="1">
              <a:off x="3131840" y="1882466"/>
              <a:ext cx="3024336" cy="1666423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1050444" y="3080958"/>
              <a:ext cx="2081396" cy="93586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1024561" y="2108368"/>
            <a:ext cx="4627559" cy="1608664"/>
            <a:chOff x="1024561" y="2108368"/>
            <a:chExt cx="4627559" cy="1608664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024561" y="2108368"/>
              <a:ext cx="1387199" cy="376525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avec flèche 25"/>
            <p:cNvCxnSpPr>
              <a:stCxn id="14" idx="3"/>
            </p:cNvCxnSpPr>
            <p:nvPr/>
          </p:nvCxnSpPr>
          <p:spPr>
            <a:xfrm>
              <a:off x="2411760" y="2296631"/>
              <a:ext cx="1872208" cy="376286"/>
            </a:xfrm>
            <a:prstGeom prst="straightConnector1">
              <a:avLst/>
            </a:prstGeom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14" idx="3"/>
            </p:cNvCxnSpPr>
            <p:nvPr/>
          </p:nvCxnSpPr>
          <p:spPr>
            <a:xfrm>
              <a:off x="2411760" y="2296631"/>
              <a:ext cx="2304256" cy="581706"/>
            </a:xfrm>
            <a:prstGeom prst="straightConnector1">
              <a:avLst/>
            </a:prstGeom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14" idx="3"/>
            </p:cNvCxnSpPr>
            <p:nvPr/>
          </p:nvCxnSpPr>
          <p:spPr>
            <a:xfrm>
              <a:off x="2411760" y="2296631"/>
              <a:ext cx="2736304" cy="808333"/>
            </a:xfrm>
            <a:prstGeom prst="straightConnector1">
              <a:avLst/>
            </a:prstGeom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>
              <a:stCxn id="14" idx="3"/>
            </p:cNvCxnSpPr>
            <p:nvPr/>
          </p:nvCxnSpPr>
          <p:spPr>
            <a:xfrm>
              <a:off x="2411760" y="2296631"/>
              <a:ext cx="2512696" cy="1420401"/>
            </a:xfrm>
            <a:prstGeom prst="straightConnector1">
              <a:avLst/>
            </a:prstGeom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4" idx="3"/>
            </p:cNvCxnSpPr>
            <p:nvPr/>
          </p:nvCxnSpPr>
          <p:spPr>
            <a:xfrm>
              <a:off x="2411760" y="2296631"/>
              <a:ext cx="3240360" cy="710200"/>
            </a:xfrm>
            <a:prstGeom prst="straightConnector1">
              <a:avLst/>
            </a:prstGeom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2" y="4457623"/>
            <a:ext cx="5440858" cy="154563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8" y="4450514"/>
            <a:ext cx="4681711" cy="142514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173" y="4457623"/>
            <a:ext cx="6021685" cy="19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 smtClean="0"/>
              <a:t> + </a:t>
            </a:r>
            <a:r>
              <a:rPr lang="fr-FR" dirty="0"/>
              <a:t>S</a:t>
            </a:r>
            <a:r>
              <a:rPr lang="fr-FR" dirty="0" smtClean="0"/>
              <a:t>irius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86253" y="1199704"/>
            <a:ext cx="2006227" cy="2463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Model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edited</a:t>
            </a:r>
            <a:r>
              <a:rPr lang="fr-FR" dirty="0" smtClean="0"/>
              <a:t> on </a:t>
            </a:r>
            <a:r>
              <a:rPr lang="fr-FR" dirty="0" err="1" smtClean="0"/>
              <a:t>both</a:t>
            </a:r>
            <a:r>
              <a:rPr lang="fr-FR" dirty="0" smtClean="0"/>
              <a:t> editors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77416"/>
            <a:ext cx="6562725" cy="289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4" y="3573016"/>
            <a:ext cx="872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smtClean="0"/>
              <a:t>editor - </a:t>
            </a:r>
            <a:r>
              <a:rPr lang="fr-FR" dirty="0" err="1" smtClean="0"/>
              <a:t>steps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viewpoint</a:t>
            </a:r>
            <a:r>
              <a:rPr lang="fr-FR" dirty="0" smtClean="0"/>
              <a:t> </a:t>
            </a:r>
            <a:r>
              <a:rPr lang="fr-FR" dirty="0" err="1" smtClean="0"/>
              <a:t>spec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metamodel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err="1" smtClean="0"/>
              <a:t>Indicate</a:t>
            </a:r>
            <a:r>
              <a:rPr lang="fr-FR" dirty="0" smtClean="0"/>
              <a:t> </a:t>
            </a:r>
            <a:r>
              <a:rPr lang="fr-FR" dirty="0" err="1" smtClean="0"/>
              <a:t>root</a:t>
            </a:r>
            <a:r>
              <a:rPr lang="fr-FR" dirty="0" smtClean="0"/>
              <a:t> container</a:t>
            </a:r>
          </a:p>
          <a:p>
            <a:pPr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Container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/>
              <a:t>	</a:t>
            </a:r>
            <a:r>
              <a:rPr lang="fr-FR" dirty="0" smtClean="0"/>
              <a:t>Start a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represention</a:t>
            </a:r>
            <a:r>
              <a:rPr lang="fr-FR" dirty="0" smtClean="0"/>
              <a:t> on one of the </a:t>
            </a:r>
            <a:r>
              <a:rPr lang="fr-FR" dirty="0" err="1" smtClean="0"/>
              <a:t>xmi</a:t>
            </a:r>
            <a:r>
              <a:rPr lang="fr-FR" dirty="0" smtClean="0"/>
              <a:t> test </a:t>
            </a:r>
            <a:r>
              <a:rPr lang="fr-FR" dirty="0" err="1" smtClean="0"/>
              <a:t>models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err="1" smtClean="0"/>
              <a:t>Connect</a:t>
            </a:r>
            <a:r>
              <a:rPr lang="fr-FR" dirty="0" smtClean="0"/>
              <a:t> to State, </a:t>
            </a:r>
          </a:p>
          <a:p>
            <a:pPr>
              <a:lnSpc>
                <a:spcPct val="100000"/>
              </a:lnSpc>
            </a:pPr>
            <a:r>
              <a:rPr lang="fr-FR" dirty="0" err="1" smtClean="0"/>
              <a:t>Add</a:t>
            </a:r>
            <a:r>
              <a:rPr lang="fr-FR" dirty="0" smtClean="0"/>
              <a:t> gradient style</a:t>
            </a:r>
          </a:p>
          <a:p>
            <a:pPr>
              <a:lnSpc>
                <a:spcPct val="100000"/>
              </a:lnSpc>
            </a:pPr>
            <a:r>
              <a:rPr lang="fr-FR" dirty="0" err="1" smtClean="0"/>
              <a:t>cutomize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(</a:t>
            </a:r>
            <a:r>
              <a:rPr lang="fr-FR" dirty="0" err="1" smtClean="0"/>
              <a:t>rounded</a:t>
            </a:r>
            <a:r>
              <a:rPr lang="fr-FR" dirty="0" smtClean="0"/>
              <a:t> corners)</a:t>
            </a:r>
          </a:p>
          <a:p>
            <a:pPr>
              <a:lnSpc>
                <a:spcPct val="100000"/>
              </a:lnSpc>
            </a:pPr>
            <a:r>
              <a:rPr lang="fr-FR" dirty="0" err="1" smtClean="0"/>
              <a:t>Restrict</a:t>
            </a:r>
            <a:r>
              <a:rPr lang="fr-FR" dirty="0" smtClean="0"/>
              <a:t> </a:t>
            </a:r>
            <a:r>
              <a:rPr lang="fr-FR" dirty="0" err="1" smtClean="0"/>
              <a:t>semantic</a:t>
            </a:r>
            <a:r>
              <a:rPr lang="fr-FR" dirty="0" smtClean="0"/>
              <a:t> candidates</a:t>
            </a:r>
          </a:p>
          <a:p>
            <a:pPr>
              <a:lnSpc>
                <a:spcPct val="100000"/>
              </a:lnSpc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endParaRPr lang="fr-FR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020022"/>
            <a:ext cx="3203848" cy="29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conditional</a:t>
            </a:r>
            <a:r>
              <a:rPr lang="fr-FR" dirty="0" smtClean="0"/>
              <a:t> style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section</a:t>
            </a:r>
          </a:p>
          <a:p>
            <a:pPr>
              <a:lnSpc>
                <a:spcPct val="100000"/>
              </a:lnSpc>
            </a:pPr>
            <a:r>
              <a:rPr lang="fr-FR" dirty="0"/>
              <a:t>	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create</a:t>
            </a:r>
            <a:r>
              <a:rPr lang="fr-FR" dirty="0" smtClean="0"/>
              <a:t> container </a:t>
            </a:r>
            <a:r>
              <a:rPr lang="fr-FR" dirty="0" err="1" smtClean="0"/>
              <a:t>tha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StateNode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6912"/>
            <a:ext cx="8712968" cy="35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Course main </a:t>
            </a:r>
            <a:r>
              <a:rPr lang="fr-FR" dirty="0" err="1" smtClean="0"/>
              <a:t>purpose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how EMF+GEMOC technologies </a:t>
            </a:r>
            <a:r>
              <a:rPr lang="fr-FR" dirty="0" err="1" smtClean="0"/>
              <a:t>helps</a:t>
            </a:r>
            <a:r>
              <a:rPr lang="fr-FR" dirty="0" smtClean="0"/>
              <a:t> to (semi-</a:t>
            </a:r>
            <a:r>
              <a:rPr lang="fr-FR" dirty="0" err="1" smtClean="0"/>
              <a:t>automatically</a:t>
            </a:r>
            <a:r>
              <a:rPr lang="fr-FR" dirty="0" smtClean="0"/>
              <a:t>) </a:t>
            </a:r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dirty="0" err="1" smtClean="0"/>
              <a:t>tooling</a:t>
            </a:r>
            <a:r>
              <a:rPr lang="fr-FR" dirty="0" smtClean="0"/>
              <a:t> for a DSL 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Melange</a:t>
            </a:r>
            <a:r>
              <a:rPr lang="fr-FR" dirty="0" smtClean="0"/>
              <a:t> and K3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66774"/>
            <a:ext cx="6496050" cy="25622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3429001"/>
            <a:ext cx="4752528" cy="25209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62" y="4074231"/>
            <a:ext cx="4178597" cy="22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775517"/>
            <a:ext cx="4392488" cy="24368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3250012"/>
            <a:ext cx="7095517" cy="2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" y="1124745"/>
            <a:ext cx="9439990" cy="19442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" y="3212976"/>
            <a:ext cx="5541694" cy="34116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752" y="3216506"/>
            <a:ext cx="5412983" cy="33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76" y="2780928"/>
            <a:ext cx="7227341" cy="39240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43362"/>
            <a:ext cx="3960440" cy="24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4725144"/>
            <a:ext cx="7416824" cy="1296144"/>
          </a:xfrm>
        </p:spPr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attributes</a:t>
            </a:r>
            <a:r>
              <a:rPr lang="fr-FR" dirty="0" smtClean="0"/>
              <a:t> or </a:t>
            </a:r>
            <a:r>
              <a:rPr lang="fr-FR" dirty="0" err="1" smtClean="0"/>
              <a:t>refrences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297936" cy="378301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483768" y="4149080"/>
            <a:ext cx="381642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01935"/>
            <a:ext cx="6336704" cy="4376377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915816" y="5229200"/>
            <a:ext cx="5832648" cy="864096"/>
          </a:xfrm>
        </p:spPr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operations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051720" y="3717032"/>
            <a:ext cx="3240360" cy="7200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Finite</a:t>
            </a:r>
            <a:r>
              <a:rPr lang="fr-FR" dirty="0" smtClean="0"/>
              <a:t> State Machine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3096344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"</a:t>
            </a:r>
            <a:r>
              <a:rPr lang="fr-FR" dirty="0" err="1" smtClean="0"/>
              <a:t>ecore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"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concepts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94370"/>
            <a:ext cx="4876800" cy="38576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72" y="3249613"/>
            <a:ext cx="6877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2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sample</a:t>
            </a:r>
            <a:r>
              <a:rPr lang="fr-FR" dirty="0" smtClean="0"/>
              <a:t> model in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2592288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Creates</a:t>
            </a:r>
            <a:r>
              <a:rPr lang="fr-FR" dirty="0" smtClean="0"/>
              <a:t> an XMI </a:t>
            </a:r>
            <a:r>
              <a:rPr lang="fr-FR" dirty="0" err="1" smtClean="0"/>
              <a:t>either</a:t>
            </a:r>
            <a:r>
              <a:rPr lang="fr-FR" dirty="0" smtClean="0"/>
              <a:t> in a test </a:t>
            </a:r>
            <a:r>
              <a:rPr lang="fr-FR" dirty="0" err="1" smtClean="0"/>
              <a:t>folder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or in a </a:t>
            </a:r>
            <a:r>
              <a:rPr lang="fr-FR" dirty="0" err="1" smtClean="0"/>
              <a:t>separate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Open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Reflective</a:t>
            </a:r>
            <a:r>
              <a:rPr lang="fr-FR" dirty="0" smtClean="0"/>
              <a:t> editor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81" y="1166620"/>
            <a:ext cx="5197868" cy="29933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0" y="4321936"/>
            <a:ext cx="800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sample</a:t>
            </a:r>
            <a:r>
              <a:rPr lang="fr-FR" dirty="0" smtClean="0"/>
              <a:t> model </a:t>
            </a:r>
            <a:r>
              <a:rPr lang="fr-FR" dirty="0" err="1" smtClean="0"/>
              <a:t>with</a:t>
            </a:r>
            <a:r>
              <a:rPr lang="fr-FR" dirty="0" smtClean="0"/>
              <a:t> non </a:t>
            </a:r>
            <a:r>
              <a:rPr lang="fr-FR" dirty="0" err="1" smtClean="0"/>
              <a:t>determinism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Ie</a:t>
            </a:r>
            <a:r>
              <a:rPr lang="fr-FR" dirty="0" smtClean="0"/>
              <a:t>. </a:t>
            </a:r>
            <a:r>
              <a:rPr lang="fr-FR" dirty="0" err="1" smtClean="0"/>
              <a:t>With</a:t>
            </a:r>
            <a:r>
              <a:rPr lang="fr-FR" dirty="0" smtClean="0"/>
              <a:t> 2 </a:t>
            </a:r>
            <a:r>
              <a:rPr lang="fr-FR" dirty="0" err="1" smtClean="0"/>
              <a:t>outgoing</a:t>
            </a:r>
            <a:r>
              <a:rPr lang="fr-FR" dirty="0" smtClean="0"/>
              <a:t> transition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46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</a:t>
            </a:r>
            <a:r>
              <a:rPr lang="fr-FR" dirty="0" err="1" smtClean="0"/>
              <a:t>fsm.ecore</a:t>
            </a:r>
            <a:r>
              <a:rPr lang="fr-FR" dirty="0" smtClean="0"/>
              <a:t> in </a:t>
            </a:r>
            <a:r>
              <a:rPr lang="fr-FR" dirty="0" err="1" smtClean="0"/>
              <a:t>text</a:t>
            </a:r>
            <a:r>
              <a:rPr lang="fr-FR" dirty="0" smtClean="0"/>
              <a:t> editor and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OCLInEcore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 check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uniqueness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</a:rPr>
              <a:t>ontext </a:t>
            </a:r>
            <a:r>
              <a:rPr lang="en-US" sz="2000" dirty="0" err="1" smtClean="0">
                <a:latin typeface="Calibri" panose="020F0502020204030204" pitchFamily="34" charset="0"/>
              </a:rPr>
              <a:t>FiniteStateMachine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invariant </a:t>
            </a:r>
            <a:r>
              <a:rPr lang="en-US" sz="2000" dirty="0">
                <a:latin typeface="Calibri" panose="020F0502020204030204" pitchFamily="34" charset="0"/>
              </a:rPr>
              <a:t>uniqueStateNames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latin typeface="Calibri" panose="020F0502020204030204" pitchFamily="34" charset="0"/>
              </a:rPr>
              <a:t>self.</a:t>
            </a:r>
            <a:r>
              <a:rPr lang="en-US" sz="2000" i="1" dirty="0" err="1" smtClean="0">
                <a:latin typeface="Calibri" panose="020F0502020204030204" pitchFamily="34" charset="0"/>
              </a:rPr>
              <a:t>states</a:t>
            </a:r>
            <a:r>
              <a:rPr lang="en-US" sz="2000" i="1" dirty="0" smtClean="0">
                <a:latin typeface="Calibri" panose="020F0502020204030204" pitchFamily="34" charset="0"/>
              </a:rPr>
              <a:t>-&gt;</a:t>
            </a:r>
            <a:r>
              <a:rPr lang="en-US" sz="2000" i="1" dirty="0">
                <a:latin typeface="Calibri" panose="020F0502020204030204" pitchFamily="34" charset="0"/>
              </a:rPr>
              <a:t>forAll(s1, s2| s1 &lt;&gt; s2 implies s1.name &lt;&gt; s2.name);</a:t>
            </a:r>
            <a:endParaRPr lang="fr-FR" sz="2000" dirty="0">
              <a:latin typeface="Calibri" panose="020F050202020403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54" y="2879418"/>
            <a:ext cx="6712446" cy="3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4293096"/>
            <a:ext cx="3960440" cy="18002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6" y="776580"/>
            <a:ext cx="4453285" cy="32042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344173"/>
            <a:ext cx="4285878" cy="31275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93342"/>
            <a:ext cx="4139548" cy="28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Adapt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3284984"/>
            <a:ext cx="3456384" cy="2736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EcoreAutoRegister</a:t>
            </a:r>
            <a:r>
              <a:rPr lang="fr-FR" dirty="0" smtClean="0"/>
              <a:t> to help </a:t>
            </a:r>
            <a:r>
              <a:rPr lang="fr-FR" dirty="0" err="1" smtClean="0"/>
              <a:t>removing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05" y="830806"/>
            <a:ext cx="8201025" cy="1866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905" y="2352511"/>
            <a:ext cx="5876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3879"/>
      </p:ext>
    </p:extLst>
  </p:cSld>
  <p:clrMapOvr>
    <a:masterClrMapping/>
  </p:clrMapOvr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581487</TotalTime>
  <Words>421</Words>
  <Application>Microsoft Office PowerPoint</Application>
  <PresentationFormat>Affichage à l'écran (4:3)</PresentationFormat>
  <Paragraphs>114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15</vt:i4>
      </vt:variant>
      <vt:variant>
        <vt:lpstr>Titres des diapositives</vt:lpstr>
      </vt:variant>
      <vt:variant>
        <vt:i4>25</vt:i4>
      </vt:variant>
    </vt:vector>
  </HeadingPairs>
  <TitlesOfParts>
    <vt:vector size="46" baseType="lpstr">
      <vt:lpstr>MS PGothic</vt:lpstr>
      <vt:lpstr>Andale Sans UI</vt:lpstr>
      <vt:lpstr>Arial</vt:lpstr>
      <vt:lpstr>Calibri</vt:lpstr>
      <vt:lpstr>Century Gothic</vt:lpstr>
      <vt:lpstr>Tahoma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Présentation PowerPoint</vt:lpstr>
      <vt:lpstr>Course main purpose</vt:lpstr>
      <vt:lpstr>Finite State Machine</vt:lpstr>
      <vt:lpstr>Présentation PowerPoint</vt:lpstr>
      <vt:lpstr>Create a sample model in current workbench</vt:lpstr>
      <vt:lpstr>Create a sample model with non determinism </vt:lpstr>
      <vt:lpstr>Open fsm.ecore in text editor and add some constraint</vt:lpstr>
      <vt:lpstr>Generate text editor</vt:lpstr>
      <vt:lpstr>Adapt grammar</vt:lpstr>
      <vt:lpstr>Test in a runtime workbench</vt:lpstr>
      <vt:lpstr>Try the text editor</vt:lpstr>
      <vt:lpstr>Improve text editor outline</vt:lpstr>
      <vt:lpstr>Create graphical editor : viewpoint specification</vt:lpstr>
      <vt:lpstr>Sirius : Principes</vt:lpstr>
      <vt:lpstr>Présentation PowerPoint</vt:lpstr>
      <vt:lpstr>Create viewpoint </vt:lpstr>
      <vt:lpstr>Xtext + Sirius</vt:lpstr>
      <vt:lpstr>Create graphical editor - steps </vt:lpstr>
      <vt:lpstr>Présentation PowerPoint</vt:lpstr>
      <vt:lpstr>Behavior with Melange and K3</vt:lpstr>
      <vt:lpstr>Présentation PowerPoint</vt:lpstr>
      <vt:lpstr>Présentation PowerPoint</vt:lpstr>
      <vt:lpstr>Présentation PowerPoint</vt:lpstr>
      <vt:lpstr>Implement the behavior</vt:lpstr>
      <vt:lpstr>Présentation PowerPoint</vt:lpstr>
    </vt:vector>
  </TitlesOfParts>
  <Manager/>
  <Company>INRIA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Didier Vojtisek</cp:lastModifiedBy>
  <cp:revision>2556</cp:revision>
  <cp:lastPrinted>2016-03-17T10:26:00Z</cp:lastPrinted>
  <dcterms:created xsi:type="dcterms:W3CDTF">2014-09-08T10:04:47Z</dcterms:created>
  <dcterms:modified xsi:type="dcterms:W3CDTF">2017-02-24T17:08:02Z</dcterms:modified>
  <cp:category/>
</cp:coreProperties>
</file>