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085C0-9B57-9EBB-C495-E542ADC0BBE2}" v="92" dt="2024-01-25T11:59:26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32555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Sustainability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Parastoo Salah, Marijan Beg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25DF-762E-1592-79C1-411FFAB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Don't Repeat Yourself (DRY)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0F17-189F-941E-EC09-D3ECFAED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0547" cy="47973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Avoid repetition of a line or a block of code (no copy/paste programming).</a:t>
            </a:r>
          </a:p>
          <a:p>
            <a:pPr lvl="1"/>
            <a:r>
              <a:rPr lang="en-US" dirty="0">
                <a:ea typeface="+mn-lt"/>
                <a:cs typeface="+mn-lt"/>
              </a:rPr>
              <a:t>Repetition occurs in the same file or across multiple files in the same project, e.g. in </a:t>
            </a:r>
            <a:r>
              <a:rPr lang="en-US" err="1">
                <a:ea typeface="+mn-lt"/>
                <a:cs typeface="+mn-lt"/>
              </a:rPr>
              <a:t>Jupyter</a:t>
            </a:r>
            <a:r>
              <a:rPr lang="en-US" dirty="0">
                <a:ea typeface="+mn-lt"/>
                <a:cs typeface="+mn-lt"/>
              </a:rPr>
              <a:t> notebook or Python files.</a:t>
            </a:r>
          </a:p>
          <a:p>
            <a:pPr lvl="1"/>
            <a:r>
              <a:rPr lang="en-US" dirty="0">
                <a:cs typeface="Calibri"/>
              </a:rPr>
              <a:t>This rule does not mean, for instance, that repetition of a line of code must be avoided at all costs.</a:t>
            </a:r>
          </a:p>
          <a:p>
            <a:r>
              <a:rPr lang="en-US" dirty="0">
                <a:cs typeface="Calibri"/>
              </a:rPr>
              <a:t>Instead, expose the code in Python modules (write a function or a class)</a:t>
            </a:r>
          </a:p>
          <a:p>
            <a:pPr lvl="1"/>
            <a:r>
              <a:rPr lang="en-US" dirty="0">
                <a:cs typeface="Calibri"/>
              </a:rPr>
              <a:t>The functions should be small, and even smaller...</a:t>
            </a:r>
          </a:p>
          <a:p>
            <a:pPr lvl="1"/>
            <a:r>
              <a:rPr lang="en-US" dirty="0">
                <a:cs typeface="Calibri"/>
              </a:rPr>
              <a:t>Function should perform a single, briefly explainable, and testable task.</a:t>
            </a:r>
          </a:p>
          <a:p>
            <a:r>
              <a:rPr lang="en-US" i="1" dirty="0">
                <a:cs typeface="Calibri"/>
              </a:rPr>
              <a:t>Common mistakes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>
                <a:cs typeface="Calibri"/>
              </a:rPr>
              <a:t>Several very similar functions performing slightly different tasks with a lot of code repetition between them. </a:t>
            </a:r>
            <a:r>
              <a:rPr lang="en-US" dirty="0" err="1">
                <a:cs typeface="Calibri"/>
              </a:rPr>
              <a:t>Customise</a:t>
            </a:r>
            <a:r>
              <a:rPr lang="en-US" dirty="0">
                <a:cs typeface="Calibri"/>
              </a:rPr>
              <a:t> function's functionality via its parameters.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Multiple copies of the same </a:t>
            </a:r>
            <a:r>
              <a:rPr lang="en-US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 with small modifications to perform slightly different workflows. Expose code in Python modules.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57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4967-EC5D-BE0B-5F39-57FDD638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Tests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141-06A3-48B9-9BB0-900CBF2A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165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All functions must have tests.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Tests should be comprehensive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Define several </a:t>
            </a:r>
            <a:r>
              <a:rPr lang="en-US" dirty="0">
                <a:latin typeface="Consolas"/>
                <a:cs typeface="Calibri"/>
              </a:rPr>
              <a:t>assert </a:t>
            </a:r>
            <a:r>
              <a:rPr lang="en-US" dirty="0">
                <a:latin typeface="Calibri"/>
                <a:cs typeface="Calibri"/>
              </a:rPr>
              <a:t>statements that</a:t>
            </a:r>
            <a:r>
              <a:rPr lang="en-US" dirty="0">
                <a:cs typeface="Calibri"/>
              </a:rPr>
              <a:t> for a single clear input return the expected output.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cs typeface="Calibri"/>
              </a:rPr>
              <a:t>Consider breaking large tests into multiple test functions.</a:t>
            </a:r>
          </a:p>
          <a:p>
            <a:pPr lvl="1"/>
            <a:r>
              <a:rPr lang="en-US" dirty="0">
                <a:cs typeface="Calibri"/>
              </a:rPr>
              <a:t>In rare cases, when the output of the function cannot be tested (e.g. </a:t>
            </a:r>
            <a:r>
              <a:rPr lang="en-US" dirty="0" err="1">
                <a:cs typeface="Calibri"/>
              </a:rPr>
              <a:t>visualisation</a:t>
            </a:r>
            <a:r>
              <a:rPr lang="en-US" dirty="0">
                <a:cs typeface="Calibri"/>
              </a:rPr>
              <a:t>), ensure the tests at least run the function.</a:t>
            </a:r>
          </a:p>
          <a:p>
            <a:pPr lvl="1"/>
            <a:r>
              <a:rPr lang="en-US" dirty="0">
                <a:cs typeface="Calibri"/>
              </a:rPr>
              <a:t>Aim for high test coverage (e.g. cover if/else branches).</a:t>
            </a:r>
          </a:p>
          <a:p>
            <a:pPr lvl="1"/>
            <a:r>
              <a:rPr lang="en-US" dirty="0">
                <a:ea typeface="+mn-lt"/>
                <a:cs typeface="+mn-lt"/>
              </a:rPr>
              <a:t>Remember floating point number comparisons – use </a:t>
            </a:r>
            <a:r>
              <a:rPr lang="en-US" err="1">
                <a:ea typeface="+mn-lt"/>
                <a:cs typeface="+mn-lt"/>
              </a:rPr>
              <a:t>numpy's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allclose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latin typeface="Consolas"/>
                <a:ea typeface="+mn-lt"/>
                <a:cs typeface="+mn-lt"/>
              </a:rPr>
              <a:t>isclose</a:t>
            </a:r>
            <a:r>
              <a:rPr lang="en-US" dirty="0">
                <a:ea typeface="+mn-lt"/>
                <a:cs typeface="+mn-lt"/>
              </a:rPr>
              <a:t>, etc.</a:t>
            </a:r>
          </a:p>
          <a:p>
            <a:r>
              <a:rPr lang="en-US" dirty="0">
                <a:ea typeface="+mn-lt"/>
                <a:cs typeface="+mn-lt"/>
              </a:rPr>
              <a:t>Use GitHub Actions for continuous integration.</a:t>
            </a:r>
            <a:endParaRPr lang="en-US"/>
          </a:p>
          <a:p>
            <a:pPr lvl="1"/>
            <a:r>
              <a:rPr lang="en-US" dirty="0">
                <a:cs typeface="Calibri"/>
              </a:rPr>
              <a:t>If limited by hardware, use </a:t>
            </a:r>
            <a:r>
              <a:rPr lang="en-US" dirty="0">
                <a:latin typeface="Consolas"/>
                <a:cs typeface="Calibri"/>
              </a:rPr>
              <a:t>@pytest.mark</a:t>
            </a:r>
            <a:r>
              <a:rPr lang="en-US" dirty="0">
                <a:cs typeface="Calibri"/>
              </a:rPr>
              <a:t> to mark tests that should run on different platforms.</a:t>
            </a:r>
          </a:p>
          <a:p>
            <a:r>
              <a:rPr lang="en-US" i="1" dirty="0">
                <a:cs typeface="Calibri"/>
              </a:rPr>
              <a:t>Common mistakes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>
                <a:cs typeface="Calibri"/>
              </a:rPr>
              <a:t>Write the function, call it with some input parameters, and copy/paste its return value in the assert statement.</a:t>
            </a:r>
          </a:p>
          <a:p>
            <a:pPr lvl="1"/>
            <a:r>
              <a:rPr lang="en-US" dirty="0">
                <a:cs typeface="Calibri"/>
              </a:rPr>
              <a:t>Test cases come out of nowhere. Use realistic test cases you know the answer for.</a:t>
            </a:r>
          </a:p>
        </p:txBody>
      </p:sp>
    </p:spTree>
    <p:extLst>
      <p:ext uri="{BB962C8B-B14F-4D97-AF65-F5344CB8AC3E}">
        <p14:creationId xmlns:p14="http://schemas.microsoft.com/office/powerpoint/2010/main" val="172732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84AB-0528-CEAB-8086-7D3F271A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Documentation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4C38-4BD1-435A-A965-93739FCE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Every function must have a docstring</a:t>
            </a:r>
          </a:p>
          <a:p>
            <a:r>
              <a:rPr lang="en-US" dirty="0">
                <a:cs typeface="Calibri"/>
              </a:rPr>
              <a:t>Docstring must explain:</a:t>
            </a:r>
          </a:p>
          <a:p>
            <a:pPr lvl="1"/>
            <a:r>
              <a:rPr lang="en-US" dirty="0">
                <a:cs typeface="Calibri"/>
              </a:rPr>
              <a:t>What is the function for;</a:t>
            </a:r>
          </a:p>
          <a:p>
            <a:pPr lvl="1"/>
            <a:r>
              <a:rPr lang="en-US" dirty="0">
                <a:cs typeface="Calibri"/>
              </a:rPr>
              <a:t>What are the input parameters and their types;</a:t>
            </a:r>
          </a:p>
          <a:p>
            <a:pPr lvl="1"/>
            <a:r>
              <a:rPr lang="en-US" dirty="0">
                <a:cs typeface="Calibri"/>
              </a:rPr>
              <a:t>What is the output;</a:t>
            </a:r>
          </a:p>
          <a:p>
            <a:pPr lvl="1"/>
            <a:r>
              <a:rPr lang="en-US" dirty="0">
                <a:cs typeface="Calibri"/>
              </a:rPr>
              <a:t>In what cases exceptions will be raised;</a:t>
            </a:r>
          </a:p>
          <a:p>
            <a:pPr lvl="1"/>
            <a:r>
              <a:rPr lang="en-US" dirty="0">
                <a:cs typeface="Calibri"/>
              </a:rPr>
              <a:t>Example.</a:t>
            </a:r>
          </a:p>
          <a:p>
            <a:r>
              <a:rPr lang="en-US" dirty="0">
                <a:cs typeface="Calibri"/>
              </a:rPr>
              <a:t>Docstrings must me formatted in the same way (uniformly), e.g. 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style.</a:t>
            </a:r>
          </a:p>
          <a:p>
            <a:r>
              <a:rPr lang="en-US" dirty="0">
                <a:cs typeface="Calibri"/>
              </a:rPr>
              <a:t>When including an example, to ensure it is correct and to improve the test coverage, use </a:t>
            </a:r>
            <a:r>
              <a:rPr lang="en-US" i="1" dirty="0" err="1">
                <a:cs typeface="Calibri"/>
              </a:rPr>
              <a:t>doctests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Use </a:t>
            </a:r>
            <a:r>
              <a:rPr lang="en-US" i="1" dirty="0">
                <a:cs typeface="Calibri"/>
              </a:rPr>
              <a:t>Sphinx </a:t>
            </a:r>
            <a:r>
              <a:rPr lang="en-US" dirty="0">
                <a:cs typeface="Calibri"/>
              </a:rPr>
              <a:t>for building documentation (GitHub Actions).</a:t>
            </a:r>
          </a:p>
        </p:txBody>
      </p:sp>
    </p:spTree>
    <p:extLst>
      <p:ext uri="{BB962C8B-B14F-4D97-AF65-F5344CB8AC3E}">
        <p14:creationId xmlns:p14="http://schemas.microsoft.com/office/powerpoint/2010/main" val="37461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B9CB-3A7C-060D-B763-B11B5648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Other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D532-E960-8C84-F185-0C596D90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No junk files or large data files in repositories.</a:t>
            </a:r>
          </a:p>
          <a:p>
            <a:r>
              <a:rPr lang="en-US" dirty="0">
                <a:latin typeface="Consolas"/>
                <a:cs typeface="Calibri"/>
              </a:rPr>
              <a:t>README.md</a:t>
            </a:r>
            <a:r>
              <a:rPr lang="en-US" dirty="0">
                <a:cs typeface="Calibri"/>
              </a:rPr>
              <a:t> must explain how we can run your code, repository structure, what are the requirements etc.</a:t>
            </a:r>
          </a:p>
          <a:p>
            <a:r>
              <a:rPr lang="en-US" dirty="0">
                <a:cs typeface="Calibri"/>
              </a:rPr>
              <a:t>Consider including </a:t>
            </a:r>
            <a:r>
              <a:rPr lang="en-US" dirty="0">
                <a:latin typeface="Consolas"/>
                <a:cs typeface="Calibri"/>
              </a:rPr>
              <a:t>LICENSE </a:t>
            </a:r>
            <a:r>
              <a:rPr lang="en-US" dirty="0">
                <a:cs typeface="Calibri"/>
              </a:rPr>
              <a:t>file.</a:t>
            </a:r>
          </a:p>
          <a:p>
            <a:r>
              <a:rPr lang="en-US" dirty="0">
                <a:cs typeface="Calibri"/>
              </a:rPr>
              <a:t>Package your code (</a:t>
            </a:r>
            <a:r>
              <a:rPr lang="en-US" dirty="0">
                <a:latin typeface="Consolas"/>
                <a:cs typeface="Calibri"/>
              </a:rPr>
              <a:t>setup.py</a:t>
            </a:r>
            <a:r>
              <a:rPr lang="en-US" dirty="0">
                <a:cs typeface="Calibri"/>
              </a:rPr>
              <a:t>, </a:t>
            </a:r>
            <a:r>
              <a:rPr lang="en-US" dirty="0">
                <a:latin typeface="Consolas"/>
                <a:cs typeface="Calibri"/>
              </a:rPr>
              <a:t>__init__.py, </a:t>
            </a:r>
            <a:r>
              <a:rPr lang="en-US" dirty="0" err="1">
                <a:latin typeface="Consolas"/>
                <a:cs typeface="Calibri"/>
              </a:rPr>
              <a:t>pyproject.toml</a:t>
            </a:r>
            <a:r>
              <a:rPr lang="en-US" dirty="0">
                <a:latin typeface="Consolas"/>
                <a:cs typeface="Calibri"/>
              </a:rPr>
              <a:t>...</a:t>
            </a:r>
            <a:r>
              <a:rPr lang="en-US" dirty="0">
                <a:latin typeface="Calibri"/>
                <a:cs typeface="Calibri"/>
              </a:rPr>
              <a:t>)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Use linters and ensure PEP8.</a:t>
            </a:r>
          </a:p>
          <a:p>
            <a:r>
              <a:rPr lang="en-US" dirty="0">
                <a:cs typeface="Calibri"/>
              </a:rPr>
              <a:t>Use GitHub features, such as pull requests and issues and </a:t>
            </a:r>
            <a:r>
              <a:rPr lang="en-US" b="1" dirty="0">
                <a:cs typeface="Calibri"/>
              </a:rPr>
              <a:t>review your code before merging</a:t>
            </a:r>
            <a:r>
              <a:rPr lang="en-US" dirty="0">
                <a:cs typeface="Calibri"/>
              </a:rPr>
              <a:t> into </a:t>
            </a:r>
            <a:r>
              <a:rPr lang="en-US" dirty="0">
                <a:latin typeface="Consolas"/>
                <a:cs typeface="Calibri"/>
              </a:rPr>
              <a:t>main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Ensure your </a:t>
            </a:r>
            <a:r>
              <a:rPr lang="en-US" dirty="0" err="1">
                <a:ea typeface="+mn-lt"/>
                <a:cs typeface="+mn-lt"/>
              </a:rPr>
              <a:t>Jupyter</a:t>
            </a:r>
            <a:r>
              <a:rPr lang="en-US" dirty="0">
                <a:ea typeface="+mn-lt"/>
                <a:cs typeface="+mn-lt"/>
              </a:rPr>
              <a:t> notebooks </a:t>
            </a:r>
            <a:r>
              <a:rPr lang="en-US" dirty="0">
                <a:ea typeface="+mn-lt"/>
                <a:cs typeface="+mn-lt"/>
                <a:hlinkClick r:id="rId2"/>
              </a:rPr>
              <a:t>clearly document the computational workflow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more details, please refer to materials in Numerical Programming in Python modules.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53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Sustainability</vt:lpstr>
      <vt:lpstr>Don't Repeat Yourself (DRY)</vt:lpstr>
      <vt:lpstr>Tests</vt:lpstr>
      <vt:lpstr>Documentation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406</cp:revision>
  <dcterms:created xsi:type="dcterms:W3CDTF">2023-01-29T20:27:47Z</dcterms:created>
  <dcterms:modified xsi:type="dcterms:W3CDTF">2024-01-25T11:59:35Z</dcterms:modified>
</cp:coreProperties>
</file>