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0D56-BC31-4997-A5B4-54E7FF55EA8B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609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2057400" y="609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" name="Octagon 5"/>
          <p:cNvSpPr/>
          <p:nvPr/>
        </p:nvSpPr>
        <p:spPr>
          <a:xfrm>
            <a:off x="2057400" y="2743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16764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4724400" y="1676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2743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4724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4724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</a:p>
        </p:txBody>
      </p:sp>
      <p:sp>
        <p:nvSpPr>
          <p:cNvPr id="14" name="Oval 13"/>
          <p:cNvSpPr/>
          <p:nvPr/>
        </p:nvSpPr>
        <p:spPr>
          <a:xfrm>
            <a:off x="2057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</a:p>
        </p:txBody>
      </p:sp>
      <p:cxnSp>
        <p:nvCxnSpPr>
          <p:cNvPr id="16" name="Straight Arrow Connector 15"/>
          <p:cNvCxnSpPr>
            <a:stCxn id="4" idx="1"/>
            <a:endCxn id="5" idx="6"/>
          </p:cNvCxnSpPr>
          <p:nvPr/>
        </p:nvCxnSpPr>
        <p:spPr>
          <a:xfrm flipH="1">
            <a:off x="2819400" y="990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8" idx="3"/>
          </p:cNvCxnSpPr>
          <p:nvPr/>
        </p:nvCxnSpPr>
        <p:spPr>
          <a:xfrm flipH="1">
            <a:off x="2819400" y="2057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28194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2819400" y="4267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4" idx="6"/>
          </p:cNvCxnSpPr>
          <p:nvPr/>
        </p:nvCxnSpPr>
        <p:spPr>
          <a:xfrm flipH="1">
            <a:off x="2819400" y="52578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2800" y="68580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used(R)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1676400"/>
            <a:ext cx="162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wasGeneratedBy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2743200"/>
            <a:ext cx="167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wasControllredBy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4200" y="3886200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wasTriggeredBy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24200" y="4876800"/>
            <a:ext cx="141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wasDerivedFrom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81400" y="9906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2057400"/>
            <a:ext cx="315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312420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b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038600" y="3124200"/>
            <a:ext cx="31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e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57600" y="42672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52578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0" y="3352800"/>
            <a:ext cx="762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705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657600" y="4191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4876800" y="2590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5638800" y="1905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6477000" y="4724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24" name="Straight Arrow Connector 23"/>
          <p:cNvCxnSpPr>
            <a:stCxn id="8" idx="1"/>
            <a:endCxn id="7" idx="3"/>
          </p:cNvCxnSpPr>
          <p:nvPr/>
        </p:nvCxnSpPr>
        <p:spPr>
          <a:xfrm flipH="1">
            <a:off x="3810000" y="37338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6"/>
          </p:cNvCxnSpPr>
          <p:nvPr/>
        </p:nvCxnSpPr>
        <p:spPr>
          <a:xfrm flipH="1">
            <a:off x="4419600" y="4114800"/>
            <a:ext cx="2667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5" idx="0"/>
          </p:cNvCxnSpPr>
          <p:nvPr/>
        </p:nvCxnSpPr>
        <p:spPr>
          <a:xfrm flipH="1">
            <a:off x="6858000" y="41148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6289208" y="2555408"/>
            <a:ext cx="797392" cy="797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11" idx="6"/>
          </p:cNvCxnSpPr>
          <p:nvPr/>
        </p:nvCxnSpPr>
        <p:spPr>
          <a:xfrm flipH="1" flipV="1">
            <a:off x="5638800" y="2971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24400" y="35814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553200" y="2743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768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43600" y="30480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89339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65" name="Oval 64"/>
          <p:cNvSpPr/>
          <p:nvPr/>
        </p:nvSpPr>
        <p:spPr>
          <a:xfrm>
            <a:off x="5029200" y="4648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5679608" y="4114800"/>
            <a:ext cx="14069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43600" y="4419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50" name="Oval 49"/>
          <p:cNvSpPr/>
          <p:nvPr/>
        </p:nvSpPr>
        <p:spPr>
          <a:xfrm>
            <a:off x="2743200" y="1981200"/>
            <a:ext cx="12192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Instructions: Recipe</a:t>
            </a:r>
          </a:p>
        </p:txBody>
      </p:sp>
      <p:cxnSp>
        <p:nvCxnSpPr>
          <p:cNvPr id="52" name="Straight Arrow Connector 51"/>
          <p:cNvCxnSpPr>
            <a:endCxn id="50" idx="4"/>
          </p:cNvCxnSpPr>
          <p:nvPr/>
        </p:nvCxnSpPr>
        <p:spPr>
          <a:xfrm flipH="1" flipV="1">
            <a:off x="3352800" y="27432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895600"/>
            <a:ext cx="688010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hadPlan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5908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95600" y="25908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696200" y="3886200"/>
            <a:ext cx="123963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48" name="Rectangular Callout 47"/>
          <p:cNvSpPr/>
          <p:nvPr/>
        </p:nvSpPr>
        <p:spPr>
          <a:xfrm>
            <a:off x="5562600" y="4800600"/>
            <a:ext cx="1600200" cy="612648"/>
          </a:xfrm>
          <a:prstGeom prst="wedgeRectCallout">
            <a:avLst>
              <a:gd name="adj1" fmla="val -79833"/>
              <a:gd name="adj2" fmla="val -1583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startedAtTime</a:t>
            </a:r>
            <a:r>
              <a:rPr lang="en-US" sz="1200" dirty="0" smtClean="0"/>
              <a:t>: 15:00</a:t>
            </a:r>
          </a:p>
          <a:p>
            <a:pPr algn="ctr"/>
            <a:r>
              <a:rPr lang="en-US" sz="1200" dirty="0" err="1" smtClean="0"/>
              <a:t>endedAtTime</a:t>
            </a:r>
            <a:r>
              <a:rPr lang="en-US" sz="1200" dirty="0" smtClean="0"/>
              <a:t>: 15:45</a:t>
            </a:r>
            <a:endParaRPr lang="en-US" sz="1200" dirty="0"/>
          </a:p>
        </p:txBody>
      </p:sp>
      <p:sp>
        <p:nvSpPr>
          <p:cNvPr id="50" name="Rectangular Callout 49"/>
          <p:cNvSpPr/>
          <p:nvPr/>
        </p:nvSpPr>
        <p:spPr>
          <a:xfrm>
            <a:off x="7696200" y="2743200"/>
            <a:ext cx="1447800" cy="612648"/>
          </a:xfrm>
          <a:prstGeom prst="wedgeRectCallout">
            <a:avLst>
              <a:gd name="adj1" fmla="val -34254"/>
              <a:gd name="adj2" fmla="val 135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generatedAtTime</a:t>
            </a:r>
            <a:r>
              <a:rPr lang="en-US" sz="1200" dirty="0" smtClean="0"/>
              <a:t>: 16:15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5257800" y="762000"/>
            <a:ext cx="11430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Flow Log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181600" y="2438400"/>
            <a:ext cx="1295400" cy="762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Viewer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400" y="914400"/>
            <a:ext cx="2438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362200"/>
            <a:ext cx="2438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</a:t>
            </a:r>
          </a:p>
          <a:p>
            <a:pPr algn="ctr"/>
            <a:r>
              <a:rPr lang="en-US" i="1" dirty="0" smtClean="0"/>
              <a:t>Provenance in Games</a:t>
            </a:r>
            <a:endParaRPr lang="en-US" i="1" dirty="0"/>
          </a:p>
        </p:txBody>
      </p:sp>
      <p:cxnSp>
        <p:nvCxnSpPr>
          <p:cNvPr id="18" name="Straight Arrow Connector 17"/>
          <p:cNvCxnSpPr>
            <a:stCxn id="12" idx="3"/>
            <a:endCxn id="7" idx="1"/>
          </p:cNvCxnSpPr>
          <p:nvPr/>
        </p:nvCxnSpPr>
        <p:spPr>
          <a:xfrm>
            <a:off x="3733800" y="1371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5829300" y="1900597"/>
            <a:ext cx="0" cy="537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13" idx="1"/>
          </p:cNvCxnSpPr>
          <p:nvPr/>
        </p:nvCxnSpPr>
        <p:spPr>
          <a:xfrm rot="10800000" flipV="1">
            <a:off x="1295400" y="1371600"/>
            <a:ext cx="12700" cy="14097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0"/>
            <a:endCxn id="12" idx="2"/>
          </p:cNvCxnSpPr>
          <p:nvPr/>
        </p:nvCxnSpPr>
        <p:spPr>
          <a:xfrm flipV="1">
            <a:off x="25146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0" idx="0"/>
          </p:cNvCxnSpPr>
          <p:nvPr/>
        </p:nvCxnSpPr>
        <p:spPr>
          <a:xfrm>
            <a:off x="54483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2438400"/>
            <a:ext cx="1466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 Attack Roll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1"/>
            <a:endCxn id="11" idx="3"/>
          </p:cNvCxnSpPr>
          <p:nvPr/>
        </p:nvCxnSpPr>
        <p:spPr>
          <a:xfrm flipH="1" flipV="1">
            <a:off x="1905000" y="838200"/>
            <a:ext cx="2743200" cy="354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33528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- 15hp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8000" y="2438400"/>
            <a:ext cx="1466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 Attack Roll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2438400"/>
            <a:ext cx="1466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 Attack Roll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0" idx="0"/>
          </p:cNvCxnSpPr>
          <p:nvPr/>
        </p:nvCxnSpPr>
        <p:spPr>
          <a:xfrm>
            <a:off x="54483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2438400"/>
            <a:ext cx="1466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 Attack Roll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0" idx="1"/>
            <a:endCxn id="11" idx="3"/>
          </p:cNvCxnSpPr>
          <p:nvPr/>
        </p:nvCxnSpPr>
        <p:spPr>
          <a:xfrm flipH="1" flipV="1">
            <a:off x="1905000" y="838200"/>
            <a:ext cx="2743200" cy="354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33528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- 15hp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5181600" y="2895600"/>
            <a:ext cx="12954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010400" y="609600"/>
            <a:ext cx="1828800" cy="3429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0" y="609600"/>
            <a:ext cx="6477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52400" y="758952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Game Flow Log</a:t>
            </a:r>
            <a:endParaRPr lang="en-US" sz="1050" dirty="0"/>
          </a:p>
        </p:txBody>
      </p:sp>
      <p:sp>
        <p:nvSpPr>
          <p:cNvPr id="5" name="Flowchart: Process 4"/>
          <p:cNvSpPr/>
          <p:nvPr/>
        </p:nvSpPr>
        <p:spPr>
          <a:xfrm>
            <a:off x="15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pair of vertices</a:t>
            </a:r>
            <a:endParaRPr lang="en-US" sz="105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09600" y="1331097"/>
            <a:ext cx="0" cy="19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Flowchart: Process 8"/>
          <p:cNvSpPr/>
          <p:nvPr/>
        </p:nvSpPr>
        <p:spPr>
          <a:xfrm>
            <a:off x="14478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Create Edge’s Vertices</a:t>
            </a:r>
            <a:endParaRPr lang="en-US" sz="1050" dirty="0"/>
          </a:p>
        </p:txBody>
      </p:sp>
      <p:sp>
        <p:nvSpPr>
          <p:cNvPr id="10" name="Flowchart: Process 9"/>
          <p:cNvSpPr/>
          <p:nvPr/>
        </p:nvSpPr>
        <p:spPr>
          <a:xfrm>
            <a:off x="26670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Generate Edge</a:t>
            </a:r>
            <a:endParaRPr lang="en-US" sz="1050" dirty="0"/>
          </a:p>
        </p:txBody>
      </p:sp>
      <p:cxnSp>
        <p:nvCxnSpPr>
          <p:cNvPr id="14" name="Elbow Connector 13"/>
          <p:cNvCxnSpPr>
            <a:stCxn id="20" idx="2"/>
            <a:endCxn id="5" idx="2"/>
          </p:cNvCxnSpPr>
          <p:nvPr/>
        </p:nvCxnSpPr>
        <p:spPr>
          <a:xfrm rot="5400000">
            <a:off x="3181350" y="-435102"/>
            <a:ext cx="12700" cy="51435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10668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>
            <a:off x="2362200" y="18303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" name="Flowchart: Decision 19"/>
          <p:cNvSpPr/>
          <p:nvPr/>
        </p:nvSpPr>
        <p:spPr>
          <a:xfrm>
            <a:off x="5105400" y="15240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24" name="Straight Arrow Connector 23"/>
          <p:cNvCxnSpPr>
            <a:stCxn id="10" idx="3"/>
            <a:endCxn id="29" idx="1"/>
          </p:cNvCxnSpPr>
          <p:nvPr/>
        </p:nvCxnSpPr>
        <p:spPr>
          <a:xfrm>
            <a:off x="35814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Flowchart: Process 28"/>
          <p:cNvSpPr/>
          <p:nvPr/>
        </p:nvSpPr>
        <p:spPr>
          <a:xfrm>
            <a:off x="396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Edge to the list</a:t>
            </a:r>
            <a:endParaRPr lang="en-US" sz="1050" dirty="0"/>
          </a:p>
        </p:txBody>
      </p:sp>
      <p:cxnSp>
        <p:nvCxnSpPr>
          <p:cNvPr id="35" name="Straight Arrow Connector 34"/>
          <p:cNvCxnSpPr>
            <a:stCxn id="29" idx="3"/>
            <a:endCxn id="20" idx="1"/>
          </p:cNvCxnSpPr>
          <p:nvPr/>
        </p:nvCxnSpPr>
        <p:spPr>
          <a:xfrm>
            <a:off x="4876800" y="18303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Flowchart: Process 52"/>
          <p:cNvSpPr/>
          <p:nvPr/>
        </p:nvSpPr>
        <p:spPr>
          <a:xfrm>
            <a:off x="7315200" y="15240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edge from list</a:t>
            </a:r>
            <a:endParaRPr lang="en-US" sz="1050" dirty="0"/>
          </a:p>
        </p:txBody>
      </p:sp>
      <p:cxnSp>
        <p:nvCxnSpPr>
          <p:cNvPr id="57" name="Straight Arrow Connector 56"/>
          <p:cNvCxnSpPr>
            <a:stCxn id="20" idx="3"/>
            <a:endCxn id="53" idx="1"/>
          </p:cNvCxnSpPr>
          <p:nvPr/>
        </p:nvCxnSpPr>
        <p:spPr>
          <a:xfrm>
            <a:off x="6400800" y="183032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4953000" y="2362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53200" y="14478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5" name="Flowchart: Process 74"/>
          <p:cNvSpPr/>
          <p:nvPr/>
        </p:nvSpPr>
        <p:spPr>
          <a:xfrm>
            <a:off x="7315200" y="24384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edge in the graph</a:t>
            </a:r>
            <a:endParaRPr lang="en-US" sz="1050" dirty="0"/>
          </a:p>
        </p:txBody>
      </p:sp>
      <p:cxnSp>
        <p:nvCxnSpPr>
          <p:cNvPr id="77" name="Straight Arrow Connector 76"/>
          <p:cNvCxnSpPr>
            <a:stCxn id="53" idx="2"/>
            <a:endCxn id="75" idx="0"/>
          </p:cNvCxnSpPr>
          <p:nvPr/>
        </p:nvCxnSpPr>
        <p:spPr>
          <a:xfrm>
            <a:off x="7810500" y="21366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7162800" y="33528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79" name="Straight Arrow Connector 78"/>
          <p:cNvCxnSpPr>
            <a:stCxn id="75" idx="2"/>
            <a:endCxn id="78" idx="0"/>
          </p:cNvCxnSpPr>
          <p:nvPr/>
        </p:nvCxnSpPr>
        <p:spPr>
          <a:xfrm>
            <a:off x="7810500" y="30510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/>
          <p:cNvSpPr/>
          <p:nvPr/>
        </p:nvSpPr>
        <p:spPr>
          <a:xfrm>
            <a:off x="5334000" y="33528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Draw Graph</a:t>
            </a:r>
            <a:endParaRPr lang="en-US" sz="1050" dirty="0"/>
          </a:p>
        </p:txBody>
      </p:sp>
      <p:cxnSp>
        <p:nvCxnSpPr>
          <p:cNvPr id="88" name="Straight Arrow Connector 87"/>
          <p:cNvCxnSpPr>
            <a:stCxn id="78" idx="1"/>
            <a:endCxn id="87" idx="3"/>
          </p:cNvCxnSpPr>
          <p:nvPr/>
        </p:nvCxnSpPr>
        <p:spPr>
          <a:xfrm flipH="1">
            <a:off x="6324600" y="365912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8" idx="3"/>
            <a:endCxn id="53" idx="3"/>
          </p:cNvCxnSpPr>
          <p:nvPr/>
        </p:nvCxnSpPr>
        <p:spPr>
          <a:xfrm flipH="1" flipV="1">
            <a:off x="8305800" y="1830324"/>
            <a:ext cx="152400" cy="1828800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6553200" y="32766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229600" y="32004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62200" y="609600"/>
            <a:ext cx="20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Input file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010400" y="685800"/>
            <a:ext cx="18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Generating Graph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71706" y="2895600"/>
            <a:ext cx="13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 Graph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6934200" y="4038600"/>
            <a:ext cx="2133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286000" y="1524000"/>
            <a:ext cx="4495800" cy="350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200" y="1447800"/>
            <a:ext cx="2133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Play a SDM game session</a:t>
            </a:r>
            <a:endParaRPr lang="en-US" sz="900" dirty="0"/>
          </a:p>
        </p:txBody>
      </p:sp>
      <p:sp>
        <p:nvSpPr>
          <p:cNvPr id="5" name="Flowchart: Process 4"/>
          <p:cNvSpPr/>
          <p:nvPr/>
        </p:nvSpPr>
        <p:spPr>
          <a:xfrm>
            <a:off x="12192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Questionnaire</a:t>
            </a:r>
            <a:endParaRPr lang="en-US" sz="900" dirty="0"/>
          </a:p>
        </p:txBody>
      </p:sp>
      <p:sp>
        <p:nvSpPr>
          <p:cNvPr id="6" name="Flowchart: Process 5"/>
          <p:cNvSpPr/>
          <p:nvPr/>
        </p:nvSpPr>
        <p:spPr>
          <a:xfrm>
            <a:off x="2438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SDM tutorial video</a:t>
            </a:r>
            <a:endParaRPr lang="en-US" sz="900" dirty="0"/>
          </a:p>
        </p:txBody>
      </p:sp>
      <p:sp>
        <p:nvSpPr>
          <p:cNvPr id="7" name="Flowchart: Process 6"/>
          <p:cNvSpPr/>
          <p:nvPr/>
        </p:nvSpPr>
        <p:spPr>
          <a:xfrm>
            <a:off x="3581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video from the game session</a:t>
            </a:r>
            <a:endParaRPr lang="en-US" sz="900" dirty="0"/>
          </a:p>
        </p:txBody>
      </p:sp>
      <p:sp>
        <p:nvSpPr>
          <p:cNvPr id="8" name="Flowchart: Decision 7"/>
          <p:cNvSpPr/>
          <p:nvPr/>
        </p:nvSpPr>
        <p:spPr>
          <a:xfrm>
            <a:off x="4724400" y="1676400"/>
            <a:ext cx="13716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Divide in two groups</a:t>
            </a:r>
            <a:endParaRPr lang="en-US" sz="900" dirty="0"/>
          </a:p>
        </p:txBody>
      </p:sp>
      <p:sp>
        <p:nvSpPr>
          <p:cNvPr id="9" name="Flowchart: Process 8"/>
          <p:cNvSpPr/>
          <p:nvPr/>
        </p:nvSpPr>
        <p:spPr>
          <a:xfrm>
            <a:off x="5562600" y="2667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Answer Questionnaire</a:t>
            </a:r>
            <a:endParaRPr lang="en-US" sz="900" dirty="0"/>
          </a:p>
        </p:txBody>
      </p:sp>
      <p:sp>
        <p:nvSpPr>
          <p:cNvPr id="10" name="Flowchart: Process 9"/>
          <p:cNvSpPr/>
          <p:nvPr/>
        </p:nvSpPr>
        <p:spPr>
          <a:xfrm>
            <a:off x="4267200" y="2667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Proof Viewer Tutorial</a:t>
            </a:r>
            <a:endParaRPr lang="en-US" sz="900" dirty="0"/>
          </a:p>
        </p:txBody>
      </p:sp>
      <p:sp>
        <p:nvSpPr>
          <p:cNvPr id="11" name="Flowchart: Process 10"/>
          <p:cNvSpPr/>
          <p:nvPr/>
        </p:nvSpPr>
        <p:spPr>
          <a:xfrm>
            <a:off x="4267200" y="35052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Proof Viewer</a:t>
            </a:r>
            <a:endParaRPr lang="en-US" sz="900" dirty="0"/>
          </a:p>
        </p:txBody>
      </p:sp>
      <p:sp>
        <p:nvSpPr>
          <p:cNvPr id="12" name="Flowchart: Process 11"/>
          <p:cNvSpPr/>
          <p:nvPr/>
        </p:nvSpPr>
        <p:spPr>
          <a:xfrm>
            <a:off x="4267200" y="4343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Answer Questionnaire</a:t>
            </a:r>
            <a:endParaRPr lang="en-US" sz="900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1066800" y="1982724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2133600" y="19827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3352800" y="19827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495800" y="19827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>
            <a:off x="5410200" y="2289048"/>
            <a:ext cx="60960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 flipH="1">
            <a:off x="4724400" y="2289048"/>
            <a:ext cx="68580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4724400" y="3279648"/>
            <a:ext cx="0" cy="22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4724400" y="4117848"/>
            <a:ext cx="0" cy="22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7010400" y="4340352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Correct Questionnaire</a:t>
            </a:r>
            <a:endParaRPr lang="en-US" sz="900" dirty="0"/>
          </a:p>
        </p:txBody>
      </p:sp>
      <p:cxnSp>
        <p:nvCxnSpPr>
          <p:cNvPr id="56" name="Straight Arrow Connector 55"/>
          <p:cNvCxnSpPr>
            <a:stCxn id="9" idx="2"/>
            <a:endCxn id="54" idx="1"/>
          </p:cNvCxnSpPr>
          <p:nvPr/>
        </p:nvCxnSpPr>
        <p:spPr>
          <a:xfrm>
            <a:off x="6019800" y="3279648"/>
            <a:ext cx="990600" cy="1367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3"/>
            <a:endCxn id="54" idx="1"/>
          </p:cNvCxnSpPr>
          <p:nvPr/>
        </p:nvCxnSpPr>
        <p:spPr>
          <a:xfrm flipV="1">
            <a:off x="5181600" y="4646676"/>
            <a:ext cx="1828800" cy="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/>
          <p:cNvSpPr/>
          <p:nvPr/>
        </p:nvSpPr>
        <p:spPr>
          <a:xfrm>
            <a:off x="8077200" y="4343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Calculate Results</a:t>
            </a:r>
            <a:endParaRPr lang="en-US" sz="900" dirty="0"/>
          </a:p>
        </p:txBody>
      </p:sp>
      <p:cxnSp>
        <p:nvCxnSpPr>
          <p:cNvPr id="68" name="Straight Arrow Connector 67"/>
          <p:cNvCxnSpPr>
            <a:stCxn id="54" idx="3"/>
            <a:endCxn id="66" idx="1"/>
          </p:cNvCxnSpPr>
          <p:nvPr/>
        </p:nvCxnSpPr>
        <p:spPr>
          <a:xfrm>
            <a:off x="7924800" y="4646676"/>
            <a:ext cx="152400" cy="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000" y="14147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Generate Questionnaire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2447279" y="2667000"/>
            <a:ext cx="11320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Run Experiment </a:t>
            </a:r>
          </a:p>
          <a:p>
            <a:pPr algn="ctr"/>
            <a:r>
              <a:rPr lang="en-US" sz="1100" dirty="0" smtClean="0"/>
              <a:t>with </a:t>
            </a:r>
          </a:p>
          <a:p>
            <a:pPr algn="ctr"/>
            <a:r>
              <a:rPr lang="en-US" sz="1100" dirty="0" smtClean="0"/>
              <a:t>Volunteers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467600" y="4038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Analyze Results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177" name="Oval 176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178" name="Straight Arrow Connector 177"/>
          <p:cNvCxnSpPr>
            <a:stCxn id="8" idx="2"/>
            <a:endCxn id="177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116" idx="7"/>
            <a:endCxn id="9" idx="7"/>
          </p:cNvCxnSpPr>
          <p:nvPr/>
        </p:nvCxnSpPr>
        <p:spPr>
          <a:xfrm rot="16200000" flipV="1">
            <a:off x="3622208" y="-1869608"/>
            <a:ext cx="533400" cy="6477000"/>
          </a:xfrm>
          <a:prstGeom prst="bentConnector3">
            <a:avLst>
              <a:gd name="adj1" fmla="val 198064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9000" y="304800"/>
            <a:ext cx="1881734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4" idx="2"/>
            <a:endCxn id="8" idx="2"/>
          </p:cNvCxnSpPr>
          <p:nvPr/>
        </p:nvCxnSpPr>
        <p:spPr>
          <a:xfrm rot="10800000">
            <a:off x="2895600" y="4114800"/>
            <a:ext cx="5486400" cy="7620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05400" y="4572000"/>
            <a:ext cx="1884107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61" name="Elbow Connector 60"/>
          <p:cNvCxnSpPr>
            <a:stCxn id="5" idx="0"/>
            <a:endCxn id="8" idx="0"/>
          </p:cNvCxnSpPr>
          <p:nvPr/>
        </p:nvCxnSpPr>
        <p:spPr>
          <a:xfrm rot="16200000" flipV="1">
            <a:off x="3962400" y="2286000"/>
            <a:ext cx="12700" cy="2133600"/>
          </a:xfrm>
          <a:prstGeom prst="bentConnector3">
            <a:avLst>
              <a:gd name="adj1" fmla="val 17928006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24200" y="762000"/>
            <a:ext cx="1768946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147" idx="2"/>
            <a:endCxn id="10" idx="4"/>
          </p:cNvCxnSpPr>
          <p:nvPr/>
        </p:nvCxnSpPr>
        <p:spPr>
          <a:xfrm rot="5400000">
            <a:off x="3314700" y="1181100"/>
            <a:ext cx="914400" cy="6781800"/>
          </a:xfrm>
          <a:prstGeom prst="bentConnector3">
            <a:avLst>
              <a:gd name="adj1" fmla="val 224000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00" y="5943600"/>
            <a:ext cx="77457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181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3657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7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5720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2286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9624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2"/>
            <a:endCxn id="147" idx="3"/>
          </p:cNvCxnSpPr>
          <p:nvPr/>
        </p:nvCxnSpPr>
        <p:spPr>
          <a:xfrm flipH="1">
            <a:off x="7848600" y="3733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4038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419600" y="2139018"/>
            <a:ext cx="11430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3657600" y="2362200"/>
            <a:ext cx="223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612808" y="4114800"/>
            <a:ext cx="949792" cy="263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990600" y="37338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1066800" y="3733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1711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1107608" y="1641008"/>
            <a:ext cx="2993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38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648200" y="2209800"/>
            <a:ext cx="12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2590800"/>
            <a:ext cx="1232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25146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43434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Used</a:t>
            </a:r>
          </a:p>
          <a:p>
            <a:pPr algn="ctr"/>
            <a:r>
              <a:rPr lang="en-US" sz="1200" dirty="0" smtClean="0"/>
              <a:t>(Baking)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43800" y="31242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2600" y="42672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28800" y="29718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56388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295400" y="34290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3619500" y="-419100"/>
            <a:ext cx="457200" cy="4343400"/>
          </a:xfrm>
          <a:prstGeom prst="bentConnector3">
            <a:avLst>
              <a:gd name="adj1" fmla="val -16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708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943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6289208" y="2174408"/>
            <a:ext cx="1178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858000" y="24384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43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116" idx="7"/>
            <a:endCxn id="9" idx="7"/>
          </p:cNvCxnSpPr>
          <p:nvPr/>
        </p:nvCxnSpPr>
        <p:spPr>
          <a:xfrm rot="16200000" flipV="1">
            <a:off x="3431708" y="-1221908"/>
            <a:ext cx="533400" cy="5181600"/>
          </a:xfrm>
          <a:prstGeom prst="bentConnector3">
            <a:avLst>
              <a:gd name="adj1" fmla="val 1003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6600" y="685800"/>
            <a:ext cx="18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5" idx="2"/>
            <a:endCxn id="8" idx="2"/>
          </p:cNvCxnSpPr>
          <p:nvPr/>
        </p:nvCxnSpPr>
        <p:spPr>
          <a:xfrm rot="5400000">
            <a:off x="4610100" y="3162300"/>
            <a:ext cx="12700" cy="1905000"/>
          </a:xfrm>
          <a:prstGeom prst="bentConnector3">
            <a:avLst>
              <a:gd name="adj1" fmla="val 1051200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6200" y="5105400"/>
            <a:ext cx="17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147" idx="2"/>
            <a:endCxn id="10" idx="4"/>
          </p:cNvCxnSpPr>
          <p:nvPr/>
        </p:nvCxnSpPr>
        <p:spPr>
          <a:xfrm rot="5400000">
            <a:off x="3581400" y="1143000"/>
            <a:ext cx="914400" cy="6858000"/>
          </a:xfrm>
          <a:prstGeom prst="bentConnector3">
            <a:avLst>
              <a:gd name="adj1" fmla="val 173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8400" y="5334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4" idx="0"/>
            <a:endCxn id="8" idx="0"/>
          </p:cNvCxnSpPr>
          <p:nvPr/>
        </p:nvCxnSpPr>
        <p:spPr>
          <a:xfrm rot="16200000" flipV="1">
            <a:off x="6210300" y="800100"/>
            <a:ext cx="12700" cy="510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81600" y="2743200"/>
            <a:ext cx="18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82" name="Oval 81"/>
          <p:cNvSpPr/>
          <p:nvPr/>
        </p:nvSpPr>
        <p:spPr>
          <a:xfrm>
            <a:off x="22098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83" name="Straight Arrow Connector 82"/>
          <p:cNvCxnSpPr>
            <a:stCxn id="8" idx="2"/>
            <a:endCxn id="82" idx="7"/>
          </p:cNvCxnSpPr>
          <p:nvPr/>
        </p:nvCxnSpPr>
        <p:spPr>
          <a:xfrm flipH="1">
            <a:off x="2860208" y="4114800"/>
            <a:ext cx="7973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4200" y="4648200"/>
            <a:ext cx="52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4008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6" name="Oval 5"/>
          <p:cNvSpPr/>
          <p:nvPr/>
        </p:nvSpPr>
        <p:spPr>
          <a:xfrm>
            <a:off x="4419600" y="2895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 batter</a:t>
            </a:r>
          </a:p>
        </p:txBody>
      </p:sp>
      <p:cxnSp>
        <p:nvCxnSpPr>
          <p:cNvPr id="8" name="Straight Arrow Connector 7"/>
          <p:cNvCxnSpPr>
            <a:stCxn id="6" idx="2"/>
            <a:endCxn id="4" idx="3"/>
          </p:cNvCxnSpPr>
          <p:nvPr/>
        </p:nvCxnSpPr>
        <p:spPr>
          <a:xfrm flipH="1">
            <a:off x="3124200" y="3276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6" idx="6"/>
          </p:cNvCxnSpPr>
          <p:nvPr/>
        </p:nvCxnSpPr>
        <p:spPr>
          <a:xfrm flipH="1">
            <a:off x="51816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0400" y="29718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971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63246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3124200" y="19050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1000" y="16002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800600" y="20574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102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22860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5" idx="6"/>
          </p:cNvCxnSpPr>
          <p:nvPr/>
        </p:nvCxnSpPr>
        <p:spPr>
          <a:xfrm flipH="1">
            <a:off x="2895600" y="2667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478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2" name="Oval 11"/>
          <p:cNvSpPr/>
          <p:nvPr/>
        </p:nvSpPr>
        <p:spPr>
          <a:xfrm>
            <a:off x="62484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733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Churning</a:t>
            </a:r>
            <a:endParaRPr lang="en-US" sz="1050" baseline="-25000" dirty="0"/>
          </a:p>
        </p:txBody>
      </p:sp>
      <p:cxnSp>
        <p:nvCxnSpPr>
          <p:cNvPr id="14" name="Straight Arrow Connector 13"/>
          <p:cNvCxnSpPr>
            <a:stCxn id="13" idx="1"/>
            <a:endCxn id="11" idx="6"/>
          </p:cNvCxnSpPr>
          <p:nvPr/>
        </p:nvCxnSpPr>
        <p:spPr>
          <a:xfrm flipH="1">
            <a:off x="2209800" y="4114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3"/>
          </p:cNvCxnSpPr>
          <p:nvPr/>
        </p:nvCxnSpPr>
        <p:spPr>
          <a:xfrm flipH="1">
            <a:off x="4572000" y="4114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400" y="3733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0600" y="38100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2971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4200" y="4038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4114800"/>
            <a:ext cx="13716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2362200"/>
            <a:ext cx="1524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2209800" y="4572000"/>
            <a:ext cx="472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0"/>
          </p:cNvCxnSpPr>
          <p:nvPr/>
        </p:nvCxnSpPr>
        <p:spPr>
          <a:xfrm flipH="1">
            <a:off x="1524000" y="3272771"/>
            <a:ext cx="1670985" cy="84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8" idx="6"/>
          </p:cNvCxnSpPr>
          <p:nvPr/>
        </p:nvCxnSpPr>
        <p:spPr>
          <a:xfrm flipH="1" flipV="1">
            <a:off x="4495800" y="2895600"/>
            <a:ext cx="32385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5" idx="1"/>
          </p:cNvCxnSpPr>
          <p:nvPr/>
        </p:nvCxnSpPr>
        <p:spPr>
          <a:xfrm>
            <a:off x="3733800" y="3429000"/>
            <a:ext cx="3200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8" idx="0"/>
          </p:cNvCxnSpPr>
          <p:nvPr/>
        </p:nvCxnSpPr>
        <p:spPr>
          <a:xfrm rot="16200000" flipV="1">
            <a:off x="3925094" y="2170907"/>
            <a:ext cx="156229" cy="538815"/>
          </a:xfrm>
          <a:prstGeom prst="curvedConnector3">
            <a:avLst>
              <a:gd name="adj1" fmla="val 4687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2971800"/>
            <a:ext cx="177029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wasAttributedTo</a:t>
            </a:r>
            <a:endParaRPr lang="en-US" dirty="0" smtClean="0"/>
          </a:p>
          <a:p>
            <a:pPr algn="ctr"/>
            <a:r>
              <a:rPr lang="en-US" dirty="0" err="1" smtClean="0"/>
              <a:t>wasQuotedFrom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3505200"/>
            <a:ext cx="180947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wasGeneratedBy</a:t>
            </a:r>
            <a:endParaRPr lang="en-US" dirty="0" smtClean="0"/>
          </a:p>
          <a:p>
            <a:pPr algn="ctr"/>
            <a:r>
              <a:rPr lang="en-US" dirty="0" err="1" smtClean="0"/>
              <a:t>wasInvalidatedBy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38600" y="1295400"/>
            <a:ext cx="176631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wasDerivedFrom</a:t>
            </a:r>
            <a:endParaRPr lang="en-US" dirty="0" smtClean="0"/>
          </a:p>
          <a:p>
            <a:pPr algn="ctr"/>
            <a:r>
              <a:rPr lang="en-US" dirty="0" err="1" smtClean="0"/>
              <a:t>wasRevisionOf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4572000"/>
            <a:ext cx="176638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wasAssociatedTo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91200" y="2667000"/>
            <a:ext cx="177029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wasStartedBy</a:t>
            </a:r>
            <a:endParaRPr lang="en-US" dirty="0" smtClean="0"/>
          </a:p>
          <a:p>
            <a:pPr algn="ctr"/>
            <a:r>
              <a:rPr lang="en-US" dirty="0" err="1" smtClean="0"/>
              <a:t>wasEndedBy</a:t>
            </a:r>
            <a:endParaRPr lang="en-US" dirty="0" smtClean="0"/>
          </a:p>
          <a:p>
            <a:pPr algn="ctr"/>
            <a:r>
              <a:rPr lang="en-US" dirty="0" smtClean="0"/>
              <a:t>Used</a:t>
            </a:r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</p:txBody>
      </p:sp>
      <p:cxnSp>
        <p:nvCxnSpPr>
          <p:cNvPr id="50" name="Shape 49"/>
          <p:cNvCxnSpPr>
            <a:stCxn id="5" idx="2"/>
            <a:endCxn id="5" idx="3"/>
          </p:cNvCxnSpPr>
          <p:nvPr/>
        </p:nvCxnSpPr>
        <p:spPr>
          <a:xfrm rot="5400000" flipH="1" flipV="1">
            <a:off x="7867650" y="4438650"/>
            <a:ext cx="533400" cy="800100"/>
          </a:xfrm>
          <a:prstGeom prst="curvedConnector4">
            <a:avLst>
              <a:gd name="adj1" fmla="val -108000"/>
              <a:gd name="adj2" fmla="val 1285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3200" y="5410200"/>
            <a:ext cx="177029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wasInformedBy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  <a:p>
            <a:pPr algn="ctr"/>
            <a:r>
              <a:rPr lang="en-US" dirty="0" err="1" smtClean="0"/>
              <a:t>wasStartedBy</a:t>
            </a:r>
            <a:endParaRPr lang="en-US" dirty="0"/>
          </a:p>
        </p:txBody>
      </p:sp>
      <p:cxnSp>
        <p:nvCxnSpPr>
          <p:cNvPr id="61" name="Shape 60"/>
          <p:cNvCxnSpPr>
            <a:stCxn id="7" idx="1"/>
            <a:endCxn id="7" idx="2"/>
          </p:cNvCxnSpPr>
          <p:nvPr/>
        </p:nvCxnSpPr>
        <p:spPr>
          <a:xfrm rot="10800000" flipH="1" flipV="1">
            <a:off x="838200" y="4686300"/>
            <a:ext cx="685800" cy="571500"/>
          </a:xfrm>
          <a:prstGeom prst="curvedConnector4">
            <a:avLst>
              <a:gd name="adj1" fmla="val -76000"/>
              <a:gd name="adj2" fmla="val 1672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5800" y="5562600"/>
            <a:ext cx="179799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actedOnBehalfOf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524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Domain Specialization: Workflow, Web, Biology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12192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Essential Profiles: Collections, Attribution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22860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Abstract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3048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Bindings: XML schema, mapping to RDF, and OWL Ontology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1722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based APIs: provenance access, embedding, querying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429000"/>
            <a:ext cx="54102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PROV-XML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Serialization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35052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PROV-CONSTRAINTS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1910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PROV-SEM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8600" y="3657600"/>
            <a:ext cx="1219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PROV-LINKS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PROV-AQ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545</Words>
  <Application>Microsoft Office PowerPoint</Application>
  <PresentationFormat>On-screen Show (4:3)</PresentationFormat>
  <Paragraphs>316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Kohwalter</dc:creator>
  <cp:lastModifiedBy>Kohwalter</cp:lastModifiedBy>
  <cp:revision>75</cp:revision>
  <dcterms:created xsi:type="dcterms:W3CDTF">2013-04-29T16:18:52Z</dcterms:created>
  <dcterms:modified xsi:type="dcterms:W3CDTF">2013-07-06T22:57:58Z</dcterms:modified>
</cp:coreProperties>
</file>