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63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4" r:id="rId15"/>
    <p:sldId id="275" r:id="rId16"/>
    <p:sldId id="276" r:id="rId17"/>
    <p:sldId id="277" r:id="rId18"/>
    <p:sldId id="278" r:id="rId19"/>
    <p:sldId id="279" r:id="rId20"/>
    <p:sldId id="271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B0D56-BC31-4997-A5B4-54E7FF55EA8B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00" y="6096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baseline="-25000" dirty="0"/>
          </a:p>
        </p:txBody>
      </p:sp>
      <p:sp>
        <p:nvSpPr>
          <p:cNvPr id="5" name="Oval 4"/>
          <p:cNvSpPr/>
          <p:nvPr/>
        </p:nvSpPr>
        <p:spPr>
          <a:xfrm>
            <a:off x="2057400" y="609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</p:txBody>
      </p:sp>
      <p:sp>
        <p:nvSpPr>
          <p:cNvPr id="6" name="Octagon 5"/>
          <p:cNvSpPr/>
          <p:nvPr/>
        </p:nvSpPr>
        <p:spPr>
          <a:xfrm>
            <a:off x="2057400" y="2743200"/>
            <a:ext cx="762000" cy="762000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7400" y="16764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baseline="-25000" dirty="0"/>
          </a:p>
        </p:txBody>
      </p:sp>
      <p:sp>
        <p:nvSpPr>
          <p:cNvPr id="9" name="Oval 8"/>
          <p:cNvSpPr/>
          <p:nvPr/>
        </p:nvSpPr>
        <p:spPr>
          <a:xfrm>
            <a:off x="4724400" y="16764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4400" y="27432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4724400" y="38862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2057400" y="38862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baseline="-25000" dirty="0"/>
          </a:p>
        </p:txBody>
      </p:sp>
      <p:sp>
        <p:nvSpPr>
          <p:cNvPr id="13" name="Oval 12"/>
          <p:cNvSpPr/>
          <p:nvPr/>
        </p:nvSpPr>
        <p:spPr>
          <a:xfrm>
            <a:off x="4724400" y="4876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</a:p>
        </p:txBody>
      </p:sp>
      <p:sp>
        <p:nvSpPr>
          <p:cNvPr id="14" name="Oval 13"/>
          <p:cNvSpPr/>
          <p:nvPr/>
        </p:nvSpPr>
        <p:spPr>
          <a:xfrm>
            <a:off x="2057400" y="4876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</a:p>
        </p:txBody>
      </p:sp>
      <p:cxnSp>
        <p:nvCxnSpPr>
          <p:cNvPr id="16" name="Straight Arrow Connector 15"/>
          <p:cNvCxnSpPr>
            <a:stCxn id="4" idx="1"/>
            <a:endCxn id="5" idx="6"/>
          </p:cNvCxnSpPr>
          <p:nvPr/>
        </p:nvCxnSpPr>
        <p:spPr>
          <a:xfrm flipH="1">
            <a:off x="2819400" y="9906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8" idx="3"/>
          </p:cNvCxnSpPr>
          <p:nvPr/>
        </p:nvCxnSpPr>
        <p:spPr>
          <a:xfrm flipH="1">
            <a:off x="2819400" y="20574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1"/>
          </p:cNvCxnSpPr>
          <p:nvPr/>
        </p:nvCxnSpPr>
        <p:spPr>
          <a:xfrm flipH="1">
            <a:off x="2819400" y="31242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1"/>
            <a:endCxn id="12" idx="3"/>
          </p:cNvCxnSpPr>
          <p:nvPr/>
        </p:nvCxnSpPr>
        <p:spPr>
          <a:xfrm flipH="1">
            <a:off x="2819400" y="42672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2"/>
            <a:endCxn id="14" idx="6"/>
          </p:cNvCxnSpPr>
          <p:nvPr/>
        </p:nvCxnSpPr>
        <p:spPr>
          <a:xfrm flipH="1">
            <a:off x="2819400" y="52578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52800" y="685800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used(R)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895600" y="1676400"/>
            <a:ext cx="1627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wasGeneratedBy</a:t>
            </a:r>
            <a:r>
              <a:rPr lang="en-US" sz="1400" dirty="0" smtClean="0"/>
              <a:t>(R)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971800" y="2743200"/>
            <a:ext cx="1679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wasControllredBy</a:t>
            </a:r>
            <a:r>
              <a:rPr lang="en-US" sz="1400" dirty="0" smtClean="0"/>
              <a:t>(R)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124200" y="3886200"/>
            <a:ext cx="1331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wasTriggeredBy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3124200" y="4876800"/>
            <a:ext cx="141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wasDerivedFrom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581400" y="990600"/>
            <a:ext cx="324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</a:t>
            </a:r>
            <a:r>
              <a:rPr lang="en-US" sz="1400" baseline="-25000" dirty="0" err="1" smtClean="0"/>
              <a:t>u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3581400" y="2057400"/>
            <a:ext cx="315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</a:t>
            </a:r>
            <a:r>
              <a:rPr lang="en-US" sz="1400" baseline="-25000" dirty="0" err="1" smtClean="0"/>
              <a:t>g</a:t>
            </a:r>
            <a:endParaRPr lang="en-US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3276600" y="3124200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</a:t>
            </a:r>
            <a:r>
              <a:rPr lang="en-US" sz="1400" baseline="-25000" dirty="0" smtClean="0"/>
              <a:t>b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4038600" y="3124200"/>
            <a:ext cx="316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</a:t>
            </a:r>
            <a:r>
              <a:rPr lang="en-US" sz="1400" baseline="-25000" dirty="0" smtClean="0"/>
              <a:t>e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3657600" y="4267200"/>
            <a:ext cx="324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</a:t>
            </a:r>
            <a:r>
              <a:rPr lang="en-US" sz="1400" baseline="-25000" dirty="0" err="1" smtClean="0"/>
              <a:t>u</a:t>
            </a:r>
            <a:endParaRPr lang="en-US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3657600" y="5257800"/>
            <a:ext cx="324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</a:t>
            </a:r>
            <a:r>
              <a:rPr lang="en-US" sz="1400" baseline="-25000" dirty="0" err="1" smtClean="0"/>
              <a:t>g</a:t>
            </a:r>
            <a:endParaRPr lang="en-US" baseline="-25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0" y="3352800"/>
            <a:ext cx="7620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Cook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6705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10" name="Oval 9"/>
          <p:cNvSpPr/>
          <p:nvPr/>
        </p:nvSpPr>
        <p:spPr>
          <a:xfrm>
            <a:off x="3657600" y="4191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Eggs</a:t>
            </a:r>
          </a:p>
        </p:txBody>
      </p:sp>
      <p:sp>
        <p:nvSpPr>
          <p:cNvPr id="11" name="Oval 10"/>
          <p:cNvSpPr/>
          <p:nvPr/>
        </p:nvSpPr>
        <p:spPr>
          <a:xfrm>
            <a:off x="4876800" y="2590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Flour</a:t>
            </a:r>
          </a:p>
        </p:txBody>
      </p:sp>
      <p:sp>
        <p:nvSpPr>
          <p:cNvPr id="12" name="Oval 11"/>
          <p:cNvSpPr/>
          <p:nvPr/>
        </p:nvSpPr>
        <p:spPr>
          <a:xfrm>
            <a:off x="5638800" y="1905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15" name="Oval 14"/>
          <p:cNvSpPr/>
          <p:nvPr/>
        </p:nvSpPr>
        <p:spPr>
          <a:xfrm>
            <a:off x="6477000" y="47244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Sugar</a:t>
            </a:r>
          </a:p>
        </p:txBody>
      </p:sp>
      <p:cxnSp>
        <p:nvCxnSpPr>
          <p:cNvPr id="24" name="Straight Arrow Connector 23"/>
          <p:cNvCxnSpPr>
            <a:stCxn id="8" idx="1"/>
            <a:endCxn id="7" idx="3"/>
          </p:cNvCxnSpPr>
          <p:nvPr/>
        </p:nvCxnSpPr>
        <p:spPr>
          <a:xfrm flipH="1">
            <a:off x="3810000" y="3733800"/>
            <a:ext cx="2895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10" idx="6"/>
          </p:cNvCxnSpPr>
          <p:nvPr/>
        </p:nvCxnSpPr>
        <p:spPr>
          <a:xfrm flipH="1">
            <a:off x="4419600" y="4114800"/>
            <a:ext cx="2667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  <a:endCxn id="15" idx="0"/>
          </p:cNvCxnSpPr>
          <p:nvPr/>
        </p:nvCxnSpPr>
        <p:spPr>
          <a:xfrm flipH="1">
            <a:off x="6858000" y="4114800"/>
            <a:ext cx="2286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12" idx="5"/>
          </p:cNvCxnSpPr>
          <p:nvPr/>
        </p:nvCxnSpPr>
        <p:spPr>
          <a:xfrm flipH="1" flipV="1">
            <a:off x="6289208" y="2555408"/>
            <a:ext cx="797392" cy="797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0"/>
            <a:endCxn id="11" idx="6"/>
          </p:cNvCxnSpPr>
          <p:nvPr/>
        </p:nvCxnSpPr>
        <p:spPr>
          <a:xfrm flipH="1" flipV="1">
            <a:off x="5638800" y="2971800"/>
            <a:ext cx="1447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724400" y="3581400"/>
            <a:ext cx="1232324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wasControlledBy</a:t>
            </a:r>
            <a:endParaRPr lang="en-US" sz="12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6553200" y="27432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876800" y="42672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943600" y="30480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889339" y="42672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65" name="Oval 64"/>
          <p:cNvSpPr/>
          <p:nvPr/>
        </p:nvSpPr>
        <p:spPr>
          <a:xfrm>
            <a:off x="5029200" y="4648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Hand Mixer</a:t>
            </a:r>
          </a:p>
        </p:txBody>
      </p:sp>
      <p:cxnSp>
        <p:nvCxnSpPr>
          <p:cNvPr id="69" name="Straight Arrow Connector 68"/>
          <p:cNvCxnSpPr>
            <a:stCxn id="8" idx="2"/>
            <a:endCxn id="65" idx="7"/>
          </p:cNvCxnSpPr>
          <p:nvPr/>
        </p:nvCxnSpPr>
        <p:spPr>
          <a:xfrm flipH="1">
            <a:off x="5679608" y="4114800"/>
            <a:ext cx="1406992" cy="644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943600" y="44196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50" name="Oval 49"/>
          <p:cNvSpPr/>
          <p:nvPr/>
        </p:nvSpPr>
        <p:spPr>
          <a:xfrm>
            <a:off x="2743200" y="1981200"/>
            <a:ext cx="12192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Instructions: Recipe</a:t>
            </a:r>
          </a:p>
        </p:txBody>
      </p:sp>
      <p:cxnSp>
        <p:nvCxnSpPr>
          <p:cNvPr id="52" name="Straight Arrow Connector 51"/>
          <p:cNvCxnSpPr>
            <a:endCxn id="50" idx="4"/>
          </p:cNvCxnSpPr>
          <p:nvPr/>
        </p:nvCxnSpPr>
        <p:spPr>
          <a:xfrm flipH="1" flipV="1">
            <a:off x="3352800" y="2743200"/>
            <a:ext cx="11430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581400" y="2895600"/>
            <a:ext cx="688010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hadPlan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82000" y="4267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Cake</a:t>
            </a:r>
            <a:endParaRPr lang="en-US" sz="105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46482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sp>
        <p:nvSpPr>
          <p:cNvPr id="7" name="Octagon 6"/>
          <p:cNvSpPr/>
          <p:nvPr/>
        </p:nvSpPr>
        <p:spPr>
          <a:xfrm>
            <a:off x="4038600" y="1600200"/>
            <a:ext cx="762000" cy="762000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Cook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2514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cxnSp>
        <p:nvCxnSpPr>
          <p:cNvPr id="17" name="Straight Arrow Connector 16"/>
          <p:cNvCxnSpPr>
            <a:stCxn id="4" idx="1"/>
            <a:endCxn id="147" idx="3"/>
          </p:cNvCxnSpPr>
          <p:nvPr/>
        </p:nvCxnSpPr>
        <p:spPr>
          <a:xfrm flipH="1" flipV="1">
            <a:off x="7543800" y="3733800"/>
            <a:ext cx="949792" cy="644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8" idx="3"/>
          </p:cNvCxnSpPr>
          <p:nvPr/>
        </p:nvCxnSpPr>
        <p:spPr>
          <a:xfrm flipH="1">
            <a:off x="32766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  <a:endCxn id="7" idx="1"/>
          </p:cNvCxnSpPr>
          <p:nvPr/>
        </p:nvCxnSpPr>
        <p:spPr>
          <a:xfrm flipH="1" flipV="1">
            <a:off x="4800600" y="2139018"/>
            <a:ext cx="228600" cy="1213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3"/>
          </p:cNvCxnSpPr>
          <p:nvPr/>
        </p:nvCxnSpPr>
        <p:spPr>
          <a:xfrm flipV="1">
            <a:off x="2895600" y="2362200"/>
            <a:ext cx="1366182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29000" y="3609201"/>
            <a:ext cx="116224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419600" y="2590800"/>
            <a:ext cx="1232325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895600" y="2590800"/>
            <a:ext cx="1232324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wasControlledBy</a:t>
            </a:r>
            <a:endParaRPr lang="en-US" sz="12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7696200" y="3886200"/>
            <a:ext cx="1239635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</p:txBody>
      </p:sp>
      <p:sp>
        <p:nvSpPr>
          <p:cNvPr id="116" name="Oval 115"/>
          <p:cNvSpPr/>
          <p:nvPr/>
        </p:nvSpPr>
        <p:spPr>
          <a:xfrm>
            <a:off x="6477000" y="1524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Icing</a:t>
            </a:r>
            <a:endParaRPr lang="en-US" sz="1050" baseline="-25000" dirty="0"/>
          </a:p>
        </p:txBody>
      </p:sp>
      <p:sp>
        <p:nvSpPr>
          <p:cNvPr id="147" name="Rectangle 146"/>
          <p:cNvSpPr/>
          <p:nvPr/>
        </p:nvSpPr>
        <p:spPr>
          <a:xfrm>
            <a:off x="67818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Decorate</a:t>
            </a:r>
            <a:endParaRPr lang="en-US" sz="1050" baseline="-25000" dirty="0"/>
          </a:p>
        </p:txBody>
      </p:sp>
      <p:cxnSp>
        <p:nvCxnSpPr>
          <p:cNvPr id="151" name="Straight Arrow Connector 150"/>
          <p:cNvCxnSpPr>
            <a:stCxn id="147" idx="1"/>
            <a:endCxn id="5" idx="3"/>
          </p:cNvCxnSpPr>
          <p:nvPr/>
        </p:nvCxnSpPr>
        <p:spPr>
          <a:xfrm flipH="1">
            <a:off x="54102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7" idx="0"/>
            <a:endCxn id="116" idx="5"/>
          </p:cNvCxnSpPr>
          <p:nvPr/>
        </p:nvCxnSpPr>
        <p:spPr>
          <a:xfrm flipH="1" flipV="1">
            <a:off x="7127408" y="2174408"/>
            <a:ext cx="35392" cy="1178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010400" y="25146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562600" y="3609201"/>
            <a:ext cx="116224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stCxn id="147" idx="0"/>
            <a:endCxn id="7" idx="0"/>
          </p:cNvCxnSpPr>
          <p:nvPr/>
        </p:nvCxnSpPr>
        <p:spPr>
          <a:xfrm flipH="1" flipV="1">
            <a:off x="4800600" y="1823382"/>
            <a:ext cx="2362200" cy="1529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715000" y="2819400"/>
            <a:ext cx="1232325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1" name="Oval 60"/>
          <p:cNvSpPr/>
          <p:nvPr/>
        </p:nvSpPr>
        <p:spPr>
          <a:xfrm>
            <a:off x="3581400" y="4953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Oven</a:t>
            </a:r>
          </a:p>
        </p:txBody>
      </p:sp>
      <p:cxnSp>
        <p:nvCxnSpPr>
          <p:cNvPr id="62" name="Straight Arrow Connector 61"/>
          <p:cNvCxnSpPr>
            <a:stCxn id="5" idx="2"/>
            <a:endCxn id="61" idx="7"/>
          </p:cNvCxnSpPr>
          <p:nvPr/>
        </p:nvCxnSpPr>
        <p:spPr>
          <a:xfrm flipH="1">
            <a:off x="4231808" y="4114800"/>
            <a:ext cx="797392" cy="949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10000" y="42672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48" name="Rectangular Callout 47"/>
          <p:cNvSpPr/>
          <p:nvPr/>
        </p:nvSpPr>
        <p:spPr>
          <a:xfrm>
            <a:off x="5562600" y="4800600"/>
            <a:ext cx="1600200" cy="612648"/>
          </a:xfrm>
          <a:prstGeom prst="wedgeRectCallout">
            <a:avLst>
              <a:gd name="adj1" fmla="val -79833"/>
              <a:gd name="adj2" fmla="val -15839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startedAtTime</a:t>
            </a:r>
            <a:r>
              <a:rPr lang="en-US" sz="1200" dirty="0" smtClean="0"/>
              <a:t>: 15:00</a:t>
            </a:r>
          </a:p>
          <a:p>
            <a:pPr algn="ctr"/>
            <a:r>
              <a:rPr lang="en-US" sz="1200" dirty="0" err="1" smtClean="0"/>
              <a:t>endedAtTime</a:t>
            </a:r>
            <a:r>
              <a:rPr lang="en-US" sz="1200" dirty="0" smtClean="0"/>
              <a:t>: 15:45</a:t>
            </a:r>
            <a:endParaRPr lang="en-US" sz="1200" dirty="0"/>
          </a:p>
        </p:txBody>
      </p:sp>
      <p:sp>
        <p:nvSpPr>
          <p:cNvPr id="50" name="Rectangular Callout 49"/>
          <p:cNvSpPr/>
          <p:nvPr/>
        </p:nvSpPr>
        <p:spPr>
          <a:xfrm>
            <a:off x="7696200" y="2743200"/>
            <a:ext cx="1447800" cy="612648"/>
          </a:xfrm>
          <a:prstGeom prst="wedgeRectCallout">
            <a:avLst>
              <a:gd name="adj1" fmla="val -34254"/>
              <a:gd name="adj2" fmla="val 13563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generatedAtTime</a:t>
            </a:r>
            <a:r>
              <a:rPr lang="en-US" sz="1200" dirty="0" smtClean="0"/>
              <a:t>: 16:15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>
            <a:off x="5257800" y="762000"/>
            <a:ext cx="1143000" cy="1219200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Flow Log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5181600" y="2438400"/>
            <a:ext cx="1295400" cy="762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Proof Viewer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95400" y="914400"/>
            <a:ext cx="24384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95400" y="2362200"/>
            <a:ext cx="2438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Framework </a:t>
            </a:r>
          </a:p>
          <a:p>
            <a:pPr algn="ctr"/>
            <a:r>
              <a:rPr lang="en-US" i="1" dirty="0" smtClean="0"/>
              <a:t>Provenance in Games</a:t>
            </a:r>
            <a:endParaRPr lang="en-US" i="1" dirty="0"/>
          </a:p>
        </p:txBody>
      </p:sp>
      <p:cxnSp>
        <p:nvCxnSpPr>
          <p:cNvPr id="18" name="Straight Arrow Connector 17"/>
          <p:cNvCxnSpPr>
            <a:stCxn id="12" idx="3"/>
            <a:endCxn id="7" idx="1"/>
          </p:cNvCxnSpPr>
          <p:nvPr/>
        </p:nvCxnSpPr>
        <p:spPr>
          <a:xfrm>
            <a:off x="3733800" y="13716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9" idx="0"/>
          </p:cNvCxnSpPr>
          <p:nvPr/>
        </p:nvCxnSpPr>
        <p:spPr>
          <a:xfrm>
            <a:off x="5829300" y="1900597"/>
            <a:ext cx="0" cy="537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2" idx="1"/>
            <a:endCxn id="13" idx="1"/>
          </p:cNvCxnSpPr>
          <p:nvPr/>
        </p:nvCxnSpPr>
        <p:spPr>
          <a:xfrm rot="10800000" flipV="1">
            <a:off x="1295400" y="1371600"/>
            <a:ext cx="12700" cy="14097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0"/>
            <a:endCxn id="12" idx="2"/>
          </p:cNvCxnSpPr>
          <p:nvPr/>
        </p:nvCxnSpPr>
        <p:spPr>
          <a:xfrm flipV="1">
            <a:off x="2514600" y="1828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smtClean="0"/>
              <a:t>Weakness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28194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err="1" smtClean="0"/>
              <a:t>Stonefist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4038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smtClean="0"/>
              <a:t>Heal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82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Charge to Mage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8200" y="28194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 (Missed)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48200" y="4038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Mage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6482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Orc</a:t>
            </a:r>
            <a:endParaRPr lang="en-US" dirty="0"/>
          </a:p>
        </p:txBody>
      </p:sp>
      <p:cxnSp>
        <p:nvCxnSpPr>
          <p:cNvPr id="22" name="Straight Connector 21"/>
          <p:cNvCxnSpPr>
            <a:stCxn id="11" idx="2"/>
            <a:endCxn id="5" idx="0"/>
          </p:cNvCxnSpPr>
          <p:nvPr/>
        </p:nvCxnSpPr>
        <p:spPr>
          <a:xfrm>
            <a:off x="11049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2"/>
            <a:endCxn id="6" idx="0"/>
          </p:cNvCxnSpPr>
          <p:nvPr/>
        </p:nvCxnSpPr>
        <p:spPr>
          <a:xfrm>
            <a:off x="1104900" y="2438400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2"/>
            <a:endCxn id="7" idx="0"/>
          </p:cNvCxnSpPr>
          <p:nvPr/>
        </p:nvCxnSpPr>
        <p:spPr>
          <a:xfrm>
            <a:off x="1104900" y="35052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1"/>
            <a:endCxn id="5" idx="3"/>
          </p:cNvCxnSpPr>
          <p:nvPr/>
        </p:nvCxnSpPr>
        <p:spPr>
          <a:xfrm flipH="1" flipV="1">
            <a:off x="1905000" y="2095500"/>
            <a:ext cx="27432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2"/>
            <a:endCxn id="8" idx="0"/>
          </p:cNvCxnSpPr>
          <p:nvPr/>
        </p:nvCxnSpPr>
        <p:spPr>
          <a:xfrm>
            <a:off x="54483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2"/>
            <a:endCxn id="9" idx="0"/>
          </p:cNvCxnSpPr>
          <p:nvPr/>
        </p:nvCxnSpPr>
        <p:spPr>
          <a:xfrm>
            <a:off x="5448300" y="2438400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0" idx="0"/>
          </p:cNvCxnSpPr>
          <p:nvPr/>
        </p:nvCxnSpPr>
        <p:spPr>
          <a:xfrm>
            <a:off x="5448300" y="35052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29000" y="2438400"/>
            <a:ext cx="146642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- 3 Attack Roll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6" idx="3"/>
            <a:endCxn id="12" idx="1"/>
          </p:cNvCxnSpPr>
          <p:nvPr/>
        </p:nvCxnSpPr>
        <p:spPr>
          <a:xfrm flipV="1">
            <a:off x="1905000" y="838200"/>
            <a:ext cx="2743200" cy="2324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1"/>
            <a:endCxn id="11" idx="3"/>
          </p:cNvCxnSpPr>
          <p:nvPr/>
        </p:nvCxnSpPr>
        <p:spPr>
          <a:xfrm flipH="1" flipV="1">
            <a:off x="1905000" y="838200"/>
            <a:ext cx="2743200" cy="3543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81400" y="3352800"/>
            <a:ext cx="7857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- 15hp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352800" y="1371600"/>
            <a:ext cx="7857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- 13hp</a:t>
            </a:r>
            <a:endParaRPr lang="en-US" dirty="0"/>
          </a:p>
        </p:txBody>
      </p:sp>
      <p:cxnSp>
        <p:nvCxnSpPr>
          <p:cNvPr id="49" name="Elbow Connector 48"/>
          <p:cNvCxnSpPr>
            <a:stCxn id="7" idx="3"/>
            <a:endCxn id="11" idx="3"/>
          </p:cNvCxnSpPr>
          <p:nvPr/>
        </p:nvCxnSpPr>
        <p:spPr>
          <a:xfrm flipV="1">
            <a:off x="1905000" y="838200"/>
            <a:ext cx="12700" cy="3543300"/>
          </a:xfrm>
          <a:prstGeom prst="bentConnector3">
            <a:avLst>
              <a:gd name="adj1" fmla="val 5544002"/>
            </a:avLst>
          </a:prstGeom>
          <a:ln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86000" y="3352800"/>
            <a:ext cx="71365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+ 9hp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smtClean="0"/>
              <a:t>Weakness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Mage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6482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Orc</a:t>
            </a:r>
            <a:endParaRPr lang="en-US" dirty="0"/>
          </a:p>
        </p:txBody>
      </p:sp>
      <p:cxnSp>
        <p:nvCxnSpPr>
          <p:cNvPr id="22" name="Straight Connector 21"/>
          <p:cNvCxnSpPr>
            <a:stCxn id="11" idx="2"/>
            <a:endCxn id="5" idx="0"/>
          </p:cNvCxnSpPr>
          <p:nvPr/>
        </p:nvCxnSpPr>
        <p:spPr>
          <a:xfrm>
            <a:off x="11049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smtClean="0"/>
              <a:t>Weakness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82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Charge to Mage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Mage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6482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Orc</a:t>
            </a:r>
            <a:endParaRPr lang="en-US" dirty="0"/>
          </a:p>
        </p:txBody>
      </p:sp>
      <p:cxnSp>
        <p:nvCxnSpPr>
          <p:cNvPr id="22" name="Straight Connector 21"/>
          <p:cNvCxnSpPr>
            <a:stCxn id="11" idx="2"/>
            <a:endCxn id="5" idx="0"/>
          </p:cNvCxnSpPr>
          <p:nvPr/>
        </p:nvCxnSpPr>
        <p:spPr>
          <a:xfrm>
            <a:off x="11049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2"/>
            <a:endCxn id="8" idx="0"/>
          </p:cNvCxnSpPr>
          <p:nvPr/>
        </p:nvCxnSpPr>
        <p:spPr>
          <a:xfrm>
            <a:off x="54483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smtClean="0"/>
              <a:t>Weakness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28194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err="1" smtClean="0"/>
              <a:t>Stonefist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82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Charge to Mage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Mage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6482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Orc</a:t>
            </a:r>
            <a:endParaRPr lang="en-US" dirty="0"/>
          </a:p>
        </p:txBody>
      </p:sp>
      <p:cxnSp>
        <p:nvCxnSpPr>
          <p:cNvPr id="22" name="Straight Connector 21"/>
          <p:cNvCxnSpPr>
            <a:stCxn id="11" idx="2"/>
            <a:endCxn id="5" idx="0"/>
          </p:cNvCxnSpPr>
          <p:nvPr/>
        </p:nvCxnSpPr>
        <p:spPr>
          <a:xfrm>
            <a:off x="11049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2"/>
            <a:endCxn id="6" idx="0"/>
          </p:cNvCxnSpPr>
          <p:nvPr/>
        </p:nvCxnSpPr>
        <p:spPr>
          <a:xfrm>
            <a:off x="1104900" y="2438400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2"/>
            <a:endCxn id="8" idx="0"/>
          </p:cNvCxnSpPr>
          <p:nvPr/>
        </p:nvCxnSpPr>
        <p:spPr>
          <a:xfrm>
            <a:off x="54483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3"/>
            <a:endCxn id="12" idx="1"/>
          </p:cNvCxnSpPr>
          <p:nvPr/>
        </p:nvCxnSpPr>
        <p:spPr>
          <a:xfrm flipV="1">
            <a:off x="1905000" y="838200"/>
            <a:ext cx="2743200" cy="2324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52800" y="1371600"/>
            <a:ext cx="7857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- 13hp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smtClean="0"/>
              <a:t>Weakness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28194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err="1" smtClean="0"/>
              <a:t>Stonefist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82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Charge to Mage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8200" y="28194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 (Missed)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048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Mage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6482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Orc</a:t>
            </a:r>
            <a:endParaRPr lang="en-US" dirty="0"/>
          </a:p>
        </p:txBody>
      </p:sp>
      <p:cxnSp>
        <p:nvCxnSpPr>
          <p:cNvPr id="22" name="Straight Connector 21"/>
          <p:cNvCxnSpPr>
            <a:stCxn id="11" idx="2"/>
            <a:endCxn id="5" idx="0"/>
          </p:cNvCxnSpPr>
          <p:nvPr/>
        </p:nvCxnSpPr>
        <p:spPr>
          <a:xfrm>
            <a:off x="11049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2"/>
            <a:endCxn id="6" idx="0"/>
          </p:cNvCxnSpPr>
          <p:nvPr/>
        </p:nvCxnSpPr>
        <p:spPr>
          <a:xfrm>
            <a:off x="1104900" y="2438400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1"/>
            <a:endCxn id="5" idx="3"/>
          </p:cNvCxnSpPr>
          <p:nvPr/>
        </p:nvCxnSpPr>
        <p:spPr>
          <a:xfrm flipH="1" flipV="1">
            <a:off x="1905000" y="2095500"/>
            <a:ext cx="27432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2"/>
            <a:endCxn id="8" idx="0"/>
          </p:cNvCxnSpPr>
          <p:nvPr/>
        </p:nvCxnSpPr>
        <p:spPr>
          <a:xfrm>
            <a:off x="54483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2"/>
            <a:endCxn id="9" idx="0"/>
          </p:cNvCxnSpPr>
          <p:nvPr/>
        </p:nvCxnSpPr>
        <p:spPr>
          <a:xfrm>
            <a:off x="5448300" y="2438400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048000" y="2438400"/>
            <a:ext cx="146642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- 3 Attack Roll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6" idx="3"/>
            <a:endCxn id="12" idx="1"/>
          </p:cNvCxnSpPr>
          <p:nvPr/>
        </p:nvCxnSpPr>
        <p:spPr>
          <a:xfrm flipV="1">
            <a:off x="1905000" y="838200"/>
            <a:ext cx="2743200" cy="2324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52800" y="1371600"/>
            <a:ext cx="7857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- 13hp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smtClean="0"/>
              <a:t>Weakness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28194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err="1" smtClean="0"/>
              <a:t>Stonefist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4038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smtClean="0"/>
              <a:t>Heal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82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Charge to Mage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8200" y="28194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 (Missed)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048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Mage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6482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Orc</a:t>
            </a:r>
            <a:endParaRPr lang="en-US" dirty="0"/>
          </a:p>
        </p:txBody>
      </p:sp>
      <p:cxnSp>
        <p:nvCxnSpPr>
          <p:cNvPr id="22" name="Straight Connector 21"/>
          <p:cNvCxnSpPr>
            <a:stCxn id="11" idx="2"/>
            <a:endCxn id="5" idx="0"/>
          </p:cNvCxnSpPr>
          <p:nvPr/>
        </p:nvCxnSpPr>
        <p:spPr>
          <a:xfrm>
            <a:off x="11049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2"/>
            <a:endCxn id="6" idx="0"/>
          </p:cNvCxnSpPr>
          <p:nvPr/>
        </p:nvCxnSpPr>
        <p:spPr>
          <a:xfrm>
            <a:off x="1104900" y="2438400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2"/>
            <a:endCxn id="7" idx="0"/>
          </p:cNvCxnSpPr>
          <p:nvPr/>
        </p:nvCxnSpPr>
        <p:spPr>
          <a:xfrm>
            <a:off x="1104900" y="35052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1"/>
            <a:endCxn id="5" idx="3"/>
          </p:cNvCxnSpPr>
          <p:nvPr/>
        </p:nvCxnSpPr>
        <p:spPr>
          <a:xfrm flipH="1" flipV="1">
            <a:off x="1905000" y="2095500"/>
            <a:ext cx="27432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2"/>
            <a:endCxn id="8" idx="0"/>
          </p:cNvCxnSpPr>
          <p:nvPr/>
        </p:nvCxnSpPr>
        <p:spPr>
          <a:xfrm>
            <a:off x="54483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2"/>
            <a:endCxn id="9" idx="0"/>
          </p:cNvCxnSpPr>
          <p:nvPr/>
        </p:nvCxnSpPr>
        <p:spPr>
          <a:xfrm>
            <a:off x="5448300" y="2438400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3"/>
            <a:endCxn id="12" idx="1"/>
          </p:cNvCxnSpPr>
          <p:nvPr/>
        </p:nvCxnSpPr>
        <p:spPr>
          <a:xfrm flipV="1">
            <a:off x="1905000" y="838200"/>
            <a:ext cx="2743200" cy="2324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52800" y="1371600"/>
            <a:ext cx="7857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- 13hp</a:t>
            </a:r>
            <a:endParaRPr lang="en-US" dirty="0"/>
          </a:p>
        </p:txBody>
      </p:sp>
      <p:cxnSp>
        <p:nvCxnSpPr>
          <p:cNvPr id="49" name="Elbow Connector 48"/>
          <p:cNvCxnSpPr>
            <a:stCxn id="7" idx="3"/>
            <a:endCxn id="11" idx="3"/>
          </p:cNvCxnSpPr>
          <p:nvPr/>
        </p:nvCxnSpPr>
        <p:spPr>
          <a:xfrm flipV="1">
            <a:off x="1905000" y="838200"/>
            <a:ext cx="12700" cy="3543300"/>
          </a:xfrm>
          <a:prstGeom prst="bentConnector3">
            <a:avLst>
              <a:gd name="adj1" fmla="val 5544002"/>
            </a:avLst>
          </a:prstGeom>
          <a:ln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86000" y="3352800"/>
            <a:ext cx="71365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+ 9hp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048000" y="2438400"/>
            <a:ext cx="146642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- 3 Attack Roll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smtClean="0"/>
              <a:t>Weakness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28194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err="1" smtClean="0"/>
              <a:t>Stonefist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4038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smtClean="0"/>
              <a:t>Heal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82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Charge to Mage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8200" y="28194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 (Missed)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48200" y="4038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Mage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6482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Orc</a:t>
            </a:r>
            <a:endParaRPr lang="en-US" dirty="0"/>
          </a:p>
        </p:txBody>
      </p:sp>
      <p:cxnSp>
        <p:nvCxnSpPr>
          <p:cNvPr id="22" name="Straight Connector 21"/>
          <p:cNvCxnSpPr>
            <a:stCxn id="11" idx="2"/>
            <a:endCxn id="5" idx="0"/>
          </p:cNvCxnSpPr>
          <p:nvPr/>
        </p:nvCxnSpPr>
        <p:spPr>
          <a:xfrm>
            <a:off x="11049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2"/>
            <a:endCxn id="6" idx="0"/>
          </p:cNvCxnSpPr>
          <p:nvPr/>
        </p:nvCxnSpPr>
        <p:spPr>
          <a:xfrm>
            <a:off x="1104900" y="2438400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2"/>
            <a:endCxn id="7" idx="0"/>
          </p:cNvCxnSpPr>
          <p:nvPr/>
        </p:nvCxnSpPr>
        <p:spPr>
          <a:xfrm>
            <a:off x="1104900" y="35052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1"/>
            <a:endCxn id="5" idx="3"/>
          </p:cNvCxnSpPr>
          <p:nvPr/>
        </p:nvCxnSpPr>
        <p:spPr>
          <a:xfrm flipH="1" flipV="1">
            <a:off x="1905000" y="2095500"/>
            <a:ext cx="27432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2"/>
            <a:endCxn id="8" idx="0"/>
          </p:cNvCxnSpPr>
          <p:nvPr/>
        </p:nvCxnSpPr>
        <p:spPr>
          <a:xfrm>
            <a:off x="54483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2"/>
            <a:endCxn id="9" idx="0"/>
          </p:cNvCxnSpPr>
          <p:nvPr/>
        </p:nvCxnSpPr>
        <p:spPr>
          <a:xfrm>
            <a:off x="5448300" y="2438400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0" idx="0"/>
          </p:cNvCxnSpPr>
          <p:nvPr/>
        </p:nvCxnSpPr>
        <p:spPr>
          <a:xfrm>
            <a:off x="5448300" y="35052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3"/>
            <a:endCxn id="12" idx="1"/>
          </p:cNvCxnSpPr>
          <p:nvPr/>
        </p:nvCxnSpPr>
        <p:spPr>
          <a:xfrm flipV="1">
            <a:off x="1905000" y="838200"/>
            <a:ext cx="2743200" cy="2324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52800" y="1371600"/>
            <a:ext cx="7857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- 13hp</a:t>
            </a:r>
            <a:endParaRPr lang="en-US" dirty="0"/>
          </a:p>
        </p:txBody>
      </p:sp>
      <p:cxnSp>
        <p:nvCxnSpPr>
          <p:cNvPr id="49" name="Elbow Connector 48"/>
          <p:cNvCxnSpPr>
            <a:stCxn id="7" idx="3"/>
            <a:endCxn id="11" idx="3"/>
          </p:cNvCxnSpPr>
          <p:nvPr/>
        </p:nvCxnSpPr>
        <p:spPr>
          <a:xfrm flipV="1">
            <a:off x="1905000" y="838200"/>
            <a:ext cx="12700" cy="3543300"/>
          </a:xfrm>
          <a:prstGeom prst="bentConnector3">
            <a:avLst>
              <a:gd name="adj1" fmla="val 5544002"/>
            </a:avLst>
          </a:prstGeom>
          <a:ln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86000" y="3352800"/>
            <a:ext cx="71365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+ 9hp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048000" y="2438400"/>
            <a:ext cx="146642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- 3 Attack Roll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10" idx="1"/>
            <a:endCxn id="11" idx="3"/>
          </p:cNvCxnSpPr>
          <p:nvPr/>
        </p:nvCxnSpPr>
        <p:spPr>
          <a:xfrm flipH="1" flipV="1">
            <a:off x="1905000" y="838200"/>
            <a:ext cx="2743200" cy="3543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81400" y="3352800"/>
            <a:ext cx="7857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- 15hp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82000" y="4495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Cake</a:t>
            </a:r>
            <a:endParaRPr lang="en-US" sz="105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46482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sp>
        <p:nvSpPr>
          <p:cNvPr id="7" name="Octagon 6"/>
          <p:cNvSpPr/>
          <p:nvPr/>
        </p:nvSpPr>
        <p:spPr>
          <a:xfrm>
            <a:off x="4038600" y="1600200"/>
            <a:ext cx="762000" cy="762000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Cook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2514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9" name="Oval 8"/>
          <p:cNvSpPr/>
          <p:nvPr/>
        </p:nvSpPr>
        <p:spPr>
          <a:xfrm>
            <a:off x="0" y="990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10" name="Oval 9"/>
          <p:cNvSpPr/>
          <p:nvPr/>
        </p:nvSpPr>
        <p:spPr>
          <a:xfrm>
            <a:off x="0" y="4267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Eggs</a:t>
            </a:r>
          </a:p>
        </p:txBody>
      </p:sp>
      <p:sp>
        <p:nvSpPr>
          <p:cNvPr id="11" name="Oval 10"/>
          <p:cNvSpPr/>
          <p:nvPr/>
        </p:nvSpPr>
        <p:spPr>
          <a:xfrm>
            <a:off x="0" y="24384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Flour</a:t>
            </a:r>
          </a:p>
        </p:txBody>
      </p:sp>
      <p:sp>
        <p:nvSpPr>
          <p:cNvPr id="12" name="Oval 11"/>
          <p:cNvSpPr/>
          <p:nvPr/>
        </p:nvSpPr>
        <p:spPr>
          <a:xfrm>
            <a:off x="1295400" y="1981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15" name="Oval 14"/>
          <p:cNvSpPr/>
          <p:nvPr/>
        </p:nvSpPr>
        <p:spPr>
          <a:xfrm>
            <a:off x="0" y="3352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Sugar</a:t>
            </a:r>
          </a:p>
        </p:txBody>
      </p:sp>
      <p:cxnSp>
        <p:nvCxnSpPr>
          <p:cNvPr id="17" name="Straight Arrow Connector 16"/>
          <p:cNvCxnSpPr>
            <a:stCxn id="4" idx="1"/>
            <a:endCxn id="147" idx="3"/>
          </p:cNvCxnSpPr>
          <p:nvPr/>
        </p:nvCxnSpPr>
        <p:spPr>
          <a:xfrm flipH="1" flipV="1">
            <a:off x="7543800" y="3733800"/>
            <a:ext cx="949792" cy="873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8" idx="3"/>
          </p:cNvCxnSpPr>
          <p:nvPr/>
        </p:nvCxnSpPr>
        <p:spPr>
          <a:xfrm flipH="1">
            <a:off x="32766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  <a:endCxn id="7" idx="1"/>
          </p:cNvCxnSpPr>
          <p:nvPr/>
        </p:nvCxnSpPr>
        <p:spPr>
          <a:xfrm flipH="1" flipV="1">
            <a:off x="4800600" y="2139018"/>
            <a:ext cx="228600" cy="1213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3"/>
          </p:cNvCxnSpPr>
          <p:nvPr/>
        </p:nvCxnSpPr>
        <p:spPr>
          <a:xfrm flipV="1">
            <a:off x="2895600" y="2362200"/>
            <a:ext cx="1366182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1"/>
            <a:endCxn id="10" idx="6"/>
          </p:cNvCxnSpPr>
          <p:nvPr/>
        </p:nvCxnSpPr>
        <p:spPr>
          <a:xfrm flipH="1">
            <a:off x="762000" y="37338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15" idx="6"/>
          </p:cNvCxnSpPr>
          <p:nvPr/>
        </p:nvCxnSpPr>
        <p:spPr>
          <a:xfrm flipH="1">
            <a:off x="762000" y="37338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12" idx="5"/>
          </p:cNvCxnSpPr>
          <p:nvPr/>
        </p:nvCxnSpPr>
        <p:spPr>
          <a:xfrm flipH="1" flipV="1">
            <a:off x="1945808" y="2631608"/>
            <a:ext cx="949792" cy="721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1"/>
            <a:endCxn id="11" idx="6"/>
          </p:cNvCxnSpPr>
          <p:nvPr/>
        </p:nvCxnSpPr>
        <p:spPr>
          <a:xfrm flipH="1" flipV="1">
            <a:off x="762000" y="28194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1"/>
            <a:endCxn id="9" idx="5"/>
          </p:cNvCxnSpPr>
          <p:nvPr/>
        </p:nvCxnSpPr>
        <p:spPr>
          <a:xfrm flipH="1" flipV="1">
            <a:off x="650408" y="1641008"/>
            <a:ext cx="756584" cy="451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29000" y="3609201"/>
            <a:ext cx="116224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419600" y="2390001"/>
            <a:ext cx="1232325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415875" y="2819400"/>
            <a:ext cx="1232325" cy="461665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wasControlledBy</a:t>
            </a:r>
            <a:endParaRPr lang="en-US" sz="1200" dirty="0" smtClean="0"/>
          </a:p>
          <a:p>
            <a:pPr algn="ctr"/>
            <a:r>
              <a:rPr lang="en-US" sz="1200" dirty="0" smtClean="0"/>
              <a:t>(mixer)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133600" y="2590800"/>
            <a:ext cx="1235979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7772400" y="3962400"/>
            <a:ext cx="1239635" cy="461665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  <a:p>
            <a:pPr algn="ctr"/>
            <a:r>
              <a:rPr lang="en-US" sz="1200" dirty="0" smtClean="0"/>
              <a:t>(coating)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6200" y="1828800"/>
            <a:ext cx="1238544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990600" y="4267200"/>
            <a:ext cx="1235979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66800" y="2971800"/>
            <a:ext cx="1235979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16" name="Oval 115"/>
          <p:cNvSpPr/>
          <p:nvPr/>
        </p:nvSpPr>
        <p:spPr>
          <a:xfrm>
            <a:off x="6477000" y="1524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Icing</a:t>
            </a:r>
            <a:endParaRPr lang="en-US" sz="105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914400" y="3581400"/>
            <a:ext cx="1235979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cxnSp>
        <p:nvCxnSpPr>
          <p:cNvPr id="142" name="Elbow Connector 141"/>
          <p:cNvCxnSpPr>
            <a:stCxn id="116" idx="0"/>
            <a:endCxn id="12" idx="0"/>
          </p:cNvCxnSpPr>
          <p:nvPr/>
        </p:nvCxnSpPr>
        <p:spPr>
          <a:xfrm rot="16200000" flipH="1" flipV="1">
            <a:off x="4038600" y="-838200"/>
            <a:ext cx="457200" cy="5181600"/>
          </a:xfrm>
          <a:prstGeom prst="bentConnector3">
            <a:avLst>
              <a:gd name="adj1" fmla="val -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581400" y="1219200"/>
            <a:ext cx="1238544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47" name="Rectangle 146"/>
          <p:cNvSpPr/>
          <p:nvPr/>
        </p:nvSpPr>
        <p:spPr>
          <a:xfrm>
            <a:off x="67818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Decorate</a:t>
            </a:r>
            <a:endParaRPr lang="en-US" sz="1050" baseline="-25000" dirty="0"/>
          </a:p>
        </p:txBody>
      </p:sp>
      <p:cxnSp>
        <p:nvCxnSpPr>
          <p:cNvPr id="151" name="Straight Arrow Connector 150"/>
          <p:cNvCxnSpPr>
            <a:stCxn id="147" idx="1"/>
            <a:endCxn id="5" idx="3"/>
          </p:cNvCxnSpPr>
          <p:nvPr/>
        </p:nvCxnSpPr>
        <p:spPr>
          <a:xfrm flipH="1">
            <a:off x="54102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7" idx="0"/>
            <a:endCxn id="116" idx="5"/>
          </p:cNvCxnSpPr>
          <p:nvPr/>
        </p:nvCxnSpPr>
        <p:spPr>
          <a:xfrm flipH="1" flipV="1">
            <a:off x="7127408" y="2174408"/>
            <a:ext cx="35392" cy="1178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010400" y="25146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562600" y="3609201"/>
            <a:ext cx="116224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stCxn id="147" idx="0"/>
            <a:endCxn id="7" idx="0"/>
          </p:cNvCxnSpPr>
          <p:nvPr/>
        </p:nvCxnSpPr>
        <p:spPr>
          <a:xfrm flipH="1" flipV="1">
            <a:off x="4800600" y="1823382"/>
            <a:ext cx="2362200" cy="1529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715000" y="2819400"/>
            <a:ext cx="1232325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1" name="Oval 60"/>
          <p:cNvSpPr/>
          <p:nvPr/>
        </p:nvSpPr>
        <p:spPr>
          <a:xfrm>
            <a:off x="3581400" y="4953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Oven</a:t>
            </a:r>
          </a:p>
        </p:txBody>
      </p:sp>
      <p:cxnSp>
        <p:nvCxnSpPr>
          <p:cNvPr id="62" name="Straight Arrow Connector 61"/>
          <p:cNvCxnSpPr>
            <a:stCxn id="5" idx="2"/>
            <a:endCxn id="61" idx="7"/>
          </p:cNvCxnSpPr>
          <p:nvPr/>
        </p:nvCxnSpPr>
        <p:spPr>
          <a:xfrm flipH="1">
            <a:off x="4231808" y="4114800"/>
            <a:ext cx="797392" cy="949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10000" y="4267200"/>
            <a:ext cx="1007007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Used(baking)</a:t>
            </a:r>
            <a:endParaRPr lang="en-US" sz="1200" dirty="0"/>
          </a:p>
        </p:txBody>
      </p:sp>
      <p:sp>
        <p:nvSpPr>
          <p:cNvPr id="65" name="Oval 64"/>
          <p:cNvSpPr/>
          <p:nvPr/>
        </p:nvSpPr>
        <p:spPr>
          <a:xfrm>
            <a:off x="1219200" y="5257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Hand Mixer</a:t>
            </a:r>
          </a:p>
        </p:txBody>
      </p:sp>
      <p:cxnSp>
        <p:nvCxnSpPr>
          <p:cNvPr id="69" name="Straight Arrow Connector 68"/>
          <p:cNvCxnSpPr>
            <a:stCxn id="8" idx="2"/>
            <a:endCxn id="65" idx="7"/>
          </p:cNvCxnSpPr>
          <p:nvPr/>
        </p:nvCxnSpPr>
        <p:spPr>
          <a:xfrm flipH="1">
            <a:off x="1869608" y="4114800"/>
            <a:ext cx="1025992" cy="1254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981200" y="4724400"/>
            <a:ext cx="526234" cy="461665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  <a:p>
            <a:r>
              <a:rPr lang="en-US" sz="1200" dirty="0" smtClean="0"/>
              <a:t>(tool)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 99"/>
          <p:cNvSpPr/>
          <p:nvPr/>
        </p:nvSpPr>
        <p:spPr>
          <a:xfrm>
            <a:off x="5181600" y="2895600"/>
            <a:ext cx="1295400" cy="1219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7010400" y="609600"/>
            <a:ext cx="1828800" cy="3429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0" y="609600"/>
            <a:ext cx="6477000" cy="2133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152400" y="758952"/>
            <a:ext cx="914400" cy="612648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Game </a:t>
            </a:r>
            <a:r>
              <a:rPr lang="en-US" sz="1050" dirty="0" smtClean="0"/>
              <a:t>Flux </a:t>
            </a:r>
            <a:r>
              <a:rPr lang="en-US" sz="1050" dirty="0" smtClean="0"/>
              <a:t>Log</a:t>
            </a:r>
            <a:endParaRPr lang="en-US" sz="1050" dirty="0"/>
          </a:p>
        </p:txBody>
      </p:sp>
      <p:sp>
        <p:nvSpPr>
          <p:cNvPr id="5" name="Flowchart: Process 4"/>
          <p:cNvSpPr/>
          <p:nvPr/>
        </p:nvSpPr>
        <p:spPr>
          <a:xfrm>
            <a:off x="152400" y="15240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Get pair of vertices</a:t>
            </a:r>
            <a:endParaRPr lang="en-US" sz="1050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609600" y="1331097"/>
            <a:ext cx="0" cy="192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Flowchart: Process 8"/>
          <p:cNvSpPr/>
          <p:nvPr/>
        </p:nvSpPr>
        <p:spPr>
          <a:xfrm>
            <a:off x="1447800" y="15240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Create Edge’s Vertices</a:t>
            </a:r>
            <a:endParaRPr lang="en-US" sz="1050" dirty="0"/>
          </a:p>
        </p:txBody>
      </p:sp>
      <p:sp>
        <p:nvSpPr>
          <p:cNvPr id="10" name="Flowchart: Process 9"/>
          <p:cNvSpPr/>
          <p:nvPr/>
        </p:nvSpPr>
        <p:spPr>
          <a:xfrm>
            <a:off x="2667000" y="15240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Generate Edge</a:t>
            </a:r>
            <a:endParaRPr lang="en-US" sz="1050" dirty="0"/>
          </a:p>
        </p:txBody>
      </p:sp>
      <p:cxnSp>
        <p:nvCxnSpPr>
          <p:cNvPr id="14" name="Elbow Connector 13"/>
          <p:cNvCxnSpPr>
            <a:stCxn id="20" idx="2"/>
            <a:endCxn id="5" idx="2"/>
          </p:cNvCxnSpPr>
          <p:nvPr/>
        </p:nvCxnSpPr>
        <p:spPr>
          <a:xfrm rot="5400000">
            <a:off x="3181350" y="-435102"/>
            <a:ext cx="12700" cy="51435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>
            <a:stCxn id="5" idx="3"/>
            <a:endCxn id="9" idx="1"/>
          </p:cNvCxnSpPr>
          <p:nvPr/>
        </p:nvCxnSpPr>
        <p:spPr>
          <a:xfrm>
            <a:off x="1066800" y="1830324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" name="Straight Arrow Connector 18"/>
          <p:cNvCxnSpPr>
            <a:stCxn id="9" idx="3"/>
            <a:endCxn id="10" idx="1"/>
          </p:cNvCxnSpPr>
          <p:nvPr/>
        </p:nvCxnSpPr>
        <p:spPr>
          <a:xfrm>
            <a:off x="2362200" y="1830324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0" name="Flowchart: Decision 19"/>
          <p:cNvSpPr/>
          <p:nvPr/>
        </p:nvSpPr>
        <p:spPr>
          <a:xfrm>
            <a:off x="5105400" y="1524000"/>
            <a:ext cx="1295400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Finished?</a:t>
            </a:r>
            <a:endParaRPr lang="en-US" sz="1050" dirty="0"/>
          </a:p>
        </p:txBody>
      </p:sp>
      <p:cxnSp>
        <p:nvCxnSpPr>
          <p:cNvPr id="24" name="Straight Arrow Connector 23"/>
          <p:cNvCxnSpPr>
            <a:stCxn id="10" idx="3"/>
            <a:endCxn id="29" idx="1"/>
          </p:cNvCxnSpPr>
          <p:nvPr/>
        </p:nvCxnSpPr>
        <p:spPr>
          <a:xfrm>
            <a:off x="3581400" y="1830324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9" name="Flowchart: Process 28"/>
          <p:cNvSpPr/>
          <p:nvPr/>
        </p:nvSpPr>
        <p:spPr>
          <a:xfrm>
            <a:off x="3962400" y="15240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 Edge to the list</a:t>
            </a:r>
            <a:endParaRPr lang="en-US" sz="1050" dirty="0"/>
          </a:p>
        </p:txBody>
      </p:sp>
      <p:cxnSp>
        <p:nvCxnSpPr>
          <p:cNvPr id="35" name="Straight Arrow Connector 34"/>
          <p:cNvCxnSpPr>
            <a:stCxn id="29" idx="3"/>
            <a:endCxn id="20" idx="1"/>
          </p:cNvCxnSpPr>
          <p:nvPr/>
        </p:nvCxnSpPr>
        <p:spPr>
          <a:xfrm>
            <a:off x="4876800" y="183032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Flowchart: Process 52"/>
          <p:cNvSpPr/>
          <p:nvPr/>
        </p:nvSpPr>
        <p:spPr>
          <a:xfrm>
            <a:off x="7315200" y="1524000"/>
            <a:ext cx="9906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Get edge from list</a:t>
            </a:r>
            <a:endParaRPr lang="en-US" sz="1050" dirty="0"/>
          </a:p>
        </p:txBody>
      </p:sp>
      <p:cxnSp>
        <p:nvCxnSpPr>
          <p:cNvPr id="57" name="Straight Arrow Connector 56"/>
          <p:cNvCxnSpPr>
            <a:stCxn id="20" idx="3"/>
            <a:endCxn id="53" idx="1"/>
          </p:cNvCxnSpPr>
          <p:nvPr/>
        </p:nvCxnSpPr>
        <p:spPr>
          <a:xfrm>
            <a:off x="6400800" y="1830324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TextBox 70"/>
          <p:cNvSpPr txBox="1"/>
          <p:nvPr/>
        </p:nvSpPr>
        <p:spPr>
          <a:xfrm>
            <a:off x="4953000" y="23622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553200" y="14478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5" name="Flowchart: Process 74"/>
          <p:cNvSpPr/>
          <p:nvPr/>
        </p:nvSpPr>
        <p:spPr>
          <a:xfrm>
            <a:off x="7315200" y="2438400"/>
            <a:ext cx="9906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 edge in the graph</a:t>
            </a:r>
            <a:endParaRPr lang="en-US" sz="1050" dirty="0"/>
          </a:p>
        </p:txBody>
      </p:sp>
      <p:cxnSp>
        <p:nvCxnSpPr>
          <p:cNvPr id="77" name="Straight Arrow Connector 76"/>
          <p:cNvCxnSpPr>
            <a:stCxn id="53" idx="2"/>
            <a:endCxn id="75" idx="0"/>
          </p:cNvCxnSpPr>
          <p:nvPr/>
        </p:nvCxnSpPr>
        <p:spPr>
          <a:xfrm>
            <a:off x="7810500" y="2136648"/>
            <a:ext cx="0" cy="301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ecision 77"/>
          <p:cNvSpPr/>
          <p:nvPr/>
        </p:nvSpPr>
        <p:spPr>
          <a:xfrm>
            <a:off x="7162800" y="3352800"/>
            <a:ext cx="1295400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Finished?</a:t>
            </a:r>
            <a:endParaRPr lang="en-US" sz="1050" dirty="0"/>
          </a:p>
        </p:txBody>
      </p:sp>
      <p:cxnSp>
        <p:nvCxnSpPr>
          <p:cNvPr id="79" name="Straight Arrow Connector 78"/>
          <p:cNvCxnSpPr>
            <a:stCxn id="75" idx="2"/>
            <a:endCxn id="78" idx="0"/>
          </p:cNvCxnSpPr>
          <p:nvPr/>
        </p:nvCxnSpPr>
        <p:spPr>
          <a:xfrm>
            <a:off x="7810500" y="3051048"/>
            <a:ext cx="0" cy="301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Process 86"/>
          <p:cNvSpPr/>
          <p:nvPr/>
        </p:nvSpPr>
        <p:spPr>
          <a:xfrm>
            <a:off x="5334000" y="3352800"/>
            <a:ext cx="9906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Draw Graph</a:t>
            </a:r>
            <a:endParaRPr lang="en-US" sz="1050" dirty="0"/>
          </a:p>
        </p:txBody>
      </p:sp>
      <p:cxnSp>
        <p:nvCxnSpPr>
          <p:cNvPr id="88" name="Straight Arrow Connector 87"/>
          <p:cNvCxnSpPr>
            <a:stCxn id="78" idx="1"/>
            <a:endCxn id="87" idx="3"/>
          </p:cNvCxnSpPr>
          <p:nvPr/>
        </p:nvCxnSpPr>
        <p:spPr>
          <a:xfrm flipH="1">
            <a:off x="6324600" y="3659124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78" idx="3"/>
            <a:endCxn id="53" idx="3"/>
          </p:cNvCxnSpPr>
          <p:nvPr/>
        </p:nvCxnSpPr>
        <p:spPr>
          <a:xfrm flipH="1" flipV="1">
            <a:off x="8305800" y="1830324"/>
            <a:ext cx="152400" cy="1828800"/>
          </a:xfrm>
          <a:prstGeom prst="bentConnector3">
            <a:avLst>
              <a:gd name="adj1" fmla="val -1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4" name="TextBox 93"/>
          <p:cNvSpPr txBox="1"/>
          <p:nvPr/>
        </p:nvSpPr>
        <p:spPr>
          <a:xfrm>
            <a:off x="6553200" y="32766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8229600" y="32004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2362200" y="609600"/>
            <a:ext cx="207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Processing Input file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7010400" y="685800"/>
            <a:ext cx="185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Generating Graph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171706" y="2895600"/>
            <a:ext cx="130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Draw Graph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6934200" y="4038600"/>
            <a:ext cx="21336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286000" y="1524000"/>
            <a:ext cx="4495800" cy="3505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6200" y="1447800"/>
            <a:ext cx="21336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152400" y="16764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Play a SDM game session</a:t>
            </a:r>
            <a:endParaRPr lang="en-US" sz="900" dirty="0"/>
          </a:p>
        </p:txBody>
      </p:sp>
      <p:sp>
        <p:nvSpPr>
          <p:cNvPr id="5" name="Flowchart: Process 4"/>
          <p:cNvSpPr/>
          <p:nvPr/>
        </p:nvSpPr>
        <p:spPr>
          <a:xfrm>
            <a:off x="1219200" y="16764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Create Questionnaire</a:t>
            </a:r>
            <a:endParaRPr lang="en-US" sz="900" dirty="0"/>
          </a:p>
        </p:txBody>
      </p:sp>
      <p:sp>
        <p:nvSpPr>
          <p:cNvPr id="6" name="Flowchart: Process 5"/>
          <p:cNvSpPr/>
          <p:nvPr/>
        </p:nvSpPr>
        <p:spPr>
          <a:xfrm>
            <a:off x="2438400" y="16764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Watch SDM tutorial video</a:t>
            </a:r>
            <a:endParaRPr lang="en-US" sz="900" dirty="0"/>
          </a:p>
        </p:txBody>
      </p:sp>
      <p:sp>
        <p:nvSpPr>
          <p:cNvPr id="7" name="Flowchart: Process 6"/>
          <p:cNvSpPr/>
          <p:nvPr/>
        </p:nvSpPr>
        <p:spPr>
          <a:xfrm>
            <a:off x="3581400" y="16764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Watch video from the game session</a:t>
            </a:r>
            <a:endParaRPr lang="en-US" sz="900" dirty="0"/>
          </a:p>
        </p:txBody>
      </p:sp>
      <p:sp>
        <p:nvSpPr>
          <p:cNvPr id="8" name="Flowchart: Decision 7"/>
          <p:cNvSpPr/>
          <p:nvPr/>
        </p:nvSpPr>
        <p:spPr>
          <a:xfrm>
            <a:off x="4724400" y="1676400"/>
            <a:ext cx="1371600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Divide in two groups</a:t>
            </a:r>
            <a:endParaRPr lang="en-US" sz="900" dirty="0"/>
          </a:p>
        </p:txBody>
      </p:sp>
      <p:sp>
        <p:nvSpPr>
          <p:cNvPr id="9" name="Flowchart: Process 8"/>
          <p:cNvSpPr/>
          <p:nvPr/>
        </p:nvSpPr>
        <p:spPr>
          <a:xfrm>
            <a:off x="5562600" y="26670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Answer Questionnaire</a:t>
            </a:r>
            <a:endParaRPr lang="en-US" sz="900" dirty="0"/>
          </a:p>
        </p:txBody>
      </p:sp>
      <p:sp>
        <p:nvSpPr>
          <p:cNvPr id="10" name="Flowchart: Process 9"/>
          <p:cNvSpPr/>
          <p:nvPr/>
        </p:nvSpPr>
        <p:spPr>
          <a:xfrm>
            <a:off x="4267200" y="26670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Watch Proof Viewer Tutorial</a:t>
            </a:r>
            <a:endParaRPr lang="en-US" sz="900" dirty="0"/>
          </a:p>
        </p:txBody>
      </p:sp>
      <p:sp>
        <p:nvSpPr>
          <p:cNvPr id="11" name="Flowchart: Process 10"/>
          <p:cNvSpPr/>
          <p:nvPr/>
        </p:nvSpPr>
        <p:spPr>
          <a:xfrm>
            <a:off x="4267200" y="35052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Use Proof Viewer</a:t>
            </a:r>
            <a:endParaRPr lang="en-US" sz="900" dirty="0"/>
          </a:p>
        </p:txBody>
      </p:sp>
      <p:sp>
        <p:nvSpPr>
          <p:cNvPr id="12" name="Flowchart: Process 11"/>
          <p:cNvSpPr/>
          <p:nvPr/>
        </p:nvSpPr>
        <p:spPr>
          <a:xfrm>
            <a:off x="4267200" y="43434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Answer Questionnaire</a:t>
            </a:r>
            <a:endParaRPr lang="en-US" sz="900" dirty="0"/>
          </a:p>
        </p:txBody>
      </p: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>
            <a:off x="1066800" y="1982724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2133600" y="1982724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>
            <a:off x="3352800" y="198272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1"/>
          </p:cNvCxnSpPr>
          <p:nvPr/>
        </p:nvCxnSpPr>
        <p:spPr>
          <a:xfrm>
            <a:off x="4495800" y="198272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>
          <a:xfrm>
            <a:off x="5410200" y="2289048"/>
            <a:ext cx="609600" cy="377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10" idx="0"/>
          </p:cNvCxnSpPr>
          <p:nvPr/>
        </p:nvCxnSpPr>
        <p:spPr>
          <a:xfrm flipH="1">
            <a:off x="4724400" y="2289048"/>
            <a:ext cx="685800" cy="377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1" idx="0"/>
          </p:cNvCxnSpPr>
          <p:nvPr/>
        </p:nvCxnSpPr>
        <p:spPr>
          <a:xfrm>
            <a:off x="4724400" y="3279648"/>
            <a:ext cx="0" cy="225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4724400" y="4117848"/>
            <a:ext cx="0" cy="225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Process 53"/>
          <p:cNvSpPr/>
          <p:nvPr/>
        </p:nvSpPr>
        <p:spPr>
          <a:xfrm>
            <a:off x="7010400" y="4340352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Correct Questionnaire</a:t>
            </a:r>
            <a:endParaRPr lang="en-US" sz="900" dirty="0"/>
          </a:p>
        </p:txBody>
      </p:sp>
      <p:cxnSp>
        <p:nvCxnSpPr>
          <p:cNvPr id="56" name="Straight Arrow Connector 55"/>
          <p:cNvCxnSpPr>
            <a:stCxn id="9" idx="2"/>
            <a:endCxn id="54" idx="1"/>
          </p:cNvCxnSpPr>
          <p:nvPr/>
        </p:nvCxnSpPr>
        <p:spPr>
          <a:xfrm>
            <a:off x="6019800" y="3279648"/>
            <a:ext cx="990600" cy="1367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2" idx="3"/>
            <a:endCxn id="54" idx="1"/>
          </p:cNvCxnSpPr>
          <p:nvPr/>
        </p:nvCxnSpPr>
        <p:spPr>
          <a:xfrm flipV="1">
            <a:off x="5181600" y="4646676"/>
            <a:ext cx="1828800" cy="3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Process 65"/>
          <p:cNvSpPr/>
          <p:nvPr/>
        </p:nvSpPr>
        <p:spPr>
          <a:xfrm>
            <a:off x="8077200" y="43434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Calculate Results</a:t>
            </a:r>
            <a:endParaRPr lang="en-US" sz="900" dirty="0"/>
          </a:p>
        </p:txBody>
      </p:sp>
      <p:cxnSp>
        <p:nvCxnSpPr>
          <p:cNvPr id="68" name="Straight Arrow Connector 67"/>
          <p:cNvCxnSpPr>
            <a:stCxn id="54" idx="3"/>
            <a:endCxn id="66" idx="1"/>
          </p:cNvCxnSpPr>
          <p:nvPr/>
        </p:nvCxnSpPr>
        <p:spPr>
          <a:xfrm>
            <a:off x="7924800" y="4646676"/>
            <a:ext cx="152400" cy="3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81000" y="141479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Generate Questionnaire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2447279" y="2667000"/>
            <a:ext cx="113204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Run Experiment </a:t>
            </a:r>
          </a:p>
          <a:p>
            <a:pPr algn="ctr"/>
            <a:r>
              <a:rPr lang="en-US" sz="1100" dirty="0" smtClean="0"/>
              <a:t>with </a:t>
            </a:r>
          </a:p>
          <a:p>
            <a:pPr algn="ctr"/>
            <a:r>
              <a:rPr lang="en-US" sz="1100" dirty="0" smtClean="0"/>
              <a:t>Volunteers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7467600" y="403860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Analyze Results</a:t>
            </a: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82000" y="4495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Cake</a:t>
            </a:r>
            <a:endParaRPr lang="en-US" sz="105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46482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sp>
        <p:nvSpPr>
          <p:cNvPr id="7" name="Octagon 6"/>
          <p:cNvSpPr/>
          <p:nvPr/>
        </p:nvSpPr>
        <p:spPr>
          <a:xfrm>
            <a:off x="4038600" y="1600200"/>
            <a:ext cx="762000" cy="762000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Cook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2514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9" name="Oval 8"/>
          <p:cNvSpPr/>
          <p:nvPr/>
        </p:nvSpPr>
        <p:spPr>
          <a:xfrm>
            <a:off x="0" y="990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10" name="Oval 9"/>
          <p:cNvSpPr/>
          <p:nvPr/>
        </p:nvSpPr>
        <p:spPr>
          <a:xfrm>
            <a:off x="0" y="4267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Eggs</a:t>
            </a:r>
          </a:p>
        </p:txBody>
      </p:sp>
      <p:sp>
        <p:nvSpPr>
          <p:cNvPr id="11" name="Oval 10"/>
          <p:cNvSpPr/>
          <p:nvPr/>
        </p:nvSpPr>
        <p:spPr>
          <a:xfrm>
            <a:off x="0" y="24384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Flour</a:t>
            </a:r>
          </a:p>
        </p:txBody>
      </p:sp>
      <p:sp>
        <p:nvSpPr>
          <p:cNvPr id="12" name="Oval 11"/>
          <p:cNvSpPr/>
          <p:nvPr/>
        </p:nvSpPr>
        <p:spPr>
          <a:xfrm>
            <a:off x="1295400" y="1981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14" name="Oval 13"/>
          <p:cNvSpPr/>
          <p:nvPr/>
        </p:nvSpPr>
        <p:spPr>
          <a:xfrm>
            <a:off x="3581400" y="4953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Oven</a:t>
            </a:r>
          </a:p>
        </p:txBody>
      </p:sp>
      <p:sp>
        <p:nvSpPr>
          <p:cNvPr id="15" name="Oval 14"/>
          <p:cNvSpPr/>
          <p:nvPr/>
        </p:nvSpPr>
        <p:spPr>
          <a:xfrm>
            <a:off x="0" y="3352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Sugar</a:t>
            </a:r>
          </a:p>
        </p:txBody>
      </p:sp>
      <p:cxnSp>
        <p:nvCxnSpPr>
          <p:cNvPr id="17" name="Straight Arrow Connector 16"/>
          <p:cNvCxnSpPr>
            <a:stCxn id="4" idx="1"/>
            <a:endCxn id="147" idx="3"/>
          </p:cNvCxnSpPr>
          <p:nvPr/>
        </p:nvCxnSpPr>
        <p:spPr>
          <a:xfrm flipH="1" flipV="1">
            <a:off x="7543800" y="3733800"/>
            <a:ext cx="949792" cy="873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8" idx="3"/>
          </p:cNvCxnSpPr>
          <p:nvPr/>
        </p:nvCxnSpPr>
        <p:spPr>
          <a:xfrm flipH="1">
            <a:off x="32766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  <a:endCxn id="7" idx="1"/>
          </p:cNvCxnSpPr>
          <p:nvPr/>
        </p:nvCxnSpPr>
        <p:spPr>
          <a:xfrm flipH="1" flipV="1">
            <a:off x="4800600" y="2139018"/>
            <a:ext cx="228600" cy="1213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3"/>
          </p:cNvCxnSpPr>
          <p:nvPr/>
        </p:nvCxnSpPr>
        <p:spPr>
          <a:xfrm flipV="1">
            <a:off x="2895600" y="2362200"/>
            <a:ext cx="1366182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14" idx="7"/>
          </p:cNvCxnSpPr>
          <p:nvPr/>
        </p:nvCxnSpPr>
        <p:spPr>
          <a:xfrm flipH="1">
            <a:off x="4231808" y="4114800"/>
            <a:ext cx="797392" cy="949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1"/>
            <a:endCxn id="10" idx="6"/>
          </p:cNvCxnSpPr>
          <p:nvPr/>
        </p:nvCxnSpPr>
        <p:spPr>
          <a:xfrm flipH="1">
            <a:off x="762000" y="37338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15" idx="6"/>
          </p:cNvCxnSpPr>
          <p:nvPr/>
        </p:nvCxnSpPr>
        <p:spPr>
          <a:xfrm flipH="1">
            <a:off x="762000" y="37338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12" idx="5"/>
          </p:cNvCxnSpPr>
          <p:nvPr/>
        </p:nvCxnSpPr>
        <p:spPr>
          <a:xfrm flipH="1" flipV="1">
            <a:off x="1945808" y="2631608"/>
            <a:ext cx="949792" cy="721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1"/>
            <a:endCxn id="11" idx="6"/>
          </p:cNvCxnSpPr>
          <p:nvPr/>
        </p:nvCxnSpPr>
        <p:spPr>
          <a:xfrm flipH="1" flipV="1">
            <a:off x="762000" y="28194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1"/>
            <a:endCxn id="9" idx="5"/>
          </p:cNvCxnSpPr>
          <p:nvPr/>
        </p:nvCxnSpPr>
        <p:spPr>
          <a:xfrm flipH="1" flipV="1">
            <a:off x="650408" y="1641008"/>
            <a:ext cx="756584" cy="451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29000" y="3609201"/>
            <a:ext cx="1162241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419600" y="2390001"/>
            <a:ext cx="1232325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415875" y="2819400"/>
            <a:ext cx="1232325" cy="46166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wasControlledBy</a:t>
            </a:r>
            <a:endParaRPr lang="en-US" sz="1200" dirty="0" smtClean="0"/>
          </a:p>
          <a:p>
            <a:pPr algn="ctr"/>
            <a:r>
              <a:rPr lang="en-US" sz="1200" dirty="0" smtClean="0"/>
              <a:t>(mixer)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133600" y="2590800"/>
            <a:ext cx="1235979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3810000" y="4267200"/>
            <a:ext cx="1007007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Used(baking)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76200" y="1828800"/>
            <a:ext cx="1238544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990600" y="4267200"/>
            <a:ext cx="1235979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66800" y="2971800"/>
            <a:ext cx="1235979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16" name="Oval 115"/>
          <p:cNvSpPr/>
          <p:nvPr/>
        </p:nvSpPr>
        <p:spPr>
          <a:xfrm>
            <a:off x="6477000" y="1524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Icing</a:t>
            </a:r>
            <a:endParaRPr lang="en-US" sz="105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914400" y="3581400"/>
            <a:ext cx="1235979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cxnSp>
        <p:nvCxnSpPr>
          <p:cNvPr id="142" name="Elbow Connector 141"/>
          <p:cNvCxnSpPr>
            <a:stCxn id="116" idx="0"/>
            <a:endCxn id="12" idx="0"/>
          </p:cNvCxnSpPr>
          <p:nvPr/>
        </p:nvCxnSpPr>
        <p:spPr>
          <a:xfrm rot="16200000" flipH="1" flipV="1">
            <a:off x="4038600" y="-838200"/>
            <a:ext cx="457200" cy="5181600"/>
          </a:xfrm>
          <a:prstGeom prst="bentConnector3">
            <a:avLst>
              <a:gd name="adj1" fmla="val -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581400" y="1219200"/>
            <a:ext cx="1238544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47" name="Rectangle 146"/>
          <p:cNvSpPr/>
          <p:nvPr/>
        </p:nvSpPr>
        <p:spPr>
          <a:xfrm>
            <a:off x="67818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Decorate</a:t>
            </a:r>
            <a:endParaRPr lang="en-US" sz="1050" baseline="-25000" dirty="0"/>
          </a:p>
        </p:txBody>
      </p:sp>
      <p:cxnSp>
        <p:nvCxnSpPr>
          <p:cNvPr id="151" name="Straight Arrow Connector 150"/>
          <p:cNvCxnSpPr>
            <a:stCxn id="147" idx="1"/>
            <a:endCxn id="5" idx="3"/>
          </p:cNvCxnSpPr>
          <p:nvPr/>
        </p:nvCxnSpPr>
        <p:spPr>
          <a:xfrm flipH="1">
            <a:off x="54102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7" idx="0"/>
            <a:endCxn id="116" idx="5"/>
          </p:cNvCxnSpPr>
          <p:nvPr/>
        </p:nvCxnSpPr>
        <p:spPr>
          <a:xfrm flipH="1" flipV="1">
            <a:off x="7127408" y="2174408"/>
            <a:ext cx="35392" cy="1178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010400" y="2514600"/>
            <a:ext cx="502061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562600" y="3609201"/>
            <a:ext cx="1162241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sp>
        <p:nvSpPr>
          <p:cNvPr id="177" name="Oval 176"/>
          <p:cNvSpPr/>
          <p:nvPr/>
        </p:nvSpPr>
        <p:spPr>
          <a:xfrm>
            <a:off x="1219200" y="5257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Hand Mixer</a:t>
            </a:r>
          </a:p>
        </p:txBody>
      </p:sp>
      <p:cxnSp>
        <p:nvCxnSpPr>
          <p:cNvPr id="178" name="Straight Arrow Connector 177"/>
          <p:cNvCxnSpPr>
            <a:stCxn id="8" idx="2"/>
            <a:endCxn id="177" idx="7"/>
          </p:cNvCxnSpPr>
          <p:nvPr/>
        </p:nvCxnSpPr>
        <p:spPr>
          <a:xfrm flipH="1">
            <a:off x="1869608" y="4114800"/>
            <a:ext cx="1025992" cy="1254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1981200" y="4724400"/>
            <a:ext cx="526234" cy="46166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  <a:p>
            <a:r>
              <a:rPr lang="en-US" sz="1200" dirty="0" smtClean="0"/>
              <a:t>(tool)</a:t>
            </a:r>
          </a:p>
        </p:txBody>
      </p:sp>
      <p:cxnSp>
        <p:nvCxnSpPr>
          <p:cNvPr id="43" name="Straight Arrow Connector 42"/>
          <p:cNvCxnSpPr>
            <a:stCxn id="147" idx="0"/>
            <a:endCxn id="7" idx="0"/>
          </p:cNvCxnSpPr>
          <p:nvPr/>
        </p:nvCxnSpPr>
        <p:spPr>
          <a:xfrm flipH="1" flipV="1">
            <a:off x="4800600" y="1823382"/>
            <a:ext cx="2362200" cy="1529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715000" y="2819400"/>
            <a:ext cx="1232325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cxnSp>
        <p:nvCxnSpPr>
          <p:cNvPr id="46" name="Elbow Connector 45"/>
          <p:cNvCxnSpPr>
            <a:stCxn id="116" idx="7"/>
            <a:endCxn id="9" idx="7"/>
          </p:cNvCxnSpPr>
          <p:nvPr/>
        </p:nvCxnSpPr>
        <p:spPr>
          <a:xfrm rot="16200000" flipV="1">
            <a:off x="3622208" y="-1869608"/>
            <a:ext cx="533400" cy="6477000"/>
          </a:xfrm>
          <a:prstGeom prst="bentConnector3">
            <a:avLst>
              <a:gd name="adj1" fmla="val 198064"/>
            </a:avLst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29000" y="304800"/>
            <a:ext cx="1881734" cy="369332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wasDerivedFrom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2" name="Elbow Connector 51"/>
          <p:cNvCxnSpPr>
            <a:stCxn id="4" idx="2"/>
            <a:endCxn id="8" idx="2"/>
          </p:cNvCxnSpPr>
          <p:nvPr/>
        </p:nvCxnSpPr>
        <p:spPr>
          <a:xfrm rot="10800000">
            <a:off x="2895600" y="4114800"/>
            <a:ext cx="5486400" cy="762000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105400" y="4572000"/>
            <a:ext cx="1884107" cy="369332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wasGeneratedBy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</a:p>
        </p:txBody>
      </p:sp>
      <p:cxnSp>
        <p:nvCxnSpPr>
          <p:cNvPr id="61" name="Elbow Connector 60"/>
          <p:cNvCxnSpPr>
            <a:stCxn id="147" idx="3"/>
            <a:endCxn id="8" idx="0"/>
          </p:cNvCxnSpPr>
          <p:nvPr/>
        </p:nvCxnSpPr>
        <p:spPr>
          <a:xfrm flipH="1" flipV="1">
            <a:off x="2895600" y="3352800"/>
            <a:ext cx="4648200" cy="381000"/>
          </a:xfrm>
          <a:prstGeom prst="bentConnector4">
            <a:avLst>
              <a:gd name="adj1" fmla="val -4918"/>
              <a:gd name="adj2" fmla="val 736000"/>
            </a:avLst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962400" y="762000"/>
            <a:ext cx="1768946" cy="369332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wasTriggeredBy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1" name="Elbow Connector 70"/>
          <p:cNvCxnSpPr>
            <a:stCxn id="147" idx="2"/>
            <a:endCxn id="10" idx="4"/>
          </p:cNvCxnSpPr>
          <p:nvPr/>
        </p:nvCxnSpPr>
        <p:spPr>
          <a:xfrm rot="5400000">
            <a:off x="3314700" y="1181100"/>
            <a:ext cx="914400" cy="6781800"/>
          </a:xfrm>
          <a:prstGeom prst="bentConnector3">
            <a:avLst>
              <a:gd name="adj1" fmla="val 224000"/>
            </a:avLst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638800" y="5943600"/>
            <a:ext cx="774571" cy="369332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Used*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772400" y="3962400"/>
            <a:ext cx="1239635" cy="461665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  <a:p>
            <a:pPr algn="ctr"/>
            <a:r>
              <a:rPr lang="en-US" sz="1200" dirty="0" smtClean="0"/>
              <a:t>(coating)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82000" y="3352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Cake</a:t>
            </a:r>
            <a:endParaRPr lang="en-US" sz="105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5181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sp>
        <p:nvSpPr>
          <p:cNvPr id="7" name="Octagon 6"/>
          <p:cNvSpPr/>
          <p:nvPr/>
        </p:nvSpPr>
        <p:spPr>
          <a:xfrm>
            <a:off x="3657600" y="1600200"/>
            <a:ext cx="762000" cy="762000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Cook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3276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9" name="Oval 8"/>
          <p:cNvSpPr/>
          <p:nvPr/>
        </p:nvSpPr>
        <p:spPr>
          <a:xfrm>
            <a:off x="457200" y="990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10" name="Oval 9"/>
          <p:cNvSpPr/>
          <p:nvPr/>
        </p:nvSpPr>
        <p:spPr>
          <a:xfrm>
            <a:off x="228600" y="4267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Eggs</a:t>
            </a:r>
          </a:p>
        </p:txBody>
      </p:sp>
      <p:sp>
        <p:nvSpPr>
          <p:cNvPr id="11" name="Oval 10"/>
          <p:cNvSpPr/>
          <p:nvPr/>
        </p:nvSpPr>
        <p:spPr>
          <a:xfrm>
            <a:off x="0" y="24384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Flour</a:t>
            </a:r>
          </a:p>
        </p:txBody>
      </p:sp>
      <p:sp>
        <p:nvSpPr>
          <p:cNvPr id="12" name="Oval 11"/>
          <p:cNvSpPr/>
          <p:nvPr/>
        </p:nvSpPr>
        <p:spPr>
          <a:xfrm>
            <a:off x="1295400" y="1981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14" name="Oval 13"/>
          <p:cNvSpPr/>
          <p:nvPr/>
        </p:nvSpPr>
        <p:spPr>
          <a:xfrm>
            <a:off x="3962400" y="4267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Oven</a:t>
            </a:r>
          </a:p>
        </p:txBody>
      </p:sp>
      <p:sp>
        <p:nvSpPr>
          <p:cNvPr id="15" name="Oval 14"/>
          <p:cNvSpPr/>
          <p:nvPr/>
        </p:nvSpPr>
        <p:spPr>
          <a:xfrm>
            <a:off x="304800" y="3352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Sugar</a:t>
            </a:r>
          </a:p>
        </p:txBody>
      </p:sp>
      <p:cxnSp>
        <p:nvCxnSpPr>
          <p:cNvPr id="17" name="Straight Arrow Connector 16"/>
          <p:cNvCxnSpPr>
            <a:stCxn id="4" idx="2"/>
            <a:endCxn id="147" idx="3"/>
          </p:cNvCxnSpPr>
          <p:nvPr/>
        </p:nvCxnSpPr>
        <p:spPr>
          <a:xfrm flipH="1">
            <a:off x="7848600" y="3733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8" idx="3"/>
          </p:cNvCxnSpPr>
          <p:nvPr/>
        </p:nvCxnSpPr>
        <p:spPr>
          <a:xfrm flipH="1">
            <a:off x="4038600" y="37338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  <a:endCxn id="7" idx="1"/>
          </p:cNvCxnSpPr>
          <p:nvPr/>
        </p:nvCxnSpPr>
        <p:spPr>
          <a:xfrm flipH="1" flipV="1">
            <a:off x="4419600" y="2139018"/>
            <a:ext cx="1143000" cy="1213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3"/>
          </p:cNvCxnSpPr>
          <p:nvPr/>
        </p:nvCxnSpPr>
        <p:spPr>
          <a:xfrm flipV="1">
            <a:off x="3657600" y="2362200"/>
            <a:ext cx="223182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14" idx="7"/>
          </p:cNvCxnSpPr>
          <p:nvPr/>
        </p:nvCxnSpPr>
        <p:spPr>
          <a:xfrm flipH="1">
            <a:off x="4612808" y="4114800"/>
            <a:ext cx="949792" cy="263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1"/>
            <a:endCxn id="10" idx="6"/>
          </p:cNvCxnSpPr>
          <p:nvPr/>
        </p:nvCxnSpPr>
        <p:spPr>
          <a:xfrm flipH="1">
            <a:off x="990600" y="3733800"/>
            <a:ext cx="22860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15" idx="6"/>
          </p:cNvCxnSpPr>
          <p:nvPr/>
        </p:nvCxnSpPr>
        <p:spPr>
          <a:xfrm flipH="1">
            <a:off x="1066800" y="37338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12" idx="5"/>
          </p:cNvCxnSpPr>
          <p:nvPr/>
        </p:nvCxnSpPr>
        <p:spPr>
          <a:xfrm flipH="1" flipV="1">
            <a:off x="1945808" y="2631608"/>
            <a:ext cx="1711792" cy="721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1"/>
            <a:endCxn id="11" idx="6"/>
          </p:cNvCxnSpPr>
          <p:nvPr/>
        </p:nvCxnSpPr>
        <p:spPr>
          <a:xfrm flipH="1" flipV="1">
            <a:off x="762000" y="2819400"/>
            <a:ext cx="2514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1"/>
            <a:endCxn id="9" idx="5"/>
          </p:cNvCxnSpPr>
          <p:nvPr/>
        </p:nvCxnSpPr>
        <p:spPr>
          <a:xfrm flipH="1" flipV="1">
            <a:off x="1107608" y="1641008"/>
            <a:ext cx="299384" cy="451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038600" y="3429000"/>
            <a:ext cx="1162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648200" y="2209800"/>
            <a:ext cx="1232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733800" y="2590800"/>
            <a:ext cx="1232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wasControlledBy</a:t>
            </a:r>
            <a:endParaRPr lang="en-US" sz="1200" dirty="0" smtClean="0"/>
          </a:p>
          <a:p>
            <a:pPr algn="ctr"/>
            <a:r>
              <a:rPr lang="en-US" sz="1200" dirty="0" smtClean="0"/>
              <a:t>(Mixer)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514600" y="2514600"/>
            <a:ext cx="1235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4800600" y="4343400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Used</a:t>
            </a:r>
          </a:p>
          <a:p>
            <a:pPr algn="ctr"/>
            <a:r>
              <a:rPr lang="en-US" sz="1200" dirty="0" smtClean="0"/>
              <a:t>(Baking)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7543800" y="3124200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76200" y="1828800"/>
            <a:ext cx="1238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752600" y="4267200"/>
            <a:ext cx="1235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828800" y="2971800"/>
            <a:ext cx="1235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16" name="Oval 115"/>
          <p:cNvSpPr/>
          <p:nvPr/>
        </p:nvSpPr>
        <p:spPr>
          <a:xfrm>
            <a:off x="5638800" y="1524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Icing</a:t>
            </a:r>
            <a:endParaRPr lang="en-US" sz="105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1295400" y="3429000"/>
            <a:ext cx="1235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cxnSp>
        <p:nvCxnSpPr>
          <p:cNvPr id="142" name="Elbow Connector 141"/>
          <p:cNvCxnSpPr>
            <a:stCxn id="116" idx="0"/>
            <a:endCxn id="12" idx="0"/>
          </p:cNvCxnSpPr>
          <p:nvPr/>
        </p:nvCxnSpPr>
        <p:spPr>
          <a:xfrm rot="16200000" flipH="1" flipV="1">
            <a:off x="3619500" y="-419100"/>
            <a:ext cx="457200" cy="4343400"/>
          </a:xfrm>
          <a:prstGeom prst="bentConnector3">
            <a:avLst>
              <a:gd name="adj1" fmla="val -16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581400" y="1219200"/>
            <a:ext cx="1238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47" name="Rectangle 146"/>
          <p:cNvSpPr/>
          <p:nvPr/>
        </p:nvSpPr>
        <p:spPr>
          <a:xfrm>
            <a:off x="7086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Decorate</a:t>
            </a:r>
            <a:endParaRPr lang="en-US" sz="1050" baseline="-25000" dirty="0"/>
          </a:p>
        </p:txBody>
      </p:sp>
      <p:cxnSp>
        <p:nvCxnSpPr>
          <p:cNvPr id="151" name="Straight Arrow Connector 150"/>
          <p:cNvCxnSpPr>
            <a:stCxn id="147" idx="1"/>
            <a:endCxn id="5" idx="3"/>
          </p:cNvCxnSpPr>
          <p:nvPr/>
        </p:nvCxnSpPr>
        <p:spPr>
          <a:xfrm flipH="1">
            <a:off x="5943600" y="37338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7" idx="0"/>
            <a:endCxn id="116" idx="5"/>
          </p:cNvCxnSpPr>
          <p:nvPr/>
        </p:nvCxnSpPr>
        <p:spPr>
          <a:xfrm flipH="1" flipV="1">
            <a:off x="6289208" y="2174408"/>
            <a:ext cx="1178392" cy="1178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6858000" y="2438400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943600" y="3429000"/>
            <a:ext cx="1162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cxnSp>
        <p:nvCxnSpPr>
          <p:cNvPr id="43" name="Elbow Connector 42"/>
          <p:cNvCxnSpPr>
            <a:stCxn id="116" idx="7"/>
            <a:endCxn id="9" idx="7"/>
          </p:cNvCxnSpPr>
          <p:nvPr/>
        </p:nvCxnSpPr>
        <p:spPr>
          <a:xfrm rot="16200000" flipV="1">
            <a:off x="3431708" y="-1221908"/>
            <a:ext cx="533400" cy="5181600"/>
          </a:xfrm>
          <a:prstGeom prst="bentConnector3">
            <a:avLst>
              <a:gd name="adj1" fmla="val 100349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76600" y="685800"/>
            <a:ext cx="18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wasDerivedFrom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0" name="Elbow Connector 49"/>
          <p:cNvCxnSpPr>
            <a:stCxn id="5" idx="2"/>
            <a:endCxn id="8" idx="2"/>
          </p:cNvCxnSpPr>
          <p:nvPr/>
        </p:nvCxnSpPr>
        <p:spPr>
          <a:xfrm rot="5400000">
            <a:off x="4610100" y="3162300"/>
            <a:ext cx="12700" cy="1905000"/>
          </a:xfrm>
          <a:prstGeom prst="bentConnector3">
            <a:avLst>
              <a:gd name="adj1" fmla="val 10512003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886200" y="5105400"/>
            <a:ext cx="17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wasTriggeredBy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5" name="Elbow Connector 54"/>
          <p:cNvCxnSpPr>
            <a:stCxn id="147" idx="2"/>
            <a:endCxn id="10" idx="4"/>
          </p:cNvCxnSpPr>
          <p:nvPr/>
        </p:nvCxnSpPr>
        <p:spPr>
          <a:xfrm rot="5400000">
            <a:off x="3581400" y="1143000"/>
            <a:ext cx="914400" cy="6858000"/>
          </a:xfrm>
          <a:prstGeom prst="bentConnector3">
            <a:avLst>
              <a:gd name="adj1" fmla="val 173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248400" y="53340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Used*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4" name="Elbow Connector 73"/>
          <p:cNvCxnSpPr>
            <a:stCxn id="4" idx="0"/>
            <a:endCxn id="8" idx="0"/>
          </p:cNvCxnSpPr>
          <p:nvPr/>
        </p:nvCxnSpPr>
        <p:spPr>
          <a:xfrm rot="16200000" flipV="1">
            <a:off x="6210300" y="800100"/>
            <a:ext cx="12700" cy="51054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181600" y="2743200"/>
            <a:ext cx="188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wasGeneratedBy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82" name="Oval 81"/>
          <p:cNvSpPr/>
          <p:nvPr/>
        </p:nvSpPr>
        <p:spPr>
          <a:xfrm>
            <a:off x="2209800" y="4876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Hand Mixer</a:t>
            </a:r>
          </a:p>
        </p:txBody>
      </p:sp>
      <p:cxnSp>
        <p:nvCxnSpPr>
          <p:cNvPr id="83" name="Straight Arrow Connector 82"/>
          <p:cNvCxnSpPr>
            <a:stCxn id="8" idx="2"/>
            <a:endCxn id="82" idx="7"/>
          </p:cNvCxnSpPr>
          <p:nvPr/>
        </p:nvCxnSpPr>
        <p:spPr>
          <a:xfrm flipH="1">
            <a:off x="2860208" y="4114800"/>
            <a:ext cx="797392" cy="873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124200" y="4648200"/>
            <a:ext cx="526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  <a:p>
            <a:r>
              <a:rPr lang="en-US" sz="1200" dirty="0" smtClean="0"/>
              <a:t>(tool)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28956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6400800" y="28956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sp>
        <p:nvSpPr>
          <p:cNvPr id="6" name="Oval 5"/>
          <p:cNvSpPr/>
          <p:nvPr/>
        </p:nvSpPr>
        <p:spPr>
          <a:xfrm>
            <a:off x="4419600" y="2895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Cake batter</a:t>
            </a:r>
          </a:p>
        </p:txBody>
      </p:sp>
      <p:cxnSp>
        <p:nvCxnSpPr>
          <p:cNvPr id="8" name="Straight Arrow Connector 7"/>
          <p:cNvCxnSpPr>
            <a:stCxn id="6" idx="2"/>
            <a:endCxn id="4" idx="3"/>
          </p:cNvCxnSpPr>
          <p:nvPr/>
        </p:nvCxnSpPr>
        <p:spPr>
          <a:xfrm flipH="1">
            <a:off x="3124200" y="32766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1"/>
            <a:endCxn id="6" idx="6"/>
          </p:cNvCxnSpPr>
          <p:nvPr/>
        </p:nvCxnSpPr>
        <p:spPr>
          <a:xfrm flipH="1">
            <a:off x="5181600" y="32766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00400" y="2971800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562600" y="2971800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62200" y="15240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6324600" y="15240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cxnSp>
        <p:nvCxnSpPr>
          <p:cNvPr id="20" name="Straight Arrow Connector 19"/>
          <p:cNvCxnSpPr>
            <a:stCxn id="19" idx="1"/>
            <a:endCxn id="18" idx="3"/>
          </p:cNvCxnSpPr>
          <p:nvPr/>
        </p:nvCxnSpPr>
        <p:spPr>
          <a:xfrm flipH="1">
            <a:off x="3124200" y="1905000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91000" y="1600200"/>
            <a:ext cx="1162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cxnSp>
        <p:nvCxnSpPr>
          <p:cNvPr id="28" name="Elbow Connector 27"/>
          <p:cNvCxnSpPr/>
          <p:nvPr/>
        </p:nvCxnSpPr>
        <p:spPr>
          <a:xfrm>
            <a:off x="4800600" y="2057400"/>
            <a:ext cx="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410200" y="2286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286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5200" y="2286000"/>
            <a:ext cx="1238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4" idx="2"/>
            <a:endCxn id="5" idx="6"/>
          </p:cNvCxnSpPr>
          <p:nvPr/>
        </p:nvCxnSpPr>
        <p:spPr>
          <a:xfrm flipH="1">
            <a:off x="2895600" y="2667000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447800" y="3733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12" name="Oval 11"/>
          <p:cNvSpPr/>
          <p:nvPr/>
        </p:nvSpPr>
        <p:spPr>
          <a:xfrm>
            <a:off x="6248400" y="3733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10000" y="3733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Churning</a:t>
            </a:r>
            <a:endParaRPr lang="en-US" sz="1050" baseline="-25000" dirty="0"/>
          </a:p>
        </p:txBody>
      </p:sp>
      <p:cxnSp>
        <p:nvCxnSpPr>
          <p:cNvPr id="14" name="Straight Arrow Connector 13"/>
          <p:cNvCxnSpPr>
            <a:stCxn id="13" idx="1"/>
            <a:endCxn id="11" idx="6"/>
          </p:cNvCxnSpPr>
          <p:nvPr/>
        </p:nvCxnSpPr>
        <p:spPr>
          <a:xfrm flipH="1">
            <a:off x="2209800" y="41148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3"/>
          </p:cNvCxnSpPr>
          <p:nvPr/>
        </p:nvCxnSpPr>
        <p:spPr>
          <a:xfrm flipH="1">
            <a:off x="4572000" y="41148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19400" y="3733800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00600" y="3810000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191000" y="2971800"/>
            <a:ext cx="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934200" y="40386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8200" y="4114800"/>
            <a:ext cx="1371600" cy="1143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971800" y="2362200"/>
            <a:ext cx="1524000" cy="1066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1"/>
            <a:endCxn id="7" idx="3"/>
          </p:cNvCxnSpPr>
          <p:nvPr/>
        </p:nvCxnSpPr>
        <p:spPr>
          <a:xfrm flipH="1">
            <a:off x="2209800" y="4572000"/>
            <a:ext cx="47244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7" idx="0"/>
          </p:cNvCxnSpPr>
          <p:nvPr/>
        </p:nvCxnSpPr>
        <p:spPr>
          <a:xfrm flipH="1">
            <a:off x="1524000" y="3272771"/>
            <a:ext cx="1670985" cy="842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8" idx="6"/>
          </p:cNvCxnSpPr>
          <p:nvPr/>
        </p:nvCxnSpPr>
        <p:spPr>
          <a:xfrm flipH="1" flipV="1">
            <a:off x="4495800" y="2895600"/>
            <a:ext cx="32385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5" idx="1"/>
          </p:cNvCxnSpPr>
          <p:nvPr/>
        </p:nvCxnSpPr>
        <p:spPr>
          <a:xfrm>
            <a:off x="3733800" y="3429000"/>
            <a:ext cx="3200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8" idx="7"/>
            <a:endCxn id="8" idx="0"/>
          </p:cNvCxnSpPr>
          <p:nvPr/>
        </p:nvCxnSpPr>
        <p:spPr>
          <a:xfrm rot="16200000" flipV="1">
            <a:off x="3925094" y="2170907"/>
            <a:ext cx="156229" cy="538815"/>
          </a:xfrm>
          <a:prstGeom prst="curvedConnector3">
            <a:avLst>
              <a:gd name="adj1" fmla="val 46873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43000" y="2971800"/>
            <a:ext cx="1770293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wasAttributedTo</a:t>
            </a:r>
            <a:endParaRPr lang="en-US" dirty="0" smtClean="0"/>
          </a:p>
          <a:p>
            <a:pPr algn="ctr"/>
            <a:r>
              <a:rPr lang="en-US" dirty="0" err="1" smtClean="0"/>
              <a:t>wasQuotedFrom</a:t>
            </a:r>
            <a:endParaRPr lang="en-US" dirty="0" smtClean="0"/>
          </a:p>
          <a:p>
            <a:pPr algn="ctr"/>
            <a:r>
              <a:rPr lang="en-US" dirty="0" err="1" smtClean="0"/>
              <a:t>wasInfluencedBy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86200" y="3505200"/>
            <a:ext cx="180947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wasGeneratedBy</a:t>
            </a:r>
            <a:endParaRPr lang="en-US" dirty="0" smtClean="0"/>
          </a:p>
          <a:p>
            <a:pPr algn="ctr"/>
            <a:r>
              <a:rPr lang="en-US" dirty="0" err="1" smtClean="0"/>
              <a:t>wasInvalidatedBy</a:t>
            </a:r>
            <a:endParaRPr lang="en-US" dirty="0" smtClean="0"/>
          </a:p>
          <a:p>
            <a:pPr algn="ctr"/>
            <a:r>
              <a:rPr lang="en-US" dirty="0" err="1" smtClean="0"/>
              <a:t>wasInfluencedBy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38600" y="1295400"/>
            <a:ext cx="1766316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wasDerivedFrom</a:t>
            </a:r>
            <a:endParaRPr lang="en-US" dirty="0" smtClean="0"/>
          </a:p>
          <a:p>
            <a:pPr algn="ctr"/>
            <a:r>
              <a:rPr lang="en-US" dirty="0" err="1" smtClean="0"/>
              <a:t>wasRevisionOf</a:t>
            </a:r>
            <a:endParaRPr lang="en-US" dirty="0" smtClean="0"/>
          </a:p>
          <a:p>
            <a:pPr algn="ctr"/>
            <a:r>
              <a:rPr lang="en-US" dirty="0" err="1" smtClean="0"/>
              <a:t>wasInfluencedBy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048000" y="4572000"/>
            <a:ext cx="176638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wasAssociatedTo</a:t>
            </a:r>
            <a:endParaRPr lang="en-US" dirty="0" smtClean="0"/>
          </a:p>
          <a:p>
            <a:r>
              <a:rPr lang="en-US" dirty="0" err="1" smtClean="0"/>
              <a:t>wasInfluencedBy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791200" y="2667000"/>
            <a:ext cx="1770293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wasStartedBy</a:t>
            </a:r>
            <a:endParaRPr lang="en-US" dirty="0" smtClean="0"/>
          </a:p>
          <a:p>
            <a:pPr algn="ctr"/>
            <a:r>
              <a:rPr lang="en-US" dirty="0" err="1" smtClean="0"/>
              <a:t>wasEndedBy</a:t>
            </a:r>
            <a:endParaRPr lang="en-US" dirty="0" smtClean="0"/>
          </a:p>
          <a:p>
            <a:pPr algn="ctr"/>
            <a:r>
              <a:rPr lang="en-US" dirty="0" smtClean="0"/>
              <a:t>Used</a:t>
            </a:r>
          </a:p>
          <a:p>
            <a:pPr algn="ctr"/>
            <a:r>
              <a:rPr lang="en-US" dirty="0" err="1" smtClean="0"/>
              <a:t>wasInfluencedBy</a:t>
            </a:r>
            <a:endParaRPr lang="en-US" dirty="0" smtClean="0"/>
          </a:p>
        </p:txBody>
      </p:sp>
      <p:cxnSp>
        <p:nvCxnSpPr>
          <p:cNvPr id="50" name="Shape 49"/>
          <p:cNvCxnSpPr>
            <a:stCxn id="5" idx="2"/>
            <a:endCxn id="5" idx="3"/>
          </p:cNvCxnSpPr>
          <p:nvPr/>
        </p:nvCxnSpPr>
        <p:spPr>
          <a:xfrm rot="5400000" flipH="1" flipV="1">
            <a:off x="7867650" y="4438650"/>
            <a:ext cx="533400" cy="800100"/>
          </a:xfrm>
          <a:prstGeom prst="curvedConnector4">
            <a:avLst>
              <a:gd name="adj1" fmla="val -108000"/>
              <a:gd name="adj2" fmla="val 12857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553200" y="5410200"/>
            <a:ext cx="1770292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wasInformedBy</a:t>
            </a:r>
            <a:endParaRPr lang="en-US" dirty="0" smtClean="0"/>
          </a:p>
          <a:p>
            <a:pPr algn="ctr"/>
            <a:r>
              <a:rPr lang="en-US" dirty="0" err="1" smtClean="0"/>
              <a:t>wasInfluencedBy</a:t>
            </a:r>
            <a:endParaRPr lang="en-US" dirty="0" smtClean="0"/>
          </a:p>
          <a:p>
            <a:pPr algn="ctr"/>
            <a:r>
              <a:rPr lang="en-US" dirty="0" err="1" smtClean="0"/>
              <a:t>wasStartedBy</a:t>
            </a:r>
            <a:endParaRPr lang="en-US" dirty="0"/>
          </a:p>
        </p:txBody>
      </p:sp>
      <p:cxnSp>
        <p:nvCxnSpPr>
          <p:cNvPr id="61" name="Shape 60"/>
          <p:cNvCxnSpPr>
            <a:stCxn id="7" idx="1"/>
            <a:endCxn id="7" idx="2"/>
          </p:cNvCxnSpPr>
          <p:nvPr/>
        </p:nvCxnSpPr>
        <p:spPr>
          <a:xfrm rot="10800000" flipH="1" flipV="1">
            <a:off x="838200" y="4686300"/>
            <a:ext cx="685800" cy="571500"/>
          </a:xfrm>
          <a:prstGeom prst="curvedConnector4">
            <a:avLst>
              <a:gd name="adj1" fmla="val -76000"/>
              <a:gd name="adj2" fmla="val 1672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85800" y="5562600"/>
            <a:ext cx="179799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actedOnBehalfOf</a:t>
            </a:r>
            <a:endParaRPr lang="en-US" dirty="0" smtClean="0"/>
          </a:p>
          <a:p>
            <a:r>
              <a:rPr lang="en-US" dirty="0" err="1" smtClean="0"/>
              <a:t>wasInfluencedBy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152400"/>
            <a:ext cx="5410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OPM Domain Specialization: Workflow, Web, Biology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52600" y="1219200"/>
            <a:ext cx="5410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OPM Essential Profiles: Collections, Attribution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52600" y="2286000"/>
            <a:ext cx="5410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OPM Abstract Model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-304800" y="1219200"/>
            <a:ext cx="3048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Technology Bindings: XML schema, mapping to RDF, and OWL Ontology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6172200" y="1219200"/>
            <a:ext cx="3048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OPM based APIs: provenance access, embedding, querying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3429000"/>
            <a:ext cx="5410200" cy="137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PROV-DM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" y="243840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7400" y="243840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PROV-XML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38600" y="243840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Serialization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400" y="3505200"/>
            <a:ext cx="15240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PROV-CONSTRAINTS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4191000"/>
            <a:ext cx="15240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PROV-SEM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38600" y="3657600"/>
            <a:ext cx="12192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77000" y="2438400"/>
            <a:ext cx="838200" cy="2362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PROV-LINKS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62600" y="2438400"/>
            <a:ext cx="838200" cy="2362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PROV-DC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391400" y="2438400"/>
            <a:ext cx="838200" cy="2362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PROV-AQ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545</Words>
  <Application>Microsoft Office PowerPoint</Application>
  <PresentationFormat>On-screen Show (4:3)</PresentationFormat>
  <Paragraphs>316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Kohwalter</dc:creator>
  <cp:lastModifiedBy>Kohwalter</cp:lastModifiedBy>
  <cp:revision>78</cp:revision>
  <dcterms:created xsi:type="dcterms:W3CDTF">2013-04-29T16:18:52Z</dcterms:created>
  <dcterms:modified xsi:type="dcterms:W3CDTF">2013-08-24T19:46:51Z</dcterms:modified>
</cp:coreProperties>
</file>