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8" r:id="rId30"/>
    <p:sldId id="285" r:id="rId31"/>
    <p:sldId id="286" r:id="rId32"/>
    <p:sldId id="287" r:id="rId33"/>
    <p:sldId id="299" r:id="rId34"/>
    <p:sldId id="295" r:id="rId35"/>
    <p:sldId id="290" r:id="rId36"/>
    <p:sldId id="291" r:id="rId37"/>
    <p:sldId id="292" r:id="rId38"/>
    <p:sldId id="293" r:id="rId39"/>
    <p:sldId id="288" r:id="rId40"/>
    <p:sldId id="296" r:id="rId41"/>
    <p:sldId id="289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 varScale="1">
        <p:scale>
          <a:sx n="104" d="100"/>
          <a:sy n="104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5EB2-ADB7-494B-9DFC-7B7E83C61D05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F405-2C36-4DEC-AA31-36A3639B4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F405-2C36-4DEC-AA31-36A3639B45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B097-C427-4DE4-B3CE-4563F699F967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4FFD-2936-4B04-9183-177669E35AED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515-56CF-465F-BC97-F6AE3620BB20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D9A6-32CF-48BA-B4D0-AF3D885817D9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2F5D-6852-48B0-8BB7-BC3DD0364A96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6096-29F6-48F4-B6FD-E2CF1C320775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921E-9F43-4C27-BDF7-60A3302795FA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359E-93AC-4569-B20A-F3A90EFE17FE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93EB-EF63-4C72-8B03-C1F40696258C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A62-F899-444B-AE80-2E7005425960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42CD-8286-4E0F-A9F1-F33BB038C52B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7B98-1FDD-4928-963A-AF8905963555}" type="datetime1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Raciocínio</a:t>
            </a:r>
            <a:br>
              <a:rPr lang="pt-BR" dirty="0" smtClean="0"/>
            </a:br>
            <a:r>
              <a:rPr lang="pt-BR" dirty="0" smtClean="0"/>
              <a:t>Introdução a Sistemas Multiagentes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Troy</a:t>
            </a:r>
            <a:r>
              <a:rPr lang="pt-BR" dirty="0"/>
              <a:t> C </a:t>
            </a:r>
            <a:r>
              <a:rPr lang="pt-BR" dirty="0" err="1"/>
              <a:t>Kohwalter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tipos de nós:</a:t>
            </a:r>
          </a:p>
          <a:p>
            <a:pPr lvl="1"/>
            <a:r>
              <a:rPr lang="pt-BR" dirty="0" smtClean="0"/>
              <a:t>Decisão</a:t>
            </a:r>
          </a:p>
          <a:p>
            <a:pPr lvl="1"/>
            <a:r>
              <a:rPr lang="pt-BR" dirty="0" smtClean="0"/>
              <a:t>Incerteza</a:t>
            </a:r>
          </a:p>
          <a:p>
            <a:pPr lvl="1"/>
            <a:r>
              <a:rPr lang="pt-BR" dirty="0" smtClean="0"/>
              <a:t>Terminal</a:t>
            </a:r>
          </a:p>
          <a:p>
            <a:r>
              <a:rPr lang="pt-BR" dirty="0" smtClean="0"/>
              <a:t>São do tipo </a:t>
            </a:r>
            <a:r>
              <a:rPr lang="pt-BR" i="1" dirty="0" err="1" smtClean="0"/>
              <a:t>Burst</a:t>
            </a:r>
            <a:endParaRPr lang="pt-BR" i="1" dirty="0" smtClean="0"/>
          </a:p>
          <a:p>
            <a:pPr lvl="1"/>
            <a:r>
              <a:rPr lang="pt-BR" dirty="0"/>
              <a:t>N</a:t>
            </a:r>
            <a:r>
              <a:rPr lang="pt-BR" dirty="0" smtClean="0"/>
              <a:t>ão converge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371600"/>
            <a:ext cx="4515480" cy="53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4267200" cy="365125"/>
          </a:xfrm>
        </p:spPr>
        <p:txBody>
          <a:bodyPr/>
          <a:lstStyle/>
          <a:p>
            <a:r>
              <a:rPr lang="en-US" dirty="0" smtClean="0"/>
              <a:t>MORET, B. Decision Trees and Diagrams. </a:t>
            </a:r>
            <a:r>
              <a:rPr lang="en-US" b="1" dirty="0" smtClean="0"/>
              <a:t>In: ACM Computing Surveys (CSUR)</a:t>
            </a:r>
            <a:r>
              <a:rPr lang="en-US" dirty="0" smtClean="0"/>
              <a:t>, v. 14, n. 4, p. 593–623, </a:t>
            </a:r>
            <a:r>
              <a:rPr lang="en-US" dirty="0" err="1" smtClean="0"/>
              <a:t>dez</a:t>
            </a:r>
            <a:r>
              <a:rPr lang="en-US" dirty="0" smtClean="0"/>
              <a:t> 1982.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uma Árvore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com uma decisão, a raiz da árvore</a:t>
            </a:r>
          </a:p>
          <a:p>
            <a:r>
              <a:rPr lang="pt-BR" dirty="0" smtClean="0"/>
              <a:t>Crie ramos para cada possível resultado</a:t>
            </a:r>
          </a:p>
          <a:p>
            <a:r>
              <a:rPr lang="pt-BR" dirty="0" smtClean="0"/>
              <a:t>Decida o tipo de nó: incerteza, decisão terminal</a:t>
            </a:r>
          </a:p>
          <a:p>
            <a:r>
              <a:rPr lang="pt-BR" dirty="0" smtClean="0"/>
              <a:t> Caso o nó não seja terminal, repita o processo.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1534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Valores da árvore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todos os nós de incerteza, atribua a probabilidade de entrar em cada ramo resultante</a:t>
            </a:r>
          </a:p>
          <a:p>
            <a:r>
              <a:rPr lang="pt-BR" dirty="0" smtClean="0"/>
              <a:t>Atribua um valor resultante nos nós terminais</a:t>
            </a:r>
          </a:p>
          <a:p>
            <a:r>
              <a:rPr lang="pt-BR" dirty="0" smtClean="0"/>
              <a:t>Do nó terminal até a raiz, calcule de acordo com o tipo:</a:t>
            </a:r>
          </a:p>
          <a:p>
            <a:pPr lvl="1"/>
            <a:r>
              <a:rPr lang="en-US" dirty="0" err="1" smtClean="0"/>
              <a:t>Incerteza</a:t>
            </a:r>
            <a:r>
              <a:rPr lang="en-US" dirty="0" smtClean="0"/>
              <a:t>: valor </a:t>
            </a:r>
            <a:r>
              <a:rPr lang="en-US" dirty="0" err="1" smtClean="0"/>
              <a:t>multiplicado</a:t>
            </a:r>
            <a:r>
              <a:rPr lang="en-US" dirty="0" smtClean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ocorrência</a:t>
            </a:r>
            <a:r>
              <a:rPr lang="en-US" dirty="0" smtClean="0"/>
              <a:t>, e o </a:t>
            </a:r>
            <a:r>
              <a:rPr lang="en-US" dirty="0" err="1" smtClean="0"/>
              <a:t>resultado</a:t>
            </a:r>
            <a:r>
              <a:rPr lang="en-US" dirty="0" smtClean="0"/>
              <a:t> é o </a:t>
            </a:r>
            <a:r>
              <a:rPr lang="en-US" dirty="0" err="1" smtClean="0"/>
              <a:t>somatório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2296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1384"/>
            <a:ext cx="4267200" cy="61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Valores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Decisão</a:t>
            </a:r>
            <a:r>
              <a:rPr lang="en-US" dirty="0" smtClean="0"/>
              <a:t>: </a:t>
            </a:r>
            <a:r>
              <a:rPr lang="en-US" dirty="0" err="1"/>
              <a:t>atribua</a:t>
            </a:r>
            <a:r>
              <a:rPr lang="en-US" dirty="0"/>
              <a:t> um valor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ramo</a:t>
            </a:r>
            <a:r>
              <a:rPr lang="en-US" dirty="0"/>
              <a:t>, </a:t>
            </a:r>
            <a:r>
              <a:rPr lang="en-US" dirty="0" err="1"/>
              <a:t>subtraia</a:t>
            </a:r>
            <a:r>
              <a:rPr lang="en-US" dirty="0"/>
              <a:t> do valor </a:t>
            </a:r>
            <a:r>
              <a:rPr lang="en-US" dirty="0" err="1"/>
              <a:t>resultante</a:t>
            </a:r>
            <a:r>
              <a:rPr lang="en-US" dirty="0"/>
              <a:t> o valor do </a:t>
            </a:r>
            <a:r>
              <a:rPr lang="en-US" dirty="0" err="1"/>
              <a:t>ramo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Resultado</a:t>
            </a:r>
            <a:r>
              <a:rPr lang="en-US" dirty="0" smtClean="0"/>
              <a:t>: </a:t>
            </a:r>
            <a:r>
              <a:rPr lang="en-US" dirty="0"/>
              <a:t>o valor de </a:t>
            </a:r>
            <a:r>
              <a:rPr lang="en-US" dirty="0" err="1"/>
              <a:t>beneficio</a:t>
            </a:r>
            <a:r>
              <a:rPr lang="en-US" dirty="0"/>
              <a:t> </a:t>
            </a:r>
            <a:r>
              <a:rPr lang="en-US" dirty="0" err="1"/>
              <a:t>dessa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, o valor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 smtClean="0"/>
              <a:t>beneficio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valor </a:t>
            </a:r>
            <a:r>
              <a:rPr lang="en-US" dirty="0"/>
              <a:t>no </a:t>
            </a:r>
            <a:r>
              <a:rPr lang="en-US" dirty="0" err="1"/>
              <a:t>nó</a:t>
            </a:r>
            <a:r>
              <a:rPr lang="en-US" dirty="0"/>
              <a:t> de </a:t>
            </a:r>
            <a:r>
              <a:rPr lang="en-US" dirty="0" err="1"/>
              <a:t>decisão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6962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"/>
            <a:ext cx="4267200" cy="596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324600"/>
            <a:ext cx="769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Tree Analysis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Disponível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&lt;http://www.mindtools.com/dectree.html&gt;.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Acesso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26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00200"/>
            <a:ext cx="3581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Preditivo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err="1"/>
              <a:t>Árvores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/>
              <a:t>ser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preditivo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Mapeia</a:t>
            </a:r>
            <a:r>
              <a:rPr lang="en-US" dirty="0" smtClean="0"/>
              <a:t> </a:t>
            </a:r>
            <a:r>
              <a:rPr lang="en-US" dirty="0" err="1"/>
              <a:t>observações</a:t>
            </a:r>
            <a:r>
              <a:rPr lang="en-US" dirty="0"/>
              <a:t> de um </a:t>
            </a:r>
            <a:r>
              <a:rPr lang="en-US" dirty="0" err="1" smtClean="0"/>
              <a:t>determinado</a:t>
            </a:r>
            <a:r>
              <a:rPr lang="en-US" dirty="0"/>
              <a:t> </a:t>
            </a:r>
            <a:r>
              <a:rPr lang="en-US" dirty="0" err="1" smtClean="0"/>
              <a:t>fato</a:t>
            </a:r>
            <a:r>
              <a:rPr lang="en-US" dirty="0" smtClean="0"/>
              <a:t> a </a:t>
            </a:r>
            <a:r>
              <a:rPr lang="en-US" dirty="0" err="1"/>
              <a:t>conclusões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smtClean="0"/>
              <a:t>valor</a:t>
            </a:r>
          </a:p>
          <a:p>
            <a:pPr lvl="1"/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tarefa</a:t>
            </a:r>
            <a:r>
              <a:rPr lang="en-US" dirty="0"/>
              <a:t> de </a:t>
            </a:r>
            <a:r>
              <a:rPr lang="en-US" dirty="0" err="1" smtClean="0"/>
              <a:t>indução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de </a:t>
            </a:r>
            <a:r>
              <a:rPr lang="en-US" dirty="0" err="1" smtClean="0"/>
              <a:t>classificação</a:t>
            </a:r>
            <a:endParaRPr lang="en-US" dirty="0" smtClean="0"/>
          </a:p>
          <a:p>
            <a:pPr lvl="2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pertence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classificação</a:t>
            </a:r>
            <a:r>
              <a:rPr lang="en-US" dirty="0"/>
              <a:t> dos </a:t>
            </a:r>
            <a:r>
              <a:rPr lang="en-US" dirty="0" err="1" smtClean="0"/>
              <a:t>objetos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Expressada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 smtClean="0"/>
              <a:t>decisão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Precisa</a:t>
            </a:r>
            <a:r>
              <a:rPr lang="en-US" dirty="0" smtClean="0"/>
              <a:t> de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treinamento </a:t>
            </a:r>
          </a:p>
          <a:p>
            <a:pPr lvl="1"/>
            <a:r>
              <a:rPr lang="pt-BR" dirty="0" smtClean="0"/>
              <a:t>Atributos de tipo: </a:t>
            </a:r>
          </a:p>
          <a:p>
            <a:pPr lvl="2"/>
            <a:r>
              <a:rPr lang="pt-BR" dirty="0" smtClean="0"/>
              <a:t>aspecto{</a:t>
            </a:r>
            <a:r>
              <a:rPr lang="pt-BR" dirty="0" err="1" smtClean="0"/>
              <a:t>sunny</a:t>
            </a:r>
            <a:r>
              <a:rPr lang="pt-BR" dirty="0" smtClean="0"/>
              <a:t>, </a:t>
            </a:r>
            <a:r>
              <a:rPr lang="pt-BR" dirty="0" err="1" smtClean="0"/>
              <a:t>overcast</a:t>
            </a:r>
            <a:r>
              <a:rPr lang="pt-BR" dirty="0" smtClean="0"/>
              <a:t>, </a:t>
            </a:r>
            <a:r>
              <a:rPr lang="pt-BR" dirty="0" err="1" smtClean="0"/>
              <a:t>rain</a:t>
            </a:r>
            <a:r>
              <a:rPr lang="pt-BR" dirty="0" smtClean="0"/>
              <a:t>}, </a:t>
            </a:r>
          </a:p>
          <a:p>
            <a:pPr lvl="2"/>
            <a:r>
              <a:rPr lang="pt-BR" dirty="0" smtClean="0"/>
              <a:t>temperatura{</a:t>
            </a:r>
            <a:r>
              <a:rPr lang="pt-BR" dirty="0" err="1" smtClean="0"/>
              <a:t>cool</a:t>
            </a:r>
            <a:r>
              <a:rPr lang="pt-BR" dirty="0" smtClean="0"/>
              <a:t>, </a:t>
            </a:r>
            <a:r>
              <a:rPr lang="pt-BR" dirty="0" err="1" smtClean="0"/>
              <a:t>mild</a:t>
            </a:r>
            <a:r>
              <a:rPr lang="pt-BR" dirty="0" smtClean="0"/>
              <a:t>, hot}, </a:t>
            </a:r>
          </a:p>
          <a:p>
            <a:pPr lvl="2"/>
            <a:r>
              <a:rPr lang="pt-BR" dirty="0" smtClean="0"/>
              <a:t>umidade{</a:t>
            </a:r>
            <a:r>
              <a:rPr lang="pt-BR" dirty="0" err="1" smtClean="0"/>
              <a:t>high</a:t>
            </a:r>
            <a:r>
              <a:rPr lang="pt-BR" dirty="0" smtClean="0"/>
              <a:t>, normal}, </a:t>
            </a:r>
          </a:p>
          <a:p>
            <a:pPr lvl="2"/>
            <a:r>
              <a:rPr lang="pt-BR" dirty="0" err="1" smtClean="0"/>
              <a:t>windy</a:t>
            </a:r>
            <a:r>
              <a:rPr lang="pt-BR" dirty="0" smtClean="0"/>
              <a:t>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939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</a:t>
            </a:r>
            <a:endParaRPr lang="pt-BR" dirty="0" smtClean="0"/>
          </a:p>
          <a:p>
            <a:pPr lvl="1"/>
            <a:r>
              <a:rPr lang="pt-BR" dirty="0" smtClean="0"/>
              <a:t>Inferência</a:t>
            </a:r>
            <a:endParaRPr lang="pt-BR" dirty="0"/>
          </a:p>
          <a:p>
            <a:pPr lvl="1"/>
            <a:r>
              <a:rPr lang="pt-BR" dirty="0" smtClean="0"/>
              <a:t>Representação de conhecimento</a:t>
            </a:r>
          </a:p>
          <a:p>
            <a:pPr lvl="1"/>
            <a:r>
              <a:rPr lang="pt-BR" dirty="0" smtClean="0"/>
              <a:t>Raciocínio</a:t>
            </a:r>
          </a:p>
          <a:p>
            <a:r>
              <a:rPr lang="pt-BR" dirty="0" smtClean="0"/>
              <a:t>Árvores de Decisão</a:t>
            </a:r>
          </a:p>
          <a:p>
            <a:pPr lvl="1"/>
            <a:r>
              <a:rPr lang="pt-BR" dirty="0" smtClean="0"/>
              <a:t>Criação</a:t>
            </a:r>
          </a:p>
          <a:p>
            <a:pPr lvl="1"/>
            <a:r>
              <a:rPr lang="pt-BR" dirty="0" smtClean="0"/>
              <a:t>Preditivo</a:t>
            </a:r>
          </a:p>
          <a:p>
            <a:pPr lvl="1"/>
            <a:r>
              <a:rPr lang="pt-BR" dirty="0" smtClean="0"/>
              <a:t>Indução</a:t>
            </a:r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Desvantagens</a:t>
            </a:r>
          </a:p>
          <a:p>
            <a:r>
              <a:rPr lang="pt-BR" dirty="0" smtClean="0"/>
              <a:t>Árvore de Decisão para agentes BDI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1600200"/>
            <a:ext cx="3429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BR" sz="2200" dirty="0" smtClean="0"/>
              <a:t>Trabalho proposto: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Árvores de Decisão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Analista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Arquiteto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Gerente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Programador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Decisões Externas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Ações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Eventos</a:t>
            </a: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 folhas da árvore de decisão são os nomes das classes.</a:t>
            </a:r>
          </a:p>
          <a:p>
            <a:r>
              <a:rPr lang="pt-BR" dirty="0" smtClean="0"/>
              <a:t>Demais nós representam testes baseados em atributos com um ramo para cada possível resultado. </a:t>
            </a:r>
          </a:p>
          <a:p>
            <a:r>
              <a:rPr lang="pt-BR" dirty="0" smtClean="0"/>
              <a:t>Para classificar um objeto:</a:t>
            </a:r>
          </a:p>
          <a:p>
            <a:pPr lvl="1"/>
            <a:r>
              <a:rPr lang="pt-BR" dirty="0" smtClean="0"/>
              <a:t> inicia-se pela raiz da árvore, avalia o teste, e siga o ramo de acordo com o resultado. </a:t>
            </a:r>
          </a:p>
          <a:p>
            <a:pPr lvl="1"/>
            <a:r>
              <a:rPr lang="pt-BR" dirty="0" smtClean="0"/>
              <a:t>O processo continua até que a folha seja encontrada, onde o objeto é afirmado pertencer a classe com o nome da folha.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0337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Utiliza um modelo caixa branca. </a:t>
            </a:r>
            <a:endParaRPr lang="pt-BR" dirty="0" smtClean="0"/>
          </a:p>
          <a:p>
            <a:pPr lvl="1"/>
            <a:r>
              <a:rPr lang="pt-BR" dirty="0" smtClean="0"/>
              <a:t>Dado </a:t>
            </a:r>
            <a:r>
              <a:rPr lang="pt-BR" dirty="0"/>
              <a:t>um resultado, a explicação deste resultado é facilmente replicado.</a:t>
            </a:r>
            <a:endParaRPr lang="en-US" dirty="0"/>
          </a:p>
          <a:p>
            <a:pPr lvl="0"/>
            <a:r>
              <a:rPr lang="pt-BR" dirty="0"/>
              <a:t>Pode ser combinado com outras técnicas de decisão.</a:t>
            </a:r>
            <a:endParaRPr lang="en-US" dirty="0"/>
          </a:p>
          <a:p>
            <a:pPr lvl="0"/>
            <a:r>
              <a:rPr lang="pt-BR" dirty="0"/>
              <a:t>Transparente: </a:t>
            </a:r>
            <a:endParaRPr lang="pt-BR" dirty="0" smtClean="0"/>
          </a:p>
          <a:p>
            <a:pPr lvl="1"/>
            <a:r>
              <a:rPr lang="pt-BR" dirty="0" smtClean="0"/>
              <a:t>Explicita </a:t>
            </a:r>
            <a:r>
              <a:rPr lang="pt-BR" dirty="0"/>
              <a:t>todas as alternativas e mapeia cada uma até sua conclusão.</a:t>
            </a:r>
            <a:endParaRPr lang="en-US" dirty="0"/>
          </a:p>
          <a:p>
            <a:pPr lvl="0"/>
            <a:r>
              <a:rPr lang="pt-BR" dirty="0"/>
              <a:t>Especificidade: </a:t>
            </a:r>
            <a:endParaRPr lang="pt-BR" dirty="0" smtClean="0"/>
          </a:p>
          <a:p>
            <a:pPr lvl="1"/>
            <a:r>
              <a:rPr lang="pt-BR" dirty="0" smtClean="0"/>
              <a:t>Permite </a:t>
            </a:r>
            <a:r>
              <a:rPr lang="pt-BR" dirty="0"/>
              <a:t>definir valores específicos para o problema, decisões, e resultados de cada decisão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Natureza Compreensiva: </a:t>
            </a:r>
          </a:p>
          <a:p>
            <a:pPr lvl="1"/>
            <a:r>
              <a:rPr lang="pt-BR" dirty="0" smtClean="0"/>
              <a:t>Permite analisar as consequências de cada decisão possível.</a:t>
            </a:r>
            <a:endParaRPr lang="en-US" dirty="0" smtClean="0"/>
          </a:p>
          <a:p>
            <a:pPr lvl="0"/>
            <a:r>
              <a:rPr lang="pt-BR" dirty="0" smtClean="0"/>
              <a:t>Fácil de usar: </a:t>
            </a:r>
          </a:p>
          <a:p>
            <a:pPr lvl="1"/>
            <a:r>
              <a:rPr lang="pt-BR" dirty="0" smtClean="0"/>
              <a:t>prove ilustração gráfica do problema e várias alternativas de forma simples sem precisar de explicações.</a:t>
            </a:r>
            <a:endParaRPr lang="en-US" dirty="0" smtClean="0"/>
          </a:p>
          <a:p>
            <a:pPr lvl="0"/>
            <a:r>
              <a:rPr lang="pt-BR" dirty="0" err="1" smtClean="0"/>
              <a:t>Resiliencia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Foca na relação entre vários eventos e replica o curso natural dos eventos, por isso permanece robusta e com pouca margem para erros.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Complexidade:  </a:t>
            </a:r>
            <a:endParaRPr lang="pt-BR" dirty="0" smtClean="0"/>
          </a:p>
          <a:p>
            <a:pPr lvl="1"/>
            <a:r>
              <a:rPr lang="pt-BR" dirty="0" smtClean="0"/>
              <a:t>Apesar </a:t>
            </a:r>
            <a:r>
              <a:rPr lang="pt-BR" dirty="0"/>
              <a:t>de ser fácil usabilidade e compreensão, preparar uma árvore de decisão, principalmente uma com varias ramificações é um trabalho complexo e que consome bastante tempo.</a:t>
            </a:r>
            <a:endParaRPr lang="en-US" dirty="0"/>
          </a:p>
          <a:p>
            <a:pPr lvl="0"/>
            <a:r>
              <a:rPr lang="pt-BR" dirty="0"/>
              <a:t>“Complicada”: </a:t>
            </a:r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problema ocorre quando a árvore é muito grande, fazendo com que seja difícil de apresentar. Desenhar uma árvore de decisão também requer que seja refeita varias vezes por não ser possível predizer o numero de ramificações que cana nó terá.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Muita informação: </a:t>
            </a:r>
            <a:endParaRPr lang="pt-BR" dirty="0" smtClean="0"/>
          </a:p>
          <a:p>
            <a:pPr lvl="1"/>
            <a:r>
              <a:rPr lang="pt-BR" dirty="0" smtClean="0"/>
              <a:t>Uma </a:t>
            </a:r>
            <a:r>
              <a:rPr lang="pt-BR" dirty="0"/>
              <a:t>das grandes vantagens pode se tornar uma desvantagem. Listar todas as possíveis ramificações pode fazer com que o processo de decisão seja mais lento na analise, pois precisa percorrer todos os ramos.</a:t>
            </a:r>
            <a:endParaRPr lang="en-US" dirty="0"/>
          </a:p>
          <a:p>
            <a:pPr lvl="0"/>
            <a:r>
              <a:rPr lang="pt-BR" dirty="0"/>
              <a:t>Duplicação: </a:t>
            </a:r>
            <a:endParaRPr lang="pt-BR" dirty="0" smtClean="0"/>
          </a:p>
          <a:p>
            <a:pPr lvl="1"/>
            <a:r>
              <a:rPr lang="pt-BR" dirty="0" smtClean="0"/>
              <a:t>Existe </a:t>
            </a:r>
            <a:r>
              <a:rPr lang="pt-BR" dirty="0"/>
              <a:t>a possibilidade de </a:t>
            </a:r>
            <a:r>
              <a:rPr lang="pt-BR" dirty="0" err="1"/>
              <a:t>sub-árvores</a:t>
            </a:r>
            <a:r>
              <a:rPr lang="pt-BR" dirty="0"/>
              <a:t> serem duplicadas em caminhos diferentes.</a:t>
            </a:r>
            <a:endParaRPr lang="en-US" dirty="0"/>
          </a:p>
          <a:p>
            <a:pPr lvl="0"/>
            <a:r>
              <a:rPr lang="pt-BR" dirty="0"/>
              <a:t>Regressão: </a:t>
            </a:r>
            <a:endParaRPr lang="pt-BR" dirty="0" smtClean="0"/>
          </a:p>
          <a:p>
            <a:pPr lvl="1"/>
            <a:r>
              <a:rPr lang="pt-BR" dirty="0" smtClean="0"/>
              <a:t>Árvores </a:t>
            </a:r>
            <a:r>
              <a:rPr lang="pt-BR" dirty="0"/>
              <a:t>de decisões não possuem ramos que convergem.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Árvore de Decisão para agentes BDI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 smtClean="0"/>
              <a:t>racional</a:t>
            </a:r>
            <a:endParaRPr lang="en-US" dirty="0" smtClean="0"/>
          </a:p>
          <a:p>
            <a:pPr lvl="1"/>
            <a:r>
              <a:rPr lang="en-US" dirty="0" smtClean="0"/>
              <a:t> Tem </a:t>
            </a:r>
            <a:r>
              <a:rPr lang="en-US" dirty="0" err="1" smtClean="0"/>
              <a:t>atitudes</a:t>
            </a:r>
            <a:r>
              <a:rPr lang="en-US" dirty="0" smtClean="0"/>
              <a:t> </a:t>
            </a:r>
            <a:r>
              <a:rPr lang="en-US" dirty="0" err="1"/>
              <a:t>mentais</a:t>
            </a:r>
            <a:r>
              <a:rPr lang="en-US" dirty="0"/>
              <a:t> de </a:t>
            </a:r>
            <a:r>
              <a:rPr lang="en-US" dirty="0" err="1"/>
              <a:t>crença</a:t>
            </a:r>
            <a:r>
              <a:rPr lang="en-US" dirty="0"/>
              <a:t>, </a:t>
            </a:r>
            <a:r>
              <a:rPr lang="en-US" dirty="0" err="1"/>
              <a:t>desejos</a:t>
            </a:r>
            <a:r>
              <a:rPr lang="en-US" dirty="0"/>
              <a:t> e </a:t>
            </a:r>
            <a:r>
              <a:rPr lang="en-US" dirty="0" err="1"/>
              <a:t>intenções</a:t>
            </a:r>
            <a:r>
              <a:rPr lang="en-US" dirty="0"/>
              <a:t> </a:t>
            </a:r>
            <a:r>
              <a:rPr lang="en-US" dirty="0" smtClean="0"/>
              <a:t>(BDI)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Crença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,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"</a:t>
            </a:r>
            <a:r>
              <a:rPr lang="en-US" dirty="0" err="1"/>
              <a:t>sondagens</a:t>
            </a:r>
            <a:r>
              <a:rPr lang="en-US" dirty="0"/>
              <a:t>" do </a:t>
            </a:r>
            <a:r>
              <a:rPr lang="en-US" dirty="0" err="1" smtClean="0"/>
              <a:t>ambiente</a:t>
            </a:r>
            <a:endParaRPr lang="en-US" dirty="0" smtClean="0"/>
          </a:p>
          <a:p>
            <a:pPr lvl="1"/>
            <a:r>
              <a:rPr lang="en-US" dirty="0" err="1" smtClean="0"/>
              <a:t>Desejos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Objetivos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prioridades</a:t>
            </a:r>
            <a:endParaRPr lang="en-US" dirty="0" smtClean="0"/>
          </a:p>
          <a:p>
            <a:pPr lvl="1"/>
            <a:r>
              <a:rPr lang="en-US" dirty="0" err="1" smtClean="0"/>
              <a:t>Intenções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escolhido</a:t>
            </a:r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8767"/>
            <a:ext cx="6629400" cy="623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924800" cy="596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Raciocínio</a:t>
            </a:r>
            <a:br>
              <a:rPr lang="pt-BR" dirty="0" smtClean="0"/>
            </a:br>
            <a:r>
              <a:rPr lang="pt-BR" dirty="0" smtClean="0"/>
              <a:t>Introdução a Sistemas Multiagentes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Troy</a:t>
            </a:r>
            <a:r>
              <a:rPr lang="pt-BR" dirty="0"/>
              <a:t> C </a:t>
            </a:r>
            <a:r>
              <a:rPr lang="pt-BR" dirty="0" err="1"/>
              <a:t>Kohwalter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257800" cy="42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Jogador</a:t>
            </a:r>
          </a:p>
          <a:p>
            <a:pPr lvl="1"/>
            <a:r>
              <a:rPr lang="pt-BR" dirty="0" smtClean="0"/>
              <a:t>Ambiente de trabalho</a:t>
            </a:r>
          </a:p>
          <a:p>
            <a:pPr lvl="1"/>
            <a:r>
              <a:rPr lang="pt-BR" dirty="0" smtClean="0"/>
              <a:t>Equipe</a:t>
            </a:r>
          </a:p>
          <a:p>
            <a:pPr lvl="2"/>
            <a:r>
              <a:rPr lang="pt-BR" dirty="0" err="1" smtClean="0"/>
              <a:t>Funcionarios</a:t>
            </a:r>
            <a:endParaRPr lang="pt-BR" dirty="0" smtClean="0"/>
          </a:p>
          <a:p>
            <a:pPr lvl="3"/>
            <a:r>
              <a:rPr lang="pt-BR" dirty="0" smtClean="0"/>
              <a:t>Atributos</a:t>
            </a:r>
          </a:p>
          <a:p>
            <a:pPr lvl="3"/>
            <a:r>
              <a:rPr lang="pt-BR" dirty="0" smtClean="0"/>
              <a:t>Especializações</a:t>
            </a:r>
          </a:p>
          <a:p>
            <a:pPr lvl="3"/>
            <a:r>
              <a:rPr lang="pt-BR" dirty="0" smtClean="0"/>
              <a:t>Papeis</a:t>
            </a:r>
          </a:p>
          <a:p>
            <a:pPr lvl="1"/>
            <a:r>
              <a:rPr lang="pt-BR" dirty="0" smtClean="0"/>
              <a:t>Desenvolve Softwares</a:t>
            </a:r>
          </a:p>
          <a:p>
            <a:pPr lvl="2"/>
            <a:r>
              <a:rPr lang="pt-BR" dirty="0" smtClean="0"/>
              <a:t>Segue os requisitos do cliente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http://www.ic.uff.br/~tkohwalter/sdm/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http://www.ic.uff.br/~tkohwalter/sdm/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6934200" cy="4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621" y="0"/>
            <a:ext cx="91832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Expandir o SDM</a:t>
            </a:r>
          </a:p>
          <a:p>
            <a:r>
              <a:rPr lang="pt-BR" dirty="0" smtClean="0"/>
              <a:t>Incluir árvores de decisões nos papeis</a:t>
            </a:r>
          </a:p>
          <a:p>
            <a:pPr lvl="1"/>
            <a:r>
              <a:rPr lang="pt-BR" dirty="0" smtClean="0"/>
              <a:t>Gerar uma diversificação na </a:t>
            </a:r>
            <a:r>
              <a:rPr lang="pt-BR" dirty="0" err="1" smtClean="0"/>
              <a:t>jogabilidade</a:t>
            </a:r>
            <a:endParaRPr lang="pt-BR" dirty="0" smtClean="0"/>
          </a:p>
          <a:p>
            <a:pPr lvl="2"/>
            <a:r>
              <a:rPr lang="pt-BR" dirty="0" smtClean="0"/>
              <a:t>Ações tomadas serão diferentes</a:t>
            </a:r>
          </a:p>
          <a:p>
            <a:pPr lvl="3"/>
            <a:r>
              <a:rPr lang="pt-BR" dirty="0" smtClean="0"/>
              <a:t>Por decisões do jogador/gerente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 por papel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Analista</a:t>
            </a:r>
          </a:p>
          <a:p>
            <a:pPr lvl="1"/>
            <a:r>
              <a:rPr lang="pt-BR" dirty="0" smtClean="0"/>
              <a:t>Agente escravo</a:t>
            </a:r>
          </a:p>
          <a:p>
            <a:r>
              <a:rPr lang="pt-BR" dirty="0" smtClean="0"/>
              <a:t>Arquiteto</a:t>
            </a:r>
          </a:p>
          <a:p>
            <a:pPr lvl="1"/>
            <a:r>
              <a:rPr lang="pt-BR" dirty="0" smtClean="0"/>
              <a:t>Agente escravo</a:t>
            </a:r>
          </a:p>
          <a:p>
            <a:r>
              <a:rPr lang="pt-BR" dirty="0" smtClean="0"/>
              <a:t>Gerente</a:t>
            </a:r>
          </a:p>
          <a:p>
            <a:pPr lvl="1"/>
            <a:r>
              <a:rPr lang="pt-BR" dirty="0" smtClean="0"/>
              <a:t>Autônomo</a:t>
            </a:r>
          </a:p>
          <a:p>
            <a:r>
              <a:rPr lang="pt-BR" dirty="0" smtClean="0"/>
              <a:t>Programador</a:t>
            </a:r>
          </a:p>
          <a:p>
            <a:pPr lvl="1"/>
            <a:r>
              <a:rPr lang="pt-BR" dirty="0" smtClean="0"/>
              <a:t>Agente escravo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8562975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226"/>
            <a:ext cx="7943850" cy="6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666750"/>
            <a:ext cx="65436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17238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Decisões externas</a:t>
            </a:r>
          </a:p>
          <a:p>
            <a:pPr lvl="1"/>
            <a:r>
              <a:rPr lang="pt-BR" dirty="0" smtClean="0"/>
              <a:t>Jogador</a:t>
            </a:r>
          </a:p>
          <a:p>
            <a:pPr lvl="1"/>
            <a:r>
              <a:rPr lang="pt-BR" dirty="0" smtClean="0"/>
              <a:t>Gerente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4114800" cy="465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</a:t>
            </a:r>
            <a:r>
              <a:rPr lang="pt-BR" dirty="0" err="1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lógica booleana</a:t>
            </a:r>
          </a:p>
          <a:p>
            <a:r>
              <a:rPr lang="pt-BR" dirty="0"/>
              <a:t>Admite Valores Intermediários</a:t>
            </a:r>
          </a:p>
          <a:p>
            <a:endParaRPr lang="en-US" dirty="0"/>
          </a:p>
        </p:txBody>
      </p:sp>
      <p:pic>
        <p:nvPicPr>
          <p:cNvPr id="4" name="Picture 3" descr="http://business-fundas.com/wp-content/uploads/2010/09/FUZZY-SET-THEOR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1168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696200" cy="365125"/>
          </a:xfrm>
        </p:spPr>
        <p:txBody>
          <a:bodyPr/>
          <a:lstStyle/>
          <a:p>
            <a:r>
              <a:rPr lang="pt-BR" dirty="0"/>
              <a:t>ZADEH, L. </a:t>
            </a:r>
            <a:r>
              <a:rPr lang="pt-BR" dirty="0" err="1"/>
              <a:t>Fuzzy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. </a:t>
            </a:r>
            <a:r>
              <a:rPr lang="pt-BR" b="1" dirty="0"/>
              <a:t>In: IEEE </a:t>
            </a:r>
            <a:r>
              <a:rPr lang="pt-BR" b="1" dirty="0" err="1"/>
              <a:t>Computer</a:t>
            </a:r>
            <a:r>
              <a:rPr lang="pt-BR" b="1" dirty="0"/>
              <a:t> </a:t>
            </a:r>
            <a:r>
              <a:rPr lang="pt-BR" b="1" dirty="0" err="1"/>
              <a:t>Society</a:t>
            </a:r>
            <a:r>
              <a:rPr lang="pt-BR" b="1" dirty="0"/>
              <a:t> </a:t>
            </a:r>
            <a:r>
              <a:rPr lang="pt-BR" b="1" dirty="0" err="1"/>
              <a:t>Press</a:t>
            </a:r>
            <a:r>
              <a:rPr lang="pt-BR" b="1" dirty="0"/>
              <a:t> </a:t>
            </a:r>
            <a:r>
              <a:rPr lang="pt-BR" b="1" dirty="0" err="1"/>
              <a:t>Los</a:t>
            </a:r>
            <a:r>
              <a:rPr lang="pt-BR" b="1" dirty="0"/>
              <a:t> </a:t>
            </a:r>
            <a:r>
              <a:rPr lang="pt-BR" b="1" dirty="0" err="1"/>
              <a:t>Alamitos</a:t>
            </a:r>
            <a:r>
              <a:rPr lang="pt-BR" b="1" dirty="0"/>
              <a:t>, CA, USA</a:t>
            </a:r>
            <a:r>
              <a:rPr lang="pt-BR" dirty="0"/>
              <a:t>, v. 21, n. 4, p. 83–93, abr 1988.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343400"/>
          </a:xfrm>
        </p:spPr>
        <p:txBody>
          <a:bodyPr/>
          <a:lstStyle/>
          <a:p>
            <a:r>
              <a:rPr lang="pt-BR" dirty="0" smtClean="0"/>
              <a:t>Simulação </a:t>
            </a:r>
            <a:r>
              <a:rPr lang="pt-BR" dirty="0" smtClean="0"/>
              <a:t>de escalonamento</a:t>
            </a:r>
            <a:endParaRPr lang="pt-BR" dirty="0" smtClean="0"/>
          </a:p>
          <a:p>
            <a:pPr lvl="1"/>
            <a:r>
              <a:rPr lang="pt-BR" dirty="0" smtClean="0"/>
              <a:t>Gerente</a:t>
            </a:r>
          </a:p>
          <a:p>
            <a:pPr lvl="2"/>
            <a:r>
              <a:rPr lang="pt-BR" dirty="0" smtClean="0"/>
              <a:t>Atualmente invariante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5724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676400"/>
          </a:xfrm>
        </p:spPr>
        <p:txBody>
          <a:bodyPr>
            <a:normAutofit/>
          </a:bodyPr>
          <a:lstStyle/>
          <a:p>
            <a:r>
              <a:rPr lang="pt-BR" dirty="0" smtClean="0"/>
              <a:t>Ações geram eventos</a:t>
            </a:r>
          </a:p>
          <a:p>
            <a:pPr lvl="1"/>
            <a:r>
              <a:rPr lang="pt-BR" dirty="0" smtClean="0"/>
              <a:t>Eventos são armazenados</a:t>
            </a:r>
          </a:p>
          <a:p>
            <a:pPr lvl="1"/>
            <a:r>
              <a:rPr lang="pt-BR" dirty="0" smtClean="0"/>
              <a:t>Eventos possui descrição da decisão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6705600" cy="290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</a:t>
            </a:r>
            <a:r>
              <a:rPr lang="pt-BR" dirty="0" err="1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fazer inferências do tipo Se X então Y.</a:t>
            </a:r>
          </a:p>
          <a:p>
            <a:pPr lvl="1"/>
            <a:r>
              <a:rPr lang="pt-BR" dirty="0"/>
              <a:t>X e Y são difusos.</a:t>
            </a:r>
          </a:p>
          <a:p>
            <a:r>
              <a:rPr lang="pt-BR" dirty="0"/>
              <a:t>Se a temperatura é </a:t>
            </a:r>
            <a:r>
              <a:rPr lang="pt-BR" i="1" dirty="0"/>
              <a:t>alta</a:t>
            </a:r>
            <a:r>
              <a:rPr lang="pt-BR" dirty="0"/>
              <a:t> e a pressão é </a:t>
            </a:r>
            <a:r>
              <a:rPr lang="pt-BR" i="1" dirty="0"/>
              <a:t>alta</a:t>
            </a:r>
            <a:r>
              <a:rPr lang="pt-BR" dirty="0"/>
              <a:t> então o fluxo de combustível deve ser </a:t>
            </a:r>
            <a:r>
              <a:rPr lang="pt-BR" i="1" dirty="0"/>
              <a:t>pequeno</a:t>
            </a:r>
            <a:r>
              <a:rPr lang="pt-B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7848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Conhecimento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inferências, é necessário que o conhecimento seja representado.</a:t>
            </a:r>
          </a:p>
          <a:p>
            <a:endParaRPr lang="pt-BR" dirty="0"/>
          </a:p>
          <a:p>
            <a:r>
              <a:rPr lang="pt-BR" dirty="0"/>
              <a:t>Forma mais popular: Regras.</a:t>
            </a:r>
          </a:p>
          <a:p>
            <a:pPr lvl="1"/>
            <a:r>
              <a:rPr lang="en-US" i="1" dirty="0"/>
              <a:t>Se X é A </a:t>
            </a:r>
            <a:r>
              <a:rPr lang="en-US" i="1" dirty="0" err="1"/>
              <a:t>então</a:t>
            </a:r>
            <a:r>
              <a:rPr lang="en-US" i="1" dirty="0"/>
              <a:t> Y é </a:t>
            </a:r>
            <a:r>
              <a:rPr lang="en-US" i="1" dirty="0" smtClean="0"/>
              <a:t>B</a:t>
            </a:r>
            <a:endParaRPr lang="en-US" i="1" dirty="0"/>
          </a:p>
          <a:p>
            <a:pPr lvl="1"/>
            <a:r>
              <a:rPr lang="pt-BR" i="1" dirty="0"/>
              <a:t>“X é A” </a:t>
            </a:r>
            <a:r>
              <a:rPr lang="pt-BR" i="1" dirty="0" smtClean="0"/>
              <a:t>premissa</a:t>
            </a:r>
            <a:endParaRPr lang="pt-BR" i="1" dirty="0"/>
          </a:p>
          <a:p>
            <a:pPr lvl="1"/>
            <a:r>
              <a:rPr lang="pt-BR" i="1" dirty="0"/>
              <a:t>“Y é B” </a:t>
            </a:r>
            <a:r>
              <a:rPr lang="pt-BR" i="1" dirty="0" smtClean="0"/>
              <a:t>consequência</a:t>
            </a:r>
            <a:r>
              <a:rPr lang="pt-BR" i="1" dirty="0"/>
              <a:t>, </a:t>
            </a:r>
            <a:r>
              <a:rPr lang="pt-BR" i="1" dirty="0" smtClean="0"/>
              <a:t>conclusão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92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Raciocínio </a:t>
            </a:r>
            <a:r>
              <a:rPr lang="pt-BR" dirty="0" err="1" smtClean="0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Composto de 5 etapas:</a:t>
            </a:r>
          </a:p>
          <a:p>
            <a:pPr lvl="1"/>
            <a:r>
              <a:rPr lang="en-US" dirty="0" err="1"/>
              <a:t>Transformação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fuzzy,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i="1" dirty="0" err="1" smtClean="0"/>
              <a:t>fuzzificação</a:t>
            </a:r>
            <a:endParaRPr lang="en-US" b="1" i="1" dirty="0" smtClean="0"/>
          </a:p>
          <a:p>
            <a:pPr lvl="2"/>
            <a:r>
              <a:rPr lang="en-US" dirty="0" err="1"/>
              <a:t>cada</a:t>
            </a:r>
            <a:r>
              <a:rPr lang="en-US" dirty="0"/>
              <a:t> valor de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associamos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pertinência</a:t>
            </a:r>
            <a:endParaRPr lang="en-US" b="1" i="1" dirty="0" smtClean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smtClean="0"/>
              <a:t>fuzzy</a:t>
            </a:r>
          </a:p>
          <a:p>
            <a:pPr lvl="2"/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 smtClean="0"/>
              <a:t>or</a:t>
            </a:r>
            <a:endParaRPr lang="en-US" dirty="0" smtClean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 smtClean="0"/>
              <a:t>implicação</a:t>
            </a:r>
            <a:endParaRPr lang="en-US" dirty="0" smtClean="0"/>
          </a:p>
          <a:p>
            <a:pPr lvl="2"/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hipótese</a:t>
            </a:r>
            <a:r>
              <a:rPr lang="en-US" dirty="0"/>
              <a:t> de </a:t>
            </a:r>
            <a:r>
              <a:rPr lang="en-US" dirty="0" err="1"/>
              <a:t>implicação</a:t>
            </a:r>
            <a:endParaRPr lang="en-US" dirty="0" smtClean="0"/>
          </a:p>
          <a:p>
            <a:pPr lvl="1"/>
            <a:r>
              <a:rPr lang="en-US" dirty="0" err="1"/>
              <a:t>Combinação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saídas</a:t>
            </a:r>
            <a:r>
              <a:rPr lang="en-US" dirty="0"/>
              <a:t> fuzzy </a:t>
            </a:r>
            <a:r>
              <a:rPr lang="en-US" dirty="0" err="1" smtClean="0"/>
              <a:t>possíveis</a:t>
            </a:r>
            <a:endParaRPr lang="en-US" dirty="0" smtClean="0"/>
          </a:p>
          <a:p>
            <a:pPr lvl="2"/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saídas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fuzzy</a:t>
            </a:r>
            <a:endParaRPr lang="en-US" dirty="0" smtClean="0"/>
          </a:p>
          <a:p>
            <a:pPr lvl="1"/>
            <a:r>
              <a:rPr lang="en-US" dirty="0" err="1"/>
              <a:t>Transformação</a:t>
            </a:r>
            <a:r>
              <a:rPr lang="en-US" dirty="0"/>
              <a:t> do </a:t>
            </a:r>
            <a:r>
              <a:rPr lang="en-US" dirty="0" err="1"/>
              <a:t>resultado</a:t>
            </a:r>
            <a:r>
              <a:rPr lang="en-US" dirty="0"/>
              <a:t> fuzzy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nítido</a:t>
            </a:r>
            <a:r>
              <a:rPr lang="en-US" dirty="0"/>
              <a:t>, a </a:t>
            </a:r>
            <a:r>
              <a:rPr lang="en-US" b="1" i="1" dirty="0" err="1" smtClean="0"/>
              <a:t>defuzzificação</a:t>
            </a:r>
            <a:endParaRPr lang="en-US" b="1" i="1" dirty="0" smtClean="0"/>
          </a:p>
          <a:p>
            <a:pPr lvl="2"/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obter</a:t>
            </a:r>
            <a:r>
              <a:rPr lang="en-US" dirty="0"/>
              <a:t> um valor </a:t>
            </a:r>
            <a:r>
              <a:rPr lang="en-US" dirty="0" err="1"/>
              <a:t>numérico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</a:t>
            </a:r>
            <a:r>
              <a:rPr lang="en-US" dirty="0" err="1"/>
              <a:t>estipulada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fuzzy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792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pic>
        <p:nvPicPr>
          <p:cNvPr id="1026" name="Picture 2" descr="http://www.magiazen.com.br/wp-content/uploads/2009/01/arvor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357813" cy="51720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/>
              <a:t>visual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 smtClean="0"/>
              <a:t>consequências</a:t>
            </a:r>
            <a:endParaRPr lang="en-US" dirty="0" smtClean="0"/>
          </a:p>
          <a:p>
            <a:pPr lvl="1"/>
            <a:r>
              <a:rPr lang="pt-BR" dirty="0" smtClean="0"/>
              <a:t>Pode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possibilidades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ocorrência</a:t>
            </a:r>
            <a:r>
              <a:rPr lang="en-US" dirty="0" smtClean="0"/>
              <a:t>, </a:t>
            </a:r>
            <a:r>
              <a:rPr lang="en-US" dirty="0" err="1" smtClean="0"/>
              <a:t>custos</a:t>
            </a:r>
            <a:r>
              <a:rPr lang="en-US" dirty="0" smtClean="0"/>
              <a:t>, </a:t>
            </a:r>
            <a:r>
              <a:rPr lang="en-US" dirty="0"/>
              <a:t>e </a:t>
            </a:r>
            <a:r>
              <a:rPr lang="en-US" dirty="0" err="1"/>
              <a:t>utilidade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/>
              <a:t>ser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 smtClean="0"/>
              <a:t>determinístico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endParaRPr lang="en-US" dirty="0" smtClean="0"/>
          </a:p>
          <a:p>
            <a:r>
              <a:rPr lang="en-US" dirty="0" err="1" smtClean="0"/>
              <a:t>Representadas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 smtClean="0"/>
              <a:t>orientados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7848600" cy="365125"/>
          </a:xfrm>
        </p:spPr>
        <p:txBody>
          <a:bodyPr/>
          <a:lstStyle/>
          <a:p>
            <a:r>
              <a:rPr lang="en-US" dirty="0"/>
              <a:t>MORET, B. Decision Trees and Diagrams. </a:t>
            </a:r>
            <a:r>
              <a:rPr lang="en-US" b="1" dirty="0"/>
              <a:t>In: ACM Computing Surveys (CSUR)</a:t>
            </a:r>
            <a:r>
              <a:rPr lang="en-US" dirty="0"/>
              <a:t>, v. 14, n. 4, p. 593–623, </a:t>
            </a:r>
            <a:r>
              <a:rPr lang="en-US" dirty="0" err="1"/>
              <a:t>dez</a:t>
            </a:r>
            <a:r>
              <a:rPr lang="en-US" dirty="0"/>
              <a:t> 1982.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1608</Words>
  <Application>Microsoft Office PowerPoint</Application>
  <PresentationFormat>On-screen Show (4:3)</PresentationFormat>
  <Paragraphs>245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Raciocínio Introdução a Sistemas Multiagentes</vt:lpstr>
      <vt:lpstr>Sumário</vt:lpstr>
      <vt:lpstr>Lógica Fuzzy</vt:lpstr>
      <vt:lpstr>Lógica Fuzzy</vt:lpstr>
      <vt:lpstr>Inferência Fuzzy</vt:lpstr>
      <vt:lpstr>Representação de Conhecimento</vt:lpstr>
      <vt:lpstr>Raciocínio Fuzzy</vt:lpstr>
      <vt:lpstr>Árvores de Decisão</vt:lpstr>
      <vt:lpstr>Árvores de Decisão</vt:lpstr>
      <vt:lpstr>Árvores de Decisão</vt:lpstr>
      <vt:lpstr>Criação de uma Árvore</vt:lpstr>
      <vt:lpstr>Calculando Valores da árvore</vt:lpstr>
      <vt:lpstr>Slide 13</vt:lpstr>
      <vt:lpstr>Calculando Valores da árvore</vt:lpstr>
      <vt:lpstr>Slide 15</vt:lpstr>
      <vt:lpstr>Preditivo</vt:lpstr>
      <vt:lpstr>Indução</vt:lpstr>
      <vt:lpstr>Exemplo</vt:lpstr>
      <vt:lpstr>Slide 19</vt:lpstr>
      <vt:lpstr>Indução</vt:lpstr>
      <vt:lpstr>Slide 21</vt:lpstr>
      <vt:lpstr>Vantagens</vt:lpstr>
      <vt:lpstr>Vantagens</vt:lpstr>
      <vt:lpstr>Desvantagens</vt:lpstr>
      <vt:lpstr>Desvantagens</vt:lpstr>
      <vt:lpstr>Árvore de Decisão para agentes BDI</vt:lpstr>
      <vt:lpstr>Slide 27</vt:lpstr>
      <vt:lpstr>Slide 28</vt:lpstr>
      <vt:lpstr>Raciocínio Introdução a Sistemas Multiagentes</vt:lpstr>
      <vt:lpstr>Software Development Manager</vt:lpstr>
      <vt:lpstr>Software Development Manager</vt:lpstr>
      <vt:lpstr>Software Development Manager</vt:lpstr>
      <vt:lpstr>Proposta</vt:lpstr>
      <vt:lpstr>Árvores de Decisão por papel</vt:lpstr>
      <vt:lpstr>Slide 35</vt:lpstr>
      <vt:lpstr>Slide 36</vt:lpstr>
      <vt:lpstr>Slide 37</vt:lpstr>
      <vt:lpstr>Slide 38</vt:lpstr>
      <vt:lpstr>Software Development Manager</vt:lpstr>
      <vt:lpstr>Escalonamento</vt:lpstr>
      <vt:lpstr>Software Development Manager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</dc:title>
  <dc:creator>Kohwalter</dc:creator>
  <cp:lastModifiedBy>Kohwalter</cp:lastModifiedBy>
  <cp:revision>56</cp:revision>
  <dcterms:created xsi:type="dcterms:W3CDTF">2012-06-08T12:51:54Z</dcterms:created>
  <dcterms:modified xsi:type="dcterms:W3CDTF">2012-06-10T20:31:40Z</dcterms:modified>
</cp:coreProperties>
</file>