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78" r:id="rId4"/>
    <p:sldId id="269" r:id="rId5"/>
    <p:sldId id="283" r:id="rId6"/>
    <p:sldId id="289" r:id="rId7"/>
    <p:sldId id="264" r:id="rId8"/>
    <p:sldId id="272" r:id="rId9"/>
    <p:sldId id="279" r:id="rId10"/>
    <p:sldId id="273" r:id="rId11"/>
    <p:sldId id="274" r:id="rId12"/>
    <p:sldId id="265" r:id="rId13"/>
    <p:sldId id="266" r:id="rId14"/>
    <p:sldId id="276" r:id="rId15"/>
    <p:sldId id="268" r:id="rId16"/>
    <p:sldId id="280" r:id="rId17"/>
    <p:sldId id="275" r:id="rId18"/>
    <p:sldId id="285" r:id="rId19"/>
    <p:sldId id="282" r:id="rId20"/>
    <p:sldId id="287" r:id="rId21"/>
    <p:sldId id="286" r:id="rId22"/>
    <p:sldId id="288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46" autoAdjust="0"/>
  </p:normalViewPr>
  <p:slideViewPr>
    <p:cSldViewPr>
      <p:cViewPr>
        <p:scale>
          <a:sx n="86" d="100"/>
          <a:sy n="86" d="100"/>
        </p:scale>
        <p:origin x="-678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EA883-6A43-4C6F-99C1-D5EA532ECC09}" type="datetimeFigureOut">
              <a:rPr lang="pt-BR" smtClean="0"/>
              <a:pPr/>
              <a:t>31/10/2011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094CF-D84A-4161-9F88-9244F515EB29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Bom dia, meu nome é </a:t>
            </a:r>
            <a:r>
              <a:rPr lang="pt-BR" dirty="0" err="1" smtClean="0"/>
              <a:t>Troy</a:t>
            </a:r>
            <a:r>
              <a:rPr lang="pt-BR" dirty="0" smtClean="0"/>
              <a:t> </a:t>
            </a:r>
            <a:r>
              <a:rPr lang="pt-BR" dirty="0" err="1" smtClean="0"/>
              <a:t>Kohwalter</a:t>
            </a:r>
            <a:r>
              <a:rPr lang="pt-BR" dirty="0" smtClean="0"/>
              <a:t> e vou apresentar o SDM.</a:t>
            </a:r>
          </a:p>
          <a:p>
            <a:r>
              <a:rPr lang="pt-BR" dirty="0" smtClean="0"/>
              <a:t>Os</a:t>
            </a:r>
            <a:r>
              <a:rPr lang="pt-BR" baseline="0" dirty="0" smtClean="0"/>
              <a:t> meus orientadores neste trabalho foram o </a:t>
            </a:r>
            <a:r>
              <a:rPr lang="pt-BR" baseline="0" dirty="0" err="1" smtClean="0"/>
              <a:t>Esteban</a:t>
            </a:r>
            <a:r>
              <a:rPr lang="pt-BR" baseline="0" dirty="0" smtClean="0"/>
              <a:t> e o Leonardo, ambos professores da UFF.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</a:t>
            </a:r>
            <a:r>
              <a:rPr lang="pt-BR" baseline="0" dirty="0" smtClean="0"/>
              <a:t> SDM é permitido fazer modificações na equipe do jogador </a:t>
            </a:r>
            <a:r>
              <a:rPr lang="pt-BR" baseline="0" dirty="0" err="1" smtClean="0"/>
              <a:t>atravez</a:t>
            </a:r>
            <a:r>
              <a:rPr lang="pt-BR" baseline="0" dirty="0" smtClean="0"/>
              <a:t> de contratações e demissões. As </a:t>
            </a:r>
            <a:r>
              <a:rPr lang="pt-BR" baseline="0" dirty="0" err="1" smtClean="0"/>
              <a:t>demissoes</a:t>
            </a:r>
            <a:r>
              <a:rPr lang="pt-BR" baseline="0" dirty="0" smtClean="0"/>
              <a:t> podem ser pelo jogador ou pela insatisfação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 A tela de contratação exibida nesta figura mostra a lista de </a:t>
            </a:r>
            <a:r>
              <a:rPr lang="pt-BR" baseline="0" dirty="0" err="1" smtClean="0"/>
              <a:t>possiveis</a:t>
            </a:r>
            <a:r>
              <a:rPr lang="pt-BR" baseline="0" dirty="0" smtClean="0"/>
              <a:t> candidatos, que caso algum seja selecionado uma janela com as </a:t>
            </a:r>
            <a:r>
              <a:rPr lang="pt-BR" baseline="0" dirty="0" err="1" smtClean="0"/>
              <a:t>caracteristas</a:t>
            </a:r>
            <a:r>
              <a:rPr lang="pt-BR" baseline="0" dirty="0" smtClean="0"/>
              <a:t> dele será exibida. E do outro lado a equipe do jogador, onde deve escolher qual “</a:t>
            </a:r>
            <a:r>
              <a:rPr lang="pt-BR" baseline="0" dirty="0" err="1" smtClean="0"/>
              <a:t>slot</a:t>
            </a:r>
            <a:r>
              <a:rPr lang="pt-BR" baseline="0" dirty="0" smtClean="0"/>
              <a:t>” o novo candidato vai ocupar.</a:t>
            </a:r>
          </a:p>
          <a:p>
            <a:r>
              <a:rPr lang="pt-BR" baseline="0" dirty="0" smtClean="0"/>
              <a:t>Alem da contratação, ao decorrer no desenvolvimento do produto é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negociar com o cliente para alterar algumas </a:t>
            </a:r>
            <a:r>
              <a:rPr lang="pt-BR" baseline="0" dirty="0" err="1" smtClean="0"/>
              <a:t>caracteriscas</a:t>
            </a:r>
            <a:r>
              <a:rPr lang="pt-BR" baseline="0" dirty="0" smtClean="0"/>
              <a:t> do contrato, como ilustrado por esta figura e criar </a:t>
            </a:r>
            <a:r>
              <a:rPr lang="pt-BR" baseline="0" dirty="0" err="1" smtClean="0"/>
              <a:t>prototipos</a:t>
            </a:r>
            <a:r>
              <a:rPr lang="pt-BR" baseline="0" dirty="0" smtClean="0"/>
              <a:t> para o cliente com o intuito de aumentar a validação do modelo.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Diferencial do SDM em relação aos</a:t>
            </a:r>
            <a:r>
              <a:rPr lang="pt-BR" baseline="0" dirty="0" smtClean="0"/>
              <a:t> demais jogos citados é de ter foco em </a:t>
            </a:r>
            <a:r>
              <a:rPr lang="pt-BR" baseline="0" dirty="0" err="1" smtClean="0"/>
              <a:t>gestao</a:t>
            </a:r>
            <a:r>
              <a:rPr lang="pt-BR" baseline="0" dirty="0" smtClean="0"/>
              <a:t> de pessoas, </a:t>
            </a:r>
            <a:r>
              <a:rPr lang="pt-BR" baseline="0" dirty="0" err="1" smtClean="0"/>
              <a:t>consequentimente</a:t>
            </a:r>
            <a:r>
              <a:rPr lang="pt-BR" baseline="0" dirty="0" smtClean="0"/>
              <a:t> em recursos humanos. Ter a passagem de tempo em tempo real, mas permitindo o jogador a pausar o jogo a qualquer momento. E ser desenvolvido em um ambiente totalmente 3D.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Depois</a:t>
            </a:r>
            <a:r>
              <a:rPr lang="pt-BR" baseline="0" dirty="0" smtClean="0"/>
              <a:t> que saiu a primeira </a:t>
            </a:r>
            <a:r>
              <a:rPr lang="pt-BR" baseline="0" dirty="0" err="1" smtClean="0"/>
              <a:t>versao</a:t>
            </a:r>
            <a:r>
              <a:rPr lang="pt-BR" baseline="0" dirty="0" smtClean="0"/>
              <a:t> do SDM, foi feita uma </a:t>
            </a:r>
            <a:r>
              <a:rPr lang="pt-BR" baseline="0" dirty="0" err="1" smtClean="0"/>
              <a:t>avaliacao</a:t>
            </a:r>
            <a:r>
              <a:rPr lang="pt-BR" baseline="0" dirty="0" smtClean="0"/>
              <a:t> com alguns </a:t>
            </a:r>
            <a:r>
              <a:rPr lang="pt-BR" baseline="0" dirty="0" err="1" smtClean="0"/>
              <a:t>voluntarios</a:t>
            </a:r>
            <a:r>
              <a:rPr lang="pt-BR" baseline="0" dirty="0" smtClean="0"/>
              <a:t> sobre o que eles acham do SDM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Falar dos resultados de obtidos, especificamente o publico e se aprendeu algo novo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SDM tem como finalidade</a:t>
            </a:r>
            <a:r>
              <a:rPr lang="pt-BR" baseline="0" dirty="0" smtClean="0"/>
              <a:t> em auxiliar no entendimento dos conceitos e ensinar a </a:t>
            </a:r>
            <a:r>
              <a:rPr lang="pt-BR" baseline="0" dirty="0" err="1" smtClean="0"/>
              <a:t>importancia</a:t>
            </a:r>
            <a:r>
              <a:rPr lang="pt-BR" baseline="0" dirty="0" smtClean="0"/>
              <a:t> dos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e seus papéis.</a:t>
            </a:r>
          </a:p>
          <a:p>
            <a:r>
              <a:rPr lang="pt-BR" baseline="0" dirty="0" smtClean="0"/>
              <a:t>Na atual versão do jogo, existe algumas limitações, como por exemplo não é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definir iterações que forneçam resultados de desempenho do </a:t>
            </a:r>
            <a:r>
              <a:rPr lang="pt-BR" baseline="0" dirty="0" err="1" smtClean="0"/>
              <a:t>periodo</a:t>
            </a:r>
            <a:r>
              <a:rPr lang="pt-BR" baseline="0" dirty="0" smtClean="0"/>
              <a:t> definido.</a:t>
            </a:r>
          </a:p>
          <a:p>
            <a:r>
              <a:rPr lang="pt-BR" baseline="0" dirty="0" smtClean="0"/>
              <a:t>Futuras modificações que podem ser feitas no SDM é a </a:t>
            </a:r>
            <a:r>
              <a:rPr lang="pt-BR" baseline="0" dirty="0" err="1" smtClean="0"/>
              <a:t>inclusao</a:t>
            </a:r>
            <a:r>
              <a:rPr lang="pt-BR" baseline="0" dirty="0" smtClean="0"/>
              <a:t> de iterações e aprofundamento das metodologias de trabalho, que na atual versão só é utilizado para distinção.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Além dos papéis, os </a:t>
            </a:r>
            <a:r>
              <a:rPr lang="pt-BR" dirty="0" err="1" smtClean="0"/>
              <a:t>funcionarios</a:t>
            </a:r>
            <a:r>
              <a:rPr lang="pt-BR" dirty="0" smtClean="0"/>
              <a:t> podem</a:t>
            </a:r>
            <a:r>
              <a:rPr lang="pt-BR" baseline="0" dirty="0" smtClean="0"/>
              <a:t> desempenhar diferentes cargos na empresa, podendo ser </a:t>
            </a:r>
            <a:r>
              <a:rPr lang="pt-BR" baseline="0" dirty="0" err="1" smtClean="0"/>
              <a:t>junior</a:t>
            </a:r>
            <a:r>
              <a:rPr lang="pt-BR" baseline="0" dirty="0" smtClean="0"/>
              <a:t>, pleno ou </a:t>
            </a:r>
            <a:r>
              <a:rPr lang="pt-BR" baseline="0" dirty="0" err="1" smtClean="0"/>
              <a:t>senior</a:t>
            </a:r>
            <a:r>
              <a:rPr lang="pt-BR" baseline="0" dirty="0" smtClean="0"/>
              <a:t>. Estes cargos são utilizados para modificar o desempenho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consequentemente</a:t>
            </a:r>
            <a:r>
              <a:rPr lang="pt-BR" baseline="0" dirty="0" smtClean="0"/>
              <a:t> o </a:t>
            </a:r>
            <a:r>
              <a:rPr lang="pt-BR" baseline="0" dirty="0" err="1" smtClean="0"/>
              <a:t>salario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Este diagrama ilustra</a:t>
            </a:r>
            <a:r>
              <a:rPr lang="pt-BR" baseline="0" dirty="0" smtClean="0"/>
              <a:t> o SDM, podendo perceber que a gestão de pessoas é um ponto fundamental do SDM. 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possuem atributos, especializações e podem fazer treinamentos para adquirir novas especializações. Além disso existem diversos papéis que um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pode desempenhar.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levou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criaçao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SDM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conceitos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apresentados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aulas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teoricas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poucos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praticos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propostos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praticos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ajudam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fixacao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conteudo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aprendido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aulas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muitas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pequenos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sempre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estimulam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aluno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particulamente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adoro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jogos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passatempo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atraente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jogos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possuem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objetivos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interativos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fornecem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entretenimento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aprendizado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Falar brevemente</a:t>
            </a:r>
            <a:r>
              <a:rPr lang="pt-BR" baseline="0" dirty="0" smtClean="0"/>
              <a:t> que já foram feitos outros jogos de ensino de ES (3 de cartas, onde foram baseados no </a:t>
            </a:r>
            <a:r>
              <a:rPr lang="pt-BR" baseline="0" dirty="0" err="1" smtClean="0"/>
              <a:t>PnP</a:t>
            </a:r>
            <a:r>
              <a:rPr lang="pt-BR" baseline="0" dirty="0" smtClean="0"/>
              <a:t>, e dois de computador). O jogador tem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cargo de gerente de projetos.</a:t>
            </a: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PnP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simula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processo de desenvolvimento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software desde a concepção até a conclusão. O Simules é um melhoramento do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PnP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JEEES foi baseado no Simules e tem como objetivo passar conhecimentos de Gerencia de Configuração</a:t>
            </a:r>
          </a:p>
          <a:p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SimSE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simula modelos de processos e o TIM é focado no gerenciamento de projetos.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SDM</a:t>
            </a:r>
            <a:r>
              <a:rPr lang="pt-BR" baseline="0" dirty="0" smtClean="0"/>
              <a:t> pertence a categoria de jogos sérios, ou seja, é utilizado como uma ferramenta de aprendizado.</a:t>
            </a:r>
          </a:p>
          <a:p>
            <a:r>
              <a:rPr lang="pt-BR" baseline="0" dirty="0" smtClean="0"/>
              <a:t>O objetivo deste jogo é auxiliar no aprendizado de conceitos e praticas de ES, especificamente de gestão de pessoas, que é um ponto importante para a produção de softwares de qualidade. Além disso o jogo também transmite a ideia que o cliente, quando contrata os </a:t>
            </a:r>
            <a:r>
              <a:rPr lang="pt-BR" baseline="0" dirty="0" err="1" smtClean="0"/>
              <a:t>serviçõs</a:t>
            </a:r>
            <a:r>
              <a:rPr lang="pt-BR" baseline="0" dirty="0" smtClean="0"/>
              <a:t> do jogador, possui requisitos que devem ser respeitados.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Estes papéis são de 6 tipos:</a:t>
            </a:r>
            <a:r>
              <a:rPr lang="pt-BR" baseline="0" dirty="0" smtClean="0"/>
              <a:t> Analista, que é </a:t>
            </a:r>
            <a:r>
              <a:rPr lang="pt-BR" baseline="0" dirty="0" err="1" smtClean="0"/>
              <a:t>responsavel</a:t>
            </a:r>
            <a:r>
              <a:rPr lang="pt-BR" baseline="0" dirty="0" smtClean="0"/>
              <a:t> em conversar com o cliente para validar o modelo do software que esta sendo desenvolvido; O </a:t>
            </a:r>
            <a:r>
              <a:rPr lang="pt-BR" baseline="0" dirty="0" err="1" smtClean="0"/>
              <a:t>arquireto</a:t>
            </a:r>
            <a:r>
              <a:rPr lang="pt-BR" baseline="0" dirty="0" smtClean="0"/>
              <a:t> que cria planos de testes.; O gerente; Marketing que auxilia o analista durante as validações e faz negociações com o cliente; Programador que desenvolve o software e insere </a:t>
            </a:r>
            <a:r>
              <a:rPr lang="pt-BR" baseline="0" dirty="0" err="1" smtClean="0"/>
              <a:t>bugs</a:t>
            </a:r>
            <a:r>
              <a:rPr lang="pt-BR" baseline="0" dirty="0" smtClean="0"/>
              <a:t>; e o testador que no SDM, é </a:t>
            </a:r>
            <a:r>
              <a:rPr lang="pt-BR" baseline="0" dirty="0" err="1" smtClean="0"/>
              <a:t>responsavel</a:t>
            </a:r>
            <a:r>
              <a:rPr lang="pt-BR" baseline="0" dirty="0" smtClean="0"/>
              <a:t> em remover os </a:t>
            </a:r>
            <a:r>
              <a:rPr lang="pt-BR" baseline="0" dirty="0" err="1" smtClean="0"/>
              <a:t>bugs</a:t>
            </a:r>
            <a:r>
              <a:rPr lang="pt-BR" baseline="0" dirty="0" smtClean="0"/>
              <a:t> colocados pelo programador.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os atributos dos </a:t>
            </a:r>
            <a:r>
              <a:rPr lang="pt-BR" dirty="0" err="1" smtClean="0"/>
              <a:t>funcionarios</a:t>
            </a:r>
            <a:r>
              <a:rPr lang="pt-BR" dirty="0" smtClean="0"/>
              <a:t>, foi feito um estudo</a:t>
            </a:r>
            <a:r>
              <a:rPr lang="pt-BR" baseline="0" dirty="0" smtClean="0"/>
              <a:t> sobre </a:t>
            </a:r>
            <a:r>
              <a:rPr lang="pt-BR" baseline="0" dirty="0" err="1" smtClean="0"/>
              <a:t>possiveis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caracteristicas</a:t>
            </a:r>
            <a:r>
              <a:rPr lang="pt-BR" baseline="0" dirty="0" smtClean="0"/>
              <a:t> de pessoas que desempenham os papeis presentes no SDM.</a:t>
            </a:r>
          </a:p>
          <a:p>
            <a:r>
              <a:rPr lang="pt-BR" baseline="0" dirty="0" smtClean="0"/>
              <a:t>Refinando os resultados encontrados por Santos e Russo, foram escolhidos 9 atributos que representariam 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 Estes 9 atributos são utilizados para o calculo dos atributos de desempenho, que não são </a:t>
            </a:r>
            <a:r>
              <a:rPr lang="pt-BR" baseline="0" dirty="0" err="1" smtClean="0"/>
              <a:t>visiveis</a:t>
            </a:r>
            <a:r>
              <a:rPr lang="pt-BR" baseline="0" dirty="0" smtClean="0"/>
              <a:t> para o jogador. Como os </a:t>
            </a:r>
            <a:r>
              <a:rPr lang="pt-BR" baseline="0" dirty="0" err="1" smtClean="0"/>
              <a:t>unicos</a:t>
            </a:r>
            <a:r>
              <a:rPr lang="pt-BR" baseline="0" dirty="0" smtClean="0"/>
              <a:t> atributos exibidos ao jogador são os humanos, cabe ao jogador analisar estes atributos e deduzir qual </a:t>
            </a:r>
            <a:r>
              <a:rPr lang="pt-BR" baseline="0" dirty="0" err="1" smtClean="0"/>
              <a:t>papél</a:t>
            </a:r>
            <a:r>
              <a:rPr lang="pt-BR" baseline="0" dirty="0" smtClean="0"/>
              <a:t> é mais adequado para 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Rascunho:</a:t>
            </a:r>
          </a:p>
          <a:p>
            <a:r>
              <a:rPr lang="pt-BR" dirty="0" smtClean="0"/>
              <a:t>No</a:t>
            </a:r>
            <a:r>
              <a:rPr lang="pt-BR" baseline="0" dirty="0" smtClean="0"/>
              <a:t> SDM tanto 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quanto a empresa do jogador podem progredir com o passar do tempo de acordo com o desempenho.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, quando se termina um projeto, recebem uma quantia de pontos de </a:t>
            </a:r>
            <a:r>
              <a:rPr lang="pt-BR" baseline="0" dirty="0" err="1" smtClean="0"/>
              <a:t>experiencia</a:t>
            </a:r>
            <a:r>
              <a:rPr lang="pt-BR" baseline="0" dirty="0" smtClean="0"/>
              <a:t> (de acordo com a complexidade do projeto e do resultado final, se concluiu ou não). Quando um verto valor de </a:t>
            </a:r>
            <a:r>
              <a:rPr lang="pt-BR" baseline="0" dirty="0" err="1" smtClean="0"/>
              <a:t>experiencia</a:t>
            </a:r>
            <a:r>
              <a:rPr lang="pt-BR" baseline="0" dirty="0" smtClean="0"/>
              <a:t> é alcançado, 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adquire um novo </a:t>
            </a:r>
            <a:r>
              <a:rPr lang="pt-BR" baseline="0" dirty="0" err="1" smtClean="0"/>
              <a:t>level</a:t>
            </a:r>
            <a:r>
              <a:rPr lang="pt-BR" baseline="0" dirty="0" smtClean="0"/>
              <a:t>, ganhando pontos em atributos de acordo com o papel desempenhado. Note que todos os atributos podem ser afetados, já que o desempenho em cada papel é influenciado por todos os atributos, mas com pesos diferentes.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empresa </a:t>
            </a:r>
            <a:r>
              <a:rPr lang="pt-BR" baseline="0" dirty="0" err="1" smtClean="0"/>
              <a:t>tambem</a:t>
            </a:r>
            <a:r>
              <a:rPr lang="pt-BR" baseline="0" dirty="0" smtClean="0"/>
              <a:t> ganha </a:t>
            </a:r>
            <a:r>
              <a:rPr lang="pt-BR" baseline="0" dirty="0" err="1" smtClean="0"/>
              <a:t>experiencia</a:t>
            </a:r>
            <a:r>
              <a:rPr lang="pt-BR" baseline="0" dirty="0" smtClean="0"/>
              <a:t> na conclusão de projetos, ou perde </a:t>
            </a:r>
            <a:r>
              <a:rPr lang="pt-BR" baseline="0" dirty="0" err="1" smtClean="0"/>
              <a:t>experiencia</a:t>
            </a:r>
            <a:r>
              <a:rPr lang="pt-BR" baseline="0" dirty="0" smtClean="0"/>
              <a:t> caso não tenha conseguido concluir. Conforme a empresa sobe de </a:t>
            </a:r>
            <a:r>
              <a:rPr lang="pt-BR" baseline="0" dirty="0" err="1" smtClean="0"/>
              <a:t>nivel</a:t>
            </a:r>
            <a:r>
              <a:rPr lang="pt-BR" baseline="0" dirty="0" smtClean="0"/>
              <a:t>, novos projetos (com mais complexidade) estarão </a:t>
            </a:r>
            <a:r>
              <a:rPr lang="pt-BR" baseline="0" dirty="0" err="1" smtClean="0"/>
              <a:t>disponiveis</a:t>
            </a:r>
            <a:r>
              <a:rPr lang="pt-BR" baseline="0" dirty="0" smtClean="0"/>
              <a:t> para o jogador, onde estes são mais desafiadores, mas fornecem mais recursos para possibilitar uma equipe de desenvolvimento maior.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Além</a:t>
            </a:r>
            <a:r>
              <a:rPr lang="pt-BR" baseline="0" dirty="0" smtClean="0"/>
              <a:t> dos atributos, 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possuem especializações. Estas </a:t>
            </a:r>
            <a:r>
              <a:rPr lang="pt-BR" baseline="0" dirty="0" err="1" smtClean="0"/>
              <a:t>especializacoes</a:t>
            </a:r>
            <a:r>
              <a:rPr lang="pt-BR" baseline="0" dirty="0" smtClean="0"/>
              <a:t> podem ser de 3 tipos: ferramentas, que são </a:t>
            </a:r>
            <a:r>
              <a:rPr lang="pt-BR" baseline="0" dirty="0" err="1" smtClean="0"/>
              <a:t>utilziadas</a:t>
            </a:r>
            <a:r>
              <a:rPr lang="pt-BR" baseline="0" dirty="0" smtClean="0"/>
              <a:t> para </a:t>
            </a:r>
            <a:r>
              <a:rPr lang="pt-BR" baseline="0" dirty="0" err="1" smtClean="0"/>
              <a:t>auxilar</a:t>
            </a:r>
            <a:r>
              <a:rPr lang="pt-BR" baseline="0" dirty="0" smtClean="0"/>
              <a:t> 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; de linguagem de programação e metodologia que são utilizados para avaliar o desempenho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Caso</a:t>
            </a:r>
            <a:r>
              <a:rPr lang="pt-BR" baseline="0" dirty="0" smtClean="0"/>
              <a:t> um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não possua uma especialização, é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coloca-lo</a:t>
            </a:r>
            <a:r>
              <a:rPr lang="pt-BR" baseline="0" dirty="0" smtClean="0"/>
              <a:t> em treinamento para adquiri-la.</a:t>
            </a:r>
          </a:p>
          <a:p>
            <a:r>
              <a:rPr lang="pt-BR" baseline="0" dirty="0" smtClean="0"/>
              <a:t>Um outro aspecto do SDM é a relação de horas de trabalho, moral e estamina. As horas de trabalho é utilizada para afetar a negativamente a estamina caso trabalhe mais que 40 horas semanais e positivamente </a:t>
            </a:r>
            <a:r>
              <a:rPr lang="pt-BR" baseline="0" dirty="0" err="1" smtClean="0"/>
              <a:t>quaso</a:t>
            </a:r>
            <a:r>
              <a:rPr lang="pt-BR" baseline="0" dirty="0" smtClean="0"/>
              <a:t> trabalhe menos. O moral é afetado por promoções, </a:t>
            </a:r>
            <a:r>
              <a:rPr lang="pt-BR" baseline="0" dirty="0" err="1" smtClean="0"/>
              <a:t>conclusao</a:t>
            </a:r>
            <a:r>
              <a:rPr lang="pt-BR" baseline="0" dirty="0" smtClean="0"/>
              <a:t> de projetos e falta de pagamento. O moral em conjunto com a estamina são utilizados para calcular o rendimento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No exemplo desta figura, é mostrado o ganho de estamina dos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por estarem trabalhando menos horas.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E24F-E0DE-4DA1-9105-4F3C7EAC7004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4B7C-B26C-4FD8-8AC7-000ADDE7D105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051A-8B0B-43C8-BE21-E725CE790B54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BDB-495C-4BB5-AD49-58C300AE01CF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C441-06B8-491B-8ED8-D1AF83395783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1767-6CF3-40F5-BBA2-043B826B2267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51A9-C1FF-4899-99DB-C6738D3C7571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940B-4769-4153-8D5F-9FF733D34FF4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DFD4-FA6C-48AF-81DB-D21C39C8F84C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7F20-0339-42AE-B0FF-033D3E7FC8FA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62-A012-4A91-9D82-D9E2E9C8A2D2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B1B35-5594-478C-AA32-C02987ED0CAA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.uff.br/~tkohwalter/sdm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.uff.br/~tkohwalter/sdm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.uff.br/~tkohwalter/sd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SDM 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en-US" dirty="0" smtClean="0"/>
              <a:t> An Educational Game for Software Engineering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2880320"/>
          </a:xfrm>
        </p:spPr>
        <p:txBody>
          <a:bodyPr>
            <a:normAutofit/>
          </a:bodyPr>
          <a:lstStyle/>
          <a:p>
            <a:endParaRPr lang="pt-BR" b="1" dirty="0" smtClean="0"/>
          </a:p>
          <a:p>
            <a:r>
              <a:rPr lang="pt-BR" b="1" dirty="0" err="1" smtClean="0"/>
              <a:t>Troy</a:t>
            </a:r>
            <a:r>
              <a:rPr lang="pt-BR" b="1" dirty="0" smtClean="0"/>
              <a:t> Costa </a:t>
            </a:r>
            <a:r>
              <a:rPr lang="pt-BR" b="1" dirty="0" err="1" smtClean="0"/>
              <a:t>Kohwalter</a:t>
            </a:r>
            <a:endParaRPr lang="pt-BR" b="1" dirty="0" smtClean="0"/>
          </a:p>
          <a:p>
            <a:r>
              <a:rPr lang="pt-BR" dirty="0" err="1" smtClean="0"/>
              <a:t>Esteban</a:t>
            </a:r>
            <a:r>
              <a:rPr lang="pt-BR" dirty="0" smtClean="0"/>
              <a:t> W. Gonzalez </a:t>
            </a:r>
            <a:r>
              <a:rPr lang="pt-BR" dirty="0" err="1" smtClean="0"/>
              <a:t>Clua</a:t>
            </a:r>
            <a:endParaRPr lang="pt-BR" dirty="0" smtClean="0"/>
          </a:p>
          <a:p>
            <a:r>
              <a:rPr lang="pt-BR" dirty="0" smtClean="0"/>
              <a:t>Leonardo G. Paulino Murta</a:t>
            </a:r>
          </a:p>
          <a:p>
            <a:endParaRPr lang="pt-BR" dirty="0" smtClean="0">
              <a:hlinkClick r:id="rId3"/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EMPLOYEES</a:t>
            </a:r>
          </a:p>
          <a:p>
            <a:pPr lvl="1">
              <a:buNone/>
            </a:pPr>
            <a:endParaRPr lang="pt-BR" dirty="0" smtClean="0"/>
          </a:p>
          <a:p>
            <a:pPr lvl="1"/>
            <a:r>
              <a:rPr lang="pt-BR" dirty="0" smtClean="0"/>
              <a:t>SPECIALIZATIONS</a:t>
            </a:r>
          </a:p>
          <a:p>
            <a:pPr lvl="1"/>
            <a:endParaRPr lang="pt-BR" dirty="0" smtClean="0"/>
          </a:p>
          <a:p>
            <a:pPr lvl="2"/>
            <a:r>
              <a:rPr lang="pt-BR" dirty="0" smtClean="0"/>
              <a:t>TOOLS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LANGUAGE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METHOLOGY</a:t>
            </a:r>
          </a:p>
          <a:p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348880"/>
            <a:ext cx="441867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EMPLOYEES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TRAINING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WORKING HOURS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MORALE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STAMINA</a:t>
            </a:r>
          </a:p>
          <a:p>
            <a:endParaRPr lang="pt-B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988840"/>
            <a:ext cx="3941665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581128"/>
            <a:ext cx="430505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645024"/>
            <a:ext cx="1076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STAFF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HIRING</a:t>
            </a:r>
          </a:p>
          <a:p>
            <a:pPr lvl="1"/>
            <a:endParaRPr lang="pt-BR" dirty="0"/>
          </a:p>
          <a:p>
            <a:r>
              <a:rPr lang="pt-BR" dirty="0" smtClean="0"/>
              <a:t>DEVELOPMENT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PRODUCT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NEGOTIATION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PROTOTYPING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060848"/>
            <a:ext cx="26193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1412776"/>
            <a:ext cx="2454133" cy="260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4221088"/>
            <a:ext cx="2454668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DIFERENTIAL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HUMAN RESOURCES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PEOPLE MANAGEMENT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REAL TIME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PRELIMINARY ASSESSMENT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8820472" cy="203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789040"/>
            <a:ext cx="884022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UNDERSTANDING AND LEARNING</a:t>
            </a:r>
          </a:p>
          <a:p>
            <a:pPr lvl="1"/>
            <a:r>
              <a:rPr lang="pt-BR" dirty="0" smtClean="0"/>
              <a:t>EMPLOYEE AND ROLES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LIMITATIONS</a:t>
            </a:r>
          </a:p>
          <a:p>
            <a:pPr lvl="1"/>
            <a:r>
              <a:rPr lang="pt-BR" dirty="0" smtClean="0"/>
              <a:t>CHANGE ITERATION PERIOD</a:t>
            </a:r>
          </a:p>
          <a:p>
            <a:pPr lvl="1"/>
            <a:r>
              <a:rPr lang="pt-BR" dirty="0" smtClean="0"/>
              <a:t>METHOLOGY</a:t>
            </a:r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FUTURE WORK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MULTIPLE OFFICES</a:t>
            </a:r>
          </a:p>
          <a:p>
            <a:endParaRPr lang="pt-BR" dirty="0" smtClean="0"/>
          </a:p>
          <a:p>
            <a:r>
              <a:rPr lang="pt-BR" dirty="0" smtClean="0"/>
              <a:t>COMPANY REPUTATION</a:t>
            </a:r>
          </a:p>
          <a:p>
            <a:endParaRPr lang="pt-BR" dirty="0" smtClean="0"/>
          </a:p>
          <a:p>
            <a:r>
              <a:rPr lang="pt-BR" dirty="0" smtClean="0"/>
              <a:t>STORYTELLING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SDM 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en-US" dirty="0" smtClean="0"/>
              <a:t> An Educational Game for Software Engineering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2880320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err="1" smtClean="0"/>
              <a:t>Troy</a:t>
            </a:r>
            <a:r>
              <a:rPr lang="pt-BR" b="1" dirty="0" smtClean="0"/>
              <a:t> Costa </a:t>
            </a:r>
            <a:r>
              <a:rPr lang="pt-BR" b="1" dirty="0" err="1" smtClean="0"/>
              <a:t>Kohwalter</a:t>
            </a:r>
            <a:endParaRPr lang="pt-BR" b="1" dirty="0" smtClean="0"/>
          </a:p>
          <a:p>
            <a:r>
              <a:rPr lang="pt-BR" dirty="0" err="1" smtClean="0"/>
              <a:t>Esteban</a:t>
            </a:r>
            <a:r>
              <a:rPr lang="pt-BR" dirty="0" smtClean="0"/>
              <a:t> W. Gonzalez </a:t>
            </a:r>
            <a:r>
              <a:rPr lang="pt-BR" dirty="0" err="1" smtClean="0"/>
              <a:t>Clua</a:t>
            </a:r>
            <a:endParaRPr lang="pt-BR" dirty="0" smtClean="0"/>
          </a:p>
          <a:p>
            <a:r>
              <a:rPr lang="pt-BR" dirty="0" smtClean="0"/>
              <a:t>Leonardo G. Paulino Murta</a:t>
            </a:r>
          </a:p>
          <a:p>
            <a:endParaRPr lang="pt-BR" dirty="0" smtClean="0"/>
          </a:p>
          <a:p>
            <a:r>
              <a:rPr lang="pt-BR" dirty="0" smtClean="0"/>
              <a:t>Game Access:</a:t>
            </a:r>
          </a:p>
          <a:p>
            <a:r>
              <a:rPr lang="pt-BR" dirty="0" smtClean="0">
                <a:hlinkClick r:id="rId2"/>
              </a:rPr>
              <a:t>http://www.ic.uff.br/~tkohwalter/sdm/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EMPLOYEES</a:t>
            </a:r>
          </a:p>
          <a:p>
            <a:endParaRPr lang="pt-BR" dirty="0" smtClean="0"/>
          </a:p>
          <a:p>
            <a:pPr lvl="1"/>
            <a:r>
              <a:rPr lang="pt-BR" smtClean="0"/>
              <a:t>GRADES</a:t>
            </a:r>
            <a:endParaRPr lang="pt-BR" dirty="0" smtClean="0"/>
          </a:p>
          <a:p>
            <a:pPr lvl="1"/>
            <a:endParaRPr lang="pt-BR" dirty="0" smtClean="0"/>
          </a:p>
          <a:p>
            <a:pPr lvl="2"/>
            <a:r>
              <a:rPr lang="pt-BR" dirty="0" smtClean="0"/>
              <a:t>JUNIOR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MID-LEVEL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SENIOR</a:t>
            </a:r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276872"/>
            <a:ext cx="473801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ITERATIONS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33370"/>
            <a:ext cx="4850904" cy="225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934258"/>
            <a:ext cx="4824536" cy="223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THEORIC CLASSES</a:t>
            </a:r>
          </a:p>
          <a:p>
            <a:endParaRPr lang="pt-BR" dirty="0"/>
          </a:p>
          <a:p>
            <a:r>
              <a:rPr lang="pt-BR" dirty="0" smtClean="0"/>
              <a:t>PRATICAL WORK</a:t>
            </a:r>
          </a:p>
          <a:p>
            <a:endParaRPr lang="pt-BR" dirty="0" smtClean="0"/>
          </a:p>
          <a:p>
            <a:r>
              <a:rPr lang="pt-BR" dirty="0" smtClean="0"/>
              <a:t>GAME</a:t>
            </a:r>
          </a:p>
          <a:p>
            <a:pPr lvl="1"/>
            <a:r>
              <a:rPr lang="pt-BR" dirty="0" smtClean="0"/>
              <a:t>EDUCATION </a:t>
            </a:r>
          </a:p>
          <a:p>
            <a:pPr lvl="1"/>
            <a:r>
              <a:rPr lang="pt-BR" dirty="0" smtClean="0"/>
              <a:t>TRAINING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GAMEFICATION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HUMAN ATTRIBUTES X PERFORMANCE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74467"/>
            <a:ext cx="8388424" cy="237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96752"/>
            <a:ext cx="7735181" cy="548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SDM 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en-US" dirty="0" smtClean="0"/>
              <a:t> An Educational Game for Software Engineering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2880320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err="1" smtClean="0"/>
              <a:t>Troy</a:t>
            </a:r>
            <a:r>
              <a:rPr lang="pt-BR" b="1" dirty="0" smtClean="0"/>
              <a:t> Costa </a:t>
            </a:r>
            <a:r>
              <a:rPr lang="pt-BR" b="1" dirty="0" err="1" smtClean="0"/>
              <a:t>Kohwalter</a:t>
            </a:r>
            <a:endParaRPr lang="pt-BR" b="1" dirty="0" smtClean="0"/>
          </a:p>
          <a:p>
            <a:r>
              <a:rPr lang="pt-BR" dirty="0" err="1" smtClean="0"/>
              <a:t>Esteban</a:t>
            </a:r>
            <a:r>
              <a:rPr lang="pt-BR" dirty="0" smtClean="0"/>
              <a:t> W. Gonzalez </a:t>
            </a:r>
            <a:r>
              <a:rPr lang="pt-BR" dirty="0" err="1" smtClean="0"/>
              <a:t>Clua</a:t>
            </a:r>
            <a:endParaRPr lang="pt-BR" dirty="0" smtClean="0"/>
          </a:p>
          <a:p>
            <a:r>
              <a:rPr lang="pt-BR" dirty="0" smtClean="0"/>
              <a:t>Leonardo G. Paulino Murta</a:t>
            </a:r>
          </a:p>
          <a:p>
            <a:endParaRPr lang="pt-BR" dirty="0" smtClean="0"/>
          </a:p>
          <a:p>
            <a:r>
              <a:rPr lang="pt-BR" dirty="0" smtClean="0"/>
              <a:t>Game Access:</a:t>
            </a:r>
          </a:p>
          <a:p>
            <a:r>
              <a:rPr lang="pt-BR" dirty="0" smtClean="0">
                <a:hlinkClick r:id="rId2"/>
              </a:rPr>
              <a:t>http://www.ic.uff.br/~tkohwalter/sdm/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RELATED WORK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309792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365104"/>
            <a:ext cx="3076807" cy="2327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4581128"/>
            <a:ext cx="25812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1700808"/>
            <a:ext cx="26384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67544" y="12687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2320" y="4149080"/>
            <a:ext cx="69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JEEES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393305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TIM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7020272" y="1340768"/>
            <a:ext cx="100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SIMULES</a:t>
            </a:r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872" y="3356992"/>
            <a:ext cx="23241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283968" y="285293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PnP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SERIOUS </a:t>
            </a:r>
            <a:r>
              <a:rPr lang="pt-BR" dirty="0" smtClean="0"/>
              <a:t>GAME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OBJECTIVES: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LEARNING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PEOPLE MANAGEMENT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CLIENT’S</a:t>
            </a:r>
            <a:r>
              <a:rPr lang="pt-BR" dirty="0" smtClean="0"/>
              <a:t> NEED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GAMEFICATION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COUNTDOWN</a:t>
            </a:r>
          </a:p>
          <a:p>
            <a:pPr lvl="1"/>
            <a:r>
              <a:rPr lang="pt-BR" dirty="0" smtClean="0"/>
              <a:t>PROJECT DEADLINE</a:t>
            </a:r>
          </a:p>
          <a:p>
            <a:endParaRPr lang="pt-BR" dirty="0" smtClean="0"/>
          </a:p>
          <a:p>
            <a:r>
              <a:rPr lang="pt-BR" dirty="0" smtClean="0"/>
              <a:t>INFINITE GAMEPLAY</a:t>
            </a:r>
          </a:p>
          <a:p>
            <a:pPr lvl="1"/>
            <a:r>
              <a:rPr lang="pt-BR" dirty="0" smtClean="0"/>
              <a:t>RANDOM PROJECT GENERATION</a:t>
            </a:r>
          </a:p>
          <a:p>
            <a:endParaRPr lang="pt-BR" dirty="0" smtClean="0"/>
          </a:p>
          <a:p>
            <a:r>
              <a:rPr lang="pt-BR" dirty="0" smtClean="0"/>
              <a:t>LEVEL</a:t>
            </a:r>
          </a:p>
          <a:p>
            <a:pPr lvl="1"/>
            <a:r>
              <a:rPr lang="pt-BR" dirty="0" smtClean="0"/>
              <a:t>EMPLOYEE AND COMPANY EARN EXPERIENCE POINTS</a:t>
            </a:r>
          </a:p>
          <a:p>
            <a:endParaRPr lang="pt-BR" dirty="0" smtClean="0"/>
          </a:p>
          <a:p>
            <a:r>
              <a:rPr lang="pt-BR" dirty="0" smtClean="0"/>
              <a:t>LOSS AVERGION</a:t>
            </a:r>
          </a:p>
          <a:p>
            <a:pPr lvl="1"/>
            <a:r>
              <a:rPr lang="pt-BR" dirty="0" err="1" smtClean="0"/>
              <a:t>COMPANY’S</a:t>
            </a:r>
            <a:r>
              <a:rPr lang="pt-BR" dirty="0" smtClean="0"/>
              <a:t> EXPERIENCE POINT LOSS ON FAILURE</a:t>
            </a:r>
          </a:p>
          <a:p>
            <a:endParaRPr lang="pt-BR" dirty="0" smtClean="0"/>
          </a:p>
          <a:p>
            <a:r>
              <a:rPr lang="pt-BR" dirty="0" smtClean="0"/>
              <a:t>PROGRESSION</a:t>
            </a:r>
          </a:p>
          <a:p>
            <a:pPr lvl="1"/>
            <a:r>
              <a:rPr lang="pt-BR" dirty="0" smtClean="0"/>
              <a:t>EXPERIENCE BAR</a:t>
            </a:r>
          </a:p>
          <a:p>
            <a:endParaRPr lang="pt-BR" dirty="0" smtClean="0"/>
          </a:p>
          <a:p>
            <a:r>
              <a:rPr lang="pt-BR" dirty="0" smtClean="0"/>
              <a:t>REWARD SCHEDULES</a:t>
            </a:r>
          </a:p>
          <a:p>
            <a:pPr lvl="1"/>
            <a:r>
              <a:rPr lang="pt-BR" dirty="0" smtClean="0"/>
              <a:t>MONTHLY PAYMENT WHILE ON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32" y="0"/>
            <a:ext cx="90998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EMPLOYEES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ROLES</a:t>
            </a:r>
          </a:p>
          <a:p>
            <a:pPr lvl="1"/>
            <a:endParaRPr lang="pt-BR" dirty="0" smtClean="0"/>
          </a:p>
          <a:p>
            <a:pPr lvl="2"/>
            <a:r>
              <a:rPr lang="pt-BR" dirty="0" smtClean="0"/>
              <a:t>ANALYST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ARCHITECT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MANAGER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MARKETING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PROGRAMMER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TESTER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276872"/>
            <a:ext cx="473801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EMPLOYEES</a:t>
            </a:r>
          </a:p>
          <a:p>
            <a:pPr lvl="2">
              <a:buNone/>
            </a:pPr>
            <a:endParaRPr lang="pt-BR" dirty="0" smtClean="0"/>
          </a:p>
          <a:p>
            <a:pPr lvl="1"/>
            <a:r>
              <a:rPr lang="pt-BR" dirty="0" smtClean="0"/>
              <a:t>ATTRIBUTES</a:t>
            </a:r>
          </a:p>
          <a:p>
            <a:pPr lvl="1">
              <a:buNone/>
            </a:pPr>
            <a:r>
              <a:rPr lang="pt-BR" sz="1800" dirty="0" smtClean="0"/>
              <a:t>(Santos 2005 </a:t>
            </a:r>
            <a:r>
              <a:rPr lang="pt-BR" sz="1800" dirty="0" err="1" smtClean="0"/>
              <a:t>and</a:t>
            </a:r>
            <a:r>
              <a:rPr lang="pt-BR" sz="1800" dirty="0" smtClean="0"/>
              <a:t> Russo 2007)</a:t>
            </a:r>
            <a:endParaRPr lang="pt-BR" dirty="0" smtClean="0"/>
          </a:p>
          <a:p>
            <a:pPr lvl="2"/>
            <a:r>
              <a:rPr lang="pt-BR" dirty="0" smtClean="0"/>
              <a:t>HUMAN</a:t>
            </a:r>
          </a:p>
          <a:p>
            <a:pPr lvl="3"/>
            <a:r>
              <a:rPr lang="pt-BR" dirty="0" smtClean="0"/>
              <a:t>9 ATTRIBUTES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PERFORMANCE</a:t>
            </a:r>
            <a:endParaRPr lang="pt-BR" dirty="0" smtClean="0"/>
          </a:p>
          <a:p>
            <a:pPr lvl="3"/>
            <a:r>
              <a:rPr lang="pt-BR" dirty="0" smtClean="0"/>
              <a:t>6 ATTRIBUTES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628800"/>
            <a:ext cx="38004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LEVEL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EMPLOYEES</a:t>
            </a:r>
          </a:p>
          <a:p>
            <a:pPr lvl="2"/>
            <a:r>
              <a:rPr lang="pt-BR" dirty="0" smtClean="0"/>
              <a:t>ATTRIBUTES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COMPANY</a:t>
            </a:r>
          </a:p>
          <a:p>
            <a:pPr lvl="2"/>
            <a:r>
              <a:rPr lang="pt-BR" dirty="0" smtClean="0"/>
              <a:t>PROJECTS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3284984"/>
            <a:ext cx="1616968" cy="226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412776"/>
            <a:ext cx="2742835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1412776"/>
            <a:ext cx="2478410" cy="182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1392</Words>
  <Application>Microsoft Office PowerPoint</Application>
  <PresentationFormat>On-screen Show (4:3)</PresentationFormat>
  <Paragraphs>237</Paragraphs>
  <Slides>22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SDM    An Educational Game for Software Engineering</vt:lpstr>
      <vt:lpstr>MOTIVATION</vt:lpstr>
      <vt:lpstr>RELATED WORK</vt:lpstr>
      <vt:lpstr>SDM</vt:lpstr>
      <vt:lpstr>GAMEFICATION</vt:lpstr>
      <vt:lpstr>Slide 6</vt:lpstr>
      <vt:lpstr>SDM</vt:lpstr>
      <vt:lpstr>SDM</vt:lpstr>
      <vt:lpstr>SDM</vt:lpstr>
      <vt:lpstr>SDM</vt:lpstr>
      <vt:lpstr>SDM</vt:lpstr>
      <vt:lpstr>SDM</vt:lpstr>
      <vt:lpstr>SDM</vt:lpstr>
      <vt:lpstr>PRELIMINARY ASSESSMENT  </vt:lpstr>
      <vt:lpstr>CONCLUSION</vt:lpstr>
      <vt:lpstr>FUTURE WORK</vt:lpstr>
      <vt:lpstr>SDM    An Educational Game for Software Engineering</vt:lpstr>
      <vt:lpstr>SDM</vt:lpstr>
      <vt:lpstr>ITERATIONS</vt:lpstr>
      <vt:lpstr>HUMAN ATTRIBUTES X PERFORMANCE</vt:lpstr>
      <vt:lpstr>SDM</vt:lpstr>
      <vt:lpstr>SDM    An Educational Game for Software Engineering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MANAGER – JOGO DE ENSINO DE ENGENHARIA DE SOFTWARE</dc:title>
  <dc:creator>Kohwalter</dc:creator>
  <cp:lastModifiedBy>Kohwalter</cp:lastModifiedBy>
  <cp:revision>85</cp:revision>
  <dcterms:created xsi:type="dcterms:W3CDTF">2011-06-19T13:49:13Z</dcterms:created>
  <dcterms:modified xsi:type="dcterms:W3CDTF">2011-10-31T19:00:06Z</dcterms:modified>
</cp:coreProperties>
</file>