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3" r:id="rId4"/>
    <p:sldId id="275" r:id="rId5"/>
    <p:sldId id="258" r:id="rId6"/>
    <p:sldId id="264" r:id="rId7"/>
    <p:sldId id="273" r:id="rId8"/>
    <p:sldId id="259" r:id="rId9"/>
    <p:sldId id="267" r:id="rId10"/>
    <p:sldId id="268" r:id="rId11"/>
    <p:sldId id="272" r:id="rId12"/>
    <p:sldId id="270" r:id="rId13"/>
    <p:sldId id="271" r:id="rId14"/>
    <p:sldId id="260" r:id="rId15"/>
    <p:sldId id="261" r:id="rId16"/>
    <p:sldId id="278" r:id="rId17"/>
    <p:sldId id="276" r:id="rId18"/>
    <p:sldId id="277" r:id="rId19"/>
    <p:sldId id="279" r:id="rId20"/>
    <p:sldId id="280" r:id="rId21"/>
    <p:sldId id="281" r:id="rId2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67961" autoAdjust="0"/>
  </p:normalViewPr>
  <p:slideViewPr>
    <p:cSldViewPr>
      <p:cViewPr varScale="1">
        <p:scale>
          <a:sx n="73" d="100"/>
          <a:sy n="73" d="100"/>
        </p:scale>
        <p:origin x="-79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9F7DF-78E5-416E-9CFC-6444109AD54B}" type="datetimeFigureOut">
              <a:rPr lang="pt-BR" smtClean="0"/>
              <a:pPr/>
              <a:t>14/06/2013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6768D-756A-4A93-AFB3-3AF6428EC1FC}"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Exitem</a:t>
            </a:r>
            <a:r>
              <a:rPr lang="en-US" dirty="0" smtClean="0"/>
              <a:t> 2 </a:t>
            </a:r>
            <a:r>
              <a:rPr lang="en-US" dirty="0" err="1" smtClean="0"/>
              <a:t>modelos</a:t>
            </a:r>
            <a:r>
              <a:rPr lang="en-US" dirty="0" smtClean="0"/>
              <a:t> de </a:t>
            </a:r>
            <a:r>
              <a:rPr lang="en-US" dirty="0" err="1" smtClean="0"/>
              <a:t>proveniencia</a:t>
            </a:r>
            <a:r>
              <a:rPr lang="en-US" dirty="0" smtClean="0"/>
              <a:t>: OPM e PROV</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2</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pt-BR" dirty="0" smtClean="0"/>
              <a:t>Assim como no OPM, as arestas do grafo de proveniência do PROV representam relações de causalidade entre os vértices. Estas relações são direcionadas do efeito para a causa.</a:t>
            </a:r>
          </a:p>
          <a:p>
            <a:endParaRPr lang="pt-BR" dirty="0" smtClean="0"/>
          </a:p>
          <a:p>
            <a:r>
              <a:rPr lang="pt-BR" dirty="0" smtClean="0"/>
              <a:t>Citar apenas duas</a:t>
            </a:r>
            <a:r>
              <a:rPr lang="pt-BR" baseline="0" dirty="0" smtClean="0"/>
              <a:t> relações.</a:t>
            </a:r>
          </a:p>
          <a:p>
            <a:endParaRPr lang="en-US" dirty="0" smtClean="0"/>
          </a:p>
          <a:p>
            <a:r>
              <a:rPr lang="pt-BR" b="1" i="1" dirty="0" err="1" smtClean="0"/>
              <a:t>used</a:t>
            </a:r>
            <a:r>
              <a:rPr lang="pt-BR" b="1" i="1" dirty="0" smtClean="0"/>
              <a:t>:</a:t>
            </a:r>
            <a:r>
              <a:rPr lang="pt-BR" dirty="0" smtClean="0"/>
              <a:t> É uma relação que sempre ocorre entre </a:t>
            </a:r>
            <a:r>
              <a:rPr lang="pt-BR" i="1" dirty="0" smtClean="0"/>
              <a:t>atividades</a:t>
            </a:r>
            <a:r>
              <a:rPr lang="pt-BR" dirty="0" smtClean="0"/>
              <a:t> e </a:t>
            </a:r>
            <a:r>
              <a:rPr lang="pt-BR" i="1" dirty="0" smtClean="0"/>
              <a:t>entidades</a:t>
            </a:r>
            <a:r>
              <a:rPr lang="pt-BR" dirty="0" smtClean="0"/>
              <a:t>. Implica que uma determinada </a:t>
            </a:r>
            <a:r>
              <a:rPr lang="pt-BR" i="1" dirty="0" smtClean="0"/>
              <a:t>atividade</a:t>
            </a:r>
            <a:r>
              <a:rPr lang="pt-BR" dirty="0" smtClean="0"/>
              <a:t> usou uma </a:t>
            </a:r>
            <a:r>
              <a:rPr lang="pt-BR" i="1" dirty="0" smtClean="0"/>
              <a:t>entidade</a:t>
            </a:r>
            <a:r>
              <a:rPr lang="pt-BR" dirty="0" smtClean="0"/>
              <a:t>.</a:t>
            </a:r>
            <a:endParaRPr lang="en-US" dirty="0" smtClean="0"/>
          </a:p>
          <a:p>
            <a:r>
              <a:rPr lang="pt-BR" b="1" i="1" dirty="0" err="1" smtClean="0"/>
              <a:t>wasGeneratedBy</a:t>
            </a:r>
            <a:r>
              <a:rPr lang="pt-BR" b="1" i="1" dirty="0" smtClean="0"/>
              <a:t>:</a:t>
            </a:r>
            <a:r>
              <a:rPr lang="pt-BR" i="1" dirty="0" smtClean="0"/>
              <a:t> </a:t>
            </a:r>
            <a:r>
              <a:rPr lang="pt-BR" dirty="0" smtClean="0"/>
              <a:t>É uma relação que ocorre entre </a:t>
            </a:r>
            <a:r>
              <a:rPr lang="pt-BR" i="1" dirty="0" smtClean="0"/>
              <a:t>entidades</a:t>
            </a:r>
            <a:r>
              <a:rPr lang="pt-BR" dirty="0" smtClean="0"/>
              <a:t> e </a:t>
            </a:r>
            <a:r>
              <a:rPr lang="pt-BR" i="1" dirty="0" smtClean="0"/>
              <a:t>atividades</a:t>
            </a:r>
            <a:r>
              <a:rPr lang="pt-BR" dirty="0" smtClean="0"/>
              <a:t>. Indica  que uma </a:t>
            </a:r>
            <a:r>
              <a:rPr lang="pt-BR" i="1" dirty="0" smtClean="0"/>
              <a:t>entidade</a:t>
            </a:r>
            <a:r>
              <a:rPr lang="pt-BR" dirty="0" smtClean="0"/>
              <a:t> foi gerada por uma </a:t>
            </a:r>
            <a:r>
              <a:rPr lang="pt-BR" i="1" dirty="0" smtClean="0"/>
              <a:t>atividade</a:t>
            </a:r>
            <a:r>
              <a:rPr lang="pt-BR" dirty="0" smtClean="0"/>
              <a:t>.</a:t>
            </a:r>
            <a:endParaRPr lang="en-US" dirty="0" smtClean="0"/>
          </a:p>
          <a:p>
            <a:r>
              <a:rPr lang="pt-BR" b="1" i="1" dirty="0" err="1" smtClean="0"/>
              <a:t>wasAssociatedWith</a:t>
            </a:r>
            <a:r>
              <a:rPr lang="pt-BR" b="1" i="1" dirty="0" smtClean="0"/>
              <a:t>:</a:t>
            </a:r>
            <a:r>
              <a:rPr lang="pt-BR" i="1" dirty="0" smtClean="0"/>
              <a:t> </a:t>
            </a:r>
            <a:r>
              <a:rPr lang="pt-BR" dirty="0" smtClean="0"/>
              <a:t>É uma relação que ocorre entre </a:t>
            </a:r>
            <a:r>
              <a:rPr lang="pt-BR" i="1" dirty="0" smtClean="0"/>
              <a:t>atividades</a:t>
            </a:r>
            <a:r>
              <a:rPr lang="pt-BR" dirty="0" smtClean="0"/>
              <a:t> e </a:t>
            </a:r>
            <a:r>
              <a:rPr lang="pt-BR" i="1" dirty="0" smtClean="0"/>
              <a:t>agentes</a:t>
            </a:r>
            <a:r>
              <a:rPr lang="pt-BR" dirty="0" smtClean="0"/>
              <a:t>. Implica que uma determinada </a:t>
            </a:r>
            <a:r>
              <a:rPr lang="pt-BR" i="1" dirty="0" smtClean="0"/>
              <a:t>atividade</a:t>
            </a:r>
            <a:r>
              <a:rPr lang="pt-BR" dirty="0" smtClean="0"/>
              <a:t> foi associada a um </a:t>
            </a:r>
            <a:r>
              <a:rPr lang="pt-BR" i="1" dirty="0" smtClean="0"/>
              <a:t>agente</a:t>
            </a:r>
            <a:r>
              <a:rPr lang="pt-BR" dirty="0" smtClean="0"/>
              <a:t> específico.</a:t>
            </a:r>
            <a:endParaRPr lang="en-US" dirty="0" smtClean="0"/>
          </a:p>
          <a:p>
            <a:r>
              <a:rPr lang="pt-BR" b="1" i="1" dirty="0" err="1" smtClean="0"/>
              <a:t>wasAttributedTo</a:t>
            </a:r>
            <a:r>
              <a:rPr lang="pt-BR" b="1" i="1" dirty="0" smtClean="0"/>
              <a:t>:</a:t>
            </a:r>
            <a:r>
              <a:rPr lang="pt-BR" i="1" dirty="0" smtClean="0"/>
              <a:t> </a:t>
            </a:r>
            <a:r>
              <a:rPr lang="pt-BR" dirty="0" smtClean="0"/>
              <a:t>É uma relação que ocorre entre </a:t>
            </a:r>
            <a:r>
              <a:rPr lang="pt-BR" i="1" dirty="0" smtClean="0"/>
              <a:t>entidades</a:t>
            </a:r>
            <a:r>
              <a:rPr lang="pt-BR" dirty="0" smtClean="0"/>
              <a:t> e</a:t>
            </a:r>
            <a:r>
              <a:rPr lang="pt-BR" i="1" dirty="0" smtClean="0"/>
              <a:t> agentes</a:t>
            </a:r>
            <a:r>
              <a:rPr lang="pt-BR" dirty="0" smtClean="0"/>
              <a:t>. Implica que uma </a:t>
            </a:r>
            <a:r>
              <a:rPr lang="pt-BR" i="1" dirty="0" smtClean="0"/>
              <a:t>entidade</a:t>
            </a:r>
            <a:r>
              <a:rPr lang="pt-BR" dirty="0" smtClean="0"/>
              <a:t> foi atribuída a um </a:t>
            </a:r>
            <a:r>
              <a:rPr lang="pt-BR" i="1" dirty="0" smtClean="0"/>
              <a:t>agente</a:t>
            </a:r>
            <a:r>
              <a:rPr lang="pt-BR" dirty="0" smtClean="0"/>
              <a:t> específico</a:t>
            </a:r>
            <a:r>
              <a:rPr lang="pt-BR" i="1" dirty="0" smtClean="0"/>
              <a:t>.</a:t>
            </a:r>
            <a:endParaRPr lang="en-US" dirty="0" smtClean="0"/>
          </a:p>
          <a:p>
            <a:r>
              <a:rPr lang="pt-BR" b="1" i="1" dirty="0" err="1" smtClean="0"/>
              <a:t>actedOnBehalfOf</a:t>
            </a:r>
            <a:r>
              <a:rPr lang="pt-BR" b="1" i="1" dirty="0" smtClean="0"/>
              <a:t>:</a:t>
            </a:r>
            <a:r>
              <a:rPr lang="pt-BR" i="1" dirty="0" smtClean="0"/>
              <a:t> </a:t>
            </a:r>
            <a:r>
              <a:rPr lang="pt-BR" dirty="0" smtClean="0"/>
              <a:t>Esta relação ocorre entre </a:t>
            </a:r>
            <a:r>
              <a:rPr lang="pt-BR" i="1" dirty="0" smtClean="0"/>
              <a:t>agentes</a:t>
            </a:r>
            <a:r>
              <a:rPr lang="pt-BR" dirty="0" smtClean="0"/>
              <a:t>. Indica que um </a:t>
            </a:r>
            <a:r>
              <a:rPr lang="pt-BR" i="1" dirty="0" smtClean="0"/>
              <a:t>agente</a:t>
            </a:r>
            <a:r>
              <a:rPr lang="pt-BR" dirty="0" smtClean="0"/>
              <a:t> tem responsabilidade ou autoridade sobre um outro </a:t>
            </a:r>
            <a:r>
              <a:rPr lang="pt-BR" i="1" dirty="0" smtClean="0"/>
              <a:t>agente</a:t>
            </a:r>
            <a:r>
              <a:rPr lang="pt-BR" dirty="0" smtClean="0"/>
              <a:t>.</a:t>
            </a:r>
            <a:endParaRPr lang="en-US" dirty="0" smtClean="0"/>
          </a:p>
          <a:p>
            <a:r>
              <a:rPr lang="pt-BR" b="1" i="1" dirty="0" err="1" smtClean="0"/>
              <a:t>wasRevisionOf</a:t>
            </a:r>
            <a:r>
              <a:rPr lang="pt-BR" b="1" i="1" dirty="0" smtClean="0"/>
              <a:t>:</a:t>
            </a:r>
            <a:r>
              <a:rPr lang="pt-BR" dirty="0" smtClean="0"/>
              <a:t> Esta relação ocorre entre </a:t>
            </a:r>
            <a:r>
              <a:rPr lang="pt-BR" i="1" dirty="0" smtClean="0"/>
              <a:t>entidades</a:t>
            </a:r>
            <a:r>
              <a:rPr lang="pt-BR" dirty="0" smtClean="0"/>
              <a:t>. Indica que uma </a:t>
            </a:r>
            <a:r>
              <a:rPr lang="pt-BR" i="1" dirty="0" smtClean="0"/>
              <a:t>entidade</a:t>
            </a:r>
            <a:r>
              <a:rPr lang="pt-BR" dirty="0" smtClean="0"/>
              <a:t> foi derivada de uma outra </a:t>
            </a:r>
            <a:r>
              <a:rPr lang="pt-BR" i="1" dirty="0" smtClean="0"/>
              <a:t>entidade</a:t>
            </a:r>
            <a:r>
              <a:rPr lang="pt-BR" dirty="0" smtClean="0"/>
              <a:t>. Uma </a:t>
            </a:r>
            <a:r>
              <a:rPr lang="pt-BR" i="1" dirty="0" smtClean="0"/>
              <a:t>entidade</a:t>
            </a:r>
            <a:r>
              <a:rPr lang="pt-BR" dirty="0" smtClean="0"/>
              <a:t> pode ser gerada a partir de outra para correção de um erro, por exemplo. A relação </a:t>
            </a:r>
            <a:r>
              <a:rPr lang="pt-BR" i="1" dirty="0" err="1" smtClean="0"/>
              <a:t>wasRevisionOf</a:t>
            </a:r>
            <a:r>
              <a:rPr lang="pt-BR" dirty="0" smtClean="0"/>
              <a:t> registra esse fato.</a:t>
            </a:r>
            <a:endParaRPr lang="en-US" dirty="0" smtClean="0"/>
          </a:p>
          <a:p>
            <a:r>
              <a:rPr lang="pt-BR" b="1" i="1" dirty="0" err="1" smtClean="0"/>
              <a:t>wasDerivedFrom</a:t>
            </a:r>
            <a:r>
              <a:rPr lang="pt-BR" b="1" i="1" dirty="0" smtClean="0"/>
              <a:t>:</a:t>
            </a:r>
            <a:r>
              <a:rPr lang="pt-BR" dirty="0" smtClean="0"/>
              <a:t> Esta relação também ocorre entre </a:t>
            </a:r>
            <a:r>
              <a:rPr lang="pt-BR" i="1" dirty="0" smtClean="0"/>
              <a:t>entidades</a:t>
            </a:r>
            <a:r>
              <a:rPr lang="pt-BR" dirty="0" smtClean="0"/>
              <a:t>, de forma semelhante à anterior. Neste caso, a relação representa que uma </a:t>
            </a:r>
            <a:r>
              <a:rPr lang="pt-BR" i="1" dirty="0" smtClean="0"/>
              <a:t>entidade</a:t>
            </a:r>
            <a:r>
              <a:rPr lang="pt-BR" dirty="0" smtClean="0"/>
              <a:t> foi originada de outra. Aqui, a derivação é evolutiva ao invés de corretiva, como no caso anterior. </a:t>
            </a:r>
            <a:endParaRPr lang="en-US" dirty="0" smtClean="0"/>
          </a:p>
          <a:p>
            <a:r>
              <a:rPr lang="pt-BR" b="1" i="1" dirty="0" err="1" smtClean="0"/>
              <a:t>wasInformedBy</a:t>
            </a:r>
            <a:r>
              <a:rPr lang="pt-BR" b="1" i="1" dirty="0" smtClean="0"/>
              <a:t>:</a:t>
            </a:r>
            <a:r>
              <a:rPr lang="pt-BR" dirty="0" smtClean="0"/>
              <a:t> Esta relação ocorre entre </a:t>
            </a:r>
            <a:r>
              <a:rPr lang="pt-BR" i="1" dirty="0" smtClean="0"/>
              <a:t>atividades</a:t>
            </a:r>
            <a:r>
              <a:rPr lang="pt-BR" dirty="0" smtClean="0"/>
              <a:t> e indica que uma </a:t>
            </a:r>
            <a:r>
              <a:rPr lang="pt-BR" i="1" dirty="0" smtClean="0"/>
              <a:t>atividade</a:t>
            </a:r>
            <a:r>
              <a:rPr lang="pt-BR" dirty="0" smtClean="0"/>
              <a:t> informada usou uma </a:t>
            </a:r>
            <a:r>
              <a:rPr lang="pt-BR" i="1" dirty="0" smtClean="0"/>
              <a:t>entidade</a:t>
            </a:r>
            <a:r>
              <a:rPr lang="pt-BR" dirty="0" smtClean="0"/>
              <a:t> que foi gerada pela </a:t>
            </a:r>
            <a:r>
              <a:rPr lang="pt-BR" i="1" dirty="0" smtClean="0"/>
              <a:t>atividade</a:t>
            </a:r>
            <a:r>
              <a:rPr lang="pt-BR" dirty="0" smtClean="0"/>
              <a:t> que a informou, mas esta </a:t>
            </a:r>
            <a:r>
              <a:rPr lang="pt-BR" i="1" dirty="0" smtClean="0"/>
              <a:t>entidade </a:t>
            </a:r>
            <a:r>
              <a:rPr lang="pt-BR" dirty="0" smtClean="0"/>
              <a:t>é desconhecida ou não é de interesse.</a:t>
            </a:r>
            <a:endParaRPr lang="en-US" dirty="0" smtClean="0"/>
          </a:p>
          <a:p>
            <a:r>
              <a:rPr lang="pt-BR" b="1" i="1" dirty="0" err="1" smtClean="0"/>
              <a:t>wasStartedBy</a:t>
            </a:r>
            <a:r>
              <a:rPr lang="pt-BR" b="1" i="1" dirty="0" smtClean="0"/>
              <a:t>: </a:t>
            </a:r>
            <a:r>
              <a:rPr lang="pt-BR" dirty="0" smtClean="0"/>
              <a:t>É uma relação que ocorre entre </a:t>
            </a:r>
            <a:r>
              <a:rPr lang="pt-BR" i="1" dirty="0" smtClean="0"/>
              <a:t>atividades</a:t>
            </a:r>
            <a:r>
              <a:rPr lang="pt-BR" dirty="0" smtClean="0"/>
              <a:t> e </a:t>
            </a:r>
            <a:r>
              <a:rPr lang="pt-BR" i="1" dirty="0" smtClean="0"/>
              <a:t>entidades</a:t>
            </a:r>
            <a:r>
              <a:rPr lang="pt-BR" dirty="0" smtClean="0"/>
              <a:t>, de forma a registrar que uma </a:t>
            </a:r>
            <a:r>
              <a:rPr lang="pt-BR" i="1" dirty="0" smtClean="0"/>
              <a:t>atividade</a:t>
            </a:r>
            <a:r>
              <a:rPr lang="pt-BR" dirty="0" smtClean="0"/>
              <a:t> iniciou uma </a:t>
            </a:r>
            <a:r>
              <a:rPr lang="pt-BR" i="1" dirty="0" smtClean="0"/>
              <a:t>entidade</a:t>
            </a:r>
            <a:r>
              <a:rPr lang="pt-BR" dirty="0" smtClean="0"/>
              <a:t>. Esta relação é semelhante à </a:t>
            </a:r>
            <a:r>
              <a:rPr lang="pt-BR" i="1" dirty="0" err="1" smtClean="0"/>
              <a:t>wasGeneratedBy</a:t>
            </a:r>
            <a:r>
              <a:rPr lang="pt-BR" dirty="0" smtClean="0"/>
              <a:t>. O que as diferencia é que </a:t>
            </a:r>
            <a:r>
              <a:rPr lang="pt-BR" i="1" dirty="0" err="1" smtClean="0"/>
              <a:t>wasGeneratedBy</a:t>
            </a:r>
            <a:r>
              <a:rPr lang="pt-BR" dirty="0" smtClean="0"/>
              <a:t> cria a </a:t>
            </a:r>
            <a:r>
              <a:rPr lang="pt-BR" i="1" dirty="0" smtClean="0"/>
              <a:t>entidade</a:t>
            </a:r>
            <a:r>
              <a:rPr lang="pt-BR" dirty="0" smtClean="0"/>
              <a:t>, portanto ela não existia antes de essa relação ocorrer, enquanto que </a:t>
            </a:r>
            <a:r>
              <a:rPr lang="pt-BR" i="1" dirty="0" err="1" smtClean="0"/>
              <a:t>wasStartedBy</a:t>
            </a:r>
            <a:r>
              <a:rPr lang="pt-BR" dirty="0" smtClean="0"/>
              <a:t> é uma </a:t>
            </a:r>
            <a:r>
              <a:rPr lang="pt-BR" i="1" dirty="0" smtClean="0"/>
              <a:t>atividade</a:t>
            </a:r>
            <a:r>
              <a:rPr lang="pt-BR" dirty="0" smtClean="0"/>
              <a:t> que inicia uma </a:t>
            </a:r>
            <a:r>
              <a:rPr lang="pt-BR" i="1" dirty="0" smtClean="0"/>
              <a:t>entidade</a:t>
            </a:r>
            <a:r>
              <a:rPr lang="pt-BR" dirty="0" smtClean="0"/>
              <a:t> previamente existente.</a:t>
            </a:r>
            <a:endParaRPr lang="en-US" dirty="0" smtClean="0"/>
          </a:p>
          <a:p>
            <a:r>
              <a:rPr lang="pt-BR" b="1" i="1" dirty="0" err="1" smtClean="0"/>
              <a:t>wasEndedBy</a:t>
            </a:r>
            <a:r>
              <a:rPr lang="pt-BR" b="1" i="1" dirty="0" smtClean="0"/>
              <a:t>:</a:t>
            </a:r>
            <a:r>
              <a:rPr lang="pt-BR" dirty="0" smtClean="0"/>
              <a:t> Também é uma relação que ocorre entre </a:t>
            </a:r>
            <a:r>
              <a:rPr lang="pt-BR" i="1" dirty="0" smtClean="0"/>
              <a:t>atividades</a:t>
            </a:r>
            <a:r>
              <a:rPr lang="pt-BR" dirty="0" smtClean="0"/>
              <a:t> e </a:t>
            </a:r>
            <a:r>
              <a:rPr lang="pt-BR" i="1" dirty="0" smtClean="0"/>
              <a:t>entidades</a:t>
            </a:r>
            <a:r>
              <a:rPr lang="pt-BR" dirty="0" smtClean="0"/>
              <a:t>, de forma a registrar que uma atividade finalizou uma </a:t>
            </a:r>
            <a:r>
              <a:rPr lang="pt-BR" i="1" dirty="0" smtClean="0"/>
              <a:t>entidade</a:t>
            </a:r>
            <a:r>
              <a:rPr lang="pt-BR" dirty="0" smtClean="0"/>
              <a:t>. Por exemplo, essa relação pode registrar uma atividade que terminou após a aprovação de um documento específico.</a:t>
            </a:r>
            <a:endParaRPr lang="en-US" dirty="0" smtClean="0"/>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11</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Esta</a:t>
            </a:r>
            <a:r>
              <a:rPr lang="en-US" dirty="0" smtClean="0"/>
              <a:t> </a:t>
            </a:r>
            <a:r>
              <a:rPr lang="en-US" dirty="0" err="1" smtClean="0"/>
              <a:t>tabela</a:t>
            </a:r>
            <a:r>
              <a:rPr lang="en-US" dirty="0" smtClean="0"/>
              <a:t> </a:t>
            </a:r>
            <a:r>
              <a:rPr lang="en-US" dirty="0" err="1" smtClean="0"/>
              <a:t>ilustra</a:t>
            </a:r>
            <a:r>
              <a:rPr lang="en-US" dirty="0" smtClean="0"/>
              <a:t> </a:t>
            </a:r>
            <a:r>
              <a:rPr lang="en-US" dirty="0" err="1" smtClean="0"/>
              <a:t>todas</a:t>
            </a:r>
            <a:r>
              <a:rPr lang="en-US" dirty="0" smtClean="0"/>
              <a:t> as </a:t>
            </a:r>
            <a:r>
              <a:rPr lang="en-US" dirty="0" err="1" smtClean="0"/>
              <a:t>relações</a:t>
            </a:r>
            <a:r>
              <a:rPr lang="en-US" dirty="0" smtClean="0"/>
              <a:t> </a:t>
            </a:r>
            <a:r>
              <a:rPr lang="en-US" dirty="0" err="1" smtClean="0"/>
              <a:t>disponiveis</a:t>
            </a:r>
            <a:r>
              <a:rPr lang="en-US" dirty="0" smtClean="0"/>
              <a:t> </a:t>
            </a:r>
            <a:r>
              <a:rPr lang="en-US" dirty="0" err="1" smtClean="0"/>
              <a:t>em</a:t>
            </a:r>
            <a:r>
              <a:rPr lang="en-US" dirty="0" smtClean="0"/>
              <a:t> ambos </a:t>
            </a:r>
            <a:r>
              <a:rPr lang="en-US" dirty="0" err="1" smtClean="0"/>
              <a:t>os</a:t>
            </a:r>
            <a:r>
              <a:rPr lang="en-US" dirty="0" smtClean="0"/>
              <a:t> </a:t>
            </a:r>
            <a:r>
              <a:rPr lang="en-US" dirty="0" err="1" smtClean="0"/>
              <a:t>modelos</a:t>
            </a:r>
            <a:r>
              <a:rPr lang="en-US" dirty="0" smtClean="0"/>
              <a:t>.</a:t>
            </a:r>
          </a:p>
          <a:p>
            <a:r>
              <a:rPr lang="en-US" dirty="0" smtClean="0"/>
              <a:t>Como </a:t>
            </a:r>
            <a:r>
              <a:rPr lang="en-US" dirty="0" err="1" smtClean="0"/>
              <a:t>foi</a:t>
            </a:r>
            <a:r>
              <a:rPr lang="en-US" baseline="0" dirty="0" smtClean="0"/>
              <a:t> </a:t>
            </a:r>
            <a:r>
              <a:rPr lang="en-US" baseline="0" dirty="0" err="1" smtClean="0"/>
              <a:t>ilustrado</a:t>
            </a:r>
            <a:r>
              <a:rPr lang="en-US" baseline="0" dirty="0" smtClean="0"/>
              <a:t> </a:t>
            </a:r>
            <a:r>
              <a:rPr lang="en-US" baseline="0" dirty="0" err="1" smtClean="0"/>
              <a:t>na</a:t>
            </a:r>
            <a:r>
              <a:rPr lang="en-US" baseline="0" dirty="0" smtClean="0"/>
              <a:t> </a:t>
            </a:r>
            <a:r>
              <a:rPr lang="en-US" baseline="0" dirty="0" err="1" smtClean="0"/>
              <a:t>figura</a:t>
            </a:r>
            <a:r>
              <a:rPr lang="en-US" baseline="0" dirty="0" smtClean="0"/>
              <a:t> anterior, as 4 </a:t>
            </a:r>
            <a:r>
              <a:rPr lang="en-US" baseline="0" dirty="0" err="1" smtClean="0"/>
              <a:t>primeiras</a:t>
            </a:r>
            <a:r>
              <a:rPr lang="en-US" baseline="0" dirty="0" smtClean="0"/>
              <a:t> </a:t>
            </a:r>
            <a:r>
              <a:rPr lang="en-US" baseline="0" dirty="0" err="1" smtClean="0"/>
              <a:t>linhas</a:t>
            </a:r>
            <a:r>
              <a:rPr lang="en-US" baseline="0" dirty="0" smtClean="0"/>
              <a:t> </a:t>
            </a:r>
            <a:r>
              <a:rPr lang="en-US" baseline="0" dirty="0" err="1" smtClean="0"/>
              <a:t>representam</a:t>
            </a:r>
            <a:r>
              <a:rPr lang="en-US" baseline="0" dirty="0" smtClean="0"/>
              <a:t> as </a:t>
            </a:r>
            <a:r>
              <a:rPr lang="en-US" baseline="0" dirty="0" err="1" smtClean="0"/>
              <a:t>relações</a:t>
            </a:r>
            <a:r>
              <a:rPr lang="en-US" baseline="0" dirty="0" smtClean="0"/>
              <a:t> </a:t>
            </a:r>
            <a:r>
              <a:rPr lang="en-US" baseline="0" dirty="0" err="1" smtClean="0"/>
              <a:t>comuns</a:t>
            </a:r>
            <a:r>
              <a:rPr lang="en-US" baseline="0" dirty="0" smtClean="0"/>
              <a:t> </a:t>
            </a:r>
            <a:r>
              <a:rPr lang="en-US" baseline="0" dirty="0" err="1" smtClean="0"/>
              <a:t>ou</a:t>
            </a:r>
            <a:r>
              <a:rPr lang="en-US" baseline="0" dirty="0" smtClean="0"/>
              <a:t> </a:t>
            </a:r>
            <a:r>
              <a:rPr lang="en-US" baseline="0" dirty="0" err="1" smtClean="0"/>
              <a:t>semelhantes</a:t>
            </a:r>
            <a:r>
              <a:rPr lang="en-US" baseline="0" dirty="0" smtClean="0"/>
              <a:t> a ambos </a:t>
            </a:r>
            <a:r>
              <a:rPr lang="en-US" baseline="0" dirty="0" err="1" smtClean="0"/>
              <a:t>modelos</a:t>
            </a:r>
            <a:r>
              <a:rPr lang="en-US" baseline="0" dirty="0" smtClean="0"/>
              <a:t>.</a:t>
            </a:r>
          </a:p>
          <a:p>
            <a:r>
              <a:rPr lang="en-US" baseline="0" dirty="0" smtClean="0"/>
              <a:t>As </a:t>
            </a:r>
            <a:r>
              <a:rPr lang="en-US" baseline="0" dirty="0" err="1" smtClean="0"/>
              <a:t>demais</a:t>
            </a:r>
            <a:r>
              <a:rPr lang="en-US" baseline="0" dirty="0" smtClean="0"/>
              <a:t> </a:t>
            </a:r>
            <a:r>
              <a:rPr lang="en-US" baseline="0" dirty="0" err="1" smtClean="0"/>
              <a:t>linhas</a:t>
            </a:r>
            <a:r>
              <a:rPr lang="en-US" baseline="0" dirty="0" smtClean="0"/>
              <a:t> </a:t>
            </a:r>
            <a:r>
              <a:rPr lang="en-US" baseline="0" dirty="0" err="1" smtClean="0"/>
              <a:t>são</a:t>
            </a:r>
            <a:r>
              <a:rPr lang="en-US" baseline="0" dirty="0" smtClean="0"/>
              <a:t> as </a:t>
            </a:r>
            <a:r>
              <a:rPr lang="en-US" baseline="0" dirty="0" err="1" smtClean="0"/>
              <a:t>relações</a:t>
            </a:r>
            <a:r>
              <a:rPr lang="en-US" baseline="0" dirty="0" smtClean="0"/>
              <a:t> </a:t>
            </a:r>
            <a:r>
              <a:rPr lang="en-US" baseline="0" dirty="0" err="1" smtClean="0"/>
              <a:t>presentes</a:t>
            </a:r>
            <a:r>
              <a:rPr lang="en-US" baseline="0" dirty="0" smtClean="0"/>
              <a:t> no PROV </a:t>
            </a:r>
            <a:r>
              <a:rPr lang="en-US" baseline="0" dirty="0" err="1" smtClean="0"/>
              <a:t>que</a:t>
            </a:r>
            <a:r>
              <a:rPr lang="en-US" baseline="0" dirty="0" smtClean="0"/>
              <a:t> </a:t>
            </a:r>
            <a:r>
              <a:rPr lang="en-US" baseline="0" dirty="0" err="1" smtClean="0"/>
              <a:t>nao</a:t>
            </a:r>
            <a:r>
              <a:rPr lang="en-US" baseline="0" dirty="0" smtClean="0"/>
              <a:t> </a:t>
            </a:r>
            <a:r>
              <a:rPr lang="en-US" baseline="0" dirty="0" err="1" smtClean="0"/>
              <a:t>estão</a:t>
            </a:r>
            <a:r>
              <a:rPr lang="en-US" baseline="0" dirty="0" smtClean="0"/>
              <a:t> </a:t>
            </a:r>
            <a:r>
              <a:rPr lang="en-US" baseline="0" dirty="0" err="1" smtClean="0"/>
              <a:t>presentes</a:t>
            </a:r>
            <a:r>
              <a:rPr lang="en-US" baseline="0" dirty="0" smtClean="0"/>
              <a:t> no OPM.</a:t>
            </a:r>
          </a:p>
          <a:p>
            <a:endParaRPr lang="en-US" baseline="0" dirty="0" smtClean="0"/>
          </a:p>
          <a:p>
            <a:r>
              <a:rPr lang="en-US" baseline="0" dirty="0" err="1" smtClean="0"/>
              <a:t>Alem</a:t>
            </a:r>
            <a:r>
              <a:rPr lang="en-US" baseline="0" dirty="0" smtClean="0"/>
              <a:t> disso, PROV </a:t>
            </a:r>
            <a:r>
              <a:rPr lang="en-US" baseline="0" dirty="0" err="1" smtClean="0"/>
              <a:t>dispoe</a:t>
            </a:r>
            <a:r>
              <a:rPr lang="en-US" baseline="0" dirty="0" smtClean="0"/>
              <a:t> de </a:t>
            </a:r>
            <a:r>
              <a:rPr lang="en-US" baseline="0" dirty="0" err="1" smtClean="0"/>
              <a:t>especificações</a:t>
            </a:r>
            <a:r>
              <a:rPr lang="en-US" baseline="0" dirty="0" smtClean="0"/>
              <a:t> </a:t>
            </a:r>
            <a:r>
              <a:rPr lang="en-US" baseline="0" dirty="0" err="1" smtClean="0"/>
              <a:t>explicitas</a:t>
            </a:r>
            <a:r>
              <a:rPr lang="en-US" baseline="0" dirty="0" smtClean="0"/>
              <a:t> </a:t>
            </a:r>
            <a:r>
              <a:rPr lang="en-US" baseline="0" dirty="0" err="1" smtClean="0"/>
              <a:t>para</a:t>
            </a:r>
            <a:r>
              <a:rPr lang="en-US" baseline="0" dirty="0" smtClean="0"/>
              <a:t> a </a:t>
            </a:r>
            <a:r>
              <a:rPr lang="en-US" baseline="0" dirty="0" err="1" smtClean="0"/>
              <a:t>criação</a:t>
            </a:r>
            <a:r>
              <a:rPr lang="en-US" baseline="0" dirty="0" smtClean="0"/>
              <a:t> de novas </a:t>
            </a:r>
            <a:r>
              <a:rPr lang="en-US" baseline="0" dirty="0" err="1" smtClean="0"/>
              <a:t>relações</a:t>
            </a:r>
            <a:r>
              <a:rPr lang="en-US" baseline="0" dirty="0" smtClean="0"/>
              <a:t> </a:t>
            </a:r>
            <a:r>
              <a:rPr lang="en-US" baseline="0" dirty="0" err="1" smtClean="0"/>
              <a:t>ou</a:t>
            </a:r>
            <a:r>
              <a:rPr lang="en-US" baseline="0" dirty="0" smtClean="0"/>
              <a:t> extender </a:t>
            </a:r>
            <a:r>
              <a:rPr lang="en-US" baseline="0" dirty="0" err="1" smtClean="0"/>
              <a:t>relações</a:t>
            </a:r>
            <a:r>
              <a:rPr lang="en-US" baseline="0" dirty="0" smtClean="0"/>
              <a:t> </a:t>
            </a:r>
            <a:r>
              <a:rPr lang="en-US" baseline="0" dirty="0" err="1" smtClean="0"/>
              <a:t>existentes</a:t>
            </a:r>
            <a:r>
              <a:rPr lang="en-US" baseline="0" dirty="0" smtClean="0"/>
              <a:t>.</a:t>
            </a:r>
          </a:p>
          <a:p>
            <a:endParaRPr lang="en-US" baseline="0" dirty="0" smtClean="0"/>
          </a:p>
          <a:p>
            <a:r>
              <a:rPr lang="en-US" baseline="0" dirty="0" err="1" smtClean="0"/>
              <a:t>Alem</a:t>
            </a:r>
            <a:r>
              <a:rPr lang="en-US" baseline="0" dirty="0" smtClean="0"/>
              <a:t> disso, ambos </a:t>
            </a:r>
            <a:r>
              <a:rPr lang="en-US" baseline="0" dirty="0" err="1" smtClean="0"/>
              <a:t>modelos</a:t>
            </a:r>
            <a:r>
              <a:rPr lang="en-US" baseline="0" dirty="0" smtClean="0"/>
              <a:t> </a:t>
            </a:r>
            <a:r>
              <a:rPr lang="en-US" baseline="0" dirty="0" err="1" smtClean="0"/>
              <a:t>apresentam</a:t>
            </a:r>
            <a:r>
              <a:rPr lang="en-US" baseline="0" dirty="0" smtClean="0"/>
              <a:t> </a:t>
            </a:r>
            <a:r>
              <a:rPr lang="en-US" baseline="0" dirty="0" err="1" smtClean="0"/>
              <a:t>regras</a:t>
            </a:r>
            <a:r>
              <a:rPr lang="en-US" baseline="0" dirty="0" smtClean="0"/>
              <a:t> de </a:t>
            </a:r>
            <a:r>
              <a:rPr lang="en-US" baseline="0" dirty="0" err="1" smtClean="0"/>
              <a:t>inferencias</a:t>
            </a:r>
            <a:r>
              <a:rPr lang="en-US" baseline="0" dirty="0" smtClean="0"/>
              <a:t> </a:t>
            </a:r>
            <a:r>
              <a:rPr lang="en-US" baseline="0" dirty="0" err="1" smtClean="0"/>
              <a:t>para</a:t>
            </a:r>
            <a:r>
              <a:rPr lang="en-US" baseline="0" dirty="0" smtClean="0"/>
              <a:t> </a:t>
            </a:r>
            <a:r>
              <a:rPr lang="en-US" baseline="0" dirty="0" err="1" smtClean="0"/>
              <a:t>serem</a:t>
            </a:r>
            <a:r>
              <a:rPr lang="en-US" baseline="0" dirty="0" smtClean="0"/>
              <a:t> </a:t>
            </a:r>
            <a:r>
              <a:rPr lang="en-US" baseline="0" dirty="0" err="1" smtClean="0"/>
              <a:t>utilizadas</a:t>
            </a:r>
            <a:r>
              <a:rPr lang="en-US" baseline="0" dirty="0" smtClean="0"/>
              <a:t> no </a:t>
            </a:r>
            <a:r>
              <a:rPr lang="en-US" baseline="0" dirty="0" err="1" smtClean="0"/>
              <a:t>grafo</a:t>
            </a:r>
            <a:r>
              <a:rPr lang="en-US" baseline="0" dirty="0" smtClean="0"/>
              <a:t> de </a:t>
            </a:r>
            <a:r>
              <a:rPr lang="en-US" baseline="0" dirty="0" err="1" smtClean="0"/>
              <a:t>proveniencia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13</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Ambos modelos apresentados permitem representar diversos aspectos das informações de proveniência, porém apresentam algumas diferenças.</a:t>
            </a:r>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14</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dirty="0" smtClean="0"/>
              <a:t>permite usuário escolher possíveis alternativas de tradução, pois uma informação do OPM pode ser representada de mais de uma maneira no PROV.   </a:t>
            </a:r>
            <a:endParaRPr lang="en-US" dirty="0" smtClean="0"/>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15</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specifications for all layers in the design have not been produced, possibly because the development team started working on another provenance model: PROV. Nevertheless, at the bottom layer is located the abstract model (MOREAU </a:t>
            </a:r>
            <a:r>
              <a:rPr lang="en-US" sz="1200" i="1" kern="1200" dirty="0" smtClean="0">
                <a:solidFill>
                  <a:schemeClr val="tx1"/>
                </a:solidFill>
                <a:latin typeface="+mn-lt"/>
                <a:ea typeface="+mn-ea"/>
                <a:cs typeface="+mn-cs"/>
              </a:rPr>
              <a:t>et al.</a:t>
            </a:r>
            <a:r>
              <a:rPr lang="en-US" sz="1200" kern="1200" dirty="0" smtClean="0">
                <a:solidFill>
                  <a:schemeClr val="tx1"/>
                </a:solidFill>
                <a:latin typeface="+mn-lt"/>
                <a:ea typeface="+mn-ea"/>
                <a:cs typeface="+mn-cs"/>
              </a:rPr>
              <a:t>, 2007). On the left hand side, is located a serialization to </a:t>
            </a:r>
            <a:r>
              <a:rPr lang="en-US" sz="1200" i="1" kern="1200" dirty="0" smtClean="0">
                <a:solidFill>
                  <a:schemeClr val="tx1"/>
                </a:solidFill>
                <a:latin typeface="+mn-lt"/>
                <a:ea typeface="+mn-ea"/>
                <a:cs typeface="+mn-cs"/>
              </a:rPr>
              <a:t>xml</a:t>
            </a:r>
            <a:r>
              <a:rPr lang="en-US" sz="1200" kern="1200" dirty="0" smtClean="0">
                <a:solidFill>
                  <a:schemeClr val="tx1"/>
                </a:solidFill>
                <a:latin typeface="+mn-lt"/>
                <a:ea typeface="+mn-ea"/>
                <a:cs typeface="+mn-cs"/>
              </a:rPr>
              <a:t>, defined by OPMX (</a:t>
            </a:r>
            <a:r>
              <a:rPr lang="en-US" sz="1200" i="1" kern="1200" dirty="0" smtClean="0">
                <a:solidFill>
                  <a:schemeClr val="tx1"/>
                </a:solidFill>
                <a:latin typeface="+mn-lt"/>
                <a:ea typeface="+mn-ea"/>
                <a:cs typeface="+mn-cs"/>
              </a:rPr>
              <a:t>The Open Provenance Model XML Schema)</a:t>
            </a:r>
            <a:r>
              <a:rPr lang="en-US" sz="1200" kern="1200" dirty="0" smtClean="0">
                <a:solidFill>
                  <a:schemeClr val="tx1"/>
                </a:solidFill>
                <a:latin typeface="+mn-lt"/>
                <a:ea typeface="+mn-ea"/>
                <a:cs typeface="+mn-cs"/>
              </a:rPr>
              <a:t> (MOREAU; GROTH; </a:t>
            </a:r>
            <a:r>
              <a:rPr lang="en-US" sz="1200" i="1" kern="1200" dirty="0" smtClean="0">
                <a:solidFill>
                  <a:schemeClr val="tx1"/>
                </a:solidFill>
                <a:latin typeface="+mn-lt"/>
                <a:ea typeface="+mn-ea"/>
                <a:cs typeface="+mn-cs"/>
              </a:rPr>
              <a:t>et al.</a:t>
            </a:r>
            <a:r>
              <a:rPr lang="en-US" sz="1200" kern="1200" dirty="0" smtClean="0">
                <a:solidFill>
                  <a:schemeClr val="tx1"/>
                </a:solidFill>
                <a:latin typeface="+mn-lt"/>
                <a:ea typeface="+mn-ea"/>
                <a:cs typeface="+mn-cs"/>
              </a:rPr>
              <a:t>, 2010), a mapping to RDF with OPMV (</a:t>
            </a:r>
            <a:r>
              <a:rPr lang="en-US" sz="1200" i="1" kern="1200" dirty="0" smtClean="0">
                <a:solidFill>
                  <a:schemeClr val="tx1"/>
                </a:solidFill>
                <a:latin typeface="+mn-lt"/>
                <a:ea typeface="+mn-ea"/>
                <a:cs typeface="+mn-cs"/>
              </a:rPr>
              <a:t>The Open Provenance Model Vocabulary)</a:t>
            </a:r>
            <a:r>
              <a:rPr lang="en-US" sz="1200" kern="1200" dirty="0" smtClean="0">
                <a:solidFill>
                  <a:schemeClr val="tx1"/>
                </a:solidFill>
                <a:latin typeface="+mn-lt"/>
                <a:ea typeface="+mn-ea"/>
                <a:cs typeface="+mn-cs"/>
              </a:rPr>
              <a:t> (ZHAO, 2010) and OPMO (</a:t>
            </a:r>
            <a:r>
              <a:rPr lang="en-US" sz="1200" i="1" kern="1200" dirty="0" smtClean="0">
                <a:solidFill>
                  <a:schemeClr val="tx1"/>
                </a:solidFill>
                <a:latin typeface="+mn-lt"/>
                <a:ea typeface="+mn-ea"/>
                <a:cs typeface="+mn-cs"/>
              </a:rPr>
              <a:t>The Open Provenance Model OWL Ontology)</a:t>
            </a:r>
            <a:r>
              <a:rPr lang="en-US" sz="1200" kern="1200" dirty="0" smtClean="0">
                <a:solidFill>
                  <a:schemeClr val="tx1"/>
                </a:solidFill>
                <a:latin typeface="+mn-lt"/>
                <a:ea typeface="+mn-ea"/>
                <a:cs typeface="+mn-cs"/>
              </a:rPr>
              <a:t> (MOREAU; DING; </a:t>
            </a:r>
            <a:r>
              <a:rPr lang="en-US" sz="1200" i="1" kern="1200" dirty="0" smtClean="0">
                <a:solidFill>
                  <a:schemeClr val="tx1"/>
                </a:solidFill>
                <a:latin typeface="+mn-lt"/>
                <a:ea typeface="+mn-ea"/>
                <a:cs typeface="+mn-cs"/>
              </a:rPr>
              <a:t>et al.</a:t>
            </a:r>
            <a:r>
              <a:rPr lang="en-US" sz="1200" kern="1200" dirty="0" smtClean="0">
                <a:solidFill>
                  <a:schemeClr val="tx1"/>
                </a:solidFill>
                <a:latin typeface="+mn-lt"/>
                <a:ea typeface="+mn-ea"/>
                <a:cs typeface="+mn-cs"/>
              </a:rPr>
              <a:t>, 2010). Those are the only specifications produced, along with the </a:t>
            </a:r>
            <a:r>
              <a:rPr lang="en-US" sz="1200" i="1" kern="1200" dirty="0" smtClean="0">
                <a:solidFill>
                  <a:schemeClr val="tx1"/>
                </a:solidFill>
                <a:latin typeface="+mn-lt"/>
                <a:ea typeface="+mn-ea"/>
                <a:cs typeface="+mn-cs"/>
              </a:rPr>
              <a:t>Open Provenance Model Java Library </a:t>
            </a:r>
            <a:r>
              <a:rPr lang="en-US" sz="1200" kern="1200" dirty="0" smtClean="0">
                <a:solidFill>
                  <a:schemeClr val="tx1"/>
                </a:solidFill>
                <a:latin typeface="+mn-lt"/>
                <a:ea typeface="+mn-ea"/>
                <a:cs typeface="+mn-cs"/>
              </a:rPr>
              <a:t>(MOREAU, 2010b), and a JAXB-generated Java Library used by </a:t>
            </a:r>
            <a:r>
              <a:rPr lang="en-US" sz="1200" i="1" kern="1200" dirty="0" smtClean="0">
                <a:solidFill>
                  <a:schemeClr val="tx1"/>
                </a:solidFill>
                <a:latin typeface="+mn-lt"/>
                <a:ea typeface="+mn-ea"/>
                <a:cs typeface="+mn-cs"/>
              </a:rPr>
              <a:t>OPM Toolbox</a:t>
            </a:r>
            <a:r>
              <a:rPr lang="en-US" sz="1200" kern="1200" dirty="0" smtClean="0">
                <a:solidFill>
                  <a:schemeClr val="tx1"/>
                </a:solidFill>
                <a:latin typeface="+mn-lt"/>
                <a:ea typeface="+mn-ea"/>
                <a:cs typeface="+mn-cs"/>
              </a:rPr>
              <a:t> (MOREAU, 2010a) for creating a Java representation of OPM graphs and serializing them to or from a </a:t>
            </a:r>
            <a:r>
              <a:rPr lang="en-US" sz="1200" i="1" kern="1200" dirty="0" smtClean="0">
                <a:solidFill>
                  <a:schemeClr val="tx1"/>
                </a:solidFill>
                <a:latin typeface="+mn-lt"/>
                <a:ea typeface="+mn-ea"/>
                <a:cs typeface="+mn-cs"/>
              </a:rPr>
              <a:t>XML</a:t>
            </a:r>
            <a:r>
              <a:rPr lang="en-US" sz="1200" kern="1200" dirty="0" smtClean="0">
                <a:solidFill>
                  <a:schemeClr val="tx1"/>
                </a:solidFill>
                <a:latin typeface="+mn-lt"/>
                <a:ea typeface="+mn-ea"/>
                <a:cs typeface="+mn-cs"/>
              </a:rPr>
              <a:t> file. With the development of PROV, these other OPM specifications (Essential Profiles, Domain Specialization, and APIs) were left unfinished.</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17</a:t>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At its core, is the conceptual data model that defines the common vocabulary used to describe provenance. Inside the data model, there is a set of constraints defined to aid developers in creating provenance programs to validate provenance statements. In order to support the interchange of provenance, PROV defined protocols to locate, access, and connect sets of provenance in order to aid in their interoperability.</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18</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PROV:</a:t>
            </a:r>
          </a:p>
          <a:p>
            <a:endParaRPr lang="en-US" dirty="0" smtClean="0"/>
          </a:p>
          <a:p>
            <a:r>
              <a:rPr lang="en-US" dirty="0" smtClean="0"/>
              <a:t>Had plan é </a:t>
            </a:r>
            <a:r>
              <a:rPr lang="en-US" dirty="0" err="1" smtClean="0"/>
              <a:t>uma</a:t>
            </a:r>
            <a:r>
              <a:rPr lang="en-US" dirty="0" smtClean="0"/>
              <a:t> </a:t>
            </a:r>
            <a:r>
              <a:rPr lang="en-US" dirty="0" err="1" smtClean="0"/>
              <a:t>extensão</a:t>
            </a:r>
            <a:r>
              <a:rPr lang="en-US" dirty="0" smtClean="0"/>
              <a:t> do </a:t>
            </a:r>
            <a:r>
              <a:rPr lang="en-US" dirty="0" err="1" smtClean="0"/>
              <a:t>wasControlledBy</a:t>
            </a:r>
            <a:r>
              <a:rPr lang="en-US" dirty="0" smtClean="0"/>
              <a:t>. </a:t>
            </a:r>
            <a:r>
              <a:rPr lang="en-US" dirty="0" err="1" smtClean="0"/>
              <a:t>Esta</a:t>
            </a:r>
            <a:r>
              <a:rPr lang="en-US" dirty="0" smtClean="0"/>
              <a:t> </a:t>
            </a:r>
            <a:r>
              <a:rPr lang="en-US" dirty="0" err="1" smtClean="0"/>
              <a:t>extensão</a:t>
            </a:r>
            <a:r>
              <a:rPr lang="en-US" dirty="0" smtClean="0"/>
              <a:t> </a:t>
            </a:r>
            <a:r>
              <a:rPr lang="en-US" dirty="0" err="1" smtClean="0"/>
              <a:t>adiciona</a:t>
            </a:r>
            <a:r>
              <a:rPr lang="en-US" dirty="0" smtClean="0"/>
              <a:t>/</a:t>
            </a:r>
            <a:r>
              <a:rPr lang="en-US" dirty="0" err="1" smtClean="0"/>
              <a:t>explicita</a:t>
            </a:r>
            <a:r>
              <a:rPr lang="en-US" dirty="0" smtClean="0"/>
              <a:t> </a:t>
            </a:r>
            <a:r>
              <a:rPr lang="en-US" dirty="0" err="1" smtClean="0"/>
              <a:t>informação</a:t>
            </a:r>
            <a:r>
              <a:rPr lang="en-US" baseline="0" dirty="0" smtClean="0"/>
              <a:t> </a:t>
            </a:r>
            <a:r>
              <a:rPr lang="en-US" baseline="0" dirty="0" err="1" smtClean="0"/>
              <a:t>dizendo</a:t>
            </a:r>
            <a:r>
              <a:rPr lang="en-US" baseline="0" dirty="0" smtClean="0"/>
              <a:t> </a:t>
            </a:r>
            <a:r>
              <a:rPr lang="en-US" baseline="0" dirty="0" err="1" smtClean="0"/>
              <a:t>que</a:t>
            </a:r>
            <a:r>
              <a:rPr lang="en-US" baseline="0" dirty="0" smtClean="0"/>
              <a:t> </a:t>
            </a:r>
            <a:r>
              <a:rPr lang="en-US" baseline="0" dirty="0" err="1" smtClean="0"/>
              <a:t>existia</a:t>
            </a:r>
            <a:r>
              <a:rPr lang="en-US" baseline="0" dirty="0" smtClean="0"/>
              <a:t>/</a:t>
            </a:r>
            <a:r>
              <a:rPr lang="en-US" baseline="0" dirty="0" err="1" smtClean="0"/>
              <a:t>seguiu</a:t>
            </a:r>
            <a:r>
              <a:rPr lang="en-US" baseline="0" dirty="0" smtClean="0"/>
              <a:t> um </a:t>
            </a:r>
            <a:r>
              <a:rPr lang="en-US" baseline="0" dirty="0" err="1" smtClean="0"/>
              <a:t>plano</a:t>
            </a:r>
            <a:r>
              <a:rPr lang="en-US" baseline="0" dirty="0" smtClean="0"/>
              <a:t> de </a:t>
            </a:r>
            <a:r>
              <a:rPr lang="en-US" baseline="0" dirty="0" err="1" smtClean="0"/>
              <a:t>execução</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21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No entanto, existe a possibilidade de o PROV se tornar o modelo padrão de proveniência uma vez que este é apoiado por um órgão de peso como o W3C.</a:t>
            </a:r>
          </a:p>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Isto culminaria em um processo de migração em massa dos sistemas existentes que utilizam o OPM para o PROV. </a:t>
            </a:r>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3</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err="1" smtClean="0">
                <a:latin typeface="Times New Roman" pitchFamily="18" charset="0"/>
              </a:rPr>
              <a:t>Proveniencia</a:t>
            </a:r>
            <a:r>
              <a:rPr lang="pt-BR" dirty="0" smtClean="0">
                <a:latin typeface="Times New Roman" pitchFamily="18" charset="0"/>
              </a:rPr>
              <a:t> conta com um grafo orientado de </a:t>
            </a:r>
            <a:r>
              <a:rPr lang="pt-BR" dirty="0" err="1" smtClean="0">
                <a:latin typeface="Times New Roman" pitchFamily="18" charset="0"/>
              </a:rPr>
              <a:t>causualidades</a:t>
            </a:r>
            <a:r>
              <a:rPr lang="pt-BR" dirty="0" smtClean="0">
                <a:latin typeface="Times New Roman" pitchFamily="18" charset="0"/>
              </a:rPr>
              <a:t>, mantendo um registro de execuções passadas ou correntes.</a:t>
            </a:r>
          </a:p>
          <a:p>
            <a:r>
              <a:rPr lang="pt-BR" dirty="0" smtClean="0">
                <a:latin typeface="Times New Roman" pitchFamily="18" charset="0"/>
              </a:rPr>
              <a:t>Vale a pena lembrar que o grafo de </a:t>
            </a:r>
            <a:r>
              <a:rPr lang="pt-BR" dirty="0" err="1" smtClean="0">
                <a:latin typeface="Times New Roman" pitchFamily="18" charset="0"/>
              </a:rPr>
              <a:t>proveniencia</a:t>
            </a:r>
            <a:r>
              <a:rPr lang="pt-BR" dirty="0" smtClean="0">
                <a:latin typeface="Times New Roman" pitchFamily="18" charset="0"/>
              </a:rPr>
              <a:t> não é uma descrição do que pode ter ocorrido, e sim os fatos que ocorreram.</a:t>
            </a:r>
          </a:p>
          <a:p>
            <a:r>
              <a:rPr lang="pt-BR" dirty="0" smtClean="0">
                <a:latin typeface="Times New Roman" pitchFamily="18" charset="0"/>
              </a:rPr>
              <a:t>A orientação de um grafo de </a:t>
            </a:r>
            <a:r>
              <a:rPr lang="pt-BR" dirty="0" err="1" smtClean="0">
                <a:latin typeface="Times New Roman" pitchFamily="18" charset="0"/>
              </a:rPr>
              <a:t>proveniencia</a:t>
            </a:r>
            <a:r>
              <a:rPr lang="pt-BR" dirty="0" smtClean="0">
                <a:latin typeface="Times New Roman" pitchFamily="18" charset="0"/>
              </a:rPr>
              <a:t> é do presente para o passado.</a:t>
            </a:r>
          </a:p>
          <a:p>
            <a:endParaRPr lang="pt-BR" dirty="0" smtClean="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latin typeface="Times New Roman" pitchFamily="18" charset="0"/>
              </a:rPr>
              <a:t>Os nós no grafo de </a:t>
            </a:r>
            <a:r>
              <a:rPr lang="pt-BR" dirty="0" err="1" smtClean="0">
                <a:latin typeface="Times New Roman" pitchFamily="18" charset="0"/>
              </a:rPr>
              <a:t>proveniencia</a:t>
            </a:r>
            <a:r>
              <a:rPr lang="pt-BR" dirty="0" smtClean="0">
                <a:latin typeface="Times New Roman" pitchFamily="18" charset="0"/>
              </a:rPr>
              <a:t> podem ser de 3 tipos: Artefatos ou </a:t>
            </a:r>
            <a:r>
              <a:rPr lang="pt-BR" dirty="0" err="1" smtClean="0">
                <a:latin typeface="Times New Roman" pitchFamily="18" charset="0"/>
              </a:rPr>
              <a:t>tambem</a:t>
            </a:r>
            <a:r>
              <a:rPr lang="pt-BR" dirty="0" smtClean="0">
                <a:latin typeface="Times New Roman" pitchFamily="18" charset="0"/>
              </a:rPr>
              <a:t> chamados de entidades, processos ou atividades, e de agentes.</a:t>
            </a:r>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4</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 OPM </a:t>
            </a:r>
            <a:r>
              <a:rPr lang="en-US" dirty="0" err="1" smtClean="0"/>
              <a:t>surgiu</a:t>
            </a:r>
            <a:r>
              <a:rPr lang="en-US" dirty="0" smtClean="0"/>
              <a:t> </a:t>
            </a:r>
            <a:r>
              <a:rPr lang="en-US" dirty="0" err="1" smtClean="0"/>
              <a:t>como</a:t>
            </a:r>
            <a:r>
              <a:rPr lang="en-US" dirty="0" smtClean="0"/>
              <a:t> </a:t>
            </a:r>
            <a:r>
              <a:rPr lang="en-US" dirty="0" err="1" smtClean="0"/>
              <a:t>resultado</a:t>
            </a:r>
            <a:r>
              <a:rPr lang="en-US" dirty="0" smtClean="0"/>
              <a:t> dos 2 </a:t>
            </a:r>
            <a:r>
              <a:rPr lang="en-US" dirty="0" err="1" smtClean="0"/>
              <a:t>primeiros</a:t>
            </a:r>
            <a:r>
              <a:rPr lang="en-US" dirty="0" smtClean="0"/>
              <a:t> </a:t>
            </a:r>
            <a:r>
              <a:rPr lang="en-US" dirty="0" err="1" smtClean="0"/>
              <a:t>desafios</a:t>
            </a:r>
            <a:r>
              <a:rPr lang="en-US" dirty="0" smtClean="0"/>
              <a:t> de </a:t>
            </a:r>
            <a:r>
              <a:rPr lang="en-US" dirty="0" err="1" smtClean="0"/>
              <a:t>proveniencia</a:t>
            </a:r>
            <a:r>
              <a:rPr lang="en-US" baseline="0" dirty="0" smtClean="0"/>
              <a:t> </a:t>
            </a:r>
            <a:r>
              <a:rPr lang="en-US" baseline="0" dirty="0" err="1" smtClean="0"/>
              <a:t>propostos</a:t>
            </a:r>
            <a:r>
              <a:rPr lang="en-US" baseline="0" dirty="0" smtClean="0"/>
              <a:t> </a:t>
            </a:r>
            <a:r>
              <a:rPr lang="en-US" baseline="0" dirty="0" err="1" smtClean="0"/>
              <a:t>pelo</a:t>
            </a:r>
            <a:r>
              <a:rPr lang="en-US" baseline="0" dirty="0" smtClean="0"/>
              <a:t> IPAW.</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5</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Vale lembrar que o OPM visa sempre representar os acontecimentos passados, podendo até registrar um evento que ainda não tenha sido finalizado, mas nunca representando um evento do futuro. Dessa forma, seu foco está na proveniência retrospectiva em detrimento da prospectiva </a:t>
            </a:r>
            <a:endParaRPr lang="en-US" dirty="0" smtClean="0"/>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6</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b="0" i="0" dirty="0" smtClean="0"/>
              <a:t>Relações possíveis no OPM.</a:t>
            </a:r>
          </a:p>
          <a:p>
            <a:r>
              <a:rPr lang="pt-BR" b="0" i="0" dirty="0" smtClean="0"/>
              <a:t>Não</a:t>
            </a:r>
            <a:r>
              <a:rPr lang="pt-BR" b="0" i="0" baseline="0" dirty="0" smtClean="0"/>
              <a:t> necessita citar todas, apenas umas duas.</a:t>
            </a:r>
            <a:endParaRPr lang="pt-BR" b="0" i="0" dirty="0" smtClean="0"/>
          </a:p>
          <a:p>
            <a:endParaRPr lang="pt-BR" b="1" i="1" dirty="0" smtClean="0"/>
          </a:p>
          <a:p>
            <a:r>
              <a:rPr lang="pt-BR" b="1" i="1" dirty="0" err="1" smtClean="0"/>
              <a:t>used</a:t>
            </a:r>
            <a:r>
              <a:rPr lang="pt-BR" b="1" i="1" dirty="0" smtClean="0"/>
              <a:t>:</a:t>
            </a:r>
            <a:r>
              <a:rPr lang="pt-BR" b="1" dirty="0" smtClean="0"/>
              <a:t> </a:t>
            </a:r>
            <a:r>
              <a:rPr lang="pt-BR" dirty="0" smtClean="0"/>
              <a:t>Relação entre </a:t>
            </a:r>
            <a:r>
              <a:rPr lang="pt-BR" i="1" dirty="0" smtClean="0"/>
              <a:t>processo</a:t>
            </a:r>
            <a:r>
              <a:rPr lang="pt-BR" dirty="0" smtClean="0"/>
              <a:t> e </a:t>
            </a:r>
            <a:r>
              <a:rPr lang="pt-BR" i="1" dirty="0" smtClean="0"/>
              <a:t>artefato</a:t>
            </a:r>
            <a:r>
              <a:rPr lang="pt-BR" dirty="0" smtClean="0"/>
              <a:t>. Indica a dependência do </a:t>
            </a:r>
            <a:r>
              <a:rPr lang="pt-BR" i="1" dirty="0" smtClean="0"/>
              <a:t>artefato</a:t>
            </a:r>
            <a:r>
              <a:rPr lang="pt-BR" dirty="0" smtClean="0"/>
              <a:t> para a execução do </a:t>
            </a:r>
            <a:r>
              <a:rPr lang="pt-BR" i="1" dirty="0" smtClean="0"/>
              <a:t>processo</a:t>
            </a:r>
            <a:r>
              <a:rPr lang="pt-BR" dirty="0" smtClean="0"/>
              <a:t>. Um </a:t>
            </a:r>
            <a:r>
              <a:rPr lang="pt-BR" i="1" dirty="0" smtClean="0"/>
              <a:t>artefato</a:t>
            </a:r>
            <a:r>
              <a:rPr lang="pt-BR" dirty="0" smtClean="0"/>
              <a:t> pode ser solicitado por diversos </a:t>
            </a:r>
            <a:r>
              <a:rPr lang="pt-BR" i="1" dirty="0" smtClean="0"/>
              <a:t>Processos</a:t>
            </a:r>
            <a:r>
              <a:rPr lang="pt-BR" dirty="0" smtClean="0"/>
              <a:t>. </a:t>
            </a:r>
            <a:endParaRPr lang="en-US" dirty="0" smtClean="0"/>
          </a:p>
          <a:p>
            <a:r>
              <a:rPr lang="pt-BR" b="1" i="1" dirty="0" err="1" smtClean="0"/>
              <a:t>wasGeneratedBy</a:t>
            </a:r>
            <a:r>
              <a:rPr lang="pt-BR" b="1" i="1" dirty="0" smtClean="0"/>
              <a:t>:</a:t>
            </a:r>
            <a:r>
              <a:rPr lang="pt-BR" b="1" dirty="0" smtClean="0"/>
              <a:t> </a:t>
            </a:r>
            <a:r>
              <a:rPr lang="pt-BR" dirty="0" smtClean="0"/>
              <a:t>Relação entre </a:t>
            </a:r>
            <a:r>
              <a:rPr lang="pt-BR" i="1" dirty="0" smtClean="0"/>
              <a:t>artefato</a:t>
            </a:r>
            <a:r>
              <a:rPr lang="pt-BR" dirty="0" smtClean="0"/>
              <a:t> e </a:t>
            </a:r>
            <a:r>
              <a:rPr lang="pt-BR" i="1" dirty="0" smtClean="0"/>
              <a:t>processo</a:t>
            </a:r>
            <a:r>
              <a:rPr lang="pt-BR" dirty="0" smtClean="0"/>
              <a:t>, indicando que o </a:t>
            </a:r>
            <a:r>
              <a:rPr lang="pt-BR" i="1" dirty="0" smtClean="0"/>
              <a:t>Artefato</a:t>
            </a:r>
            <a:r>
              <a:rPr lang="pt-BR" dirty="0" smtClean="0"/>
              <a:t> foi gerado pelo </a:t>
            </a:r>
            <a:r>
              <a:rPr lang="pt-BR" i="1" dirty="0" smtClean="0"/>
              <a:t>Processo</a:t>
            </a:r>
            <a:r>
              <a:rPr lang="pt-BR" dirty="0" smtClean="0"/>
              <a:t>.</a:t>
            </a:r>
            <a:endParaRPr lang="en-US" dirty="0" smtClean="0"/>
          </a:p>
          <a:p>
            <a:r>
              <a:rPr lang="pt-BR" b="1" i="1" dirty="0" err="1" smtClean="0"/>
              <a:t>wasControlledBy</a:t>
            </a:r>
            <a:r>
              <a:rPr lang="pt-BR" b="1" i="1" dirty="0" smtClean="0"/>
              <a:t>:</a:t>
            </a:r>
            <a:r>
              <a:rPr lang="pt-BR" b="1" dirty="0" smtClean="0"/>
              <a:t> </a:t>
            </a:r>
            <a:r>
              <a:rPr lang="pt-BR" dirty="0" smtClean="0"/>
              <a:t>Relação entre </a:t>
            </a:r>
            <a:r>
              <a:rPr lang="pt-BR" i="1" dirty="0" smtClean="0"/>
              <a:t>processo</a:t>
            </a:r>
            <a:r>
              <a:rPr lang="pt-BR" dirty="0" smtClean="0"/>
              <a:t> e </a:t>
            </a:r>
            <a:r>
              <a:rPr lang="pt-BR" i="1" dirty="0" smtClean="0"/>
              <a:t>agente</a:t>
            </a:r>
            <a:r>
              <a:rPr lang="pt-BR" dirty="0" smtClean="0"/>
              <a:t>, indicando que o </a:t>
            </a:r>
            <a:r>
              <a:rPr lang="pt-BR" i="1" dirty="0" smtClean="0"/>
              <a:t>processo</a:t>
            </a:r>
            <a:r>
              <a:rPr lang="pt-BR" dirty="0" smtClean="0"/>
              <a:t> foi controlado pelo </a:t>
            </a:r>
            <a:r>
              <a:rPr lang="pt-BR" i="1" dirty="0" smtClean="0"/>
              <a:t>agente</a:t>
            </a:r>
            <a:r>
              <a:rPr lang="pt-BR" dirty="0" smtClean="0"/>
              <a:t>. 	Essa relação especifica que todas as etapas do </a:t>
            </a:r>
            <a:r>
              <a:rPr lang="pt-BR" i="1" dirty="0" smtClean="0"/>
              <a:t>processo</a:t>
            </a:r>
            <a:r>
              <a:rPr lang="pt-BR" dirty="0" smtClean="0"/>
              <a:t>, desde a sua inicialização até sua finalização, foram controladas pelo </a:t>
            </a:r>
            <a:r>
              <a:rPr lang="pt-BR" i="1" dirty="0" smtClean="0"/>
              <a:t>agente</a:t>
            </a:r>
            <a:r>
              <a:rPr lang="pt-BR" dirty="0" smtClean="0"/>
              <a:t>. Um mesmo </a:t>
            </a:r>
            <a:r>
              <a:rPr lang="pt-BR" i="1" dirty="0" smtClean="0"/>
              <a:t>agente</a:t>
            </a:r>
            <a:r>
              <a:rPr lang="pt-BR" dirty="0" smtClean="0"/>
              <a:t> pode controlar mais de um </a:t>
            </a:r>
            <a:r>
              <a:rPr lang="pt-BR" i="1" dirty="0" smtClean="0"/>
              <a:t>processo</a:t>
            </a:r>
            <a:r>
              <a:rPr lang="pt-BR" dirty="0" smtClean="0"/>
              <a:t>, mas também pode ocorrer de um </a:t>
            </a:r>
            <a:r>
              <a:rPr lang="pt-BR" i="1" dirty="0" smtClean="0"/>
              <a:t>processo</a:t>
            </a:r>
            <a:r>
              <a:rPr lang="pt-BR" dirty="0" smtClean="0"/>
              <a:t> ser controlado por mais de um </a:t>
            </a:r>
            <a:r>
              <a:rPr lang="pt-BR" i="1" dirty="0" smtClean="0"/>
              <a:t>agente</a:t>
            </a:r>
            <a:r>
              <a:rPr lang="pt-BR" dirty="0" smtClean="0"/>
              <a:t>.</a:t>
            </a:r>
            <a:endParaRPr lang="en-US" dirty="0" smtClean="0"/>
          </a:p>
          <a:p>
            <a:r>
              <a:rPr lang="pt-BR" b="1" i="1" dirty="0" err="1" smtClean="0"/>
              <a:t>wasTriggeredBy</a:t>
            </a:r>
            <a:r>
              <a:rPr lang="pt-BR" b="1" i="1" dirty="0" smtClean="0"/>
              <a:t>:</a:t>
            </a:r>
            <a:r>
              <a:rPr lang="pt-BR" b="1" dirty="0" smtClean="0"/>
              <a:t> </a:t>
            </a:r>
            <a:r>
              <a:rPr lang="pt-BR" dirty="0" smtClean="0"/>
              <a:t>Relação entre </a:t>
            </a:r>
            <a:r>
              <a:rPr lang="pt-BR" i="1" dirty="0" smtClean="0"/>
              <a:t>processos</a:t>
            </a:r>
            <a:r>
              <a:rPr lang="pt-BR" dirty="0" smtClean="0"/>
              <a:t>, indicando que um </a:t>
            </a:r>
            <a:r>
              <a:rPr lang="pt-BR" i="1" dirty="0" smtClean="0"/>
              <a:t>processo</a:t>
            </a:r>
            <a:r>
              <a:rPr lang="pt-BR" dirty="0" smtClean="0"/>
              <a:t> foi desencadeado por outro </a:t>
            </a:r>
            <a:r>
              <a:rPr lang="pt-BR" i="1" dirty="0" smtClean="0"/>
              <a:t>processo</a:t>
            </a:r>
            <a:r>
              <a:rPr lang="pt-BR" dirty="0" smtClean="0"/>
              <a:t>.</a:t>
            </a:r>
            <a:endParaRPr lang="en-US" dirty="0" smtClean="0"/>
          </a:p>
          <a:p>
            <a:r>
              <a:rPr lang="pt-BR" b="1" i="1" dirty="0" err="1" smtClean="0"/>
              <a:t>wasDerivedFrom</a:t>
            </a:r>
            <a:r>
              <a:rPr lang="pt-BR" b="1" i="1" dirty="0" smtClean="0"/>
              <a:t>:</a:t>
            </a:r>
            <a:r>
              <a:rPr lang="pt-BR" b="1" dirty="0" smtClean="0"/>
              <a:t> </a:t>
            </a:r>
            <a:r>
              <a:rPr lang="pt-BR" dirty="0" smtClean="0"/>
              <a:t>Relação entre </a:t>
            </a:r>
            <a:r>
              <a:rPr lang="pt-BR" i="1" dirty="0" smtClean="0"/>
              <a:t>artefatos</a:t>
            </a:r>
            <a:r>
              <a:rPr lang="pt-BR" dirty="0" smtClean="0"/>
              <a:t>, indicando que um </a:t>
            </a:r>
            <a:r>
              <a:rPr lang="pt-BR" i="1" dirty="0" smtClean="0"/>
              <a:t>artefato</a:t>
            </a:r>
            <a:r>
              <a:rPr lang="pt-BR" dirty="0" smtClean="0"/>
              <a:t> foi originado por outro </a:t>
            </a:r>
            <a:r>
              <a:rPr lang="pt-BR" i="1" dirty="0" smtClean="0"/>
              <a:t>artefato</a:t>
            </a:r>
            <a:r>
              <a:rPr lang="pt-BR"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7</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participaram diversos pesquisadores responsáveis pelo OPM</a:t>
            </a:r>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8</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 </a:t>
            </a:r>
            <a:r>
              <a:rPr lang="en-US" dirty="0" err="1" smtClean="0"/>
              <a:t>prov</a:t>
            </a:r>
            <a:r>
              <a:rPr lang="en-US" dirty="0" smtClean="0"/>
              <a:t> </a:t>
            </a:r>
            <a:r>
              <a:rPr lang="en-US" dirty="0" err="1" smtClean="0"/>
              <a:t>permite</a:t>
            </a:r>
            <a:r>
              <a:rPr lang="en-US" dirty="0" smtClean="0"/>
              <a:t> </a:t>
            </a:r>
            <a:r>
              <a:rPr lang="en-US" dirty="0" err="1" smtClean="0"/>
              <a:t>classificar</a:t>
            </a:r>
            <a:r>
              <a:rPr lang="en-US" dirty="0" smtClean="0"/>
              <a:t> a </a:t>
            </a:r>
            <a:r>
              <a:rPr lang="en-US" dirty="0" err="1" smtClean="0"/>
              <a:t>proveniencia</a:t>
            </a:r>
            <a:r>
              <a:rPr lang="en-US" baseline="0" dirty="0" smtClean="0"/>
              <a:t> de dados </a:t>
            </a:r>
            <a:r>
              <a:rPr lang="en-US" baseline="0" dirty="0" err="1" smtClean="0"/>
              <a:t>em</a:t>
            </a:r>
            <a:r>
              <a:rPr lang="en-US" baseline="0" dirty="0" smtClean="0"/>
              <a:t> </a:t>
            </a:r>
            <a:r>
              <a:rPr lang="en-US" baseline="0" dirty="0" err="1" smtClean="0"/>
              <a:t>tres</a:t>
            </a:r>
            <a:r>
              <a:rPr lang="en-US" baseline="0" dirty="0" smtClean="0"/>
              <a:t> </a:t>
            </a:r>
            <a:r>
              <a:rPr lang="en-US" baseline="0" dirty="0" err="1" smtClean="0"/>
              <a:t>tipos</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9</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smtClean="0"/>
              <a:t>Esse grafo é caracterizado por três tipos de vértices, descritos a seguir.</a:t>
            </a:r>
          </a:p>
          <a:p>
            <a:endParaRPr lang="pt-BR" dirty="0" smtClean="0"/>
          </a:p>
          <a:p>
            <a:r>
              <a:rPr lang="pt-BR" dirty="0" smtClean="0"/>
              <a:t>Atividades: Assim, </a:t>
            </a:r>
            <a:r>
              <a:rPr lang="pt-BR" i="1" dirty="0" smtClean="0"/>
              <a:t>atividades</a:t>
            </a:r>
            <a:r>
              <a:rPr lang="pt-BR" dirty="0" smtClean="0"/>
              <a:t> podem consumir, processar, modificar, realocar, ou gerar </a:t>
            </a:r>
            <a:r>
              <a:rPr lang="pt-BR" i="1" dirty="0" smtClean="0"/>
              <a:t>entidades</a:t>
            </a:r>
            <a:r>
              <a:rPr lang="pt-BR" dirty="0" smtClean="0"/>
              <a:t>. Atividades de processamento de informações podem, por exemplo, incluir, mover, copiar ou duplicar uma </a:t>
            </a:r>
            <a:r>
              <a:rPr lang="pt-BR" i="1" dirty="0" smtClean="0"/>
              <a:t>entidade</a:t>
            </a:r>
            <a:r>
              <a:rPr lang="pt-BR" dirty="0" smtClean="0"/>
              <a:t> digital.</a:t>
            </a:r>
          </a:p>
          <a:p>
            <a:endParaRPr lang="pt-BR" dirty="0" smtClean="0"/>
          </a:p>
          <a:p>
            <a:r>
              <a:rPr lang="pt-BR" dirty="0" smtClean="0"/>
              <a:t>Agente: Um </a:t>
            </a:r>
            <a:r>
              <a:rPr lang="pt-BR" i="1" dirty="0" smtClean="0"/>
              <a:t>agente</a:t>
            </a:r>
            <a:r>
              <a:rPr lang="pt-BR" dirty="0" smtClean="0"/>
              <a:t> pode ser, por exemplo, uma pessoa, uma organização ou até um </a:t>
            </a:r>
            <a:r>
              <a:rPr lang="pt-BR" i="1" dirty="0" smtClean="0"/>
              <a:t>software</a:t>
            </a:r>
            <a:r>
              <a:rPr lang="pt-BR" dirty="0" smtClean="0"/>
              <a:t> que gerencia certa execução.</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10</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de título">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screen"/>
          <a:srcRect/>
          <a:stretch>
            <a:fillRect/>
          </a:stretch>
        </p:blipFill>
        <p:spPr bwMode="auto">
          <a:xfrm>
            <a:off x="0" y="-1"/>
            <a:ext cx="9144000" cy="6858001"/>
          </a:xfrm>
          <a:prstGeom prst="rect">
            <a:avLst/>
          </a:prstGeom>
          <a:noFill/>
          <a:ln w="9525">
            <a:noFill/>
            <a:miter lim="800000"/>
            <a:headEnd/>
            <a:tailEnd/>
          </a:ln>
        </p:spPr>
      </p:pic>
      <p:sp>
        <p:nvSpPr>
          <p:cNvPr id="7" name="Título 4"/>
          <p:cNvSpPr>
            <a:spLocks noGrp="1"/>
          </p:cNvSpPr>
          <p:nvPr userDrawn="1">
            <p:ph type="ctrTitle"/>
          </p:nvPr>
        </p:nvSpPr>
        <p:spPr>
          <a:xfrm>
            <a:off x="0" y="0"/>
            <a:ext cx="9144000" cy="2214577"/>
          </a:xfrm>
        </p:spPr>
        <p:txBody>
          <a:bodyPr>
            <a:normAutofit/>
          </a:bodyPr>
          <a:lstStyle>
            <a:lvl1pPr>
              <a:defRPr>
                <a:solidFill>
                  <a:schemeClr val="bg1"/>
                </a:solidFill>
              </a:defRPr>
            </a:lvl1pPr>
          </a:lstStyle>
          <a:p>
            <a:r>
              <a:rPr lang="en-US" sz="3600" smtClean="0">
                <a:effectLst>
                  <a:outerShdw blurRad="38100" dist="38100" dir="2700000" algn="tl">
                    <a:srgbClr val="000000">
                      <a:alpha val="43137"/>
                    </a:srgbClr>
                  </a:outerShdw>
                </a:effectLst>
              </a:rPr>
              <a:t>Click to edit Master title style</a:t>
            </a:r>
            <a:endParaRPr lang="pt-BR" sz="3600" dirty="0">
              <a:effectLst>
                <a:outerShdw blurRad="38100" dist="38100" dir="2700000" algn="tl">
                  <a:srgbClr val="000000">
                    <a:alpha val="43137"/>
                  </a:srgbClr>
                </a:outerShdw>
              </a:effectLst>
            </a:endParaRPr>
          </a:p>
        </p:txBody>
      </p:sp>
      <p:pic>
        <p:nvPicPr>
          <p:cNvPr id="9" name="Picture 4" descr="http://www.ic.uff.br/~leomurta/images/IC-logo2.jpg"/>
          <p:cNvPicPr>
            <a:picLocks noChangeAspect="1" noChangeArrowheads="1"/>
          </p:cNvPicPr>
          <p:nvPr userDrawn="1"/>
        </p:nvPicPr>
        <p:blipFill>
          <a:blip r:embed="rId3" cstate="screen"/>
          <a:srcRect/>
          <a:stretch>
            <a:fillRect/>
          </a:stretch>
        </p:blipFill>
        <p:spPr bwMode="auto">
          <a:xfrm>
            <a:off x="0" y="5778000"/>
            <a:ext cx="1496509" cy="1080000"/>
          </a:xfrm>
          <a:prstGeom prst="rect">
            <a:avLst/>
          </a:prstGeom>
          <a:noFill/>
        </p:spPr>
      </p:pic>
      <p:sp>
        <p:nvSpPr>
          <p:cNvPr id="11" name="Retângulo 10"/>
          <p:cNvSpPr/>
          <p:nvPr userDrawn="1"/>
        </p:nvSpPr>
        <p:spPr>
          <a:xfrm>
            <a:off x="1475656" y="5758544"/>
            <a:ext cx="7668344" cy="1099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reto 9"/>
          <p:cNvCxnSpPr/>
          <p:nvPr userDrawn="1"/>
        </p:nvCxnSpPr>
        <p:spPr>
          <a:xfrm>
            <a:off x="0" y="5759382"/>
            <a:ext cx="9144000" cy="0"/>
          </a:xfrm>
          <a:prstGeom prst="line">
            <a:avLst/>
          </a:prstGeom>
        </p:spPr>
        <p:style>
          <a:lnRef idx="3">
            <a:schemeClr val="dk1"/>
          </a:lnRef>
          <a:fillRef idx="0">
            <a:schemeClr val="dk1"/>
          </a:fillRef>
          <a:effectRef idx="2">
            <a:schemeClr val="dk1"/>
          </a:effectRef>
          <a:fontRef idx="minor">
            <a:schemeClr val="tx1"/>
          </a:fontRef>
        </p:style>
      </p:cxnSp>
      <p:sp>
        <p:nvSpPr>
          <p:cNvPr id="8" name="Subtítulo 5"/>
          <p:cNvSpPr>
            <a:spLocks noGrp="1"/>
          </p:cNvSpPr>
          <p:nvPr userDrawn="1">
            <p:ph type="subTitle" idx="1"/>
          </p:nvPr>
        </p:nvSpPr>
        <p:spPr>
          <a:xfrm>
            <a:off x="1475656" y="5778000"/>
            <a:ext cx="7668344" cy="1080000"/>
          </a:xfrm>
          <a:noFill/>
          <a:ln w="38100">
            <a:noFill/>
          </a:ln>
        </p:spPr>
        <p:txBody>
          <a:bodyPr anchor="ctr">
            <a:normAutofit lnSpcReduction="10000"/>
          </a:bodyPr>
          <a:lstStyle>
            <a:lvl1pPr algn="ctr">
              <a:buNone/>
              <a:defRPr/>
            </a:lvl1pPr>
          </a:lstStyle>
          <a:p>
            <a:r>
              <a:rPr lang="en-US" smtClean="0">
                <a:solidFill>
                  <a:schemeClr val="tx1"/>
                </a:solidFill>
              </a:rPr>
              <a:t>Click to edit Master subtitle style</a:t>
            </a:r>
            <a:endParaRPr lang="pt-BR" dirty="0" smtClean="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Click to edit Master title style</a:t>
            </a:r>
            <a:endParaRPr lang="pt-BR"/>
          </a:p>
        </p:txBody>
      </p:sp>
      <p:sp>
        <p:nvSpPr>
          <p:cNvPr id="3" name="Espaço Reservado para Texto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Espaço Reservado para Data 3"/>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5" name="Espaço Reservado para Rodapé 4"/>
          <p:cNvSpPr>
            <a:spLocks noGrp="1"/>
          </p:cNvSpPr>
          <p:nvPr>
            <p:ph type="ftr" sz="quarter" idx="11"/>
          </p:nvPr>
        </p:nvSpPr>
        <p:spPr/>
        <p:txBody>
          <a:bodyPr/>
          <a:lstStyle/>
          <a:p>
            <a:r>
              <a:rPr lang="pt-BR" smtClean="0"/>
              <a:t>Título</a:t>
            </a:r>
            <a:endParaRPr lang="pt-BR"/>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Espaço Reservado para Data 3"/>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5" name="Espaço Reservado para Rodapé 4"/>
          <p:cNvSpPr>
            <a:spLocks noGrp="1"/>
          </p:cNvSpPr>
          <p:nvPr>
            <p:ph type="ftr" sz="quarter" idx="11"/>
          </p:nvPr>
        </p:nvSpPr>
        <p:spPr/>
        <p:txBody>
          <a:bodyPr/>
          <a:lstStyle/>
          <a:p>
            <a:r>
              <a:rPr lang="pt-BR" smtClean="0"/>
              <a:t>Título</a:t>
            </a:r>
            <a:endParaRPr lang="pt-BR"/>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Click to edit Master title style</a:t>
            </a:r>
            <a:endParaRPr lang="pt-BR"/>
          </a:p>
        </p:txBody>
      </p:sp>
      <p:sp>
        <p:nvSpPr>
          <p:cNvPr id="3" name="Espaço Reservado para Conteúdo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Espaço Reservado para Data 3"/>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5" name="Espaço Reservado para Rodapé 4"/>
          <p:cNvSpPr>
            <a:spLocks noGrp="1"/>
          </p:cNvSpPr>
          <p:nvPr>
            <p:ph type="ftr" sz="quarter" idx="11"/>
          </p:nvPr>
        </p:nvSpPr>
        <p:spPr/>
        <p:txBody>
          <a:bodyPr/>
          <a:lstStyle/>
          <a:p>
            <a:r>
              <a:rPr lang="pt-BR" smtClean="0"/>
              <a:t>Título</a:t>
            </a:r>
            <a:endParaRPr lang="pt-BR"/>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ço Reservado para Data 3"/>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5" name="Espaço Reservado para Rodapé 4"/>
          <p:cNvSpPr>
            <a:spLocks noGrp="1"/>
          </p:cNvSpPr>
          <p:nvPr>
            <p:ph type="ftr" sz="quarter" idx="11"/>
          </p:nvPr>
        </p:nvSpPr>
        <p:spPr/>
        <p:txBody>
          <a:bodyPr/>
          <a:lstStyle/>
          <a:p>
            <a:r>
              <a:rPr lang="pt-BR" smtClean="0"/>
              <a:t>Título</a:t>
            </a:r>
            <a:endParaRPr lang="pt-BR"/>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Click to edit Master title style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Espaço Reservado para Data 4"/>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6" name="Espaço Reservado para Rodapé 5"/>
          <p:cNvSpPr>
            <a:spLocks noGrp="1"/>
          </p:cNvSpPr>
          <p:nvPr>
            <p:ph type="ftr" sz="quarter" idx="11"/>
          </p:nvPr>
        </p:nvSpPr>
        <p:spPr/>
        <p:txBody>
          <a:bodyPr/>
          <a:lstStyle/>
          <a:p>
            <a:r>
              <a:rPr lang="pt-BR" smtClean="0"/>
              <a:t>Título</a:t>
            </a:r>
            <a:endParaRPr lang="pt-BR"/>
          </a:p>
        </p:txBody>
      </p:sp>
      <p:sp>
        <p:nvSpPr>
          <p:cNvPr id="7" name="Espaço Reservado para Número de Slide 6"/>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n-US" smtClean="0"/>
              <a:t>Click to edit Master title style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Espaço Reservado para Data 6"/>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8" name="Espaço Reservado para Rodapé 7"/>
          <p:cNvSpPr>
            <a:spLocks noGrp="1"/>
          </p:cNvSpPr>
          <p:nvPr>
            <p:ph type="ftr" sz="quarter" idx="11"/>
          </p:nvPr>
        </p:nvSpPr>
        <p:spPr/>
        <p:txBody>
          <a:bodyPr/>
          <a:lstStyle/>
          <a:p>
            <a:r>
              <a:rPr lang="pt-BR" smtClean="0"/>
              <a:t>Título</a:t>
            </a:r>
            <a:endParaRPr lang="pt-BR"/>
          </a:p>
        </p:txBody>
      </p:sp>
      <p:sp>
        <p:nvSpPr>
          <p:cNvPr id="9" name="Espaço Reservado para Número de Slide 8"/>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Click to edit Master title style</a:t>
            </a:r>
            <a:endParaRPr lang="pt-BR"/>
          </a:p>
        </p:txBody>
      </p:sp>
      <p:sp>
        <p:nvSpPr>
          <p:cNvPr id="3" name="Espaço Reservado para Data 2"/>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4" name="Espaço Reservado para Rodapé 3"/>
          <p:cNvSpPr>
            <a:spLocks noGrp="1"/>
          </p:cNvSpPr>
          <p:nvPr>
            <p:ph type="ftr" sz="quarter" idx="11"/>
          </p:nvPr>
        </p:nvSpPr>
        <p:spPr/>
        <p:txBody>
          <a:bodyPr/>
          <a:lstStyle/>
          <a:p>
            <a:r>
              <a:rPr lang="pt-BR" smtClean="0"/>
              <a:t>Título</a:t>
            </a:r>
            <a:endParaRPr lang="pt-BR"/>
          </a:p>
        </p:txBody>
      </p:sp>
      <p:sp>
        <p:nvSpPr>
          <p:cNvPr id="5" name="Espaço Reservado para Número de Slide 4"/>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3" name="Espaço Reservado para Rodapé 2"/>
          <p:cNvSpPr>
            <a:spLocks noGrp="1"/>
          </p:cNvSpPr>
          <p:nvPr>
            <p:ph type="ftr" sz="quarter" idx="11"/>
          </p:nvPr>
        </p:nvSpPr>
        <p:spPr/>
        <p:txBody>
          <a:bodyPr/>
          <a:lstStyle/>
          <a:p>
            <a:r>
              <a:rPr lang="pt-BR" smtClean="0"/>
              <a:t>Título</a:t>
            </a:r>
            <a:endParaRPr lang="pt-BR"/>
          </a:p>
        </p:txBody>
      </p:sp>
      <p:sp>
        <p:nvSpPr>
          <p:cNvPr id="4" name="Espaço Reservado para Número de Slide 3"/>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ço Reservado para Data 4"/>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6" name="Espaço Reservado para Rodapé 5"/>
          <p:cNvSpPr>
            <a:spLocks noGrp="1"/>
          </p:cNvSpPr>
          <p:nvPr>
            <p:ph type="ftr" sz="quarter" idx="11"/>
          </p:nvPr>
        </p:nvSpPr>
        <p:spPr/>
        <p:txBody>
          <a:bodyPr/>
          <a:lstStyle/>
          <a:p>
            <a:r>
              <a:rPr lang="pt-BR" smtClean="0"/>
              <a:t>Título</a:t>
            </a:r>
            <a:endParaRPr lang="pt-BR"/>
          </a:p>
        </p:txBody>
      </p:sp>
      <p:sp>
        <p:nvSpPr>
          <p:cNvPr id="7" name="Espaço Reservado para Número de Slide 6"/>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ço Reservado para Data 4"/>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6" name="Espaço Reservado para Rodapé 5"/>
          <p:cNvSpPr>
            <a:spLocks noGrp="1"/>
          </p:cNvSpPr>
          <p:nvPr>
            <p:ph type="ftr" sz="quarter" idx="11"/>
          </p:nvPr>
        </p:nvSpPr>
        <p:spPr/>
        <p:txBody>
          <a:bodyPr/>
          <a:lstStyle/>
          <a:p>
            <a:r>
              <a:rPr lang="pt-BR" smtClean="0"/>
              <a:t>Título</a:t>
            </a:r>
            <a:endParaRPr lang="pt-BR"/>
          </a:p>
        </p:txBody>
      </p:sp>
      <p:sp>
        <p:nvSpPr>
          <p:cNvPr id="7" name="Espaço Reservado para Número de Slide 6"/>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Retângulo 39"/>
          <p:cNvSpPr/>
          <p:nvPr/>
        </p:nvSpPr>
        <p:spPr>
          <a:xfrm>
            <a:off x="0" y="6500834"/>
            <a:ext cx="9144000" cy="35716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3">
                  <a:lumMod val="50000"/>
                </a:schemeClr>
              </a:solidFill>
            </a:endParaRPr>
          </a:p>
        </p:txBody>
      </p:sp>
      <p:sp>
        <p:nvSpPr>
          <p:cNvPr id="2" name="Espaço Reservado para Título 1"/>
          <p:cNvSpPr>
            <a:spLocks noGrp="1"/>
          </p:cNvSpPr>
          <p:nvPr>
            <p:ph type="title"/>
          </p:nvPr>
        </p:nvSpPr>
        <p:spPr>
          <a:xfrm>
            <a:off x="457200" y="500050"/>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142844" y="1714488"/>
            <a:ext cx="8858312" cy="4714908"/>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32" y="6492899"/>
            <a:ext cx="2133600" cy="365125"/>
          </a:xfrm>
          <a:prstGeom prst="rect">
            <a:avLst/>
          </a:prstGeom>
        </p:spPr>
        <p:txBody>
          <a:bodyPr vert="horz" lIns="91440" tIns="45720" rIns="91440" bIns="45720" rtlCol="0" anchor="ctr"/>
          <a:lstStyle>
            <a:lvl1pPr algn="l">
              <a:defRPr sz="1200">
                <a:solidFill>
                  <a:schemeClr val="bg1"/>
                </a:solidFill>
              </a:defRPr>
            </a:lvl1pPr>
          </a:lstStyle>
          <a:p>
            <a:r>
              <a:rPr lang="pt-BR" dirty="0" err="1" smtClean="0"/>
              <a:t>Troy</a:t>
            </a:r>
            <a:r>
              <a:rPr lang="pt-BR" dirty="0" smtClean="0"/>
              <a:t> </a:t>
            </a:r>
            <a:r>
              <a:rPr lang="pt-BR" dirty="0" err="1" smtClean="0"/>
              <a:t>Kohwalter</a:t>
            </a:r>
            <a:endParaRPr lang="pt-BR" dirty="0"/>
          </a:p>
        </p:txBody>
      </p:sp>
      <p:sp>
        <p:nvSpPr>
          <p:cNvPr id="5" name="Espaço Reservado para Rodapé 4"/>
          <p:cNvSpPr>
            <a:spLocks noGrp="1"/>
          </p:cNvSpPr>
          <p:nvPr>
            <p:ph type="ftr" sz="quarter" idx="3"/>
          </p:nvPr>
        </p:nvSpPr>
        <p:spPr>
          <a:xfrm>
            <a:off x="3124200" y="6492899"/>
            <a:ext cx="2895600" cy="365125"/>
          </a:xfrm>
          <a:prstGeom prst="rect">
            <a:avLst/>
          </a:prstGeom>
        </p:spPr>
        <p:txBody>
          <a:bodyPr vert="horz" lIns="91440" tIns="45720" rIns="91440" bIns="45720" rtlCol="0" anchor="ctr"/>
          <a:lstStyle>
            <a:lvl1pPr algn="ctr">
              <a:defRPr sz="1200">
                <a:solidFill>
                  <a:schemeClr val="bg1"/>
                </a:solidFill>
              </a:defRPr>
            </a:lvl1pPr>
          </a:lstStyle>
          <a:p>
            <a:r>
              <a:rPr lang="pt-BR" dirty="0" smtClean="0"/>
              <a:t>Título</a:t>
            </a:r>
            <a:endParaRPr lang="pt-BR" dirty="0"/>
          </a:p>
        </p:txBody>
      </p:sp>
      <p:sp>
        <p:nvSpPr>
          <p:cNvPr id="6" name="Espaço Reservado para Número de Slide 5"/>
          <p:cNvSpPr>
            <a:spLocks noGrp="1"/>
          </p:cNvSpPr>
          <p:nvPr>
            <p:ph type="sldNum" sz="quarter" idx="4"/>
          </p:nvPr>
        </p:nvSpPr>
        <p:spPr>
          <a:xfrm>
            <a:off x="7010432" y="6492899"/>
            <a:ext cx="2133600" cy="365125"/>
          </a:xfrm>
          <a:prstGeom prst="rect">
            <a:avLst/>
          </a:prstGeom>
        </p:spPr>
        <p:txBody>
          <a:bodyPr vert="horz" lIns="91440" tIns="45720" rIns="91440" bIns="45720" rtlCol="0" anchor="ctr"/>
          <a:lstStyle>
            <a:lvl1pPr algn="r">
              <a:defRPr sz="1200">
                <a:solidFill>
                  <a:schemeClr val="bg1"/>
                </a:solidFill>
              </a:defRPr>
            </a:lvl1pPr>
          </a:lstStyle>
          <a:p>
            <a:fld id="{0AAA623A-5D3C-471A-939B-3DC944CAB218}" type="slidenum">
              <a:rPr lang="pt-BR" smtClean="0"/>
              <a:pPr/>
              <a:t>‹#›</a:t>
            </a:fld>
            <a:endParaRPr lang="pt-BR"/>
          </a:p>
        </p:txBody>
      </p:sp>
      <p:pic>
        <p:nvPicPr>
          <p:cNvPr id="1026" name="Picture 2"/>
          <p:cNvPicPr>
            <a:picLocks noChangeAspect="1" noChangeArrowheads="1"/>
          </p:cNvPicPr>
          <p:nvPr/>
        </p:nvPicPr>
        <p:blipFill>
          <a:blip r:embed="rId13" cstate="screen"/>
          <a:srcRect/>
          <a:stretch>
            <a:fillRect/>
          </a:stretch>
        </p:blipFill>
        <p:spPr bwMode="auto">
          <a:xfrm>
            <a:off x="0" y="0"/>
            <a:ext cx="7896225" cy="6000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14" cstate="screen"/>
          <a:srcRect/>
          <a:stretch>
            <a:fillRect/>
          </a:stretch>
        </p:blipFill>
        <p:spPr bwMode="auto">
          <a:xfrm>
            <a:off x="8210550" y="0"/>
            <a:ext cx="933450" cy="67627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b="1" dirty="0" smtClean="0"/>
              <a:t>Uma Comparação entre os Modelos de Proveniência </a:t>
            </a:r>
            <a:br>
              <a:rPr lang="pt-BR" b="1" dirty="0" smtClean="0"/>
            </a:br>
            <a:r>
              <a:rPr lang="pt-BR" b="1" dirty="0" smtClean="0"/>
              <a:t>OPM e </a:t>
            </a:r>
            <a:r>
              <a:rPr lang="pt-BR" b="1" dirty="0" smtClean="0"/>
              <a:t>PROV</a:t>
            </a:r>
            <a:endParaRPr lang="en-US" dirty="0"/>
          </a:p>
        </p:txBody>
      </p:sp>
      <p:sp>
        <p:nvSpPr>
          <p:cNvPr id="3" name="Subtitle 2"/>
          <p:cNvSpPr>
            <a:spLocks noGrp="1"/>
          </p:cNvSpPr>
          <p:nvPr>
            <p:ph type="subTitle" idx="1"/>
          </p:nvPr>
        </p:nvSpPr>
        <p:spPr/>
        <p:txBody>
          <a:bodyPr>
            <a:normAutofit fontScale="62500" lnSpcReduction="20000"/>
          </a:bodyPr>
          <a:lstStyle/>
          <a:p>
            <a:r>
              <a:rPr lang="pt-BR" dirty="0" smtClean="0"/>
              <a:t>Bárbara Bivar</a:t>
            </a:r>
            <a:r>
              <a:rPr lang="pt-BR" baseline="30000" dirty="0" smtClean="0"/>
              <a:t>1</a:t>
            </a:r>
            <a:r>
              <a:rPr lang="pt-BR" dirty="0" smtClean="0"/>
              <a:t>, Lucas Santos</a:t>
            </a:r>
            <a:r>
              <a:rPr lang="pt-BR" baseline="30000" dirty="0" smtClean="0"/>
              <a:t>1</a:t>
            </a:r>
            <a:r>
              <a:rPr lang="pt-BR" dirty="0" smtClean="0"/>
              <a:t>, </a:t>
            </a:r>
            <a:r>
              <a:rPr lang="pt-BR" b="1" dirty="0" err="1" smtClean="0"/>
              <a:t>Troy</a:t>
            </a:r>
            <a:r>
              <a:rPr lang="pt-BR" b="1" dirty="0" smtClean="0"/>
              <a:t> C. Kohwalter</a:t>
            </a:r>
            <a:r>
              <a:rPr lang="pt-BR" b="1" baseline="30000" dirty="0" smtClean="0"/>
              <a:t>1</a:t>
            </a:r>
            <a:r>
              <a:rPr lang="pt-BR" dirty="0" smtClean="0"/>
              <a:t>, Anderson Marinho</a:t>
            </a:r>
            <a:r>
              <a:rPr lang="pt-BR" baseline="30000" dirty="0" smtClean="0"/>
              <a:t>2</a:t>
            </a:r>
            <a:r>
              <a:rPr lang="pt-BR" dirty="0" smtClean="0"/>
              <a:t>,           Marta Mattoso</a:t>
            </a:r>
            <a:r>
              <a:rPr lang="pt-BR" baseline="30000" dirty="0" smtClean="0"/>
              <a:t>2</a:t>
            </a:r>
            <a:r>
              <a:rPr lang="pt-BR" dirty="0" smtClean="0"/>
              <a:t>, Vanessa Braganholo</a:t>
            </a:r>
            <a:r>
              <a:rPr lang="pt-BR" baseline="30000" dirty="0" smtClean="0"/>
              <a:t>1</a:t>
            </a:r>
            <a:endParaRPr lang="en-US" dirty="0" smtClean="0"/>
          </a:p>
          <a:p>
            <a:r>
              <a:rPr lang="pt-BR" sz="2200" i="1" baseline="30000" dirty="0" smtClean="0"/>
              <a:t>1</a:t>
            </a:r>
            <a:r>
              <a:rPr lang="pt-BR" sz="2200" i="1" dirty="0" smtClean="0"/>
              <a:t>Instituto de Computação – Universidade Federal Fluminense (UFF)</a:t>
            </a:r>
            <a:endParaRPr lang="en-US" sz="2200" i="1" dirty="0" smtClean="0"/>
          </a:p>
          <a:p>
            <a:r>
              <a:rPr lang="pt-BR" sz="2200" i="1" baseline="30000" dirty="0" smtClean="0"/>
              <a:t>2</a:t>
            </a:r>
            <a:r>
              <a:rPr lang="pt-BR" sz="2200" i="1" dirty="0" smtClean="0"/>
              <a:t>PESC/COPPE – Universidade Federal do Rio de Janeiro (UFRJ</a:t>
            </a:r>
            <a:r>
              <a:rPr lang="pt-BR" sz="2200" i="1" dirty="0" smtClean="0"/>
              <a:t>)</a:t>
            </a:r>
            <a:endParaRPr lang="en-US" sz="2200" i="1"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Conceitos Básicos</a:t>
            </a:r>
            <a:endParaRPr lang="pt-BR" dirty="0"/>
          </a:p>
        </p:txBody>
      </p:sp>
      <p:sp>
        <p:nvSpPr>
          <p:cNvPr id="3" name="Content Placeholder 2"/>
          <p:cNvSpPr>
            <a:spLocks noGrp="1"/>
          </p:cNvSpPr>
          <p:nvPr>
            <p:ph idx="1"/>
          </p:nvPr>
        </p:nvSpPr>
        <p:spPr/>
        <p:txBody>
          <a:bodyPr>
            <a:normAutofit fontScale="77500" lnSpcReduction="20000"/>
          </a:bodyPr>
          <a:lstStyle/>
          <a:p>
            <a:r>
              <a:rPr lang="pt-BR" dirty="0" smtClean="0"/>
              <a:t>Utiliza </a:t>
            </a:r>
            <a:r>
              <a:rPr lang="pt-BR" dirty="0" smtClean="0"/>
              <a:t>um grafo para representar informações de proveniência</a:t>
            </a:r>
            <a:r>
              <a:rPr lang="pt-BR" dirty="0" smtClean="0"/>
              <a:t>. </a:t>
            </a:r>
          </a:p>
          <a:p>
            <a:endParaRPr lang="pt-BR" dirty="0" smtClean="0"/>
          </a:p>
          <a:p>
            <a:r>
              <a:rPr lang="pt-BR" dirty="0" smtClean="0"/>
              <a:t>Entidades</a:t>
            </a:r>
            <a:r>
              <a:rPr lang="en-US" dirty="0" smtClean="0"/>
              <a:t>:</a:t>
            </a:r>
          </a:p>
          <a:p>
            <a:endParaRPr lang="en-US" dirty="0" smtClean="0"/>
          </a:p>
          <a:p>
            <a:pPr lvl="1"/>
            <a:r>
              <a:rPr lang="pt-BR" b="1" i="1" dirty="0" smtClean="0"/>
              <a:t>Entidade </a:t>
            </a:r>
            <a:r>
              <a:rPr lang="pt-BR" b="1" i="1" dirty="0" smtClean="0"/>
              <a:t>(Circulo - E):</a:t>
            </a:r>
            <a:r>
              <a:rPr lang="pt-BR" dirty="0" smtClean="0"/>
              <a:t> </a:t>
            </a:r>
            <a:r>
              <a:rPr lang="pt-BR" i="1" dirty="0" smtClean="0"/>
              <a:t>Algo </a:t>
            </a:r>
            <a:r>
              <a:rPr lang="pt-BR" i="1" dirty="0" smtClean="0"/>
              <a:t>físico, digital, conceitual ou outro tipo de coisa com </a:t>
            </a:r>
            <a:r>
              <a:rPr lang="pt-BR" i="1" dirty="0" smtClean="0"/>
              <a:t>aspectos </a:t>
            </a:r>
            <a:r>
              <a:rPr lang="pt-BR" i="1" dirty="0" smtClean="0"/>
              <a:t>fixos, podendo as entidades serem reais ou imaginárias</a:t>
            </a:r>
            <a:r>
              <a:rPr lang="pt-BR" i="1" dirty="0" smtClean="0"/>
              <a:t>.</a:t>
            </a:r>
          </a:p>
          <a:p>
            <a:pPr lvl="1"/>
            <a:endParaRPr lang="en-US" i="1" dirty="0" smtClean="0"/>
          </a:p>
          <a:p>
            <a:pPr lvl="1"/>
            <a:r>
              <a:rPr lang="pt-BR" b="1" i="1" dirty="0" smtClean="0"/>
              <a:t>Atividade </a:t>
            </a:r>
            <a:r>
              <a:rPr lang="pt-BR" b="1" i="1" dirty="0" smtClean="0"/>
              <a:t>(Retângulo - A):</a:t>
            </a:r>
            <a:r>
              <a:rPr lang="pt-BR" dirty="0" smtClean="0"/>
              <a:t> </a:t>
            </a:r>
            <a:r>
              <a:rPr lang="pt-BR" i="1" dirty="0" smtClean="0"/>
              <a:t>Algo </a:t>
            </a:r>
            <a:r>
              <a:rPr lang="pt-BR" i="1" dirty="0" smtClean="0"/>
              <a:t>que ocorre durante um período de tempo, atuando sobre/com entidades. </a:t>
            </a:r>
            <a:endParaRPr lang="pt-BR" i="1" dirty="0" smtClean="0"/>
          </a:p>
          <a:p>
            <a:pPr lvl="1"/>
            <a:endParaRPr lang="en-US" i="1" dirty="0" smtClean="0"/>
          </a:p>
          <a:p>
            <a:pPr lvl="1"/>
            <a:r>
              <a:rPr lang="pt-BR" b="1" i="1" dirty="0" smtClean="0"/>
              <a:t>Agentes </a:t>
            </a:r>
            <a:r>
              <a:rPr lang="pt-BR" b="1" i="1" dirty="0" smtClean="0"/>
              <a:t>(Losango- </a:t>
            </a:r>
            <a:r>
              <a:rPr lang="pt-BR" b="1" i="1" dirty="0" err="1" smtClean="0"/>
              <a:t>Ag</a:t>
            </a:r>
            <a:r>
              <a:rPr lang="pt-BR" b="1" i="1" dirty="0" smtClean="0"/>
              <a:t>): </a:t>
            </a:r>
            <a:r>
              <a:rPr lang="pt-BR" i="1" dirty="0" smtClean="0"/>
              <a:t>Um agente é algo que possui certa responsabilidade por uma atividade, pela existência de uma entidade ou pelas atividades de outro agente</a:t>
            </a:r>
            <a:r>
              <a:rPr lang="pt-BR" i="1" dirty="0" smtClean="0"/>
              <a:t>.</a:t>
            </a:r>
            <a:endParaRPr lang="en-US" i="1" dirty="0" smtClean="0"/>
          </a:p>
          <a:p>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10</a:t>
            </a:fld>
            <a:endParaRPr lang="pt-B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Relações de Causalidades</a:t>
            </a:r>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11</a:t>
            </a:fld>
            <a:endParaRPr lang="pt-BR"/>
          </a:p>
        </p:txBody>
      </p:sp>
      <p:pic>
        <p:nvPicPr>
          <p:cNvPr id="7" name="Picture 6"/>
          <p:cNvPicPr/>
          <p:nvPr/>
        </p:nvPicPr>
        <p:blipFill>
          <a:blip r:embed="rId3" cstate="print"/>
          <a:srcRect/>
          <a:stretch>
            <a:fillRect/>
          </a:stretch>
        </p:blipFill>
        <p:spPr bwMode="auto">
          <a:xfrm>
            <a:off x="1355491" y="2133600"/>
            <a:ext cx="6433019" cy="384904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Mapeamento</a:t>
            </a:r>
            <a:endParaRPr lang="pt-BR"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12</a:t>
            </a:fld>
            <a:endParaRPr lang="pt-BR"/>
          </a:p>
        </p:txBody>
      </p:sp>
      <p:pic>
        <p:nvPicPr>
          <p:cNvPr id="1028" name="Picture 4"/>
          <p:cNvPicPr>
            <a:picLocks noChangeAspect="1" noChangeArrowheads="1"/>
          </p:cNvPicPr>
          <p:nvPr/>
        </p:nvPicPr>
        <p:blipFill>
          <a:blip r:embed="rId2" cstate="print"/>
          <a:srcRect/>
          <a:stretch>
            <a:fillRect/>
          </a:stretch>
        </p:blipFill>
        <p:spPr bwMode="auto">
          <a:xfrm>
            <a:off x="1349534" y="2143124"/>
            <a:ext cx="6444933" cy="36480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Mapeamento</a:t>
            </a:r>
            <a:endParaRPr lang="pt-BR"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13</a:t>
            </a:fld>
            <a:endParaRPr lang="pt-BR"/>
          </a:p>
        </p:txBody>
      </p:sp>
      <p:graphicFrame>
        <p:nvGraphicFramePr>
          <p:cNvPr id="8" name="Table 7"/>
          <p:cNvGraphicFramePr>
            <a:graphicFrameLocks noGrp="1"/>
          </p:cNvGraphicFramePr>
          <p:nvPr/>
        </p:nvGraphicFramePr>
        <p:xfrm>
          <a:off x="3037840" y="1874520"/>
          <a:ext cx="3068320" cy="4297680"/>
        </p:xfrm>
        <a:graphic>
          <a:graphicData uri="http://schemas.openxmlformats.org/drawingml/2006/table">
            <a:tbl>
              <a:tblPr/>
              <a:tblGrid>
                <a:gridCol w="1466569"/>
                <a:gridCol w="1601751"/>
              </a:tblGrid>
              <a:tr h="136525">
                <a:tc>
                  <a:txBody>
                    <a:bodyPr/>
                    <a:lstStyle/>
                    <a:p>
                      <a:pPr marL="0" marR="0" indent="0" algn="ctr">
                        <a:lnSpc>
                          <a:spcPct val="150000"/>
                        </a:lnSpc>
                        <a:spcBef>
                          <a:spcPts val="0"/>
                        </a:spcBef>
                        <a:spcAft>
                          <a:spcPts val="0"/>
                        </a:spcAft>
                      </a:pPr>
                      <a:r>
                        <a:rPr lang="pt-BR" sz="1800" b="1">
                          <a:latin typeface="Times New Roman"/>
                          <a:ea typeface="Times New Roman"/>
                          <a:cs typeface="Times New Roman"/>
                        </a:rPr>
                        <a:t>OPM</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pt-BR" sz="1800" b="1">
                          <a:latin typeface="Times New Roman"/>
                          <a:ea typeface="Times New Roman"/>
                          <a:cs typeface="Times New Roman"/>
                        </a:rPr>
                        <a:t>PROV</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r>
              <a:tr h="154305">
                <a:tc>
                  <a:txBody>
                    <a:bodyPr/>
                    <a:lstStyle/>
                    <a:p>
                      <a:pPr marL="0" marR="0" indent="0" algn="ctr">
                        <a:lnSpc>
                          <a:spcPct val="150000"/>
                        </a:lnSpc>
                        <a:spcBef>
                          <a:spcPts val="0"/>
                        </a:spcBef>
                        <a:spcAft>
                          <a:spcPts val="0"/>
                        </a:spcAft>
                      </a:pPr>
                      <a:r>
                        <a:rPr lang="pt-BR" sz="1400" b="1" i="1">
                          <a:latin typeface="Times New Roman"/>
                          <a:ea typeface="Times New Roman"/>
                          <a:cs typeface="Times New Roman"/>
                        </a:rPr>
                        <a:t>used</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used</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131445">
                <a:tc>
                  <a:txBody>
                    <a:bodyPr/>
                    <a:lstStyle/>
                    <a:p>
                      <a:pPr marL="0" marR="0" indent="0" algn="ctr">
                        <a:lnSpc>
                          <a:spcPct val="150000"/>
                        </a:lnSpc>
                        <a:spcBef>
                          <a:spcPts val="0"/>
                        </a:spcBef>
                        <a:spcAft>
                          <a:spcPts val="0"/>
                        </a:spcAft>
                      </a:pPr>
                      <a:r>
                        <a:rPr lang="pt-BR" sz="1400" b="1" i="1">
                          <a:latin typeface="Times New Roman"/>
                          <a:ea typeface="Times New Roman"/>
                          <a:cs typeface="Times New Roman"/>
                        </a:rPr>
                        <a:t>wasGeneratedBy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wasGeneratedBy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36525">
                <a:tc>
                  <a:txBody>
                    <a:bodyPr/>
                    <a:lstStyle/>
                    <a:p>
                      <a:pPr marL="0" marR="0" indent="0" algn="ctr">
                        <a:lnSpc>
                          <a:spcPct val="150000"/>
                        </a:lnSpc>
                        <a:spcBef>
                          <a:spcPts val="0"/>
                        </a:spcBef>
                        <a:spcAft>
                          <a:spcPts val="0"/>
                        </a:spcAft>
                      </a:pPr>
                      <a:r>
                        <a:rPr lang="pt-BR" sz="1400" b="1" i="1">
                          <a:latin typeface="Times New Roman"/>
                          <a:ea typeface="Times New Roman"/>
                          <a:cs typeface="Times New Roman"/>
                        </a:rPr>
                        <a:t>wasControlledBy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wasAssociatedWith</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131445">
                <a:tc>
                  <a:txBody>
                    <a:bodyPr/>
                    <a:lstStyle/>
                    <a:p>
                      <a:pPr marL="0" marR="0" indent="0" algn="ctr">
                        <a:lnSpc>
                          <a:spcPct val="150000"/>
                        </a:lnSpc>
                        <a:spcBef>
                          <a:spcPts val="0"/>
                        </a:spcBef>
                        <a:spcAft>
                          <a:spcPts val="0"/>
                        </a:spcAft>
                      </a:pPr>
                      <a:r>
                        <a:rPr lang="pt-BR" sz="1400" b="1" i="1">
                          <a:latin typeface="Times New Roman"/>
                          <a:ea typeface="Times New Roman"/>
                          <a:cs typeface="Times New Roman"/>
                        </a:rPr>
                        <a:t>wasDerivedFrom</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wasDerivedFrom</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36525">
                <a:tc>
                  <a:txBody>
                    <a:bodyPr/>
                    <a:lstStyle/>
                    <a:p>
                      <a:pPr marL="0" marR="0" indent="0" algn="ctr">
                        <a:lnSpc>
                          <a:spcPct val="150000"/>
                        </a:lnSpc>
                        <a:spcBef>
                          <a:spcPts val="0"/>
                        </a:spcBef>
                        <a:spcAft>
                          <a:spcPts val="0"/>
                        </a:spcAft>
                      </a:pPr>
                      <a:r>
                        <a:rPr lang="pt-BR" sz="1400" b="1" i="1">
                          <a:latin typeface="Times New Roman"/>
                          <a:ea typeface="Times New Roman"/>
                          <a:cs typeface="Times New Roman"/>
                        </a:rPr>
                        <a:t>wasTriggeredBy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wasStartedBy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136525">
                <a:tc>
                  <a:txBody>
                    <a:bodyPr/>
                    <a:lstStyle/>
                    <a:p>
                      <a:pPr marL="0" marR="0" indent="450215" algn="ctr">
                        <a:lnSpc>
                          <a:spcPct val="150000"/>
                        </a:lnSpc>
                        <a:spcBef>
                          <a:spcPts val="0"/>
                        </a:spcBef>
                        <a:spcAft>
                          <a:spcPts val="0"/>
                        </a:spcAft>
                      </a:pP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wasEndedBy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36525">
                <a:tc>
                  <a:txBody>
                    <a:bodyPr/>
                    <a:lstStyle/>
                    <a:p>
                      <a:pPr marL="0" marR="0" indent="450215" algn="ctr">
                        <a:lnSpc>
                          <a:spcPct val="150000"/>
                        </a:lnSpc>
                        <a:spcBef>
                          <a:spcPts val="0"/>
                        </a:spcBef>
                        <a:spcAft>
                          <a:spcPts val="0"/>
                        </a:spcAft>
                      </a:pP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wasRevisionOf</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136525">
                <a:tc>
                  <a:txBody>
                    <a:bodyPr/>
                    <a:lstStyle/>
                    <a:p>
                      <a:pPr marL="0" marR="0" indent="450215" algn="ctr">
                        <a:lnSpc>
                          <a:spcPct val="150000"/>
                        </a:lnSpc>
                        <a:spcBef>
                          <a:spcPts val="0"/>
                        </a:spcBef>
                        <a:spcAft>
                          <a:spcPts val="0"/>
                        </a:spcAft>
                      </a:pP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wasAttributtedTo</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36525">
                <a:tc>
                  <a:txBody>
                    <a:bodyPr/>
                    <a:lstStyle/>
                    <a:p>
                      <a:pPr marL="0" marR="0" indent="450215" algn="ctr">
                        <a:lnSpc>
                          <a:spcPct val="150000"/>
                        </a:lnSpc>
                        <a:spcBef>
                          <a:spcPts val="0"/>
                        </a:spcBef>
                        <a:spcAft>
                          <a:spcPts val="0"/>
                        </a:spcAft>
                      </a:pP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wasInformedBy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136525">
                <a:tc>
                  <a:txBody>
                    <a:bodyPr/>
                    <a:lstStyle/>
                    <a:p>
                      <a:pPr marL="0" marR="0" indent="450215" algn="ctr">
                        <a:lnSpc>
                          <a:spcPct val="150000"/>
                        </a:lnSpc>
                        <a:spcBef>
                          <a:spcPts val="0"/>
                        </a:spcBef>
                        <a:spcAft>
                          <a:spcPts val="0"/>
                        </a:spcAft>
                      </a:pP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pt-BR" sz="1400" b="1" i="1" dirty="0" err="1">
                          <a:latin typeface="Times New Roman"/>
                          <a:ea typeface="Calibri"/>
                          <a:cs typeface="Times New Roman"/>
                        </a:rPr>
                        <a:t>actedOnBehalfOf</a:t>
                      </a:r>
                      <a:endParaRPr lang="en-US" sz="2000" dirty="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Conclusão</a:t>
            </a:r>
            <a:endParaRPr lang="pt-BR" dirty="0"/>
          </a:p>
        </p:txBody>
      </p:sp>
      <p:sp>
        <p:nvSpPr>
          <p:cNvPr id="3" name="Content Placeholder 2"/>
          <p:cNvSpPr>
            <a:spLocks noGrp="1"/>
          </p:cNvSpPr>
          <p:nvPr>
            <p:ph idx="1"/>
          </p:nvPr>
        </p:nvSpPr>
        <p:spPr/>
        <p:txBody>
          <a:bodyPr>
            <a:normAutofit fontScale="77500" lnSpcReduction="20000"/>
          </a:bodyPr>
          <a:lstStyle/>
          <a:p>
            <a:r>
              <a:rPr lang="pt-BR" dirty="0" smtClean="0"/>
              <a:t>Estudo </a:t>
            </a:r>
            <a:r>
              <a:rPr lang="pt-BR" dirty="0" smtClean="0"/>
              <a:t>comparativo entre </a:t>
            </a:r>
            <a:r>
              <a:rPr lang="pt-BR" dirty="0" smtClean="0"/>
              <a:t>modelos </a:t>
            </a:r>
            <a:r>
              <a:rPr lang="pt-BR" dirty="0" smtClean="0"/>
              <a:t>de </a:t>
            </a:r>
            <a:r>
              <a:rPr lang="pt-BR" dirty="0" smtClean="0"/>
              <a:t>proveniência</a:t>
            </a:r>
          </a:p>
          <a:p>
            <a:pPr lvl="1"/>
            <a:r>
              <a:rPr lang="pt-BR" dirty="0" smtClean="0"/>
              <a:t>OPM </a:t>
            </a:r>
            <a:r>
              <a:rPr lang="pt-BR" dirty="0" smtClean="0"/>
              <a:t>e PROV. </a:t>
            </a:r>
            <a:endParaRPr lang="pt-BR" dirty="0" smtClean="0"/>
          </a:p>
          <a:p>
            <a:pPr lvl="1"/>
            <a:endParaRPr lang="pt-BR" dirty="0" smtClean="0"/>
          </a:p>
          <a:p>
            <a:r>
              <a:rPr lang="pt-BR" dirty="0" smtClean="0"/>
              <a:t>PROV</a:t>
            </a:r>
          </a:p>
          <a:p>
            <a:pPr lvl="1"/>
            <a:r>
              <a:rPr lang="pt-BR" dirty="0" smtClean="0"/>
              <a:t>Voltado para armazenar </a:t>
            </a:r>
            <a:r>
              <a:rPr lang="pt-BR" dirty="0" smtClean="0"/>
              <a:t>dados de proveniência de maneira mais </a:t>
            </a:r>
            <a:r>
              <a:rPr lang="pt-BR" dirty="0" smtClean="0"/>
              <a:t>detalhada</a:t>
            </a:r>
          </a:p>
          <a:p>
            <a:pPr lvl="1"/>
            <a:r>
              <a:rPr lang="pt-BR" dirty="0" smtClean="0"/>
              <a:t>foca </a:t>
            </a:r>
            <a:r>
              <a:rPr lang="pt-BR" dirty="0" smtClean="0"/>
              <a:t>nas responsabilidades dos </a:t>
            </a:r>
            <a:r>
              <a:rPr lang="pt-BR" i="1" dirty="0" smtClean="0"/>
              <a:t>agentes</a:t>
            </a:r>
            <a:r>
              <a:rPr lang="pt-BR" dirty="0" smtClean="0"/>
              <a:t> nos itens de proveniência. </a:t>
            </a:r>
            <a:endParaRPr lang="pt-BR" dirty="0" smtClean="0"/>
          </a:p>
          <a:p>
            <a:pPr lvl="1"/>
            <a:r>
              <a:rPr lang="pt-BR" dirty="0" smtClean="0"/>
              <a:t>PROV </a:t>
            </a:r>
            <a:r>
              <a:rPr lang="pt-BR" dirty="0" smtClean="0"/>
              <a:t>possui relações específicas para </a:t>
            </a:r>
            <a:r>
              <a:rPr lang="pt-BR" i="1" dirty="0" smtClean="0"/>
              <a:t>agentes</a:t>
            </a:r>
            <a:r>
              <a:rPr lang="pt-BR" dirty="0" smtClean="0"/>
              <a:t>, sem equivalências no </a:t>
            </a:r>
            <a:r>
              <a:rPr lang="pt-BR" dirty="0" smtClean="0"/>
              <a:t>OPM</a:t>
            </a:r>
          </a:p>
          <a:p>
            <a:pPr lvl="1"/>
            <a:endParaRPr lang="pt-BR" dirty="0" smtClean="0"/>
          </a:p>
          <a:p>
            <a:r>
              <a:rPr lang="pt-BR" dirty="0" smtClean="0"/>
              <a:t>OPM</a:t>
            </a:r>
          </a:p>
          <a:p>
            <a:pPr lvl="1"/>
            <a:r>
              <a:rPr lang="pt-BR" dirty="0" smtClean="0"/>
              <a:t>mais </a:t>
            </a:r>
            <a:r>
              <a:rPr lang="pt-BR" dirty="0" smtClean="0"/>
              <a:t>simples </a:t>
            </a:r>
            <a:r>
              <a:rPr lang="pt-BR" dirty="0" smtClean="0"/>
              <a:t>e mais </a:t>
            </a:r>
            <a:r>
              <a:rPr lang="pt-BR" dirty="0" smtClean="0"/>
              <a:t>usado </a:t>
            </a:r>
            <a:endParaRPr lang="pt-BR" dirty="0" smtClean="0"/>
          </a:p>
          <a:p>
            <a:pPr lvl="2"/>
            <a:r>
              <a:rPr lang="pt-BR" dirty="0" smtClean="0"/>
              <a:t>definido quatro </a:t>
            </a:r>
            <a:r>
              <a:rPr lang="pt-BR" dirty="0" smtClean="0"/>
              <a:t>anos antes que o PROV. </a:t>
            </a:r>
            <a:endParaRPr lang="en-US" dirty="0" smtClean="0"/>
          </a:p>
          <a:p>
            <a:endParaRPr lang="en-US" dirty="0" smtClean="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14</a:t>
            </a:fld>
            <a:endParaRPr lang="pt-B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Trabalhos</a:t>
            </a:r>
            <a:r>
              <a:rPr lang="en-US" dirty="0" smtClean="0"/>
              <a:t> </a:t>
            </a:r>
            <a:r>
              <a:rPr lang="en-US" dirty="0" err="1" smtClean="0"/>
              <a:t>Futuros</a:t>
            </a:r>
            <a:endParaRPr lang="en-US" dirty="0"/>
          </a:p>
        </p:txBody>
      </p:sp>
      <p:sp>
        <p:nvSpPr>
          <p:cNvPr id="3" name="Content Placeholder 2"/>
          <p:cNvSpPr>
            <a:spLocks noGrp="1"/>
          </p:cNvSpPr>
          <p:nvPr>
            <p:ph idx="1"/>
          </p:nvPr>
        </p:nvSpPr>
        <p:spPr/>
        <p:txBody>
          <a:bodyPr>
            <a:normAutofit/>
          </a:bodyPr>
          <a:lstStyle/>
          <a:p>
            <a:r>
              <a:rPr lang="pt-BR" dirty="0" smtClean="0"/>
              <a:t>Criar um </a:t>
            </a:r>
            <a:r>
              <a:rPr lang="pt-BR" dirty="0" smtClean="0"/>
              <a:t>tradutor automático de modelos OPM para PROV representados em XML. </a:t>
            </a:r>
            <a:endParaRPr lang="pt-BR" dirty="0" smtClean="0"/>
          </a:p>
          <a:p>
            <a:pPr lvl="1"/>
            <a:r>
              <a:rPr lang="pt-BR" dirty="0" smtClean="0"/>
              <a:t>auxiliar </a:t>
            </a:r>
            <a:r>
              <a:rPr lang="pt-BR" dirty="0" smtClean="0"/>
              <a:t>sistemas </a:t>
            </a:r>
            <a:r>
              <a:rPr lang="pt-BR" dirty="0" smtClean="0"/>
              <a:t>OPM que </a:t>
            </a:r>
            <a:r>
              <a:rPr lang="pt-BR" dirty="0" smtClean="0"/>
              <a:t>queiram migrar para a especificação </a:t>
            </a:r>
            <a:r>
              <a:rPr lang="pt-BR" dirty="0" smtClean="0"/>
              <a:t>PROV</a:t>
            </a:r>
          </a:p>
          <a:p>
            <a:pPr lvl="1"/>
            <a:r>
              <a:rPr lang="pt-BR" dirty="0" smtClean="0"/>
              <a:t>facilitar </a:t>
            </a:r>
            <a:r>
              <a:rPr lang="pt-BR" dirty="0" smtClean="0"/>
              <a:t>a comunicação entre </a:t>
            </a:r>
            <a:r>
              <a:rPr lang="pt-BR" dirty="0" smtClean="0"/>
              <a:t>sistemas OPM e PROV.</a:t>
            </a:r>
          </a:p>
          <a:p>
            <a:pPr lvl="1"/>
            <a:r>
              <a:rPr lang="pt-BR" dirty="0" smtClean="0"/>
              <a:t>processo interativo</a:t>
            </a:r>
          </a:p>
          <a:p>
            <a:pPr lvl="2"/>
            <a:r>
              <a:rPr lang="pt-BR" dirty="0" smtClean="0"/>
              <a:t>permite usuário </a:t>
            </a:r>
            <a:r>
              <a:rPr lang="pt-BR" dirty="0" smtClean="0"/>
              <a:t>escolher possíveis alternativas de </a:t>
            </a:r>
            <a:r>
              <a:rPr lang="pt-BR" dirty="0" smtClean="0"/>
              <a:t>tradução</a:t>
            </a:r>
            <a:endParaRPr lang="en-US" dirty="0" smtClean="0"/>
          </a:p>
          <a:p>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15</a:t>
            </a:fld>
            <a:endParaRPr lang="pt-B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b="1" dirty="0" smtClean="0"/>
              <a:t>Uma Comparação entre os Modelos de Proveniência </a:t>
            </a:r>
            <a:br>
              <a:rPr lang="pt-BR" b="1" dirty="0" smtClean="0"/>
            </a:br>
            <a:r>
              <a:rPr lang="pt-BR" b="1" dirty="0" smtClean="0"/>
              <a:t>OPM e </a:t>
            </a:r>
            <a:r>
              <a:rPr lang="pt-BR" b="1" dirty="0" smtClean="0"/>
              <a:t>PROV</a:t>
            </a:r>
            <a:endParaRPr lang="en-US" dirty="0"/>
          </a:p>
        </p:txBody>
      </p:sp>
      <p:sp>
        <p:nvSpPr>
          <p:cNvPr id="3" name="Subtitle 2"/>
          <p:cNvSpPr>
            <a:spLocks noGrp="1"/>
          </p:cNvSpPr>
          <p:nvPr>
            <p:ph type="subTitle" idx="1"/>
          </p:nvPr>
        </p:nvSpPr>
        <p:spPr/>
        <p:txBody>
          <a:bodyPr>
            <a:normAutofit fontScale="62500" lnSpcReduction="20000"/>
          </a:bodyPr>
          <a:lstStyle/>
          <a:p>
            <a:r>
              <a:rPr lang="pt-BR" dirty="0" smtClean="0"/>
              <a:t>Bárbara Bivar</a:t>
            </a:r>
            <a:r>
              <a:rPr lang="pt-BR" baseline="30000" dirty="0" smtClean="0"/>
              <a:t>1</a:t>
            </a:r>
            <a:r>
              <a:rPr lang="pt-BR" dirty="0" smtClean="0"/>
              <a:t>, Lucas Santos</a:t>
            </a:r>
            <a:r>
              <a:rPr lang="pt-BR" baseline="30000" dirty="0" smtClean="0"/>
              <a:t>1</a:t>
            </a:r>
            <a:r>
              <a:rPr lang="pt-BR" dirty="0" smtClean="0"/>
              <a:t>, </a:t>
            </a:r>
            <a:r>
              <a:rPr lang="pt-BR" b="1" dirty="0" err="1" smtClean="0"/>
              <a:t>Troy</a:t>
            </a:r>
            <a:r>
              <a:rPr lang="pt-BR" b="1" dirty="0" smtClean="0"/>
              <a:t> C. Kohwalter</a:t>
            </a:r>
            <a:r>
              <a:rPr lang="pt-BR" b="1" baseline="30000" dirty="0" smtClean="0"/>
              <a:t>1</a:t>
            </a:r>
            <a:r>
              <a:rPr lang="pt-BR" dirty="0" smtClean="0"/>
              <a:t>, Anderson Marinho</a:t>
            </a:r>
            <a:r>
              <a:rPr lang="pt-BR" baseline="30000" dirty="0" smtClean="0"/>
              <a:t>2</a:t>
            </a:r>
            <a:r>
              <a:rPr lang="pt-BR" dirty="0" smtClean="0"/>
              <a:t>,           Marta Mattoso</a:t>
            </a:r>
            <a:r>
              <a:rPr lang="pt-BR" baseline="30000" dirty="0" smtClean="0"/>
              <a:t>2</a:t>
            </a:r>
            <a:r>
              <a:rPr lang="pt-BR" dirty="0" smtClean="0"/>
              <a:t>, Vanessa Braganholo</a:t>
            </a:r>
            <a:r>
              <a:rPr lang="pt-BR" baseline="30000" dirty="0" smtClean="0"/>
              <a:t>1</a:t>
            </a:r>
            <a:endParaRPr lang="en-US" dirty="0" smtClean="0"/>
          </a:p>
          <a:p>
            <a:r>
              <a:rPr lang="pt-BR" sz="2200" i="1" baseline="30000" dirty="0" smtClean="0"/>
              <a:t>1</a:t>
            </a:r>
            <a:r>
              <a:rPr lang="pt-BR" sz="2200" i="1" dirty="0" smtClean="0"/>
              <a:t>Instituto de Computação – Universidade Federal Fluminense (UFF)</a:t>
            </a:r>
            <a:endParaRPr lang="en-US" sz="2200" i="1" dirty="0" smtClean="0"/>
          </a:p>
          <a:p>
            <a:r>
              <a:rPr lang="pt-BR" sz="2200" i="1" baseline="30000" dirty="0" smtClean="0"/>
              <a:t>2</a:t>
            </a:r>
            <a:r>
              <a:rPr lang="pt-BR" sz="2200" i="1" dirty="0" smtClean="0"/>
              <a:t>PESC/COPPE – Universidade Federal do Rio de Janeiro (UFRJ</a:t>
            </a:r>
            <a:r>
              <a:rPr lang="pt-BR" sz="2200" i="1" dirty="0" smtClean="0"/>
              <a:t>)</a:t>
            </a:r>
            <a:endParaRPr lang="en-US" sz="2200" i="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OPM</a:t>
            </a:r>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17</a:t>
            </a:fld>
            <a:endParaRPr lang="pt-BR"/>
          </a:p>
        </p:txBody>
      </p:sp>
      <p:pic>
        <p:nvPicPr>
          <p:cNvPr id="7" name="Content Placeholder 6"/>
          <p:cNvPicPr>
            <a:picLocks noGrp="1"/>
          </p:cNvPicPr>
          <p:nvPr>
            <p:ph idx="1"/>
          </p:nvPr>
        </p:nvPicPr>
        <p:blipFill>
          <a:blip r:embed="rId3" cstate="print"/>
          <a:srcRect/>
          <a:stretch>
            <a:fillRect/>
          </a:stretch>
        </p:blipFill>
        <p:spPr bwMode="auto">
          <a:xfrm>
            <a:off x="856731" y="2528672"/>
            <a:ext cx="7430538" cy="308653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a:t>
            </a:r>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18</a:t>
            </a:fld>
            <a:endParaRPr lang="pt-BR"/>
          </a:p>
        </p:txBody>
      </p:sp>
      <p:pic>
        <p:nvPicPr>
          <p:cNvPr id="7" name="Content Placeholder 6"/>
          <p:cNvPicPr>
            <a:picLocks noGrp="1"/>
          </p:cNvPicPr>
          <p:nvPr>
            <p:ph idx="1"/>
          </p:nvPr>
        </p:nvPicPr>
        <p:blipFill>
          <a:blip r:embed="rId3" cstate="print"/>
          <a:srcRect/>
          <a:stretch>
            <a:fillRect/>
          </a:stretch>
        </p:blipFill>
        <p:spPr bwMode="auto">
          <a:xfrm>
            <a:off x="467238" y="2862413"/>
            <a:ext cx="8209524" cy="241904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Informação Extra</a:t>
            </a:r>
            <a:endParaRPr lang="pt-BR"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19</a:t>
            </a:fld>
            <a:endParaRPr lang="pt-BR"/>
          </a:p>
        </p:txBody>
      </p:sp>
      <p:pic>
        <p:nvPicPr>
          <p:cNvPr id="7" name="Content Placeholder 6"/>
          <p:cNvPicPr>
            <a:picLocks noGrp="1"/>
          </p:cNvPicPr>
          <p:nvPr>
            <p:ph idx="1"/>
          </p:nvPr>
        </p:nvPicPr>
        <p:blipFill>
          <a:blip r:embed="rId2" cstate="print"/>
          <a:srcRect/>
          <a:stretch>
            <a:fillRect/>
          </a:stretch>
        </p:blipFill>
        <p:spPr bwMode="auto">
          <a:xfrm>
            <a:off x="1195809" y="1914223"/>
            <a:ext cx="6752381" cy="431542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Motivação</a:t>
            </a:r>
            <a:endParaRPr lang="pt-BR" dirty="0"/>
          </a:p>
        </p:txBody>
      </p:sp>
      <p:sp>
        <p:nvSpPr>
          <p:cNvPr id="3" name="Content Placeholder 2"/>
          <p:cNvSpPr>
            <a:spLocks noGrp="1"/>
          </p:cNvSpPr>
          <p:nvPr>
            <p:ph idx="1"/>
          </p:nvPr>
        </p:nvSpPr>
        <p:spPr/>
        <p:txBody>
          <a:bodyPr>
            <a:normAutofit fontScale="85000" lnSpcReduction="20000"/>
          </a:bodyPr>
          <a:lstStyle/>
          <a:p>
            <a:r>
              <a:rPr lang="pt-BR" dirty="0" smtClean="0"/>
              <a:t>Produção em grande escala de objetos digitais científicos </a:t>
            </a:r>
          </a:p>
          <a:p>
            <a:pPr lvl="1"/>
            <a:r>
              <a:rPr lang="pt-BR" dirty="0" smtClean="0"/>
              <a:t>envolve diversidade de processos</a:t>
            </a:r>
          </a:p>
          <a:p>
            <a:pPr lvl="1"/>
            <a:endParaRPr lang="pt-BR" dirty="0" smtClean="0"/>
          </a:p>
          <a:p>
            <a:r>
              <a:rPr lang="pt-BR" dirty="0" smtClean="0"/>
              <a:t>Análise de processos e seus resultados </a:t>
            </a:r>
          </a:p>
          <a:p>
            <a:pPr lvl="1"/>
            <a:r>
              <a:rPr lang="pt-BR" dirty="0" smtClean="0"/>
              <a:t>exige um rigoroso acompanhamento das alterações ocorridas</a:t>
            </a:r>
          </a:p>
          <a:p>
            <a:pPr lvl="1"/>
            <a:endParaRPr lang="pt-BR" dirty="0" smtClean="0"/>
          </a:p>
          <a:p>
            <a:r>
              <a:rPr lang="pt-BR" dirty="0" smtClean="0"/>
              <a:t>Resultados </a:t>
            </a:r>
            <a:r>
              <a:rPr lang="pt-BR" dirty="0" smtClean="0"/>
              <a:t>de experimentos científicos </a:t>
            </a:r>
            <a:endParaRPr lang="pt-BR" dirty="0" smtClean="0"/>
          </a:p>
          <a:p>
            <a:pPr lvl="1"/>
            <a:r>
              <a:rPr lang="pt-BR" dirty="0" smtClean="0"/>
              <a:t>não </a:t>
            </a:r>
            <a:r>
              <a:rPr lang="pt-BR" dirty="0" smtClean="0"/>
              <a:t>podem ser compreendidos sem o conhecimento do significado dos dados </a:t>
            </a:r>
            <a:endParaRPr lang="pt-BR" dirty="0" smtClean="0"/>
          </a:p>
          <a:p>
            <a:pPr lvl="1"/>
            <a:r>
              <a:rPr lang="pt-BR" dirty="0" smtClean="0"/>
              <a:t>conhecimento </a:t>
            </a:r>
            <a:r>
              <a:rPr lang="pt-BR" dirty="0" smtClean="0"/>
              <a:t>das </a:t>
            </a:r>
            <a:r>
              <a:rPr lang="pt-BR" dirty="0" smtClean="0"/>
              <a:t>circunstâncias ocorridas em sua criação. </a:t>
            </a:r>
            <a:endParaRPr lang="pt-BR" dirty="0" smtClean="0"/>
          </a:p>
          <a:p>
            <a:pPr lvl="1"/>
            <a:endParaRPr lang="pt-BR" dirty="0" smtClean="0"/>
          </a:p>
          <a:p>
            <a:r>
              <a:rPr lang="pt-BR" dirty="0" smtClean="0"/>
              <a:t>Pode ser realizado por proveniência </a:t>
            </a:r>
            <a:r>
              <a:rPr lang="pt-BR" dirty="0" smtClean="0"/>
              <a:t>dos </a:t>
            </a:r>
            <a:r>
              <a:rPr lang="pt-BR" dirty="0" smtClean="0"/>
              <a:t>dados</a:t>
            </a:r>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dirty="0" smtClean="0"/>
              <a:t>Título</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2</a:t>
            </a:fld>
            <a:endParaRPr lang="pt-B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Inferência</a:t>
            </a:r>
            <a:endParaRPr lang="pt-BR"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20</a:t>
            </a:fld>
            <a:endParaRPr lang="pt-BR"/>
          </a:p>
        </p:txBody>
      </p:sp>
      <p:pic>
        <p:nvPicPr>
          <p:cNvPr id="7" name="Content Placeholder 6"/>
          <p:cNvPicPr>
            <a:picLocks noGrp="1"/>
          </p:cNvPicPr>
          <p:nvPr>
            <p:ph idx="1"/>
          </p:nvPr>
        </p:nvPicPr>
        <p:blipFill>
          <a:blip r:embed="rId2" cstate="print"/>
          <a:srcRect/>
          <a:stretch>
            <a:fillRect/>
          </a:stretch>
        </p:blipFill>
        <p:spPr bwMode="auto">
          <a:xfrm>
            <a:off x="637940" y="1295400"/>
            <a:ext cx="7868121" cy="52101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Extenção</a:t>
            </a:r>
            <a:r>
              <a:rPr lang="pt-BR" dirty="0" smtClean="0"/>
              <a:t> de Relação</a:t>
            </a:r>
            <a:endParaRPr lang="pt-BR"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21</a:t>
            </a:fld>
            <a:endParaRPr lang="pt-BR"/>
          </a:p>
        </p:txBody>
      </p:sp>
      <p:pic>
        <p:nvPicPr>
          <p:cNvPr id="7" name="Content Placeholder 6"/>
          <p:cNvPicPr>
            <a:picLocks noGrp="1"/>
          </p:cNvPicPr>
          <p:nvPr>
            <p:ph idx="1"/>
          </p:nvPr>
        </p:nvPicPr>
        <p:blipFill>
          <a:blip r:embed="rId3" cstate="print"/>
          <a:srcRect/>
          <a:stretch>
            <a:fillRect/>
          </a:stretch>
        </p:blipFill>
        <p:spPr bwMode="auto">
          <a:xfrm>
            <a:off x="1295400" y="1676400"/>
            <a:ext cx="6705600" cy="4724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Motivação</a:t>
            </a:r>
            <a:endParaRPr lang="pt-BR" dirty="0"/>
          </a:p>
        </p:txBody>
      </p:sp>
      <p:sp>
        <p:nvSpPr>
          <p:cNvPr id="3" name="Content Placeholder 2"/>
          <p:cNvSpPr>
            <a:spLocks noGrp="1"/>
          </p:cNvSpPr>
          <p:nvPr>
            <p:ph idx="1"/>
          </p:nvPr>
        </p:nvSpPr>
        <p:spPr/>
        <p:txBody>
          <a:bodyPr>
            <a:normAutofit/>
          </a:bodyPr>
          <a:lstStyle/>
          <a:p>
            <a:r>
              <a:rPr lang="pt-BR" dirty="0" smtClean="0"/>
              <a:t>Quando do surgimento do PROV, o OPM já vinha sendo utilizado em diversas abordagens. </a:t>
            </a:r>
            <a:endParaRPr lang="pt-BR" dirty="0" smtClean="0"/>
          </a:p>
          <a:p>
            <a:pPr lvl="1"/>
            <a:r>
              <a:rPr lang="pt-BR" dirty="0" smtClean="0"/>
              <a:t>Possibilidade do </a:t>
            </a:r>
            <a:r>
              <a:rPr lang="pt-BR" dirty="0" smtClean="0"/>
              <a:t>PROV se tornar o modelo </a:t>
            </a:r>
            <a:r>
              <a:rPr lang="pt-BR" dirty="0" smtClean="0"/>
              <a:t>padrão</a:t>
            </a:r>
          </a:p>
          <a:p>
            <a:pPr lvl="2"/>
            <a:r>
              <a:rPr lang="pt-BR" dirty="0" smtClean="0"/>
              <a:t>Processo </a:t>
            </a:r>
            <a:r>
              <a:rPr lang="pt-BR" dirty="0" smtClean="0"/>
              <a:t>de migração </a:t>
            </a:r>
            <a:r>
              <a:rPr lang="pt-BR" dirty="0" smtClean="0"/>
              <a:t>dos </a:t>
            </a:r>
            <a:r>
              <a:rPr lang="pt-BR" dirty="0" smtClean="0"/>
              <a:t>sistemas </a:t>
            </a:r>
            <a:r>
              <a:rPr lang="pt-BR" dirty="0" smtClean="0"/>
              <a:t>OPM </a:t>
            </a:r>
            <a:r>
              <a:rPr lang="pt-BR" dirty="0" smtClean="0"/>
              <a:t>para o PROV. </a:t>
            </a:r>
            <a:endParaRPr lang="pt-BR" dirty="0" smtClean="0"/>
          </a:p>
          <a:p>
            <a:endParaRPr lang="pt-BR" dirty="0" smtClean="0"/>
          </a:p>
          <a:p>
            <a:r>
              <a:rPr lang="pt-BR" dirty="0" smtClean="0"/>
              <a:t>Realizar </a:t>
            </a:r>
            <a:r>
              <a:rPr lang="pt-BR" dirty="0" smtClean="0"/>
              <a:t>um estudo comparativo entre estes modelos de </a:t>
            </a:r>
            <a:r>
              <a:rPr lang="pt-BR" dirty="0" smtClean="0"/>
              <a:t>proveniência </a:t>
            </a:r>
          </a:p>
          <a:p>
            <a:pPr lvl="1"/>
            <a:r>
              <a:rPr lang="pt-BR" dirty="0" smtClean="0"/>
              <a:t>apresentar </a:t>
            </a:r>
            <a:r>
              <a:rPr lang="pt-BR" dirty="0" smtClean="0"/>
              <a:t>um mapeamento </a:t>
            </a:r>
            <a:r>
              <a:rPr lang="pt-BR" dirty="0" smtClean="0"/>
              <a:t>dos modelos</a:t>
            </a:r>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3</a:t>
            </a:fld>
            <a:endParaRPr lang="pt-B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Proveniência</a:t>
            </a:r>
            <a:endParaRPr lang="pt-BR" dirty="0"/>
          </a:p>
        </p:txBody>
      </p:sp>
      <p:sp>
        <p:nvSpPr>
          <p:cNvPr id="3" name="Content Placeholder 2"/>
          <p:cNvSpPr>
            <a:spLocks noGrp="1"/>
          </p:cNvSpPr>
          <p:nvPr>
            <p:ph idx="1"/>
          </p:nvPr>
        </p:nvSpPr>
        <p:spPr/>
        <p:txBody>
          <a:bodyPr>
            <a:normAutofit fontScale="77500" lnSpcReduction="20000"/>
          </a:bodyPr>
          <a:lstStyle/>
          <a:p>
            <a:pPr algn="ctr">
              <a:buNone/>
            </a:pPr>
            <a:r>
              <a:rPr lang="pt-BR" sz="4100" i="1" dirty="0" smtClean="0"/>
              <a:t>“Refere-se à </a:t>
            </a:r>
            <a:r>
              <a:rPr lang="pt-BR" sz="4100" i="1" dirty="0" smtClean="0"/>
              <a:t>documentação histórica de um objeto, ou sua trajetória de </a:t>
            </a:r>
            <a:r>
              <a:rPr lang="pt-BR" sz="4100" i="1" dirty="0" smtClean="0"/>
              <a:t>vida”</a:t>
            </a:r>
          </a:p>
          <a:p>
            <a:pPr lvl="1">
              <a:buNone/>
            </a:pPr>
            <a:endParaRPr lang="pt-BR" dirty="0" smtClean="0"/>
          </a:p>
          <a:p>
            <a:r>
              <a:rPr lang="pt-BR" dirty="0" smtClean="0"/>
              <a:t>Fornece </a:t>
            </a:r>
            <a:r>
              <a:rPr lang="pt-BR" dirty="0" smtClean="0"/>
              <a:t>um fundamento essencial para avaliar a autenticidade de </a:t>
            </a:r>
            <a:r>
              <a:rPr lang="pt-BR" dirty="0" smtClean="0"/>
              <a:t>dados</a:t>
            </a:r>
          </a:p>
          <a:p>
            <a:pPr lvl="1"/>
            <a:r>
              <a:rPr lang="pt-BR" dirty="0" smtClean="0"/>
              <a:t>permite </a:t>
            </a:r>
            <a:r>
              <a:rPr lang="pt-BR" dirty="0" smtClean="0"/>
              <a:t>confiabilidade e </a:t>
            </a:r>
            <a:r>
              <a:rPr lang="pt-BR" dirty="0" smtClean="0"/>
              <a:t>reprodutibilidade</a:t>
            </a:r>
          </a:p>
          <a:p>
            <a:pPr lvl="1"/>
            <a:endParaRPr lang="pt-BR" dirty="0" smtClean="0"/>
          </a:p>
          <a:p>
            <a:r>
              <a:rPr lang="pt-BR" dirty="0" smtClean="0"/>
              <a:t>Modelos:</a:t>
            </a:r>
          </a:p>
          <a:p>
            <a:pPr lvl="1"/>
            <a:r>
              <a:rPr lang="pt-BR" dirty="0" smtClean="0"/>
              <a:t>OPM (2006)</a:t>
            </a:r>
          </a:p>
          <a:p>
            <a:pPr lvl="1"/>
            <a:r>
              <a:rPr lang="pt-BR" dirty="0" smtClean="0"/>
              <a:t>PROV (2010)</a:t>
            </a:r>
          </a:p>
          <a:p>
            <a:pPr lvl="1"/>
            <a:endParaRPr lang="pt-BR" dirty="0" smtClean="0"/>
          </a:p>
          <a:p>
            <a:r>
              <a:rPr lang="pt-BR" dirty="0" smtClean="0"/>
              <a:t>Grafo de Proveniência</a:t>
            </a:r>
          </a:p>
          <a:p>
            <a:pPr lvl="1"/>
            <a:r>
              <a:rPr lang="pt-BR" dirty="0" smtClean="0"/>
              <a:t>Grafo de Causalidade</a:t>
            </a:r>
          </a:p>
          <a:p>
            <a:pPr lvl="1"/>
            <a:endParaRPr lang="pt-BR"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4</a:t>
            </a:fld>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Provenace</a:t>
            </a:r>
            <a:r>
              <a:rPr lang="en-US" dirty="0" smtClean="0"/>
              <a:t> Model</a:t>
            </a:r>
            <a:endParaRPr lang="en-US" dirty="0"/>
          </a:p>
        </p:txBody>
      </p:sp>
      <p:sp>
        <p:nvSpPr>
          <p:cNvPr id="3" name="Content Placeholder 2"/>
          <p:cNvSpPr>
            <a:spLocks noGrp="1"/>
          </p:cNvSpPr>
          <p:nvPr>
            <p:ph idx="1"/>
          </p:nvPr>
        </p:nvSpPr>
        <p:spPr/>
        <p:txBody>
          <a:bodyPr>
            <a:normAutofit/>
          </a:bodyPr>
          <a:lstStyle/>
          <a:p>
            <a:r>
              <a:rPr lang="pt-BR" sz="2800" dirty="0" smtClean="0"/>
              <a:t>Resultado </a:t>
            </a:r>
            <a:r>
              <a:rPr lang="pt-BR" sz="2800" dirty="0" smtClean="0"/>
              <a:t>dos Desafios de Proveniência (</a:t>
            </a:r>
            <a:r>
              <a:rPr lang="pt-BR" sz="2800" i="1" dirty="0" err="1" smtClean="0"/>
              <a:t>Provenance</a:t>
            </a:r>
            <a:r>
              <a:rPr lang="pt-BR" sz="2800" i="1" dirty="0" smtClean="0"/>
              <a:t> </a:t>
            </a:r>
            <a:r>
              <a:rPr lang="pt-BR" sz="2800" i="1" dirty="0" err="1" smtClean="0"/>
              <a:t>Challenges</a:t>
            </a:r>
            <a:r>
              <a:rPr lang="pt-BR" sz="2800" dirty="0" smtClean="0"/>
              <a:t>) propostos no contexto do </a:t>
            </a:r>
            <a:r>
              <a:rPr lang="pt-BR" sz="2800" dirty="0" smtClean="0"/>
              <a:t>IPAW</a:t>
            </a:r>
          </a:p>
          <a:p>
            <a:endParaRPr lang="pt-BR" sz="2800" dirty="0" smtClean="0"/>
          </a:p>
          <a:p>
            <a:pPr lvl="1"/>
            <a:r>
              <a:rPr lang="pt-BR" sz="2400" b="1" i="1" dirty="0" smtClean="0"/>
              <a:t>1º </a:t>
            </a:r>
            <a:r>
              <a:rPr lang="pt-BR" sz="2400" b="1" i="1" dirty="0" smtClean="0"/>
              <a:t>Desafio</a:t>
            </a:r>
            <a:r>
              <a:rPr lang="pt-BR" sz="2400" dirty="0" smtClean="0"/>
              <a:t>: </a:t>
            </a:r>
            <a:r>
              <a:rPr lang="pt-BR" sz="2400" i="1" dirty="0" smtClean="0"/>
              <a:t>promoção </a:t>
            </a:r>
            <a:r>
              <a:rPr lang="pt-BR" sz="2400" i="1" dirty="0" smtClean="0"/>
              <a:t>de um fórum para a comunidade entender as capacidades dos diferentes sistemas de proveniência e expressar suas representações de proveniência</a:t>
            </a:r>
            <a:r>
              <a:rPr lang="pt-BR" sz="2400" i="1" dirty="0" smtClean="0"/>
              <a:t>.</a:t>
            </a:r>
            <a:endParaRPr lang="pt-BR" sz="2000" i="1" dirty="0" smtClean="0"/>
          </a:p>
          <a:p>
            <a:pPr lvl="1"/>
            <a:endParaRPr lang="en-US" dirty="0" smtClean="0"/>
          </a:p>
          <a:p>
            <a:pPr lvl="1"/>
            <a:r>
              <a:rPr lang="pt-BR" sz="2400" b="1" i="1" dirty="0" smtClean="0"/>
              <a:t>2º </a:t>
            </a:r>
            <a:r>
              <a:rPr lang="pt-BR" sz="2400" b="1" i="1" dirty="0" smtClean="0"/>
              <a:t>Desafio</a:t>
            </a:r>
            <a:r>
              <a:rPr lang="pt-BR" sz="2400" dirty="0" smtClean="0"/>
              <a:t>: </a:t>
            </a:r>
            <a:r>
              <a:rPr lang="pt-BR" sz="2400" i="1" dirty="0" smtClean="0"/>
              <a:t>estabelecimento </a:t>
            </a:r>
            <a:r>
              <a:rPr lang="pt-BR" sz="2400" i="1" dirty="0" smtClean="0"/>
              <a:t>de interoperabilidade entre os sistemas, por meio de troca de informações de proveniência.</a:t>
            </a:r>
            <a:endParaRPr lang="en-US" i="1" dirty="0" smtClean="0"/>
          </a:p>
          <a:p>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5</a:t>
            </a:fld>
            <a:endParaRPr lang="pt-B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Conceitos Básicos</a:t>
            </a:r>
            <a:endParaRPr lang="en-US" dirty="0"/>
          </a:p>
        </p:txBody>
      </p:sp>
      <p:sp>
        <p:nvSpPr>
          <p:cNvPr id="3" name="Content Placeholder 2"/>
          <p:cNvSpPr>
            <a:spLocks noGrp="1"/>
          </p:cNvSpPr>
          <p:nvPr>
            <p:ph idx="1"/>
          </p:nvPr>
        </p:nvSpPr>
        <p:spPr/>
        <p:txBody>
          <a:bodyPr>
            <a:normAutofit fontScale="70000" lnSpcReduction="20000"/>
          </a:bodyPr>
          <a:lstStyle/>
          <a:p>
            <a:r>
              <a:rPr lang="pt-BR" dirty="0" smtClean="0"/>
              <a:t>R</a:t>
            </a:r>
            <a:r>
              <a:rPr lang="pt-BR" dirty="0" smtClean="0"/>
              <a:t>epresentação de </a:t>
            </a:r>
            <a:r>
              <a:rPr lang="pt-BR" dirty="0" smtClean="0"/>
              <a:t>dados de </a:t>
            </a:r>
            <a:r>
              <a:rPr lang="pt-BR" dirty="0" smtClean="0"/>
              <a:t>proveniência</a:t>
            </a:r>
          </a:p>
          <a:p>
            <a:pPr lvl="1"/>
            <a:r>
              <a:rPr lang="pt-BR" dirty="0" smtClean="0"/>
              <a:t>grafo causal: registra </a:t>
            </a:r>
            <a:r>
              <a:rPr lang="pt-BR" dirty="0" smtClean="0"/>
              <a:t>a trajetória de vida de um processo ou artefato. </a:t>
            </a:r>
            <a:endParaRPr lang="pt-BR" dirty="0" smtClean="0"/>
          </a:p>
          <a:p>
            <a:pPr lvl="1"/>
            <a:endParaRPr lang="pt-BR" dirty="0" smtClean="0"/>
          </a:p>
          <a:p>
            <a:r>
              <a:rPr lang="pt-BR" dirty="0" smtClean="0"/>
              <a:t>Entidades:</a:t>
            </a:r>
          </a:p>
          <a:p>
            <a:endParaRPr lang="pt-BR" dirty="0" smtClean="0"/>
          </a:p>
          <a:p>
            <a:pPr lvl="1"/>
            <a:r>
              <a:rPr lang="pt-BR" b="1" i="1" dirty="0" smtClean="0"/>
              <a:t>Artefato </a:t>
            </a:r>
            <a:r>
              <a:rPr lang="pt-BR" b="1" i="1" dirty="0" smtClean="0"/>
              <a:t>(Círculo - A)</a:t>
            </a:r>
            <a:r>
              <a:rPr lang="pt-BR" dirty="0" smtClean="0"/>
              <a:t>: </a:t>
            </a:r>
            <a:r>
              <a:rPr lang="pt-BR" i="1" dirty="0" smtClean="0"/>
              <a:t>Entidades imutáveis que podem representar um objeto físico ou uma representação digital de um sistema de computador</a:t>
            </a:r>
            <a:r>
              <a:rPr lang="pt-BR" i="1" dirty="0" smtClean="0"/>
              <a:t>.</a:t>
            </a:r>
          </a:p>
          <a:p>
            <a:pPr lvl="1"/>
            <a:endParaRPr lang="en-US" i="1" dirty="0" smtClean="0"/>
          </a:p>
          <a:p>
            <a:pPr lvl="1"/>
            <a:r>
              <a:rPr lang="pt-BR" b="1" i="1" dirty="0" smtClean="0"/>
              <a:t>Processo </a:t>
            </a:r>
            <a:r>
              <a:rPr lang="pt-BR" b="1" i="1" dirty="0" smtClean="0"/>
              <a:t>(Retângulo - P)</a:t>
            </a:r>
            <a:r>
              <a:rPr lang="pt-BR" dirty="0" smtClean="0"/>
              <a:t>: </a:t>
            </a:r>
            <a:r>
              <a:rPr lang="pt-BR" i="1" dirty="0" smtClean="0"/>
              <a:t>Ação ou conjunto de ações realizadas ou causadas por artefatos que irão resultar em novos artefatos</a:t>
            </a:r>
            <a:r>
              <a:rPr lang="pt-BR" i="1" dirty="0" smtClean="0"/>
              <a:t>.</a:t>
            </a:r>
          </a:p>
          <a:p>
            <a:pPr lvl="1"/>
            <a:endParaRPr lang="en-US" i="1" dirty="0" smtClean="0"/>
          </a:p>
          <a:p>
            <a:pPr lvl="1"/>
            <a:r>
              <a:rPr lang="pt-BR" b="1" i="1" dirty="0" smtClean="0"/>
              <a:t>Agentes </a:t>
            </a:r>
            <a:r>
              <a:rPr lang="pt-BR" b="1" i="1" dirty="0" smtClean="0"/>
              <a:t>(Octógono - </a:t>
            </a:r>
            <a:r>
              <a:rPr lang="pt-BR" b="1" i="1" dirty="0" err="1" smtClean="0"/>
              <a:t>Ag</a:t>
            </a:r>
            <a:r>
              <a:rPr lang="pt-BR" b="1" i="1" dirty="0" smtClean="0"/>
              <a:t>)</a:t>
            </a:r>
            <a:r>
              <a:rPr lang="pt-BR" dirty="0" smtClean="0"/>
              <a:t>: </a:t>
            </a:r>
            <a:r>
              <a:rPr lang="pt-BR" i="1" dirty="0" smtClean="0"/>
              <a:t>Entidade contextual que age como catalisador de um processo, possibilitando, facilitando, controlando ou afetando sua execução</a:t>
            </a:r>
            <a:r>
              <a:rPr lang="pt-BR" i="1" dirty="0" smtClean="0"/>
              <a:t>.</a:t>
            </a:r>
          </a:p>
          <a:p>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6</a:t>
            </a:fld>
            <a:endParaRPr lang="pt-B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Relações de Causalidades</a:t>
            </a:r>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7</a:t>
            </a:fld>
            <a:endParaRPr lang="pt-BR"/>
          </a:p>
        </p:txBody>
      </p:sp>
      <p:pic>
        <p:nvPicPr>
          <p:cNvPr id="7" name="Picture 6"/>
          <p:cNvPicPr/>
          <p:nvPr/>
        </p:nvPicPr>
        <p:blipFill>
          <a:blip r:embed="rId3" cstate="print"/>
          <a:srcRect/>
          <a:stretch>
            <a:fillRect/>
          </a:stretch>
        </p:blipFill>
        <p:spPr bwMode="auto">
          <a:xfrm>
            <a:off x="3022945" y="1905000"/>
            <a:ext cx="3098110" cy="437005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a:t>
            </a:r>
            <a:endParaRPr lang="en-US" dirty="0"/>
          </a:p>
        </p:txBody>
      </p:sp>
      <p:sp>
        <p:nvSpPr>
          <p:cNvPr id="3" name="Content Placeholder 2"/>
          <p:cNvSpPr>
            <a:spLocks noGrp="1"/>
          </p:cNvSpPr>
          <p:nvPr>
            <p:ph idx="1"/>
          </p:nvPr>
        </p:nvSpPr>
        <p:spPr/>
        <p:txBody>
          <a:bodyPr>
            <a:normAutofit fontScale="92500" lnSpcReduction="20000"/>
          </a:bodyPr>
          <a:lstStyle/>
          <a:p>
            <a:r>
              <a:rPr lang="pt-BR" dirty="0" smtClean="0"/>
              <a:t>Desenvolvido </a:t>
            </a:r>
            <a:r>
              <a:rPr lang="pt-BR" dirty="0" smtClean="0"/>
              <a:t>pelo grupo incubador de proveniência do </a:t>
            </a:r>
            <a:r>
              <a:rPr lang="pt-BR" dirty="0" smtClean="0"/>
              <a:t>W3C</a:t>
            </a:r>
          </a:p>
          <a:p>
            <a:pPr lvl="1"/>
            <a:r>
              <a:rPr lang="pt-BR" dirty="0" smtClean="0"/>
              <a:t>pesquisadores responsáveis pelo OPM</a:t>
            </a:r>
          </a:p>
          <a:p>
            <a:pPr lvl="1"/>
            <a:endParaRPr lang="pt-BR" dirty="0" smtClean="0"/>
          </a:p>
          <a:p>
            <a:r>
              <a:rPr lang="pt-BR" dirty="0" smtClean="0"/>
              <a:t>Proveniência </a:t>
            </a:r>
            <a:r>
              <a:rPr lang="pt-BR" dirty="0" smtClean="0"/>
              <a:t>de recursos </a:t>
            </a:r>
            <a:endParaRPr lang="pt-BR" dirty="0" smtClean="0"/>
          </a:p>
          <a:p>
            <a:pPr lvl="1"/>
            <a:r>
              <a:rPr lang="pt-BR" dirty="0" smtClean="0"/>
              <a:t>Um </a:t>
            </a:r>
            <a:r>
              <a:rPr lang="pt-BR" dirty="0" smtClean="0"/>
              <a:t>registro que descreve as entidades e processos envolvidos na produção de um recurso ou que influenciaram o mesmo. </a:t>
            </a:r>
            <a:endParaRPr lang="pt-BR" dirty="0" smtClean="0"/>
          </a:p>
          <a:p>
            <a:pPr lvl="1"/>
            <a:endParaRPr lang="pt-BR" dirty="0" smtClean="0"/>
          </a:p>
          <a:p>
            <a:r>
              <a:rPr lang="pt-BR" dirty="0" smtClean="0"/>
              <a:t>Lançado </a:t>
            </a:r>
            <a:r>
              <a:rPr lang="en-US" dirty="0" err="1" smtClean="0"/>
              <a:t>simultaneamente</a:t>
            </a:r>
            <a:r>
              <a:rPr lang="en-US" dirty="0" smtClean="0"/>
              <a:t> </a:t>
            </a:r>
            <a:r>
              <a:rPr lang="pt-BR" dirty="0" smtClean="0"/>
              <a:t>ao </a:t>
            </a:r>
            <a:r>
              <a:rPr lang="pt-BR" dirty="0" smtClean="0"/>
              <a:t>quarto </a:t>
            </a:r>
            <a:r>
              <a:rPr lang="pt-BR" i="1" dirty="0" err="1" smtClean="0"/>
              <a:t>Provenance</a:t>
            </a:r>
            <a:r>
              <a:rPr lang="pt-BR" i="1" dirty="0" smtClean="0"/>
              <a:t> </a:t>
            </a:r>
            <a:r>
              <a:rPr lang="pt-BR" i="1" dirty="0" err="1" smtClean="0"/>
              <a:t>Challenge</a:t>
            </a:r>
            <a:r>
              <a:rPr lang="pt-BR" i="1" dirty="0" smtClean="0"/>
              <a:t> (2010)</a:t>
            </a:r>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8</a:t>
            </a:fld>
            <a:endParaRPr lang="pt-B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a:t>
            </a:r>
            <a:endParaRPr lang="en-US" dirty="0"/>
          </a:p>
        </p:txBody>
      </p:sp>
      <p:sp>
        <p:nvSpPr>
          <p:cNvPr id="3" name="Content Placeholder 2"/>
          <p:cNvSpPr>
            <a:spLocks noGrp="1"/>
          </p:cNvSpPr>
          <p:nvPr>
            <p:ph idx="1"/>
          </p:nvPr>
        </p:nvSpPr>
        <p:spPr/>
        <p:txBody>
          <a:bodyPr>
            <a:normAutofit fontScale="85000" lnSpcReduction="20000"/>
          </a:bodyPr>
          <a:lstStyle/>
          <a:p>
            <a:r>
              <a:rPr lang="pt-BR" dirty="0" smtClean="0"/>
              <a:t>Classifica </a:t>
            </a:r>
            <a:r>
              <a:rPr lang="pt-BR" dirty="0" smtClean="0"/>
              <a:t>a proveniência em três tipos</a:t>
            </a:r>
            <a:r>
              <a:rPr lang="pt-BR" dirty="0" smtClean="0"/>
              <a:t>:</a:t>
            </a:r>
          </a:p>
          <a:p>
            <a:endParaRPr lang="en-US" dirty="0" smtClean="0"/>
          </a:p>
          <a:p>
            <a:pPr lvl="1"/>
            <a:r>
              <a:rPr lang="pt-BR" b="1" dirty="0" smtClean="0"/>
              <a:t>Centralizado </a:t>
            </a:r>
            <a:r>
              <a:rPr lang="pt-BR" b="1" dirty="0" smtClean="0"/>
              <a:t>em Agentes</a:t>
            </a:r>
            <a:r>
              <a:rPr lang="pt-BR" dirty="0" smtClean="0"/>
              <a:t>: </a:t>
            </a:r>
            <a:r>
              <a:rPr lang="pt-BR" i="1" dirty="0" smtClean="0"/>
              <a:t>Os dados de proveniência visam especificar/registrar </a:t>
            </a:r>
            <a:r>
              <a:rPr lang="pt-BR" i="1" u="sng" dirty="0" smtClean="0"/>
              <a:t>quem</a:t>
            </a:r>
            <a:r>
              <a:rPr lang="pt-BR" i="1" dirty="0" smtClean="0"/>
              <a:t> executou certas ações ou gerou certos objetos</a:t>
            </a:r>
            <a:r>
              <a:rPr lang="pt-BR" i="1" dirty="0" smtClean="0"/>
              <a:t>.</a:t>
            </a:r>
          </a:p>
          <a:p>
            <a:pPr lvl="1"/>
            <a:endParaRPr lang="en-US" dirty="0" smtClean="0"/>
          </a:p>
          <a:p>
            <a:pPr lvl="1"/>
            <a:r>
              <a:rPr lang="pt-BR" b="1" dirty="0" smtClean="0"/>
              <a:t>Centralizada </a:t>
            </a:r>
            <a:r>
              <a:rPr lang="pt-BR" b="1" dirty="0" smtClean="0"/>
              <a:t>em Objetos</a:t>
            </a:r>
            <a:r>
              <a:rPr lang="pt-BR" dirty="0" smtClean="0"/>
              <a:t>:</a:t>
            </a:r>
            <a:r>
              <a:rPr lang="pt-BR" i="1" dirty="0" smtClean="0"/>
              <a:t> Os dados de proveniência visam especificar </a:t>
            </a:r>
            <a:r>
              <a:rPr lang="pt-BR" i="1" u="sng" dirty="0" smtClean="0"/>
              <a:t>quais</a:t>
            </a:r>
            <a:r>
              <a:rPr lang="pt-BR" i="1" dirty="0" smtClean="0"/>
              <a:t> são as partes que compõem um objeto</a:t>
            </a:r>
            <a:r>
              <a:rPr lang="pt-BR" i="1" dirty="0" smtClean="0"/>
              <a:t>.</a:t>
            </a:r>
          </a:p>
          <a:p>
            <a:pPr lvl="1"/>
            <a:endParaRPr lang="en-US" dirty="0" smtClean="0"/>
          </a:p>
          <a:p>
            <a:pPr lvl="1"/>
            <a:r>
              <a:rPr lang="pt-BR" b="1" dirty="0" smtClean="0"/>
              <a:t>Centralizada </a:t>
            </a:r>
            <a:r>
              <a:rPr lang="pt-BR" b="1" dirty="0" smtClean="0"/>
              <a:t>em Processos</a:t>
            </a:r>
            <a:r>
              <a:rPr lang="pt-BR" dirty="0" smtClean="0"/>
              <a:t>:</a:t>
            </a:r>
            <a:r>
              <a:rPr lang="pt-BR" i="1" dirty="0" smtClean="0"/>
              <a:t> Os dados de proveniência visam especificar </a:t>
            </a:r>
            <a:r>
              <a:rPr lang="pt-BR" i="1" u="sng" dirty="0" smtClean="0"/>
              <a:t>como</a:t>
            </a:r>
            <a:r>
              <a:rPr lang="pt-BR" i="1" dirty="0" smtClean="0"/>
              <a:t> foram geradas as informações em questão. Isto é, quais as atividades ou processos que foram executados para que ela existisse.</a:t>
            </a:r>
            <a:endParaRPr lang="en-US" i="1" dirty="0" smtClean="0"/>
          </a:p>
          <a:p>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9</a:t>
            </a:fld>
            <a:endParaRPr lang="pt-BR"/>
          </a:p>
        </p:txBody>
      </p:sp>
    </p:spTree>
  </p:cSld>
  <p:clrMapOvr>
    <a:masterClrMapping/>
  </p:clrMapOvr>
</p:sld>
</file>

<file path=ppt/theme/theme1.xml><?xml version="1.0" encoding="utf-8"?>
<a:theme xmlns:a="http://schemas.openxmlformats.org/drawingml/2006/main" name="uff">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uff</Template>
  <TotalTime>158</TotalTime>
  <Words>2010</Words>
  <Application>Microsoft Office PowerPoint</Application>
  <PresentationFormat>On-screen Show (4:3)</PresentationFormat>
  <Paragraphs>252</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uff</vt:lpstr>
      <vt:lpstr>Uma Comparação entre os Modelos de Proveniência  OPM e PROV</vt:lpstr>
      <vt:lpstr>Motivação</vt:lpstr>
      <vt:lpstr>Motivação</vt:lpstr>
      <vt:lpstr>Proveniência</vt:lpstr>
      <vt:lpstr>Open Provenace Model</vt:lpstr>
      <vt:lpstr>Conceitos Básicos</vt:lpstr>
      <vt:lpstr>Relações de Causalidades</vt:lpstr>
      <vt:lpstr>PROV</vt:lpstr>
      <vt:lpstr>PROV</vt:lpstr>
      <vt:lpstr>Conceitos Básicos</vt:lpstr>
      <vt:lpstr>Relações de Causalidades</vt:lpstr>
      <vt:lpstr>Mapeamento</vt:lpstr>
      <vt:lpstr>Mapeamento</vt:lpstr>
      <vt:lpstr>Conclusão</vt:lpstr>
      <vt:lpstr>Trabalhos Futuros</vt:lpstr>
      <vt:lpstr>Uma Comparação entre os Modelos de Proveniência  OPM e PROV</vt:lpstr>
      <vt:lpstr>OPM</vt:lpstr>
      <vt:lpstr>PROV</vt:lpstr>
      <vt:lpstr>Informação Extra</vt:lpstr>
      <vt:lpstr>Inferência</vt:lpstr>
      <vt:lpstr>Extenção de Relação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Kohwalter</dc:creator>
  <cp:lastModifiedBy>Kohwalter</cp:lastModifiedBy>
  <cp:revision>48</cp:revision>
  <dcterms:created xsi:type="dcterms:W3CDTF">2013-06-14T18:42:43Z</dcterms:created>
  <dcterms:modified xsi:type="dcterms:W3CDTF">2013-06-14T21:21:28Z</dcterms:modified>
</cp:coreProperties>
</file>