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7" r:id="rId11"/>
    <p:sldId id="263" r:id="rId12"/>
    <p:sldId id="264" r:id="rId13"/>
    <p:sldId id="271" r:id="rId14"/>
    <p:sldId id="272" r:id="rId15"/>
    <p:sldId id="277" r:id="rId16"/>
    <p:sldId id="273" r:id="rId17"/>
    <p:sldId id="274" r:id="rId18"/>
    <p:sldId id="265" r:id="rId19"/>
    <p:sldId id="266" r:id="rId20"/>
    <p:sldId id="276" r:id="rId21"/>
    <p:sldId id="268" r:id="rId22"/>
    <p:sldId id="275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46" autoAdjust="0"/>
  </p:normalViewPr>
  <p:slideViewPr>
    <p:cSldViewPr>
      <p:cViewPr varScale="1">
        <p:scale>
          <a:sx n="90" d="100"/>
          <a:sy n="90" d="100"/>
        </p:scale>
        <p:origin x="-5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EA883-6A43-4C6F-99C1-D5EA532ECC09}" type="datetimeFigureOut">
              <a:rPr lang="pt-BR" smtClean="0"/>
              <a:pPr/>
              <a:t>26/06/2011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094CF-D84A-4161-9F88-9244F515EB29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Bom dia, meu nome é </a:t>
            </a:r>
            <a:r>
              <a:rPr lang="pt-BR" dirty="0" err="1" smtClean="0"/>
              <a:t>Troy</a:t>
            </a:r>
            <a:r>
              <a:rPr lang="pt-BR" dirty="0" smtClean="0"/>
              <a:t> </a:t>
            </a:r>
            <a:r>
              <a:rPr lang="pt-BR" dirty="0" err="1" smtClean="0"/>
              <a:t>Kohwalter</a:t>
            </a:r>
            <a:r>
              <a:rPr lang="pt-BR" dirty="0" smtClean="0"/>
              <a:t> e vou apresentar o SDM.</a:t>
            </a:r>
          </a:p>
          <a:p>
            <a:r>
              <a:rPr lang="pt-BR" dirty="0" smtClean="0"/>
              <a:t>Os</a:t>
            </a:r>
            <a:r>
              <a:rPr lang="pt-BR" baseline="0" dirty="0" smtClean="0"/>
              <a:t> meus orientadores neste trabalho foram o </a:t>
            </a:r>
            <a:r>
              <a:rPr lang="pt-BR" baseline="0" dirty="0" err="1" smtClean="0"/>
              <a:t>Esteban</a:t>
            </a:r>
            <a:r>
              <a:rPr lang="pt-BR" baseline="0" dirty="0" smtClean="0"/>
              <a:t> e o Leonardo, ambos professores da UFF.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Neste slide é ilustrado</a:t>
            </a:r>
            <a:r>
              <a:rPr lang="pt-BR" baseline="0" dirty="0" smtClean="0"/>
              <a:t> a interface do jogo SDM. A parte superior é </a:t>
            </a:r>
            <a:r>
              <a:rPr lang="pt-BR" baseline="0" dirty="0" err="1" smtClean="0"/>
              <a:t>responsavel</a:t>
            </a:r>
            <a:r>
              <a:rPr lang="pt-BR" baseline="0" dirty="0" smtClean="0"/>
              <a:t> pelo controle da equipe do jogador. O canto esquerdo exibe o resumo de cada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e das </a:t>
            </a:r>
            <a:r>
              <a:rPr lang="pt-BR" baseline="0" dirty="0" err="1" smtClean="0"/>
              <a:t>dispesas</a:t>
            </a:r>
            <a:r>
              <a:rPr lang="pt-BR" baseline="0" dirty="0" smtClean="0"/>
              <a:t> do jogador. Os estados dos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tambem</a:t>
            </a:r>
            <a:r>
              <a:rPr lang="pt-BR" baseline="0" dirty="0" smtClean="0"/>
              <a:t> são exibidos </a:t>
            </a:r>
            <a:r>
              <a:rPr lang="pt-BR" baseline="0" dirty="0" err="1" smtClean="0"/>
              <a:t>atraves</a:t>
            </a:r>
            <a:r>
              <a:rPr lang="pt-BR" baseline="0" dirty="0" smtClean="0"/>
              <a:t> das barras que ficam em cima de cada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 Em baixo estão as informações do projeto e o controle de passagem do tempo.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Este diagrama ilustra</a:t>
            </a:r>
            <a:r>
              <a:rPr lang="pt-BR" baseline="0" dirty="0" smtClean="0"/>
              <a:t> o SDM, podendo perceber que a gestão de pessoas é um ponto fundamental do SDM. 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possuem atributos, especializações e podem fazer treinamentos para adquirir novas especializações. Além disso existem diversos papéis que um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pode desempenhar.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Estes papéis são de 6 tipos:</a:t>
            </a:r>
            <a:r>
              <a:rPr lang="pt-BR" baseline="0" dirty="0" smtClean="0"/>
              <a:t> Analista, que é </a:t>
            </a:r>
            <a:r>
              <a:rPr lang="pt-BR" baseline="0" dirty="0" err="1" smtClean="0"/>
              <a:t>responsavel</a:t>
            </a:r>
            <a:r>
              <a:rPr lang="pt-BR" baseline="0" dirty="0" smtClean="0"/>
              <a:t> em conversar com o cliente para validar o modelo do software que esta sendo desenvolvido; O </a:t>
            </a:r>
            <a:r>
              <a:rPr lang="pt-BR" baseline="0" dirty="0" err="1" smtClean="0"/>
              <a:t>arquireto</a:t>
            </a:r>
            <a:r>
              <a:rPr lang="pt-BR" baseline="0" dirty="0" smtClean="0"/>
              <a:t> que cria planos de testes.; O gerente; Marketing que auxilia o analista durante as validações e faz negociações com o cliente; Programador que desenvolve o software e insere </a:t>
            </a:r>
            <a:r>
              <a:rPr lang="pt-BR" baseline="0" dirty="0" err="1" smtClean="0"/>
              <a:t>bugs</a:t>
            </a:r>
            <a:r>
              <a:rPr lang="pt-BR" baseline="0" dirty="0" smtClean="0"/>
              <a:t>; e o testador que no SDM, é </a:t>
            </a:r>
            <a:r>
              <a:rPr lang="pt-BR" baseline="0" dirty="0" err="1" smtClean="0"/>
              <a:t>responsavel</a:t>
            </a:r>
            <a:r>
              <a:rPr lang="pt-BR" baseline="0" dirty="0" smtClean="0"/>
              <a:t> em remover os </a:t>
            </a:r>
            <a:r>
              <a:rPr lang="pt-BR" baseline="0" dirty="0" err="1" smtClean="0"/>
              <a:t>bugs</a:t>
            </a:r>
            <a:r>
              <a:rPr lang="pt-BR" baseline="0" dirty="0" smtClean="0"/>
              <a:t> colocados pelo programador.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Além dos papéis, os </a:t>
            </a:r>
            <a:r>
              <a:rPr lang="pt-BR" dirty="0" err="1" smtClean="0"/>
              <a:t>funcionarios</a:t>
            </a:r>
            <a:r>
              <a:rPr lang="pt-BR" dirty="0" smtClean="0"/>
              <a:t> podem</a:t>
            </a:r>
            <a:r>
              <a:rPr lang="pt-BR" baseline="0" dirty="0" smtClean="0"/>
              <a:t> desempenhar diferentes cargos na empresa, podendo ser </a:t>
            </a:r>
            <a:r>
              <a:rPr lang="pt-BR" baseline="0" dirty="0" err="1" smtClean="0"/>
              <a:t>junior</a:t>
            </a:r>
            <a:r>
              <a:rPr lang="pt-BR" baseline="0" dirty="0" smtClean="0"/>
              <a:t>, pleno ou </a:t>
            </a:r>
            <a:r>
              <a:rPr lang="pt-BR" baseline="0" dirty="0" err="1" smtClean="0"/>
              <a:t>senior</a:t>
            </a:r>
            <a:r>
              <a:rPr lang="pt-BR" baseline="0" dirty="0" smtClean="0"/>
              <a:t>. Estes cargos são utilizados para modificar o desempenho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consequentemente</a:t>
            </a:r>
            <a:r>
              <a:rPr lang="pt-BR" baseline="0" dirty="0" smtClean="0"/>
              <a:t> o </a:t>
            </a:r>
            <a:r>
              <a:rPr lang="pt-BR" baseline="0" dirty="0" err="1" smtClean="0"/>
              <a:t>salario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os atributos dos </a:t>
            </a:r>
            <a:r>
              <a:rPr lang="pt-BR" dirty="0" err="1" smtClean="0"/>
              <a:t>funcionarios</a:t>
            </a:r>
            <a:r>
              <a:rPr lang="pt-BR" dirty="0" smtClean="0"/>
              <a:t>, foi feito um estudo</a:t>
            </a:r>
            <a:r>
              <a:rPr lang="pt-BR" baseline="0" dirty="0" smtClean="0"/>
              <a:t> sobre </a:t>
            </a:r>
            <a:r>
              <a:rPr lang="pt-BR" baseline="0" dirty="0" err="1" smtClean="0"/>
              <a:t>possiveis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caracteristicas</a:t>
            </a:r>
            <a:r>
              <a:rPr lang="pt-BR" baseline="0" dirty="0" smtClean="0"/>
              <a:t> de pessoas que desempenham os papeis presentes no SDM.</a:t>
            </a:r>
          </a:p>
          <a:p>
            <a:r>
              <a:rPr lang="pt-BR" baseline="0" dirty="0" smtClean="0"/>
              <a:t>Refinando os resultados encontrados por Santos e Russo, foram escolhidos 9 atributos que representariam 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 Estes 9 atributos são utilizados para o calculo dos atributos de desempenho, que não são </a:t>
            </a:r>
            <a:r>
              <a:rPr lang="pt-BR" baseline="0" dirty="0" err="1" smtClean="0"/>
              <a:t>visiveis</a:t>
            </a:r>
            <a:r>
              <a:rPr lang="pt-BR" baseline="0" dirty="0" smtClean="0"/>
              <a:t> para o jogador. Como os </a:t>
            </a:r>
            <a:r>
              <a:rPr lang="pt-BR" baseline="0" dirty="0" err="1" smtClean="0"/>
              <a:t>unicos</a:t>
            </a:r>
            <a:r>
              <a:rPr lang="pt-BR" baseline="0" dirty="0" smtClean="0"/>
              <a:t> atributos exibidos ao jogador são os humanos, cabe ao jogador analisar estes atributos e deduzir qual </a:t>
            </a:r>
            <a:r>
              <a:rPr lang="pt-BR" baseline="0" dirty="0" err="1" smtClean="0"/>
              <a:t>papél</a:t>
            </a:r>
            <a:r>
              <a:rPr lang="pt-BR" baseline="0" dirty="0" smtClean="0"/>
              <a:t> é mais adequado para 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Além</a:t>
            </a:r>
            <a:r>
              <a:rPr lang="pt-BR" baseline="0" dirty="0" smtClean="0"/>
              <a:t> dos atributos, 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possuem especializações. Estas </a:t>
            </a:r>
            <a:r>
              <a:rPr lang="pt-BR" baseline="0" dirty="0" err="1" smtClean="0"/>
              <a:t>especializacoes</a:t>
            </a:r>
            <a:r>
              <a:rPr lang="pt-BR" baseline="0" dirty="0" smtClean="0"/>
              <a:t> podem ser de 3 tipos: ferramentas, que são </a:t>
            </a:r>
            <a:r>
              <a:rPr lang="pt-BR" baseline="0" dirty="0" err="1" smtClean="0"/>
              <a:t>utilziadas</a:t>
            </a:r>
            <a:r>
              <a:rPr lang="pt-BR" baseline="0" dirty="0" smtClean="0"/>
              <a:t> para </a:t>
            </a:r>
            <a:r>
              <a:rPr lang="pt-BR" baseline="0" dirty="0" err="1" smtClean="0"/>
              <a:t>auxilar</a:t>
            </a:r>
            <a:r>
              <a:rPr lang="pt-BR" baseline="0" dirty="0" smtClean="0"/>
              <a:t> 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; de linguagem de programação e metodologia que são utilizados para avaliar o desempenho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Caso</a:t>
            </a:r>
            <a:r>
              <a:rPr lang="pt-BR" baseline="0" dirty="0" smtClean="0"/>
              <a:t> um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não possua uma especialização, é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coloca-lo</a:t>
            </a:r>
            <a:r>
              <a:rPr lang="pt-BR" baseline="0" dirty="0" smtClean="0"/>
              <a:t> em treinamento para adquiri-la.</a:t>
            </a:r>
          </a:p>
          <a:p>
            <a:r>
              <a:rPr lang="pt-BR" baseline="0" dirty="0" smtClean="0"/>
              <a:t>Um outro aspecto do SDM é a relação de horas de trabalho, moral e estamina. As horas de trabalho é utilizada para afetar a negativamente a estamina caso trabalhe mais que 40 horas semanais e positivamente </a:t>
            </a:r>
            <a:r>
              <a:rPr lang="pt-BR" baseline="0" dirty="0" err="1" smtClean="0"/>
              <a:t>quaso</a:t>
            </a:r>
            <a:r>
              <a:rPr lang="pt-BR" baseline="0" dirty="0" smtClean="0"/>
              <a:t> trabalhe menos. O moral é afetado por promoções, </a:t>
            </a:r>
            <a:r>
              <a:rPr lang="pt-BR" baseline="0" dirty="0" err="1" smtClean="0"/>
              <a:t>conclusao</a:t>
            </a:r>
            <a:r>
              <a:rPr lang="pt-BR" baseline="0" dirty="0" smtClean="0"/>
              <a:t> de projetos e falta de pagamento. O moral em conjunto com a estamina são utilizados para calcular o rendimento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No exemplo desta figura, é mostrado o ganho de estamina dos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por estarem trabalhando menos horas.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</a:t>
            </a:r>
            <a:r>
              <a:rPr lang="pt-BR" baseline="0" dirty="0" smtClean="0"/>
              <a:t> SDM é permitido fazer modificações na equipe do jogador </a:t>
            </a:r>
            <a:r>
              <a:rPr lang="pt-BR" baseline="0" dirty="0" err="1" smtClean="0"/>
              <a:t>atravez</a:t>
            </a:r>
            <a:r>
              <a:rPr lang="pt-BR" baseline="0" dirty="0" smtClean="0"/>
              <a:t> de contratações e demissões. As </a:t>
            </a:r>
            <a:r>
              <a:rPr lang="pt-BR" baseline="0" dirty="0" err="1" smtClean="0"/>
              <a:t>demissoes</a:t>
            </a:r>
            <a:r>
              <a:rPr lang="pt-BR" baseline="0" dirty="0" smtClean="0"/>
              <a:t> podem ser pelo jogador ou pela insatisfação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 A tela de contratação exibida nesta figura mostra a lista de </a:t>
            </a:r>
            <a:r>
              <a:rPr lang="pt-BR" baseline="0" dirty="0" err="1" smtClean="0"/>
              <a:t>possiveis</a:t>
            </a:r>
            <a:r>
              <a:rPr lang="pt-BR" baseline="0" dirty="0" smtClean="0"/>
              <a:t> candidatos, que caso algum seja selecionado uma janela com as </a:t>
            </a:r>
            <a:r>
              <a:rPr lang="pt-BR" baseline="0" dirty="0" err="1" smtClean="0"/>
              <a:t>caracteristas</a:t>
            </a:r>
            <a:r>
              <a:rPr lang="pt-BR" baseline="0" dirty="0" smtClean="0"/>
              <a:t> dele será exibida. E do outro lado a equipe do jogador, onde deve escolher qual “</a:t>
            </a:r>
            <a:r>
              <a:rPr lang="pt-BR" baseline="0" dirty="0" err="1" smtClean="0"/>
              <a:t>slot</a:t>
            </a:r>
            <a:r>
              <a:rPr lang="pt-BR" baseline="0" dirty="0" smtClean="0"/>
              <a:t>” o novo candidato vai ocupar.</a:t>
            </a:r>
          </a:p>
          <a:p>
            <a:r>
              <a:rPr lang="pt-BR" baseline="0" dirty="0" smtClean="0"/>
              <a:t>Alem da contratação, ao decorrer no desenvolvimento do produto é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negociar com o cliente para alterar algumas </a:t>
            </a:r>
            <a:r>
              <a:rPr lang="pt-BR" baseline="0" dirty="0" err="1" smtClean="0"/>
              <a:t>caracteriscas</a:t>
            </a:r>
            <a:r>
              <a:rPr lang="pt-BR" baseline="0" dirty="0" smtClean="0"/>
              <a:t> do contrato, como ilustrado por esta figura e criar </a:t>
            </a:r>
            <a:r>
              <a:rPr lang="pt-BR" baseline="0" dirty="0" err="1" smtClean="0"/>
              <a:t>prototipos</a:t>
            </a:r>
            <a:r>
              <a:rPr lang="pt-BR" baseline="0" dirty="0" smtClean="0"/>
              <a:t> para o cliente com o intuito de aumentar a validação do modelo.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Diferencial do SDM em relação aos</a:t>
            </a:r>
            <a:r>
              <a:rPr lang="pt-BR" baseline="0" dirty="0" smtClean="0"/>
              <a:t> demais jogos citados é de ter foco em </a:t>
            </a:r>
            <a:r>
              <a:rPr lang="pt-BR" baseline="0" dirty="0" err="1" smtClean="0"/>
              <a:t>gestao</a:t>
            </a:r>
            <a:r>
              <a:rPr lang="pt-BR" baseline="0" dirty="0" smtClean="0"/>
              <a:t> de pessoas, </a:t>
            </a:r>
            <a:r>
              <a:rPr lang="pt-BR" baseline="0" dirty="0" err="1" smtClean="0"/>
              <a:t>consequentimente</a:t>
            </a:r>
            <a:r>
              <a:rPr lang="pt-BR" baseline="0" dirty="0" smtClean="0"/>
              <a:t> em recursos humanos. Ter a passagem de tempo em tempo real, mas permitindo o jogador a pausar o jogo a qualquer momento. E ser desenvolvido em um ambiente totalmente 3D.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Depois</a:t>
            </a:r>
            <a:r>
              <a:rPr lang="pt-BR" baseline="0" dirty="0" smtClean="0"/>
              <a:t> que saiu a primeira </a:t>
            </a:r>
            <a:r>
              <a:rPr lang="pt-BR" baseline="0" dirty="0" err="1" smtClean="0"/>
              <a:t>versao</a:t>
            </a:r>
            <a:r>
              <a:rPr lang="pt-BR" baseline="0" dirty="0" smtClean="0"/>
              <a:t> do SDM, foi feita uma </a:t>
            </a:r>
            <a:r>
              <a:rPr lang="pt-BR" baseline="0" dirty="0" err="1" smtClean="0"/>
              <a:t>avaliacao</a:t>
            </a:r>
            <a:r>
              <a:rPr lang="pt-BR" baseline="0" dirty="0" smtClean="0"/>
              <a:t> com alguns </a:t>
            </a:r>
            <a:r>
              <a:rPr lang="pt-BR" baseline="0" dirty="0" err="1" smtClean="0"/>
              <a:t>voluntarios</a:t>
            </a:r>
            <a:r>
              <a:rPr lang="pt-BR" baseline="0" dirty="0" smtClean="0"/>
              <a:t> sobre o que eles acham do SDM.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levou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criaçao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SDM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conceitos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apresentados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aulas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teoricas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poucos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praticos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propostos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praticos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ajudam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fixacao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conteudo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aprendido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aulas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muitas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pequenos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sempre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estimulam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aluno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particulamente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adoro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jogos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passatempo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atraente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jogos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possuem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objetivos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interativos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fornecem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entretenimento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aprendizado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SDM tem como finalidade</a:t>
            </a:r>
            <a:r>
              <a:rPr lang="pt-BR" baseline="0" dirty="0" smtClean="0"/>
              <a:t> em auxiliar no entendimento dos conceitos e ensinar a </a:t>
            </a:r>
            <a:r>
              <a:rPr lang="pt-BR" baseline="0" dirty="0" err="1" smtClean="0"/>
              <a:t>importancia</a:t>
            </a:r>
            <a:r>
              <a:rPr lang="pt-BR" baseline="0" dirty="0" smtClean="0"/>
              <a:t> dos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e seus papéis.</a:t>
            </a:r>
          </a:p>
          <a:p>
            <a:r>
              <a:rPr lang="pt-BR" baseline="0" dirty="0" smtClean="0"/>
              <a:t>Na atual versão do jogo, existe algumas limitações, como por exemplo não é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definir iterações que forneçam resultados de desempenho do </a:t>
            </a:r>
            <a:r>
              <a:rPr lang="pt-BR" baseline="0" dirty="0" err="1" smtClean="0"/>
              <a:t>periodo</a:t>
            </a:r>
            <a:r>
              <a:rPr lang="pt-BR" baseline="0" dirty="0" smtClean="0"/>
              <a:t> definido.</a:t>
            </a:r>
          </a:p>
          <a:p>
            <a:r>
              <a:rPr lang="pt-BR" baseline="0" dirty="0" smtClean="0"/>
              <a:t>Futuras modificações que podem ser feitas no SDM é a </a:t>
            </a:r>
            <a:r>
              <a:rPr lang="pt-BR" baseline="0" dirty="0" err="1" smtClean="0"/>
              <a:t>inclusao</a:t>
            </a:r>
            <a:r>
              <a:rPr lang="pt-BR" baseline="0" dirty="0" smtClean="0"/>
              <a:t> de iterações e aprofundamento das metodologias de trabalho, que na atual versão só é utilizado para distinção.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 smtClean="0"/>
              <a:t>Brevemente vou apresentar 5 jogos de ensino de ES já desenvolvidos, que são o SIMSE, </a:t>
            </a:r>
            <a:r>
              <a:rPr lang="pt-BR" baseline="0" dirty="0" err="1" smtClean="0"/>
              <a:t>PnP</a:t>
            </a:r>
            <a:r>
              <a:rPr lang="pt-BR" baseline="0" dirty="0" smtClean="0"/>
              <a:t>, TIM, SIMULES e o JEEES.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SimSE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um jogo de ensino de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 desenvolvido por Emily Oh Navarro onde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jogador tem o cargo de gerente de projetos.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Neste jogo é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possivel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fazer customizações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modelos de processos de softwares e conta com uma interface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grafica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fornece feedback para o jogador.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PnP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um jogo de cartas desenvolvido por Baker utilizado para o ensino de ES. O jogo simula o processo de desenvolvimento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software desde a concepção até a conclusão e os jogadores tem o papel de gerentes de projetos.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Incredible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Manager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é um jogo de simulação de ES desenvolvido por Dantas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 o foco em gerenciamento de projeto. O jogador neste jogo tem a função de gerente.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Este jogo foca em planos de desenvolvimento.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um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jogo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cartas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ensino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desenvolvido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Figueiredo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baseado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jogo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PnP. Similar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predecessor,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aprimora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dinamica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jogo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PnP,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melhorando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cartas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Jogo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Estratégia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Ensino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ES (JEEES) é um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jogo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cartas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educacional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desenvolvido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pela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Karen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Figueiredo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é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baseado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ensino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conceitos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praticas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Gerencia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Configuração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possivel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alterar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atravez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inclusão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criação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novas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cartas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SDM</a:t>
            </a:r>
            <a:r>
              <a:rPr lang="pt-BR" baseline="0" dirty="0" smtClean="0"/>
              <a:t> pertence a categoria de jogos sérios, ou seja, é utilizado como uma ferramenta de aprendizado.</a:t>
            </a:r>
          </a:p>
          <a:p>
            <a:r>
              <a:rPr lang="pt-BR" baseline="0" dirty="0" smtClean="0"/>
              <a:t>O objetivo deste jogo é auxiliar no aprendizado de conceitos e praticas de ES, especificamente de gestão de pessoas, que é um ponto importante para a produção de softwares de qualidade. Além disso o jogo também transmite a ideia que o cliente, quando contrata os </a:t>
            </a:r>
            <a:r>
              <a:rPr lang="pt-BR" baseline="0" dirty="0" err="1" smtClean="0"/>
              <a:t>serviçõs</a:t>
            </a:r>
            <a:r>
              <a:rPr lang="pt-BR" baseline="0" dirty="0" smtClean="0"/>
              <a:t> do jogador, possui requisitos que devem ser respeitados.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E24F-E0DE-4DA1-9105-4F3C7EAC7004}" type="datetime1">
              <a:rPr lang="pt-BR" smtClean="0"/>
              <a:pPr/>
              <a:t>26/06/2011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4B7C-B26C-4FD8-8AC7-000ADDE7D105}" type="datetime1">
              <a:rPr lang="pt-BR" smtClean="0"/>
              <a:pPr/>
              <a:t>26/06/2011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051A-8B0B-43C8-BE21-E725CE790B54}" type="datetime1">
              <a:rPr lang="pt-BR" smtClean="0"/>
              <a:pPr/>
              <a:t>26/06/2011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BDB-495C-4BB5-AD49-58C300AE01CF}" type="datetime1">
              <a:rPr lang="pt-BR" smtClean="0"/>
              <a:pPr/>
              <a:t>26/06/2011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C441-06B8-491B-8ED8-D1AF83395783}" type="datetime1">
              <a:rPr lang="pt-BR" smtClean="0"/>
              <a:pPr/>
              <a:t>26/06/2011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1767-6CF3-40F5-BBA2-043B826B2267}" type="datetime1">
              <a:rPr lang="pt-BR" smtClean="0"/>
              <a:pPr/>
              <a:t>26/06/2011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51A9-C1FF-4899-99DB-C6738D3C7571}" type="datetime1">
              <a:rPr lang="pt-BR" smtClean="0"/>
              <a:pPr/>
              <a:t>26/06/2011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940B-4769-4153-8D5F-9FF733D34FF4}" type="datetime1">
              <a:rPr lang="pt-BR" smtClean="0"/>
              <a:pPr/>
              <a:t>26/06/2011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DFD4-FA6C-48AF-81DB-D21C39C8F84C}" type="datetime1">
              <a:rPr lang="pt-BR" smtClean="0"/>
              <a:pPr/>
              <a:t>26/06/2011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7F20-0339-42AE-B0FF-033D3E7FC8FA}" type="datetime1">
              <a:rPr lang="pt-BR" smtClean="0"/>
              <a:pPr/>
              <a:t>26/06/2011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62-A012-4A91-9D82-D9E2E9C8A2D2}" type="datetime1">
              <a:rPr lang="pt-BR" smtClean="0"/>
              <a:pPr/>
              <a:t>26/06/2011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B1B35-5594-478C-AA32-C02987ED0CAA}" type="datetime1">
              <a:rPr lang="pt-BR" smtClean="0"/>
              <a:pPr/>
              <a:t>26/06/2011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SDM 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dirty="0"/>
              <a:t>JOGO DE ENSINO DE </a:t>
            </a:r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</p:spPr>
        <p:txBody>
          <a:bodyPr>
            <a:normAutofit fontScale="85000" lnSpcReduction="10000"/>
          </a:bodyPr>
          <a:lstStyle/>
          <a:p>
            <a:r>
              <a:rPr lang="pt-BR" dirty="0" err="1" smtClean="0"/>
              <a:t>Troy</a:t>
            </a:r>
            <a:r>
              <a:rPr lang="pt-BR" dirty="0" smtClean="0"/>
              <a:t> Costa </a:t>
            </a:r>
            <a:r>
              <a:rPr lang="pt-BR" dirty="0" err="1" smtClean="0"/>
              <a:t>Kohwalter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Orientadores: </a:t>
            </a:r>
          </a:p>
          <a:p>
            <a:r>
              <a:rPr lang="pt-BR" dirty="0" err="1" smtClean="0"/>
              <a:t>Esteban</a:t>
            </a:r>
            <a:r>
              <a:rPr lang="pt-BR" dirty="0" smtClean="0"/>
              <a:t> W. Gonzalez </a:t>
            </a:r>
            <a:r>
              <a:rPr lang="pt-BR" dirty="0" err="1" smtClean="0"/>
              <a:t>Clua</a:t>
            </a:r>
            <a:endParaRPr lang="pt-BR" dirty="0" smtClean="0"/>
          </a:p>
          <a:p>
            <a:r>
              <a:rPr lang="pt-BR" dirty="0" smtClean="0"/>
              <a:t>Leonardo G. Paulino Murta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370"/>
            <a:ext cx="9144000" cy="683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96752"/>
            <a:ext cx="7735181" cy="548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FUNCIONÁRIOS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PAPÉIS</a:t>
            </a:r>
          </a:p>
          <a:p>
            <a:pPr lvl="1"/>
            <a:endParaRPr lang="pt-BR" dirty="0" smtClean="0"/>
          </a:p>
          <a:p>
            <a:pPr lvl="2"/>
            <a:r>
              <a:rPr lang="pt-BR" dirty="0" smtClean="0"/>
              <a:t>ANALISTA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ARQUITETO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GERENTE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MARKETING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PROGRAMADOR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TESTADOR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348880"/>
            <a:ext cx="510338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FUNCIONÁRIOS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CARGO</a:t>
            </a:r>
          </a:p>
          <a:p>
            <a:pPr lvl="1"/>
            <a:endParaRPr lang="pt-BR" dirty="0" smtClean="0"/>
          </a:p>
          <a:p>
            <a:pPr lvl="2"/>
            <a:r>
              <a:rPr lang="pt-BR" dirty="0" smtClean="0"/>
              <a:t>JUNIOR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PLENO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SENIOR</a:t>
            </a:r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348880"/>
            <a:ext cx="510338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FUNCIONÁRIOS</a:t>
            </a:r>
          </a:p>
          <a:p>
            <a:pPr lvl="2">
              <a:buNone/>
            </a:pPr>
            <a:endParaRPr lang="pt-BR" dirty="0" smtClean="0"/>
          </a:p>
          <a:p>
            <a:pPr lvl="1"/>
            <a:r>
              <a:rPr lang="pt-BR" dirty="0" smtClean="0"/>
              <a:t>ATRIBUTOS</a:t>
            </a:r>
          </a:p>
          <a:p>
            <a:pPr lvl="1">
              <a:buNone/>
            </a:pPr>
            <a:r>
              <a:rPr lang="pt-BR" sz="1800" dirty="0" smtClean="0"/>
              <a:t>(Santos 2005 e Russo 2007)</a:t>
            </a:r>
            <a:endParaRPr lang="pt-BR" dirty="0" smtClean="0"/>
          </a:p>
          <a:p>
            <a:pPr lvl="2"/>
            <a:r>
              <a:rPr lang="pt-BR" dirty="0" smtClean="0"/>
              <a:t>HUMANOS</a:t>
            </a:r>
          </a:p>
          <a:p>
            <a:pPr lvl="3"/>
            <a:r>
              <a:rPr lang="pt-BR" dirty="0" smtClean="0"/>
              <a:t>9 ATRIBUTOS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DESEMPENHO</a:t>
            </a:r>
          </a:p>
          <a:p>
            <a:pPr lvl="3"/>
            <a:r>
              <a:rPr lang="pt-BR" dirty="0" smtClean="0"/>
              <a:t>6 ATRIBUTOS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772816"/>
            <a:ext cx="4079032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RELAÇÃO ATRIBUTOS HUMANOS E DESEMPENHO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74467"/>
            <a:ext cx="8388424" cy="237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FUNCIONÁRIOS</a:t>
            </a:r>
          </a:p>
          <a:p>
            <a:pPr lvl="1">
              <a:buNone/>
            </a:pPr>
            <a:endParaRPr lang="pt-BR" dirty="0" smtClean="0"/>
          </a:p>
          <a:p>
            <a:pPr lvl="1"/>
            <a:r>
              <a:rPr lang="pt-BR" dirty="0" smtClean="0"/>
              <a:t>ESPECIALIZAÇÕES</a:t>
            </a:r>
          </a:p>
          <a:p>
            <a:pPr lvl="1"/>
            <a:endParaRPr lang="pt-BR" dirty="0" smtClean="0"/>
          </a:p>
          <a:p>
            <a:pPr lvl="2"/>
            <a:r>
              <a:rPr lang="pt-BR" dirty="0" smtClean="0"/>
              <a:t>FERRAMENTAS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LINGUAGEM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METODOLOGIA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348880"/>
            <a:ext cx="441867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FUNCIONÁRIOS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TREINAMENTO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HORAS DE TRABALHO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MORAL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ESTAMINA</a:t>
            </a:r>
          </a:p>
          <a:p>
            <a:endParaRPr lang="pt-B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988840"/>
            <a:ext cx="3941665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581128"/>
            <a:ext cx="430505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EQUIPE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CONTRATAÇÃO</a:t>
            </a:r>
          </a:p>
          <a:p>
            <a:pPr lvl="1"/>
            <a:endParaRPr lang="pt-BR" dirty="0"/>
          </a:p>
          <a:p>
            <a:r>
              <a:rPr lang="pt-BR" dirty="0" smtClean="0"/>
              <a:t>DESENVOLVIMENTO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PRODUTO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NEGOCIAÇÃO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PROTOTIPAÇÃO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060848"/>
            <a:ext cx="26193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1412776"/>
            <a:ext cx="2454133" cy="260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4221088"/>
            <a:ext cx="2454668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DIFERENCIAL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RECURSOS HUMANOS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GESTÃO DE PESSOAS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TEMPO REAL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3D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AULAS TEORICAS</a:t>
            </a:r>
          </a:p>
          <a:p>
            <a:endParaRPr lang="pt-BR" dirty="0"/>
          </a:p>
          <a:p>
            <a:r>
              <a:rPr lang="pt-BR" dirty="0" smtClean="0"/>
              <a:t>TRABALHOS PRATICOS</a:t>
            </a:r>
          </a:p>
          <a:p>
            <a:endParaRPr lang="pt-BR" dirty="0"/>
          </a:p>
          <a:p>
            <a:r>
              <a:rPr lang="pt-BR" dirty="0" smtClean="0"/>
              <a:t>JOGOS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AVALIAÇÃO PRELIMINAR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912768" cy="54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CONCLUSAO</a:t>
            </a:r>
          </a:p>
          <a:p>
            <a:pPr lvl="1"/>
            <a:r>
              <a:rPr lang="pt-BR" dirty="0" smtClean="0"/>
              <a:t>ENTENDIMENTO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APRENDIZADO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LIMITAÇÕES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SDM 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dirty="0"/>
              <a:t>JOGO DE ENSINO DE </a:t>
            </a:r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</p:spPr>
        <p:txBody>
          <a:bodyPr>
            <a:normAutofit fontScale="85000" lnSpcReduction="10000"/>
          </a:bodyPr>
          <a:lstStyle/>
          <a:p>
            <a:r>
              <a:rPr lang="pt-BR" dirty="0" err="1" smtClean="0"/>
              <a:t>Troy</a:t>
            </a:r>
            <a:r>
              <a:rPr lang="pt-BR" dirty="0" smtClean="0"/>
              <a:t> Costa </a:t>
            </a:r>
            <a:r>
              <a:rPr lang="pt-BR" dirty="0" err="1" smtClean="0"/>
              <a:t>Kohwalter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Orientadores: </a:t>
            </a:r>
          </a:p>
          <a:p>
            <a:r>
              <a:rPr lang="pt-BR" dirty="0" err="1" smtClean="0"/>
              <a:t>Esteban</a:t>
            </a:r>
            <a:r>
              <a:rPr lang="pt-BR" dirty="0" smtClean="0"/>
              <a:t> W. Gonzalez </a:t>
            </a:r>
            <a:r>
              <a:rPr lang="pt-BR" dirty="0" err="1" smtClean="0"/>
              <a:t>Clua</a:t>
            </a:r>
            <a:endParaRPr lang="pt-BR" dirty="0" smtClean="0"/>
          </a:p>
          <a:p>
            <a:r>
              <a:rPr lang="pt-BR" dirty="0" smtClean="0"/>
              <a:t>Leonardo G. Paulino Murta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SIMSE</a:t>
            </a:r>
          </a:p>
          <a:p>
            <a:endParaRPr lang="pt-BR" dirty="0" smtClean="0"/>
          </a:p>
          <a:p>
            <a:r>
              <a:rPr lang="pt-BR" dirty="0" smtClean="0"/>
              <a:t>PROBLEMS AND PROGRAMMERS</a:t>
            </a:r>
          </a:p>
          <a:p>
            <a:endParaRPr lang="pt-BR" dirty="0" smtClean="0"/>
          </a:p>
          <a:p>
            <a:r>
              <a:rPr lang="pt-BR" dirty="0" smtClean="0"/>
              <a:t>TIM</a:t>
            </a:r>
          </a:p>
          <a:p>
            <a:endParaRPr lang="pt-BR" dirty="0" smtClean="0"/>
          </a:p>
          <a:p>
            <a:r>
              <a:rPr lang="pt-BR" dirty="0" smtClean="0"/>
              <a:t>SIMULES</a:t>
            </a:r>
          </a:p>
          <a:p>
            <a:endParaRPr lang="pt-BR" dirty="0" smtClean="0"/>
          </a:p>
          <a:p>
            <a:r>
              <a:rPr lang="pt-BR" dirty="0" smtClean="0"/>
              <a:t>JEEES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SIMSE</a:t>
            </a:r>
            <a:br>
              <a:rPr lang="pt-BR" dirty="0" smtClean="0"/>
            </a:br>
            <a:r>
              <a:rPr lang="pt-BR" dirty="0" smtClean="0"/>
              <a:t>NAVARRO 2002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312" y="1696244"/>
            <a:ext cx="64293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PROBLEMS AND PROGRAMMERS</a:t>
            </a:r>
            <a:br>
              <a:rPr lang="pt-BR" dirty="0" smtClean="0"/>
            </a:br>
            <a:r>
              <a:rPr lang="pt-BR" dirty="0" smtClean="0"/>
              <a:t>BAKER 2003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9325" y="2205831"/>
            <a:ext cx="47053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TIM</a:t>
            </a:r>
            <a:br>
              <a:rPr lang="pt-BR" dirty="0" smtClean="0"/>
            </a:br>
            <a:r>
              <a:rPr lang="pt-BR" dirty="0" smtClean="0"/>
              <a:t>DANTAS 2004</a:t>
            </a: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412776"/>
            <a:ext cx="485384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5157192"/>
            <a:ext cx="4320480" cy="132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SIMULES</a:t>
            </a:r>
            <a:br>
              <a:rPr lang="pt-BR" dirty="0" smtClean="0"/>
            </a:br>
            <a:r>
              <a:rPr lang="pt-BR" dirty="0" smtClean="0"/>
              <a:t>FIGUEIREDO 2007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80928"/>
            <a:ext cx="31146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2132856"/>
            <a:ext cx="463867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JEEES</a:t>
            </a:r>
            <a:br>
              <a:rPr lang="pt-BR" dirty="0" smtClean="0"/>
            </a:br>
            <a:r>
              <a:rPr lang="pt-BR" dirty="0" smtClean="0"/>
              <a:t>FIGUEIREDO, K. 2010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789040"/>
            <a:ext cx="3744416" cy="2842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556792"/>
            <a:ext cx="639071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JOGO SÉRIO</a:t>
            </a:r>
          </a:p>
          <a:p>
            <a:endParaRPr lang="pt-BR" dirty="0"/>
          </a:p>
          <a:p>
            <a:r>
              <a:rPr lang="pt-BR" dirty="0" smtClean="0"/>
              <a:t>OBJETIVOS: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APRENDIZADO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GESTÃO DE PESSOAS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NECESSIDADES DO CLIENTE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1381</Words>
  <Application>Microsoft Office PowerPoint</Application>
  <PresentationFormat>On-screen Show (4:3)</PresentationFormat>
  <Paragraphs>206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SDM   JOGO DE ENSINO DE ENGENHARIA DE SOFTWARE</vt:lpstr>
      <vt:lpstr>MOTIVAÇÃO</vt:lpstr>
      <vt:lpstr>Trabalhos Relacionados</vt:lpstr>
      <vt:lpstr>SIMSE NAVARRO 2002</vt:lpstr>
      <vt:lpstr>PROBLEMS AND PROGRAMMERS BAKER 2003</vt:lpstr>
      <vt:lpstr>TIM DANTAS 2004</vt:lpstr>
      <vt:lpstr>SIMULES FIGUEIREDO 2007</vt:lpstr>
      <vt:lpstr>JEEES FIGUEIREDO, K. 2010</vt:lpstr>
      <vt:lpstr>SDM</vt:lpstr>
      <vt:lpstr>SDM</vt:lpstr>
      <vt:lpstr>SDM</vt:lpstr>
      <vt:lpstr>SDM</vt:lpstr>
      <vt:lpstr>SDM</vt:lpstr>
      <vt:lpstr>SDM</vt:lpstr>
      <vt:lpstr>RELAÇÃO ATRIBUTOS HUMANOS E DESEMPENHO</vt:lpstr>
      <vt:lpstr>SDM</vt:lpstr>
      <vt:lpstr>SDM</vt:lpstr>
      <vt:lpstr>SDM</vt:lpstr>
      <vt:lpstr>SDM</vt:lpstr>
      <vt:lpstr>AVALIAÇÃO PRELIMINAR </vt:lpstr>
      <vt:lpstr>SDM</vt:lpstr>
      <vt:lpstr>SDM   JOGO DE ENSINO DE ENGENHARIA DE SOFTWARE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MANAGER – JOGO DE ENSINO DE ENGENHARIA DE SOFTWARE</dc:title>
  <dc:creator>Kohwalter</dc:creator>
  <cp:lastModifiedBy>Kohwalter</cp:lastModifiedBy>
  <cp:revision>47</cp:revision>
  <dcterms:created xsi:type="dcterms:W3CDTF">2011-06-19T13:49:13Z</dcterms:created>
  <dcterms:modified xsi:type="dcterms:W3CDTF">2011-06-26T22:21:44Z</dcterms:modified>
</cp:coreProperties>
</file>