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5" r:id="rId4"/>
    <p:sldId id="263" r:id="rId5"/>
    <p:sldId id="258" r:id="rId6"/>
    <p:sldId id="264" r:id="rId7"/>
    <p:sldId id="273" r:id="rId8"/>
    <p:sldId id="259" r:id="rId9"/>
    <p:sldId id="283" r:id="rId10"/>
    <p:sldId id="282" r:id="rId11"/>
    <p:sldId id="272" r:id="rId12"/>
    <p:sldId id="270" r:id="rId13"/>
    <p:sldId id="271" r:id="rId14"/>
    <p:sldId id="260" r:id="rId15"/>
    <p:sldId id="261" r:id="rId16"/>
    <p:sldId id="278" r:id="rId17"/>
    <p:sldId id="276" r:id="rId18"/>
    <p:sldId id="277" r:id="rId19"/>
    <p:sldId id="279" r:id="rId20"/>
    <p:sldId id="280" r:id="rId21"/>
    <p:sldId id="281" r:id="rId22"/>
    <p:sldId id="284" r:id="rId23"/>
    <p:sldId id="285" r:id="rId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67961" autoAdjust="0"/>
  </p:normalViewPr>
  <p:slideViewPr>
    <p:cSldViewPr>
      <p:cViewPr varScale="1">
        <p:scale>
          <a:sx n="73" d="100"/>
          <a:sy n="73" d="100"/>
        </p:scale>
        <p:origin x="-79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9F7DF-78E5-416E-9CFC-6444109AD54B}" type="datetimeFigureOut">
              <a:rPr lang="pt-BR" smtClean="0"/>
              <a:pPr/>
              <a:t>17/06/2013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6768D-756A-4A93-AFB3-3AF6428EC1FC}"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dirty="0" smtClean="0"/>
              <a:t>Produção em grande escala de objetos digitais científicos pois envolve muitos</a:t>
            </a:r>
            <a:r>
              <a:rPr lang="pt-BR" baseline="0" dirty="0" smtClean="0"/>
              <a:t> </a:t>
            </a:r>
            <a:r>
              <a:rPr lang="pt-BR" dirty="0" smtClean="0"/>
              <a:t>processos</a:t>
            </a:r>
          </a:p>
          <a:p>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Análise de processos e seus resultados exige um rigoroso acompanhamento das alterações ocorridas</a:t>
            </a:r>
          </a:p>
          <a:p>
            <a:endParaRPr lang="pt-BR" dirty="0" smtClean="0"/>
          </a:p>
          <a:p>
            <a:r>
              <a:rPr lang="pt-BR" dirty="0" smtClean="0"/>
              <a:t>Resultados de experimentos científicos </a:t>
            </a:r>
          </a:p>
          <a:p>
            <a:pPr lvl="1"/>
            <a:r>
              <a:rPr lang="pt-BR" dirty="0" smtClean="0"/>
              <a:t>não podem ser compreendidos sem o conhecimento do significado dos dados </a:t>
            </a:r>
          </a:p>
          <a:p>
            <a:pPr lvl="1"/>
            <a:r>
              <a:rPr lang="pt-BR" dirty="0" smtClean="0"/>
              <a:t>conhecimento das circunstâncias ocorridas em sua criação </a:t>
            </a:r>
          </a:p>
          <a:p>
            <a:endParaRPr lang="pt-BR" dirty="0" smtClean="0"/>
          </a:p>
          <a:p>
            <a:endParaRPr lang="en-US" dirty="0" smtClean="0"/>
          </a:p>
          <a:p>
            <a:endParaRPr lang="en-US" dirty="0" smtClean="0"/>
          </a:p>
          <a:p>
            <a:r>
              <a:rPr lang="en-US" dirty="0" err="1" smtClean="0"/>
              <a:t>Exitem</a:t>
            </a:r>
            <a:r>
              <a:rPr lang="en-US" dirty="0" smtClean="0"/>
              <a:t> </a:t>
            </a:r>
            <a:r>
              <a:rPr lang="en-US" dirty="0" smtClean="0"/>
              <a:t>2 </a:t>
            </a:r>
            <a:r>
              <a:rPr lang="en-US" dirty="0" err="1" smtClean="0"/>
              <a:t>modelos</a:t>
            </a:r>
            <a:r>
              <a:rPr lang="en-US" dirty="0" smtClean="0"/>
              <a:t> de </a:t>
            </a:r>
            <a:r>
              <a:rPr lang="en-US" dirty="0" err="1" smtClean="0"/>
              <a:t>proveniencia</a:t>
            </a:r>
            <a:r>
              <a:rPr lang="en-US" dirty="0" smtClean="0"/>
              <a:t>: OPM e PROV</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pt-BR" dirty="0" smtClean="0"/>
              <a:t>Assim como no OPM, as arestas do grafo de proveniência do PROV representam relações de causalidade entre os vértices. Estas relações são direcionadas do efeito para a causa.</a:t>
            </a:r>
          </a:p>
          <a:p>
            <a:endParaRPr lang="pt-BR" dirty="0" smtClean="0"/>
          </a:p>
          <a:p>
            <a:r>
              <a:rPr lang="pt-BR" dirty="0" smtClean="0"/>
              <a:t>Citar apenas duas</a:t>
            </a:r>
            <a:r>
              <a:rPr lang="pt-BR" baseline="0" dirty="0" smtClean="0"/>
              <a:t> relações.</a:t>
            </a:r>
          </a:p>
          <a:p>
            <a:endParaRPr lang="en-US" dirty="0" smtClean="0"/>
          </a:p>
          <a:p>
            <a:r>
              <a:rPr lang="pt-BR" b="1" i="1" dirty="0" err="1" smtClean="0"/>
              <a:t>used</a:t>
            </a:r>
            <a:r>
              <a:rPr lang="pt-BR" b="1" i="1" dirty="0" smtClean="0"/>
              <a:t>:</a:t>
            </a:r>
            <a:r>
              <a:rPr lang="pt-BR" dirty="0" smtClean="0"/>
              <a:t> É uma relação que sempre ocorre entre </a:t>
            </a:r>
            <a:r>
              <a:rPr lang="pt-BR" i="1" dirty="0" smtClean="0"/>
              <a:t>atividades</a:t>
            </a:r>
            <a:r>
              <a:rPr lang="pt-BR" dirty="0" smtClean="0"/>
              <a:t> e </a:t>
            </a:r>
            <a:r>
              <a:rPr lang="pt-BR" i="1" dirty="0" smtClean="0"/>
              <a:t>entidades</a:t>
            </a:r>
            <a:r>
              <a:rPr lang="pt-BR" dirty="0" smtClean="0"/>
              <a:t>. Implica que uma determinada </a:t>
            </a:r>
            <a:r>
              <a:rPr lang="pt-BR" i="1" dirty="0" smtClean="0"/>
              <a:t>atividade</a:t>
            </a:r>
            <a:r>
              <a:rPr lang="pt-BR" dirty="0" smtClean="0"/>
              <a:t> usou uma </a:t>
            </a:r>
            <a:r>
              <a:rPr lang="pt-BR" i="1" dirty="0" smtClean="0"/>
              <a:t>entidade</a:t>
            </a:r>
            <a:r>
              <a:rPr lang="pt-BR" dirty="0" smtClean="0"/>
              <a:t>.</a:t>
            </a:r>
            <a:endParaRPr lang="en-US" dirty="0" smtClean="0"/>
          </a:p>
          <a:p>
            <a:r>
              <a:rPr lang="pt-BR" b="1" i="1" dirty="0" err="1" smtClean="0"/>
              <a:t>wasGeneratedBy</a:t>
            </a:r>
            <a:r>
              <a:rPr lang="pt-BR" b="1" i="1" dirty="0" smtClean="0"/>
              <a:t>:</a:t>
            </a:r>
            <a:r>
              <a:rPr lang="pt-BR" i="1" dirty="0" smtClean="0"/>
              <a:t> </a:t>
            </a:r>
            <a:r>
              <a:rPr lang="pt-BR" dirty="0" smtClean="0"/>
              <a:t>É uma relação que ocorre entre </a:t>
            </a:r>
            <a:r>
              <a:rPr lang="pt-BR" i="1" dirty="0" smtClean="0"/>
              <a:t>entidades</a:t>
            </a:r>
            <a:r>
              <a:rPr lang="pt-BR" dirty="0" smtClean="0"/>
              <a:t> e </a:t>
            </a:r>
            <a:r>
              <a:rPr lang="pt-BR" i="1" dirty="0" smtClean="0"/>
              <a:t>atividades</a:t>
            </a:r>
            <a:r>
              <a:rPr lang="pt-BR" dirty="0" smtClean="0"/>
              <a:t>. Indica  que uma </a:t>
            </a:r>
            <a:r>
              <a:rPr lang="pt-BR" i="1" dirty="0" smtClean="0"/>
              <a:t>entidade</a:t>
            </a:r>
            <a:r>
              <a:rPr lang="pt-BR" dirty="0" smtClean="0"/>
              <a:t> foi gerada por uma </a:t>
            </a:r>
            <a:r>
              <a:rPr lang="pt-BR" i="1" dirty="0" smtClean="0"/>
              <a:t>atividade</a:t>
            </a:r>
            <a:r>
              <a:rPr lang="pt-BR" dirty="0" smtClean="0"/>
              <a:t>.</a:t>
            </a:r>
            <a:endParaRPr lang="en-US" dirty="0" smtClean="0"/>
          </a:p>
          <a:p>
            <a:r>
              <a:rPr lang="pt-BR" b="1" i="1" dirty="0" err="1" smtClean="0"/>
              <a:t>wasAssociatedWith</a:t>
            </a:r>
            <a:r>
              <a:rPr lang="pt-BR" b="1" i="1" dirty="0" smtClean="0"/>
              <a:t>:</a:t>
            </a:r>
            <a:r>
              <a:rPr lang="pt-BR" i="1" dirty="0" smtClean="0"/>
              <a:t> </a:t>
            </a:r>
            <a:r>
              <a:rPr lang="pt-BR" dirty="0" smtClean="0"/>
              <a:t>É uma relação que ocorre entre </a:t>
            </a:r>
            <a:r>
              <a:rPr lang="pt-BR" i="1" dirty="0" smtClean="0"/>
              <a:t>atividades</a:t>
            </a:r>
            <a:r>
              <a:rPr lang="pt-BR" dirty="0" smtClean="0"/>
              <a:t> e </a:t>
            </a:r>
            <a:r>
              <a:rPr lang="pt-BR" i="1" dirty="0" smtClean="0"/>
              <a:t>agentes</a:t>
            </a:r>
            <a:r>
              <a:rPr lang="pt-BR" dirty="0" smtClean="0"/>
              <a:t>. Implica que uma determinada </a:t>
            </a:r>
            <a:r>
              <a:rPr lang="pt-BR" i="1" dirty="0" smtClean="0"/>
              <a:t>atividade</a:t>
            </a:r>
            <a:r>
              <a:rPr lang="pt-BR" dirty="0" smtClean="0"/>
              <a:t> foi associada a um </a:t>
            </a:r>
            <a:r>
              <a:rPr lang="pt-BR" i="1" dirty="0" smtClean="0"/>
              <a:t>agente</a:t>
            </a:r>
            <a:r>
              <a:rPr lang="pt-BR" dirty="0" smtClean="0"/>
              <a:t> específico.</a:t>
            </a:r>
            <a:endParaRPr lang="en-US" dirty="0" smtClean="0"/>
          </a:p>
          <a:p>
            <a:r>
              <a:rPr lang="pt-BR" b="1" i="1" dirty="0" err="1" smtClean="0"/>
              <a:t>wasAttributedTo</a:t>
            </a:r>
            <a:r>
              <a:rPr lang="pt-BR" b="1" i="1" dirty="0" smtClean="0"/>
              <a:t>:</a:t>
            </a:r>
            <a:r>
              <a:rPr lang="pt-BR" i="1" dirty="0" smtClean="0"/>
              <a:t> </a:t>
            </a:r>
            <a:r>
              <a:rPr lang="pt-BR" dirty="0" smtClean="0"/>
              <a:t>É uma relação que ocorre entre </a:t>
            </a:r>
            <a:r>
              <a:rPr lang="pt-BR" i="1" dirty="0" smtClean="0"/>
              <a:t>entidades</a:t>
            </a:r>
            <a:r>
              <a:rPr lang="pt-BR" dirty="0" smtClean="0"/>
              <a:t> e</a:t>
            </a:r>
            <a:r>
              <a:rPr lang="pt-BR" i="1" dirty="0" smtClean="0"/>
              <a:t> agentes</a:t>
            </a:r>
            <a:r>
              <a:rPr lang="pt-BR" dirty="0" smtClean="0"/>
              <a:t>. Implica que uma </a:t>
            </a:r>
            <a:r>
              <a:rPr lang="pt-BR" i="1" dirty="0" smtClean="0"/>
              <a:t>entidade</a:t>
            </a:r>
            <a:r>
              <a:rPr lang="pt-BR" dirty="0" smtClean="0"/>
              <a:t> foi atribuída a um </a:t>
            </a:r>
            <a:r>
              <a:rPr lang="pt-BR" i="1" dirty="0" smtClean="0"/>
              <a:t>agente</a:t>
            </a:r>
            <a:r>
              <a:rPr lang="pt-BR" dirty="0" smtClean="0"/>
              <a:t> específico</a:t>
            </a:r>
            <a:r>
              <a:rPr lang="pt-BR" i="1" dirty="0" smtClean="0"/>
              <a:t>.</a:t>
            </a:r>
            <a:endParaRPr lang="en-US" dirty="0" smtClean="0"/>
          </a:p>
          <a:p>
            <a:r>
              <a:rPr lang="pt-BR" b="1" i="1" dirty="0" err="1" smtClean="0"/>
              <a:t>actedOnBehalfOf</a:t>
            </a:r>
            <a:r>
              <a:rPr lang="pt-BR" b="1" i="1" dirty="0" smtClean="0"/>
              <a:t>:</a:t>
            </a:r>
            <a:r>
              <a:rPr lang="pt-BR" i="1" dirty="0" smtClean="0"/>
              <a:t> </a:t>
            </a:r>
            <a:r>
              <a:rPr lang="pt-BR" dirty="0" smtClean="0"/>
              <a:t>Esta relação ocorre entre </a:t>
            </a:r>
            <a:r>
              <a:rPr lang="pt-BR" i="1" dirty="0" smtClean="0"/>
              <a:t>agentes</a:t>
            </a:r>
            <a:r>
              <a:rPr lang="pt-BR" dirty="0" smtClean="0"/>
              <a:t>. Indica que um </a:t>
            </a:r>
            <a:r>
              <a:rPr lang="pt-BR" i="1" dirty="0" smtClean="0"/>
              <a:t>agente</a:t>
            </a:r>
            <a:r>
              <a:rPr lang="pt-BR" dirty="0" smtClean="0"/>
              <a:t> tem responsabilidade ou autoridade sobre um outro </a:t>
            </a:r>
            <a:r>
              <a:rPr lang="pt-BR" i="1" dirty="0" smtClean="0"/>
              <a:t>agente</a:t>
            </a:r>
            <a:r>
              <a:rPr lang="pt-BR" dirty="0" smtClean="0"/>
              <a:t>.</a:t>
            </a:r>
            <a:endParaRPr lang="en-US" dirty="0" smtClean="0"/>
          </a:p>
          <a:p>
            <a:r>
              <a:rPr lang="pt-BR" b="1" i="1" dirty="0" err="1" smtClean="0"/>
              <a:t>wasRevisionOf</a:t>
            </a:r>
            <a:r>
              <a:rPr lang="pt-BR" b="1" i="1" dirty="0" smtClean="0"/>
              <a:t>:</a:t>
            </a:r>
            <a:r>
              <a:rPr lang="pt-BR" dirty="0" smtClean="0"/>
              <a:t> Esta relação ocorre entre </a:t>
            </a:r>
            <a:r>
              <a:rPr lang="pt-BR" i="1" dirty="0" smtClean="0"/>
              <a:t>entidades</a:t>
            </a:r>
            <a:r>
              <a:rPr lang="pt-BR" dirty="0" smtClean="0"/>
              <a:t>. Indica que uma </a:t>
            </a:r>
            <a:r>
              <a:rPr lang="pt-BR" i="1" dirty="0" smtClean="0"/>
              <a:t>entidade</a:t>
            </a:r>
            <a:r>
              <a:rPr lang="pt-BR" dirty="0" smtClean="0"/>
              <a:t> foi derivada de uma outra </a:t>
            </a:r>
            <a:r>
              <a:rPr lang="pt-BR" i="1" dirty="0" smtClean="0"/>
              <a:t>entidade</a:t>
            </a:r>
            <a:r>
              <a:rPr lang="pt-BR" dirty="0" smtClean="0"/>
              <a:t>. Uma </a:t>
            </a:r>
            <a:r>
              <a:rPr lang="pt-BR" i="1" dirty="0" smtClean="0"/>
              <a:t>entidade</a:t>
            </a:r>
            <a:r>
              <a:rPr lang="pt-BR" dirty="0" smtClean="0"/>
              <a:t> pode ser gerada a partir de outra para correção de um erro, por exemplo. A relação </a:t>
            </a:r>
            <a:r>
              <a:rPr lang="pt-BR" i="1" dirty="0" err="1" smtClean="0"/>
              <a:t>wasRevisionOf</a:t>
            </a:r>
            <a:r>
              <a:rPr lang="pt-BR" dirty="0" smtClean="0"/>
              <a:t> registra esse fato.</a:t>
            </a:r>
            <a:endParaRPr lang="en-US" dirty="0" smtClean="0"/>
          </a:p>
          <a:p>
            <a:r>
              <a:rPr lang="pt-BR" b="1" i="1" dirty="0" err="1" smtClean="0"/>
              <a:t>wasDerivedFrom</a:t>
            </a:r>
            <a:r>
              <a:rPr lang="pt-BR" b="1" i="1" dirty="0" smtClean="0"/>
              <a:t>:</a:t>
            </a:r>
            <a:r>
              <a:rPr lang="pt-BR" dirty="0" smtClean="0"/>
              <a:t> Esta relação também ocorre entre </a:t>
            </a:r>
            <a:r>
              <a:rPr lang="pt-BR" i="1" dirty="0" smtClean="0"/>
              <a:t>entidades</a:t>
            </a:r>
            <a:r>
              <a:rPr lang="pt-BR" dirty="0" smtClean="0"/>
              <a:t>, de forma semelhante à anterior. Neste caso, a relação representa que uma </a:t>
            </a:r>
            <a:r>
              <a:rPr lang="pt-BR" i="1" dirty="0" smtClean="0"/>
              <a:t>entidade</a:t>
            </a:r>
            <a:r>
              <a:rPr lang="pt-BR" dirty="0" smtClean="0"/>
              <a:t> foi originada de outra. Aqui, a derivação é evolutiva ao invés de corretiva, como no caso anterior. </a:t>
            </a:r>
            <a:endParaRPr lang="en-US" dirty="0" smtClean="0"/>
          </a:p>
          <a:p>
            <a:r>
              <a:rPr lang="pt-BR" b="1" i="1" dirty="0" err="1" smtClean="0"/>
              <a:t>wasInformedBy</a:t>
            </a:r>
            <a:r>
              <a:rPr lang="pt-BR" b="1" i="1" dirty="0" smtClean="0"/>
              <a:t>:</a:t>
            </a:r>
            <a:r>
              <a:rPr lang="pt-BR" dirty="0" smtClean="0"/>
              <a:t> Esta relação ocorre entre </a:t>
            </a:r>
            <a:r>
              <a:rPr lang="pt-BR" i="1" dirty="0" smtClean="0"/>
              <a:t>atividades</a:t>
            </a:r>
            <a:r>
              <a:rPr lang="pt-BR" dirty="0" smtClean="0"/>
              <a:t> e indica que uma </a:t>
            </a:r>
            <a:r>
              <a:rPr lang="pt-BR" i="1" dirty="0" smtClean="0"/>
              <a:t>atividade</a:t>
            </a:r>
            <a:r>
              <a:rPr lang="pt-BR" dirty="0" smtClean="0"/>
              <a:t> informada usou uma </a:t>
            </a:r>
            <a:r>
              <a:rPr lang="pt-BR" i="1" dirty="0" smtClean="0"/>
              <a:t>entidade</a:t>
            </a:r>
            <a:r>
              <a:rPr lang="pt-BR" dirty="0" smtClean="0"/>
              <a:t> que foi gerada pela </a:t>
            </a:r>
            <a:r>
              <a:rPr lang="pt-BR" i="1" dirty="0" smtClean="0"/>
              <a:t>atividade</a:t>
            </a:r>
            <a:r>
              <a:rPr lang="pt-BR" dirty="0" smtClean="0"/>
              <a:t> que a informou, mas esta </a:t>
            </a:r>
            <a:r>
              <a:rPr lang="pt-BR" i="1" dirty="0" smtClean="0"/>
              <a:t>entidade </a:t>
            </a:r>
            <a:r>
              <a:rPr lang="pt-BR" dirty="0" smtClean="0"/>
              <a:t>é desconhecida ou não é de interesse.</a:t>
            </a:r>
            <a:endParaRPr lang="en-US" dirty="0" smtClean="0"/>
          </a:p>
          <a:p>
            <a:r>
              <a:rPr lang="pt-BR" b="1" i="1" dirty="0" err="1" smtClean="0"/>
              <a:t>wasStartedBy</a:t>
            </a:r>
            <a:r>
              <a:rPr lang="pt-BR" b="1" i="1" dirty="0" smtClean="0"/>
              <a:t>: </a:t>
            </a:r>
            <a:r>
              <a:rPr lang="pt-BR" dirty="0" smtClean="0"/>
              <a:t>É uma relação que ocorre entre </a:t>
            </a:r>
            <a:r>
              <a:rPr lang="pt-BR" i="1" dirty="0" smtClean="0"/>
              <a:t>atividades</a:t>
            </a:r>
            <a:r>
              <a:rPr lang="pt-BR" dirty="0" smtClean="0"/>
              <a:t> e </a:t>
            </a:r>
            <a:r>
              <a:rPr lang="pt-BR" i="1" dirty="0" smtClean="0"/>
              <a:t>entidades</a:t>
            </a:r>
            <a:r>
              <a:rPr lang="pt-BR" dirty="0" smtClean="0"/>
              <a:t>, de forma a registrar que uma </a:t>
            </a:r>
            <a:r>
              <a:rPr lang="pt-BR" i="1" dirty="0" smtClean="0"/>
              <a:t>atividade</a:t>
            </a:r>
            <a:r>
              <a:rPr lang="pt-BR" dirty="0" smtClean="0"/>
              <a:t> iniciou uma </a:t>
            </a:r>
            <a:r>
              <a:rPr lang="pt-BR" i="1" dirty="0" smtClean="0"/>
              <a:t>entidade</a:t>
            </a:r>
            <a:r>
              <a:rPr lang="pt-BR" dirty="0" smtClean="0"/>
              <a:t>. Esta relação é semelhante à </a:t>
            </a:r>
            <a:r>
              <a:rPr lang="pt-BR" i="1" dirty="0" err="1" smtClean="0"/>
              <a:t>wasGeneratedBy</a:t>
            </a:r>
            <a:r>
              <a:rPr lang="pt-BR" dirty="0" smtClean="0"/>
              <a:t>. O que as diferencia é que </a:t>
            </a:r>
            <a:r>
              <a:rPr lang="pt-BR" i="1" dirty="0" err="1" smtClean="0"/>
              <a:t>wasGeneratedBy</a:t>
            </a:r>
            <a:r>
              <a:rPr lang="pt-BR" dirty="0" smtClean="0"/>
              <a:t> cria a </a:t>
            </a:r>
            <a:r>
              <a:rPr lang="pt-BR" i="1" dirty="0" smtClean="0"/>
              <a:t>entidade</a:t>
            </a:r>
            <a:r>
              <a:rPr lang="pt-BR" dirty="0" smtClean="0"/>
              <a:t>, portanto ela não existia antes de essa relação ocorrer, enquanto que </a:t>
            </a:r>
            <a:r>
              <a:rPr lang="pt-BR" i="1" dirty="0" err="1" smtClean="0"/>
              <a:t>wasStartedBy</a:t>
            </a:r>
            <a:r>
              <a:rPr lang="pt-BR" dirty="0" smtClean="0"/>
              <a:t> é uma </a:t>
            </a:r>
            <a:r>
              <a:rPr lang="pt-BR" i="1" dirty="0" smtClean="0"/>
              <a:t>atividade</a:t>
            </a:r>
            <a:r>
              <a:rPr lang="pt-BR" dirty="0" smtClean="0"/>
              <a:t> que inicia uma </a:t>
            </a:r>
            <a:r>
              <a:rPr lang="pt-BR" i="1" dirty="0" smtClean="0"/>
              <a:t>entidade</a:t>
            </a:r>
            <a:r>
              <a:rPr lang="pt-BR" dirty="0" smtClean="0"/>
              <a:t> previamente existente.</a:t>
            </a:r>
            <a:endParaRPr lang="en-US" dirty="0" smtClean="0"/>
          </a:p>
          <a:p>
            <a:r>
              <a:rPr lang="pt-BR" b="1" i="1" dirty="0" err="1" smtClean="0"/>
              <a:t>wasEndedBy</a:t>
            </a:r>
            <a:r>
              <a:rPr lang="pt-BR" b="1" i="1" dirty="0" smtClean="0"/>
              <a:t>:</a:t>
            </a:r>
            <a:r>
              <a:rPr lang="pt-BR" dirty="0" smtClean="0"/>
              <a:t> Também é uma relação que ocorre entre </a:t>
            </a:r>
            <a:r>
              <a:rPr lang="pt-BR" i="1" dirty="0" smtClean="0"/>
              <a:t>atividades</a:t>
            </a:r>
            <a:r>
              <a:rPr lang="pt-BR" dirty="0" smtClean="0"/>
              <a:t> e </a:t>
            </a:r>
            <a:r>
              <a:rPr lang="pt-BR" i="1" dirty="0" smtClean="0"/>
              <a:t>entidades</a:t>
            </a:r>
            <a:r>
              <a:rPr lang="pt-BR" dirty="0" smtClean="0"/>
              <a:t>, de forma a registrar que uma atividade finalizou uma </a:t>
            </a:r>
            <a:r>
              <a:rPr lang="pt-BR" i="1" dirty="0" smtClean="0"/>
              <a:t>entidade</a:t>
            </a:r>
            <a:r>
              <a:rPr lang="pt-BR" dirty="0" smtClean="0"/>
              <a:t>. Por exemplo, essa relação pode registrar uma atividade que terminou após a aprovação de um documento específico.</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Esta</a:t>
            </a:r>
            <a:r>
              <a:rPr lang="en-US" dirty="0" smtClean="0"/>
              <a:t> </a:t>
            </a:r>
            <a:r>
              <a:rPr lang="en-US" dirty="0" err="1" smtClean="0"/>
              <a:t>tabela</a:t>
            </a:r>
            <a:r>
              <a:rPr lang="en-US" dirty="0" smtClean="0"/>
              <a:t> </a:t>
            </a:r>
            <a:r>
              <a:rPr lang="en-US" dirty="0" err="1" smtClean="0"/>
              <a:t>ilustra</a:t>
            </a:r>
            <a:r>
              <a:rPr lang="en-US" dirty="0" smtClean="0"/>
              <a:t> </a:t>
            </a:r>
            <a:r>
              <a:rPr lang="en-US" dirty="0" err="1" smtClean="0"/>
              <a:t>todas</a:t>
            </a:r>
            <a:r>
              <a:rPr lang="en-US" dirty="0" smtClean="0"/>
              <a:t> as </a:t>
            </a:r>
            <a:r>
              <a:rPr lang="en-US" dirty="0" err="1" smtClean="0"/>
              <a:t>relações</a:t>
            </a:r>
            <a:r>
              <a:rPr lang="en-US" dirty="0" smtClean="0"/>
              <a:t> </a:t>
            </a:r>
            <a:r>
              <a:rPr lang="en-US" dirty="0" err="1" smtClean="0"/>
              <a:t>disponiveis</a:t>
            </a:r>
            <a:r>
              <a:rPr lang="en-US" dirty="0" smtClean="0"/>
              <a:t> </a:t>
            </a:r>
            <a:r>
              <a:rPr lang="en-US" dirty="0" err="1" smtClean="0"/>
              <a:t>em</a:t>
            </a:r>
            <a:r>
              <a:rPr lang="en-US" dirty="0" smtClean="0"/>
              <a:t> ambos </a:t>
            </a:r>
            <a:r>
              <a:rPr lang="en-US" dirty="0" err="1" smtClean="0"/>
              <a:t>os</a:t>
            </a:r>
            <a:r>
              <a:rPr lang="en-US" dirty="0" smtClean="0"/>
              <a:t> </a:t>
            </a:r>
            <a:r>
              <a:rPr lang="en-US" dirty="0" err="1" smtClean="0"/>
              <a:t>modelos</a:t>
            </a:r>
            <a:r>
              <a:rPr lang="en-US" dirty="0" smtClean="0"/>
              <a:t>.</a:t>
            </a:r>
          </a:p>
          <a:p>
            <a:r>
              <a:rPr lang="en-US" dirty="0" smtClean="0"/>
              <a:t>Como </a:t>
            </a:r>
            <a:r>
              <a:rPr lang="en-US" dirty="0" err="1" smtClean="0"/>
              <a:t>foi</a:t>
            </a:r>
            <a:r>
              <a:rPr lang="en-US" baseline="0" dirty="0" smtClean="0"/>
              <a:t> </a:t>
            </a:r>
            <a:r>
              <a:rPr lang="en-US" baseline="0" dirty="0" err="1" smtClean="0"/>
              <a:t>ilustrado</a:t>
            </a:r>
            <a:r>
              <a:rPr lang="en-US" baseline="0" dirty="0" smtClean="0"/>
              <a:t> </a:t>
            </a:r>
            <a:r>
              <a:rPr lang="en-US" baseline="0" dirty="0" err="1" smtClean="0"/>
              <a:t>na</a:t>
            </a:r>
            <a:r>
              <a:rPr lang="en-US" baseline="0" dirty="0" smtClean="0"/>
              <a:t> </a:t>
            </a:r>
            <a:r>
              <a:rPr lang="en-US" baseline="0" dirty="0" err="1" smtClean="0"/>
              <a:t>figura</a:t>
            </a:r>
            <a:r>
              <a:rPr lang="en-US" baseline="0" dirty="0" smtClean="0"/>
              <a:t> anterior, as 4 </a:t>
            </a:r>
            <a:r>
              <a:rPr lang="en-US" baseline="0" dirty="0" err="1" smtClean="0"/>
              <a:t>primeiras</a:t>
            </a:r>
            <a:r>
              <a:rPr lang="en-US" baseline="0" dirty="0" smtClean="0"/>
              <a:t> </a:t>
            </a:r>
            <a:r>
              <a:rPr lang="en-US" baseline="0" dirty="0" err="1" smtClean="0"/>
              <a:t>linhas</a:t>
            </a:r>
            <a:r>
              <a:rPr lang="en-US" baseline="0" dirty="0" smtClean="0"/>
              <a:t> </a:t>
            </a:r>
            <a:r>
              <a:rPr lang="en-US" baseline="0" dirty="0" err="1" smtClean="0"/>
              <a:t>representam</a:t>
            </a:r>
            <a:r>
              <a:rPr lang="en-US" baseline="0" dirty="0" smtClean="0"/>
              <a:t> as </a:t>
            </a:r>
            <a:r>
              <a:rPr lang="en-US" baseline="0" dirty="0" err="1" smtClean="0"/>
              <a:t>relações</a:t>
            </a:r>
            <a:r>
              <a:rPr lang="en-US" baseline="0" dirty="0" smtClean="0"/>
              <a:t> </a:t>
            </a:r>
            <a:r>
              <a:rPr lang="en-US" baseline="0" dirty="0" err="1" smtClean="0"/>
              <a:t>comuns</a:t>
            </a:r>
            <a:r>
              <a:rPr lang="en-US" baseline="0" dirty="0" smtClean="0"/>
              <a:t> </a:t>
            </a:r>
            <a:r>
              <a:rPr lang="en-US" baseline="0" dirty="0" err="1" smtClean="0"/>
              <a:t>ou</a:t>
            </a:r>
            <a:r>
              <a:rPr lang="en-US" baseline="0" dirty="0" smtClean="0"/>
              <a:t> </a:t>
            </a:r>
            <a:r>
              <a:rPr lang="en-US" baseline="0" dirty="0" err="1" smtClean="0"/>
              <a:t>semelhantes</a:t>
            </a:r>
            <a:r>
              <a:rPr lang="en-US" baseline="0" dirty="0" smtClean="0"/>
              <a:t> a ambos </a:t>
            </a:r>
            <a:r>
              <a:rPr lang="en-US" baseline="0" dirty="0" err="1" smtClean="0"/>
              <a:t>modelos</a:t>
            </a:r>
            <a:r>
              <a:rPr lang="en-US" baseline="0" dirty="0" smtClean="0"/>
              <a:t>.</a:t>
            </a:r>
          </a:p>
          <a:p>
            <a:r>
              <a:rPr lang="en-US" baseline="0" dirty="0" smtClean="0"/>
              <a:t>As </a:t>
            </a:r>
            <a:r>
              <a:rPr lang="en-US" baseline="0" dirty="0" err="1" smtClean="0"/>
              <a:t>demais</a:t>
            </a:r>
            <a:r>
              <a:rPr lang="en-US" baseline="0" dirty="0" smtClean="0"/>
              <a:t> </a:t>
            </a:r>
            <a:r>
              <a:rPr lang="en-US" baseline="0" dirty="0" err="1" smtClean="0"/>
              <a:t>linhas</a:t>
            </a:r>
            <a:r>
              <a:rPr lang="en-US" baseline="0" dirty="0" smtClean="0"/>
              <a:t> </a:t>
            </a:r>
            <a:r>
              <a:rPr lang="en-US" baseline="0" dirty="0" err="1" smtClean="0"/>
              <a:t>são</a:t>
            </a:r>
            <a:r>
              <a:rPr lang="en-US" baseline="0" dirty="0" smtClean="0"/>
              <a:t> as </a:t>
            </a:r>
            <a:r>
              <a:rPr lang="en-US" baseline="0" dirty="0" err="1" smtClean="0"/>
              <a:t>relações</a:t>
            </a:r>
            <a:r>
              <a:rPr lang="en-US" baseline="0" dirty="0" smtClean="0"/>
              <a:t> </a:t>
            </a:r>
            <a:r>
              <a:rPr lang="en-US" baseline="0" dirty="0" err="1" smtClean="0"/>
              <a:t>presentes</a:t>
            </a:r>
            <a:r>
              <a:rPr lang="en-US" baseline="0" dirty="0" smtClean="0"/>
              <a:t> no PROV </a:t>
            </a:r>
            <a:r>
              <a:rPr lang="en-US" baseline="0" dirty="0" err="1" smtClean="0"/>
              <a:t>que</a:t>
            </a:r>
            <a:r>
              <a:rPr lang="en-US" baseline="0" dirty="0" smtClean="0"/>
              <a:t> </a:t>
            </a:r>
            <a:r>
              <a:rPr lang="en-US" baseline="0" dirty="0" err="1" smtClean="0"/>
              <a:t>nao</a:t>
            </a:r>
            <a:r>
              <a:rPr lang="en-US" baseline="0" dirty="0" smtClean="0"/>
              <a:t> </a:t>
            </a:r>
            <a:r>
              <a:rPr lang="en-US" baseline="0" dirty="0" err="1" smtClean="0"/>
              <a:t>estão</a:t>
            </a:r>
            <a:r>
              <a:rPr lang="en-US" baseline="0" dirty="0" smtClean="0"/>
              <a:t> </a:t>
            </a:r>
            <a:r>
              <a:rPr lang="en-US" baseline="0" dirty="0" err="1" smtClean="0"/>
              <a:t>presentes</a:t>
            </a:r>
            <a:r>
              <a:rPr lang="en-US" baseline="0" dirty="0" smtClean="0"/>
              <a:t> no OPM.</a:t>
            </a:r>
          </a:p>
          <a:p>
            <a:endParaRPr lang="en-US" baseline="0" dirty="0" smtClean="0"/>
          </a:p>
          <a:p>
            <a:r>
              <a:rPr lang="en-US" baseline="0" dirty="0" err="1" smtClean="0"/>
              <a:t>Alem</a:t>
            </a:r>
            <a:r>
              <a:rPr lang="en-US" baseline="0" dirty="0" smtClean="0"/>
              <a:t> disso, PROV </a:t>
            </a:r>
            <a:r>
              <a:rPr lang="en-US" baseline="0" dirty="0" err="1" smtClean="0"/>
              <a:t>dispoe</a:t>
            </a:r>
            <a:r>
              <a:rPr lang="en-US" baseline="0" dirty="0" smtClean="0"/>
              <a:t> de </a:t>
            </a:r>
            <a:r>
              <a:rPr lang="en-US" baseline="0" dirty="0" err="1" smtClean="0"/>
              <a:t>especificações</a:t>
            </a:r>
            <a:r>
              <a:rPr lang="en-US" baseline="0" dirty="0" smtClean="0"/>
              <a:t> </a:t>
            </a:r>
            <a:r>
              <a:rPr lang="en-US" baseline="0" dirty="0" err="1" smtClean="0"/>
              <a:t>explicitas</a:t>
            </a:r>
            <a:r>
              <a:rPr lang="en-US" baseline="0" dirty="0" smtClean="0"/>
              <a:t> </a:t>
            </a:r>
            <a:r>
              <a:rPr lang="en-US" baseline="0" dirty="0" err="1" smtClean="0"/>
              <a:t>para</a:t>
            </a:r>
            <a:r>
              <a:rPr lang="en-US" baseline="0" dirty="0" smtClean="0"/>
              <a:t> a </a:t>
            </a:r>
            <a:r>
              <a:rPr lang="en-US" baseline="0" dirty="0" err="1" smtClean="0"/>
              <a:t>criação</a:t>
            </a:r>
            <a:r>
              <a:rPr lang="en-US" baseline="0" dirty="0" smtClean="0"/>
              <a:t> de novas </a:t>
            </a:r>
            <a:r>
              <a:rPr lang="en-US" baseline="0" dirty="0" err="1" smtClean="0"/>
              <a:t>relações</a:t>
            </a:r>
            <a:r>
              <a:rPr lang="en-US" baseline="0" dirty="0" smtClean="0"/>
              <a:t> </a:t>
            </a:r>
            <a:r>
              <a:rPr lang="en-US" baseline="0" dirty="0" err="1" smtClean="0"/>
              <a:t>ou</a:t>
            </a:r>
            <a:r>
              <a:rPr lang="en-US" baseline="0" dirty="0" smtClean="0"/>
              <a:t> extender </a:t>
            </a:r>
            <a:r>
              <a:rPr lang="en-US" baseline="0" dirty="0" err="1" smtClean="0"/>
              <a:t>relações</a:t>
            </a:r>
            <a:r>
              <a:rPr lang="en-US" baseline="0" dirty="0" smtClean="0"/>
              <a:t> </a:t>
            </a:r>
            <a:r>
              <a:rPr lang="en-US" baseline="0" dirty="0" err="1" smtClean="0"/>
              <a:t>existentes</a:t>
            </a:r>
            <a:r>
              <a:rPr lang="en-US" baseline="0" dirty="0" smtClean="0"/>
              <a:t>.</a:t>
            </a:r>
          </a:p>
          <a:p>
            <a:endParaRPr lang="en-US" baseline="0" dirty="0" smtClean="0"/>
          </a:p>
          <a:p>
            <a:r>
              <a:rPr lang="en-US" baseline="0" dirty="0" err="1" smtClean="0"/>
              <a:t>Alem</a:t>
            </a:r>
            <a:r>
              <a:rPr lang="en-US" baseline="0" dirty="0" smtClean="0"/>
              <a:t> disso, ambos </a:t>
            </a:r>
            <a:r>
              <a:rPr lang="en-US" baseline="0" dirty="0" err="1" smtClean="0"/>
              <a:t>modelos</a:t>
            </a:r>
            <a:r>
              <a:rPr lang="en-US" baseline="0" dirty="0" smtClean="0"/>
              <a:t> </a:t>
            </a:r>
            <a:r>
              <a:rPr lang="en-US" baseline="0" dirty="0" err="1" smtClean="0"/>
              <a:t>apresentam</a:t>
            </a:r>
            <a:r>
              <a:rPr lang="en-US" baseline="0" dirty="0" smtClean="0"/>
              <a:t> </a:t>
            </a:r>
            <a:r>
              <a:rPr lang="en-US" baseline="0" dirty="0" err="1" smtClean="0"/>
              <a:t>regras</a:t>
            </a:r>
            <a:r>
              <a:rPr lang="en-US" baseline="0" dirty="0" smtClean="0"/>
              <a:t> de </a:t>
            </a:r>
            <a:r>
              <a:rPr lang="en-US" baseline="0" dirty="0" err="1" smtClean="0"/>
              <a:t>inferencias</a:t>
            </a:r>
            <a:r>
              <a:rPr lang="en-US" baseline="0" dirty="0" smtClean="0"/>
              <a:t> </a:t>
            </a:r>
            <a:r>
              <a:rPr lang="en-US" baseline="0" dirty="0" err="1" smtClean="0"/>
              <a:t>para</a:t>
            </a:r>
            <a:r>
              <a:rPr lang="en-US" baseline="0" dirty="0" smtClean="0"/>
              <a:t> </a:t>
            </a:r>
            <a:r>
              <a:rPr lang="en-US" baseline="0" dirty="0" err="1" smtClean="0"/>
              <a:t>serem</a:t>
            </a:r>
            <a:r>
              <a:rPr lang="en-US" baseline="0" dirty="0" smtClean="0"/>
              <a:t> </a:t>
            </a:r>
            <a:r>
              <a:rPr lang="en-US" baseline="0" dirty="0" err="1" smtClean="0"/>
              <a:t>utilizadas</a:t>
            </a:r>
            <a:r>
              <a:rPr lang="en-US" baseline="0" dirty="0" smtClean="0"/>
              <a:t> no </a:t>
            </a:r>
            <a:r>
              <a:rPr lang="en-US" baseline="0" dirty="0" err="1" smtClean="0"/>
              <a:t>grafo</a:t>
            </a:r>
            <a:r>
              <a:rPr lang="en-US" baseline="0" dirty="0" smtClean="0"/>
              <a:t> de </a:t>
            </a:r>
            <a:r>
              <a:rPr lang="en-US" baseline="0" dirty="0" err="1" smtClean="0"/>
              <a:t>proveniencia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13</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PROV</a:t>
            </a:r>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Voltado para armazenar dados de proveniência de maneira mais detalhada</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foca nas responsabilidades dos </a:t>
            </a:r>
            <a:r>
              <a:rPr lang="pt-BR" i="1" dirty="0" smtClean="0"/>
              <a:t>agentes</a:t>
            </a:r>
            <a:r>
              <a:rPr lang="pt-BR" dirty="0" smtClean="0"/>
              <a:t> nos itens de proveniência pois PROV possui relações específicas para </a:t>
            </a:r>
            <a:r>
              <a:rPr lang="pt-BR" i="1" dirty="0" smtClean="0"/>
              <a:t>agentes</a:t>
            </a:r>
            <a:r>
              <a:rPr lang="pt-BR" dirty="0" smtClean="0"/>
              <a:t>, sem equivalências no OPM</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OPM</a:t>
            </a:r>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definido quatro anos antes que o PROV</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Ambos </a:t>
            </a:r>
            <a:r>
              <a:rPr lang="pt-BR" dirty="0" smtClean="0"/>
              <a:t>modelos apresentados permitem representar diversos aspectos das informações de proveniência, porém apresentam algumas diferenças.</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14</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Criar um tradutor automático de modelos OPM para PROV representados em XML</a:t>
            </a:r>
          </a:p>
          <a:p>
            <a:pPr marL="0" marR="0" lvl="2"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auxiliar sistemas OPM que queiram migrar para a especificação PROV</a:t>
            </a:r>
          </a:p>
          <a:p>
            <a:pPr marL="0" marR="0" lvl="2"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facilitar a comunicação entre sistemas OPM e PROV.</a:t>
            </a:r>
          </a:p>
          <a:p>
            <a:pPr marL="0" marR="0" lvl="2"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processo interativo</a:t>
            </a:r>
          </a:p>
          <a:p>
            <a:pPr marL="0" marR="0" lvl="2" indent="0" algn="l" defTabSz="914400" rtl="0" eaLnBrk="1" fontAlgn="auto" latinLnBrk="0" hangingPunct="1">
              <a:lnSpc>
                <a:spcPct val="100000"/>
              </a:lnSpc>
              <a:spcBef>
                <a:spcPts val="0"/>
              </a:spcBef>
              <a:spcAft>
                <a:spcPts val="0"/>
              </a:spcAft>
              <a:buClrTx/>
              <a:buSzTx/>
              <a:buFontTx/>
              <a:buNone/>
              <a:tabLst/>
              <a:defRPr/>
            </a:pPr>
            <a:r>
              <a:rPr lang="pt-BR" dirty="0" smtClean="0"/>
              <a:t>permite </a:t>
            </a:r>
            <a:r>
              <a:rPr lang="pt-BR" dirty="0" smtClean="0"/>
              <a:t>usuário escolher possíveis alternativas de tradução, pois uma informação do OPM pode ser representada de mais de uma maneira no PROV.   </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15</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specifications for all layers in the design have not been produced, possibly because the development team started working on another provenance model: PROV. Nevertheless, at the bottom layer is located the abstract model (MOREAU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2007). On the left hand side, is located a serialization to </a:t>
            </a:r>
            <a:r>
              <a:rPr lang="en-US" sz="1200" i="1" kern="1200" dirty="0" smtClean="0">
                <a:solidFill>
                  <a:schemeClr val="tx1"/>
                </a:solidFill>
                <a:latin typeface="+mn-lt"/>
                <a:ea typeface="+mn-ea"/>
                <a:cs typeface="+mn-cs"/>
              </a:rPr>
              <a:t>xml</a:t>
            </a:r>
            <a:r>
              <a:rPr lang="en-US" sz="1200" kern="1200" dirty="0" smtClean="0">
                <a:solidFill>
                  <a:schemeClr val="tx1"/>
                </a:solidFill>
                <a:latin typeface="+mn-lt"/>
                <a:ea typeface="+mn-ea"/>
                <a:cs typeface="+mn-cs"/>
              </a:rPr>
              <a:t>, defined by OPMX (</a:t>
            </a:r>
            <a:r>
              <a:rPr lang="en-US" sz="1200" i="1" kern="1200" dirty="0" smtClean="0">
                <a:solidFill>
                  <a:schemeClr val="tx1"/>
                </a:solidFill>
                <a:latin typeface="+mn-lt"/>
                <a:ea typeface="+mn-ea"/>
                <a:cs typeface="+mn-cs"/>
              </a:rPr>
              <a:t>The Open Provenance Model XML Schema)</a:t>
            </a:r>
            <a:r>
              <a:rPr lang="en-US" sz="1200" kern="1200" dirty="0" smtClean="0">
                <a:solidFill>
                  <a:schemeClr val="tx1"/>
                </a:solidFill>
                <a:latin typeface="+mn-lt"/>
                <a:ea typeface="+mn-ea"/>
                <a:cs typeface="+mn-cs"/>
              </a:rPr>
              <a:t> (MOREAU; GROTH;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2010), a mapping to RDF with OPMV (</a:t>
            </a:r>
            <a:r>
              <a:rPr lang="en-US" sz="1200" i="1" kern="1200" dirty="0" smtClean="0">
                <a:solidFill>
                  <a:schemeClr val="tx1"/>
                </a:solidFill>
                <a:latin typeface="+mn-lt"/>
                <a:ea typeface="+mn-ea"/>
                <a:cs typeface="+mn-cs"/>
              </a:rPr>
              <a:t>The Open Provenance Model Vocabulary)</a:t>
            </a:r>
            <a:r>
              <a:rPr lang="en-US" sz="1200" kern="1200" dirty="0" smtClean="0">
                <a:solidFill>
                  <a:schemeClr val="tx1"/>
                </a:solidFill>
                <a:latin typeface="+mn-lt"/>
                <a:ea typeface="+mn-ea"/>
                <a:cs typeface="+mn-cs"/>
              </a:rPr>
              <a:t> (ZHAO, 2010) and OPMO (</a:t>
            </a:r>
            <a:r>
              <a:rPr lang="en-US" sz="1200" i="1" kern="1200" dirty="0" smtClean="0">
                <a:solidFill>
                  <a:schemeClr val="tx1"/>
                </a:solidFill>
                <a:latin typeface="+mn-lt"/>
                <a:ea typeface="+mn-ea"/>
                <a:cs typeface="+mn-cs"/>
              </a:rPr>
              <a:t>The Open Provenance Model OWL Ontology)</a:t>
            </a:r>
            <a:r>
              <a:rPr lang="en-US" sz="1200" kern="1200" dirty="0" smtClean="0">
                <a:solidFill>
                  <a:schemeClr val="tx1"/>
                </a:solidFill>
                <a:latin typeface="+mn-lt"/>
                <a:ea typeface="+mn-ea"/>
                <a:cs typeface="+mn-cs"/>
              </a:rPr>
              <a:t> (MOREAU; DING; </a:t>
            </a:r>
            <a:r>
              <a:rPr lang="en-US" sz="1200" i="1" kern="1200" dirty="0" smtClean="0">
                <a:solidFill>
                  <a:schemeClr val="tx1"/>
                </a:solidFill>
                <a:latin typeface="+mn-lt"/>
                <a:ea typeface="+mn-ea"/>
                <a:cs typeface="+mn-cs"/>
              </a:rPr>
              <a:t>et al.</a:t>
            </a:r>
            <a:r>
              <a:rPr lang="en-US" sz="1200" kern="1200" dirty="0" smtClean="0">
                <a:solidFill>
                  <a:schemeClr val="tx1"/>
                </a:solidFill>
                <a:latin typeface="+mn-lt"/>
                <a:ea typeface="+mn-ea"/>
                <a:cs typeface="+mn-cs"/>
              </a:rPr>
              <a:t>, 2010). Those are the only specifications produced, along with the </a:t>
            </a:r>
            <a:r>
              <a:rPr lang="en-US" sz="1200" i="1" kern="1200" dirty="0" smtClean="0">
                <a:solidFill>
                  <a:schemeClr val="tx1"/>
                </a:solidFill>
                <a:latin typeface="+mn-lt"/>
                <a:ea typeface="+mn-ea"/>
                <a:cs typeface="+mn-cs"/>
              </a:rPr>
              <a:t>Open Provenance Model Java Library </a:t>
            </a:r>
            <a:r>
              <a:rPr lang="en-US" sz="1200" kern="1200" dirty="0" smtClean="0">
                <a:solidFill>
                  <a:schemeClr val="tx1"/>
                </a:solidFill>
                <a:latin typeface="+mn-lt"/>
                <a:ea typeface="+mn-ea"/>
                <a:cs typeface="+mn-cs"/>
              </a:rPr>
              <a:t>(MOREAU, 2010b), and a JAXB-generated Java Library used by </a:t>
            </a:r>
            <a:r>
              <a:rPr lang="en-US" sz="1200" i="1" kern="1200" dirty="0" smtClean="0">
                <a:solidFill>
                  <a:schemeClr val="tx1"/>
                </a:solidFill>
                <a:latin typeface="+mn-lt"/>
                <a:ea typeface="+mn-ea"/>
                <a:cs typeface="+mn-cs"/>
              </a:rPr>
              <a:t>OPM Toolbox</a:t>
            </a:r>
            <a:r>
              <a:rPr lang="en-US" sz="1200" kern="1200" dirty="0" smtClean="0">
                <a:solidFill>
                  <a:schemeClr val="tx1"/>
                </a:solidFill>
                <a:latin typeface="+mn-lt"/>
                <a:ea typeface="+mn-ea"/>
                <a:cs typeface="+mn-cs"/>
              </a:rPr>
              <a:t> (MOREAU, 2010a) for creating a Java representation of OPM graphs and serializing them to or from a </a:t>
            </a:r>
            <a:r>
              <a:rPr lang="en-US" sz="1200" i="1" kern="1200" dirty="0" smtClean="0">
                <a:solidFill>
                  <a:schemeClr val="tx1"/>
                </a:solidFill>
                <a:latin typeface="+mn-lt"/>
                <a:ea typeface="+mn-ea"/>
                <a:cs typeface="+mn-cs"/>
              </a:rPr>
              <a:t>XML</a:t>
            </a:r>
            <a:r>
              <a:rPr lang="en-US" sz="1200" kern="1200" dirty="0" smtClean="0">
                <a:solidFill>
                  <a:schemeClr val="tx1"/>
                </a:solidFill>
                <a:latin typeface="+mn-lt"/>
                <a:ea typeface="+mn-ea"/>
                <a:cs typeface="+mn-cs"/>
              </a:rPr>
              <a:t> file. With the development of PROV, these other OPM specifications (Essential Profiles, Domain Specialization, and APIs) were left unfinished.</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17</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At its core, is the conceptual data model that defines the common vocabulary used to describe provenance. Inside the data model, there is a set of constraints defined to aid developers in creating provenance programs to validate provenance statements. In order to support the interchange of provenance, PROV defined protocols to locate, access, and connect sets of provenance in order to aid in their interoperability.</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18</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PROV:</a:t>
            </a:r>
          </a:p>
          <a:p>
            <a:endParaRPr lang="en-US" dirty="0" smtClean="0"/>
          </a:p>
          <a:p>
            <a:r>
              <a:rPr lang="en-US" dirty="0" smtClean="0"/>
              <a:t>Had plan é </a:t>
            </a:r>
            <a:r>
              <a:rPr lang="en-US" dirty="0" err="1" smtClean="0"/>
              <a:t>uma</a:t>
            </a:r>
            <a:r>
              <a:rPr lang="en-US" dirty="0" smtClean="0"/>
              <a:t> </a:t>
            </a:r>
            <a:r>
              <a:rPr lang="en-US" dirty="0" err="1" smtClean="0"/>
              <a:t>extensão</a:t>
            </a:r>
            <a:r>
              <a:rPr lang="en-US" dirty="0" smtClean="0"/>
              <a:t> do </a:t>
            </a:r>
            <a:r>
              <a:rPr lang="en-US" dirty="0" err="1" smtClean="0"/>
              <a:t>wasControlledBy</a:t>
            </a:r>
            <a:r>
              <a:rPr lang="en-US" dirty="0" smtClean="0"/>
              <a:t>. </a:t>
            </a:r>
            <a:r>
              <a:rPr lang="en-US" dirty="0" err="1" smtClean="0"/>
              <a:t>Esta</a:t>
            </a:r>
            <a:r>
              <a:rPr lang="en-US" dirty="0" smtClean="0"/>
              <a:t> </a:t>
            </a:r>
            <a:r>
              <a:rPr lang="en-US" dirty="0" err="1" smtClean="0"/>
              <a:t>extensão</a:t>
            </a:r>
            <a:r>
              <a:rPr lang="en-US" dirty="0" smtClean="0"/>
              <a:t> </a:t>
            </a:r>
            <a:r>
              <a:rPr lang="en-US" dirty="0" err="1" smtClean="0"/>
              <a:t>adiciona</a:t>
            </a:r>
            <a:r>
              <a:rPr lang="en-US" dirty="0" smtClean="0"/>
              <a:t>/</a:t>
            </a:r>
            <a:r>
              <a:rPr lang="en-US" dirty="0" err="1" smtClean="0"/>
              <a:t>explicita</a:t>
            </a:r>
            <a:r>
              <a:rPr lang="en-US" dirty="0" smtClean="0"/>
              <a:t> </a:t>
            </a:r>
            <a:r>
              <a:rPr lang="en-US" dirty="0" err="1" smtClean="0"/>
              <a:t>informação</a:t>
            </a:r>
            <a:r>
              <a:rPr lang="en-US" baseline="0" dirty="0" smtClean="0"/>
              <a:t> </a:t>
            </a:r>
            <a:r>
              <a:rPr lang="en-US" baseline="0" dirty="0" err="1" smtClean="0"/>
              <a:t>dizendo</a:t>
            </a:r>
            <a:r>
              <a:rPr lang="en-US" baseline="0" dirty="0" smtClean="0"/>
              <a:t> </a:t>
            </a:r>
            <a:r>
              <a:rPr lang="en-US" baseline="0" dirty="0" err="1" smtClean="0"/>
              <a:t>que</a:t>
            </a:r>
            <a:r>
              <a:rPr lang="en-US" baseline="0" dirty="0" smtClean="0"/>
              <a:t> </a:t>
            </a:r>
            <a:r>
              <a:rPr lang="en-US" baseline="0" dirty="0" err="1" smtClean="0"/>
              <a:t>existia</a:t>
            </a:r>
            <a:r>
              <a:rPr lang="en-US" baseline="0" dirty="0" smtClean="0"/>
              <a:t>/</a:t>
            </a:r>
            <a:r>
              <a:rPr lang="en-US" baseline="0" dirty="0" err="1" smtClean="0"/>
              <a:t>seguiu</a:t>
            </a:r>
            <a:r>
              <a:rPr lang="en-US" baseline="0" dirty="0" smtClean="0"/>
              <a:t> um </a:t>
            </a:r>
            <a:r>
              <a:rPr lang="en-US" baseline="0" dirty="0" err="1" smtClean="0"/>
              <a:t>plano</a:t>
            </a:r>
            <a:r>
              <a:rPr lang="en-US" baseline="0" dirty="0" smtClean="0"/>
              <a:t> de </a:t>
            </a:r>
            <a:r>
              <a:rPr lang="en-US" baseline="0" dirty="0" err="1" smtClean="0"/>
              <a:t>execução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21</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 </a:t>
            </a:r>
            <a:r>
              <a:rPr lang="en-US" dirty="0" err="1" smtClean="0"/>
              <a:t>prov</a:t>
            </a:r>
            <a:r>
              <a:rPr lang="en-US" dirty="0" smtClean="0"/>
              <a:t> </a:t>
            </a:r>
            <a:r>
              <a:rPr lang="en-US" dirty="0" err="1" smtClean="0"/>
              <a:t>permite</a:t>
            </a:r>
            <a:r>
              <a:rPr lang="en-US" dirty="0" smtClean="0"/>
              <a:t> </a:t>
            </a:r>
            <a:r>
              <a:rPr lang="en-US" dirty="0" err="1" smtClean="0"/>
              <a:t>classificar</a:t>
            </a:r>
            <a:r>
              <a:rPr lang="en-US" dirty="0" smtClean="0"/>
              <a:t> a </a:t>
            </a:r>
            <a:r>
              <a:rPr lang="en-US" dirty="0" err="1" smtClean="0"/>
              <a:t>proveniencia</a:t>
            </a:r>
            <a:r>
              <a:rPr lang="en-US" baseline="0" dirty="0" smtClean="0"/>
              <a:t> de dados </a:t>
            </a:r>
            <a:r>
              <a:rPr lang="en-US" baseline="0" dirty="0" err="1" smtClean="0"/>
              <a:t>em</a:t>
            </a:r>
            <a:r>
              <a:rPr lang="en-US" baseline="0" dirty="0" smtClean="0"/>
              <a:t> </a:t>
            </a:r>
            <a:r>
              <a:rPr lang="en-US" baseline="0" dirty="0" err="1" smtClean="0"/>
              <a:t>tres</a:t>
            </a:r>
            <a:r>
              <a:rPr lang="en-US" baseline="0" dirty="0" smtClean="0"/>
              <a:t> </a:t>
            </a:r>
            <a:r>
              <a:rPr lang="en-US" baseline="0" dirty="0" err="1" smtClean="0"/>
              <a:t>tipos</a:t>
            </a:r>
            <a:endParaRPr lang="en-US" baseline="0" dirty="0" smtClean="0"/>
          </a:p>
          <a:p>
            <a:endParaRPr lang="en-US" baseline="0" dirty="0" smtClean="0"/>
          </a:p>
          <a:p>
            <a:pPr lvl="1"/>
            <a:r>
              <a:rPr lang="pt-BR" b="1" dirty="0" smtClean="0"/>
              <a:t>Centralizado em Agentes</a:t>
            </a:r>
            <a:r>
              <a:rPr lang="pt-BR" dirty="0" smtClean="0"/>
              <a:t>: </a:t>
            </a:r>
            <a:r>
              <a:rPr lang="pt-BR" i="1" dirty="0" smtClean="0"/>
              <a:t>Especificar </a:t>
            </a:r>
            <a:r>
              <a:rPr lang="pt-BR" i="1" u="sng" dirty="0" smtClean="0"/>
              <a:t>quem</a:t>
            </a:r>
            <a:r>
              <a:rPr lang="pt-BR" i="1" dirty="0" smtClean="0"/>
              <a:t> executou certas ações ou gerou certos objetos</a:t>
            </a:r>
          </a:p>
          <a:p>
            <a:pPr lvl="1"/>
            <a:endParaRPr lang="en-US" dirty="0" smtClean="0"/>
          </a:p>
          <a:p>
            <a:pPr lvl="1"/>
            <a:r>
              <a:rPr lang="pt-BR" b="1" dirty="0" smtClean="0"/>
              <a:t>Centralizada em Objetos</a:t>
            </a:r>
            <a:r>
              <a:rPr lang="pt-BR" dirty="0" smtClean="0"/>
              <a:t>:</a:t>
            </a:r>
            <a:r>
              <a:rPr lang="pt-BR" i="1" dirty="0" smtClean="0"/>
              <a:t> Especificar </a:t>
            </a:r>
            <a:r>
              <a:rPr lang="pt-BR" i="1" u="sng" dirty="0" smtClean="0"/>
              <a:t>quais</a:t>
            </a:r>
            <a:r>
              <a:rPr lang="pt-BR" i="1" dirty="0" smtClean="0"/>
              <a:t> são as partes que compõem um objeto</a:t>
            </a:r>
          </a:p>
          <a:p>
            <a:pPr lvl="1"/>
            <a:r>
              <a:rPr lang="pt-BR" i="1" dirty="0" smtClean="0"/>
              <a:t>Especificar as origens dos objetos</a:t>
            </a:r>
          </a:p>
          <a:p>
            <a:pPr lvl="1"/>
            <a:endParaRPr lang="en-US" dirty="0" smtClean="0"/>
          </a:p>
          <a:p>
            <a:pPr lvl="1"/>
            <a:r>
              <a:rPr lang="pt-BR" b="1" dirty="0" smtClean="0"/>
              <a:t>Centralizada em Processos</a:t>
            </a:r>
            <a:r>
              <a:rPr lang="pt-BR" dirty="0" smtClean="0"/>
              <a:t>:</a:t>
            </a:r>
            <a:r>
              <a:rPr lang="pt-BR" i="1" dirty="0" smtClean="0"/>
              <a:t> Especificar </a:t>
            </a:r>
            <a:r>
              <a:rPr lang="pt-BR" i="1" u="sng" dirty="0" smtClean="0"/>
              <a:t>como</a:t>
            </a:r>
            <a:r>
              <a:rPr lang="pt-BR" i="1" dirty="0" smtClean="0"/>
              <a:t> foram geradas as informações em questão.</a:t>
            </a:r>
            <a:endParaRPr lang="en-US" i="1"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22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Grafo de Causalidade: registra a trajetória de vida de um processo ou artefato</a:t>
            </a:r>
          </a:p>
          <a:p>
            <a:endParaRPr lang="pt-BR" dirty="0" smtClean="0">
              <a:latin typeface="Times New Roman" pitchFamily="18" charset="0"/>
            </a:endParaRPr>
          </a:p>
          <a:p>
            <a:r>
              <a:rPr lang="pt-BR" dirty="0" err="1" smtClean="0">
                <a:latin typeface="Times New Roman" pitchFamily="18" charset="0"/>
              </a:rPr>
              <a:t>Proveniencia</a:t>
            </a:r>
            <a:r>
              <a:rPr lang="pt-BR" dirty="0" smtClean="0">
                <a:latin typeface="Times New Roman" pitchFamily="18" charset="0"/>
              </a:rPr>
              <a:t> </a:t>
            </a:r>
            <a:r>
              <a:rPr lang="pt-BR" dirty="0" smtClean="0">
                <a:latin typeface="Times New Roman" pitchFamily="18" charset="0"/>
              </a:rPr>
              <a:t>conta com um grafo orientado de </a:t>
            </a:r>
            <a:r>
              <a:rPr lang="pt-BR" dirty="0" err="1" smtClean="0">
                <a:latin typeface="Times New Roman" pitchFamily="18" charset="0"/>
              </a:rPr>
              <a:t>causualidades</a:t>
            </a:r>
            <a:r>
              <a:rPr lang="pt-BR" dirty="0" smtClean="0">
                <a:latin typeface="Times New Roman" pitchFamily="18" charset="0"/>
              </a:rPr>
              <a:t>, mantendo um registro de execuções passadas ou correntes.</a:t>
            </a:r>
          </a:p>
          <a:p>
            <a:r>
              <a:rPr lang="pt-BR" dirty="0" smtClean="0">
                <a:latin typeface="Times New Roman" pitchFamily="18" charset="0"/>
              </a:rPr>
              <a:t>Vale a pena lembrar que o grafo de </a:t>
            </a:r>
            <a:r>
              <a:rPr lang="pt-BR" dirty="0" err="1" smtClean="0">
                <a:latin typeface="Times New Roman" pitchFamily="18" charset="0"/>
              </a:rPr>
              <a:t>proveniencia</a:t>
            </a:r>
            <a:r>
              <a:rPr lang="pt-BR" dirty="0" smtClean="0">
                <a:latin typeface="Times New Roman" pitchFamily="18" charset="0"/>
              </a:rPr>
              <a:t> não é uma descrição do que pode ter ocorrido, e sim os fatos que ocorreram.</a:t>
            </a:r>
          </a:p>
          <a:p>
            <a:r>
              <a:rPr lang="pt-BR" dirty="0" smtClean="0">
                <a:latin typeface="Times New Roman" pitchFamily="18" charset="0"/>
              </a:rPr>
              <a:t>A orientação de um grafo de </a:t>
            </a:r>
            <a:r>
              <a:rPr lang="pt-BR" dirty="0" err="1" smtClean="0">
                <a:latin typeface="Times New Roman" pitchFamily="18" charset="0"/>
              </a:rPr>
              <a:t>proveniencia</a:t>
            </a:r>
            <a:r>
              <a:rPr lang="pt-BR" dirty="0" smtClean="0">
                <a:latin typeface="Times New Roman" pitchFamily="18" charset="0"/>
              </a:rPr>
              <a:t> é do presente para o passado.</a:t>
            </a:r>
          </a:p>
          <a:p>
            <a:endParaRPr lang="pt-BR"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latin typeface="Times New Roman" pitchFamily="18" charset="0"/>
              </a:rPr>
              <a:t>Os nós no grafo de </a:t>
            </a:r>
            <a:r>
              <a:rPr lang="pt-BR" dirty="0" err="1" smtClean="0">
                <a:latin typeface="Times New Roman" pitchFamily="18" charset="0"/>
              </a:rPr>
              <a:t>proveniencia</a:t>
            </a:r>
            <a:r>
              <a:rPr lang="pt-BR" dirty="0" smtClean="0">
                <a:latin typeface="Times New Roman" pitchFamily="18" charset="0"/>
              </a:rPr>
              <a:t> podem ser de 3 tipos: Artefatos ou </a:t>
            </a:r>
            <a:r>
              <a:rPr lang="pt-BR" dirty="0" err="1" smtClean="0">
                <a:latin typeface="Times New Roman" pitchFamily="18" charset="0"/>
              </a:rPr>
              <a:t>tambem</a:t>
            </a:r>
            <a:r>
              <a:rPr lang="pt-BR" dirty="0" smtClean="0">
                <a:latin typeface="Times New Roman" pitchFamily="18" charset="0"/>
              </a:rPr>
              <a:t> chamados de entidades, processos ou atividades, e de agentes.</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3</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Quando do surgimento do PROV, o OPM já vinha sendo utilizado em diversas abordagens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No </a:t>
            </a:r>
            <a:r>
              <a:rPr lang="pt-BR" dirty="0" smtClean="0"/>
              <a:t>entanto, existe a possibilidade de o PROV se tornar o modelo padrão de proveniência uma vez que este é apoiado por um órgão de peso como o W3C</a:t>
            </a:r>
            <a:r>
              <a:rPr lang="pt-BR"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Isto culminaria em um processo de migração em massa dos sistemas existentes que utilizam o OPM para o PROV. </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 OPM </a:t>
            </a:r>
            <a:r>
              <a:rPr lang="en-US" dirty="0" err="1" smtClean="0"/>
              <a:t>surgiu</a:t>
            </a:r>
            <a:r>
              <a:rPr lang="en-US" dirty="0" smtClean="0"/>
              <a:t> </a:t>
            </a:r>
            <a:r>
              <a:rPr lang="en-US" dirty="0" err="1" smtClean="0"/>
              <a:t>como</a:t>
            </a:r>
            <a:r>
              <a:rPr lang="en-US" dirty="0" smtClean="0"/>
              <a:t> </a:t>
            </a:r>
            <a:r>
              <a:rPr lang="en-US" dirty="0" err="1" smtClean="0"/>
              <a:t>resultado</a:t>
            </a:r>
            <a:r>
              <a:rPr lang="en-US" dirty="0" smtClean="0"/>
              <a:t> dos 2 </a:t>
            </a:r>
            <a:r>
              <a:rPr lang="en-US" dirty="0" err="1" smtClean="0"/>
              <a:t>primeiros</a:t>
            </a:r>
            <a:r>
              <a:rPr lang="en-US" dirty="0" smtClean="0"/>
              <a:t> </a:t>
            </a:r>
            <a:r>
              <a:rPr lang="en-US" dirty="0" err="1" smtClean="0"/>
              <a:t>desafios</a:t>
            </a:r>
            <a:r>
              <a:rPr lang="en-US" dirty="0" smtClean="0"/>
              <a:t> de </a:t>
            </a:r>
            <a:r>
              <a:rPr lang="en-US" dirty="0" err="1" smtClean="0"/>
              <a:t>proveniencia</a:t>
            </a:r>
            <a:r>
              <a:rPr lang="en-US" baseline="0" dirty="0" smtClean="0"/>
              <a:t> </a:t>
            </a:r>
            <a:r>
              <a:rPr lang="en-US" baseline="0" dirty="0" err="1" smtClean="0"/>
              <a:t>propostos</a:t>
            </a:r>
            <a:r>
              <a:rPr lang="en-US" baseline="0" dirty="0" smtClean="0"/>
              <a:t> </a:t>
            </a:r>
            <a:r>
              <a:rPr lang="en-US" baseline="0" dirty="0" err="1" smtClean="0"/>
              <a:t>pelo</a:t>
            </a:r>
            <a:r>
              <a:rPr lang="en-US" baseline="0" dirty="0" smtClean="0"/>
              <a:t> IPAW.</a:t>
            </a:r>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pt-BR" b="1" i="1" dirty="0" smtClean="0"/>
              <a:t>Artefato (Círculo - A)</a:t>
            </a:r>
            <a:r>
              <a:rPr lang="pt-BR" dirty="0" smtClean="0"/>
              <a:t>: </a:t>
            </a:r>
            <a:r>
              <a:rPr lang="pt-BR" i="1" dirty="0" smtClean="0"/>
              <a:t>Entidades imutáveis que podem representar um objeto físico ou uma representação digital de um sistema de computador.</a:t>
            </a:r>
          </a:p>
          <a:p>
            <a:pPr lvl="1"/>
            <a:endParaRPr lang="en-US" i="1" dirty="0" smtClean="0"/>
          </a:p>
          <a:p>
            <a:pPr lvl="1"/>
            <a:r>
              <a:rPr lang="pt-BR" b="1" i="1" dirty="0" smtClean="0"/>
              <a:t>Processo (Retângulo - P)</a:t>
            </a:r>
            <a:r>
              <a:rPr lang="pt-BR" dirty="0" smtClean="0"/>
              <a:t>: </a:t>
            </a:r>
            <a:r>
              <a:rPr lang="pt-BR" i="1" dirty="0" smtClean="0"/>
              <a:t>Ação ou conjunto de ações realizadas ou causadas por artefatos que irão resultar em novos artefatos.</a:t>
            </a:r>
          </a:p>
          <a:p>
            <a:pPr lvl="1"/>
            <a:endParaRPr lang="en-US" i="1" dirty="0" smtClean="0"/>
          </a:p>
          <a:p>
            <a:pPr lvl="1"/>
            <a:r>
              <a:rPr lang="pt-BR" b="1" i="1" dirty="0" smtClean="0"/>
              <a:t>Agentes (Octógono - </a:t>
            </a:r>
            <a:r>
              <a:rPr lang="pt-BR" b="1" i="1" dirty="0" err="1" smtClean="0"/>
              <a:t>Ag</a:t>
            </a:r>
            <a:r>
              <a:rPr lang="pt-BR" b="1" i="1" dirty="0" smtClean="0"/>
              <a:t>)</a:t>
            </a:r>
            <a:r>
              <a:rPr lang="pt-BR" dirty="0" smtClean="0"/>
              <a:t>: </a:t>
            </a:r>
            <a:r>
              <a:rPr lang="pt-BR" i="1" dirty="0" smtClean="0"/>
              <a:t>Entidade contextual que age como catalisador de um processo, possibilitando, facilitando, controlando ou afetando sua execução.</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Vale </a:t>
            </a:r>
            <a:r>
              <a:rPr lang="pt-BR" dirty="0" smtClean="0"/>
              <a:t>lembrar que o OPM visa sempre representar os acontecimentos passados, podendo até registrar um evento que ainda não tenha sido finalizado, mas nunca representando um evento do futuro. Dessa forma, seu foco está na proveniência retrospectiva em detrimento da prospectiva </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b="0" i="0" dirty="0" smtClean="0"/>
              <a:t>Relações possíveis no OPM.</a:t>
            </a:r>
          </a:p>
          <a:p>
            <a:r>
              <a:rPr lang="pt-BR" b="0" i="0" dirty="0" smtClean="0"/>
              <a:t>Não</a:t>
            </a:r>
            <a:r>
              <a:rPr lang="pt-BR" b="0" i="0" baseline="0" dirty="0" smtClean="0"/>
              <a:t> necessita citar todas, apenas umas duas.</a:t>
            </a:r>
            <a:endParaRPr lang="pt-BR" b="0" i="0" dirty="0" smtClean="0"/>
          </a:p>
          <a:p>
            <a:endParaRPr lang="pt-BR" b="1" i="1" dirty="0" smtClean="0"/>
          </a:p>
          <a:p>
            <a:r>
              <a:rPr lang="pt-BR" b="1" i="1" dirty="0" err="1" smtClean="0"/>
              <a:t>used</a:t>
            </a:r>
            <a:r>
              <a:rPr lang="pt-BR" b="1" i="1" dirty="0" smtClean="0"/>
              <a:t>:</a:t>
            </a:r>
            <a:r>
              <a:rPr lang="pt-BR" b="1" dirty="0" smtClean="0"/>
              <a:t> </a:t>
            </a:r>
            <a:r>
              <a:rPr lang="pt-BR" dirty="0" smtClean="0"/>
              <a:t>Relação entre </a:t>
            </a:r>
            <a:r>
              <a:rPr lang="pt-BR" i="1" dirty="0" smtClean="0"/>
              <a:t>processo</a:t>
            </a:r>
            <a:r>
              <a:rPr lang="pt-BR" dirty="0" smtClean="0"/>
              <a:t> e </a:t>
            </a:r>
            <a:r>
              <a:rPr lang="pt-BR" i="1" dirty="0" smtClean="0"/>
              <a:t>artefato</a:t>
            </a:r>
            <a:r>
              <a:rPr lang="pt-BR" dirty="0" smtClean="0"/>
              <a:t>. Indica a dependência do </a:t>
            </a:r>
            <a:r>
              <a:rPr lang="pt-BR" i="1" dirty="0" smtClean="0"/>
              <a:t>artefato</a:t>
            </a:r>
            <a:r>
              <a:rPr lang="pt-BR" dirty="0" smtClean="0"/>
              <a:t> para a execução do </a:t>
            </a:r>
            <a:r>
              <a:rPr lang="pt-BR" i="1" dirty="0" smtClean="0"/>
              <a:t>processo</a:t>
            </a:r>
            <a:r>
              <a:rPr lang="pt-BR" dirty="0" smtClean="0"/>
              <a:t>. Um </a:t>
            </a:r>
            <a:r>
              <a:rPr lang="pt-BR" i="1" dirty="0" smtClean="0"/>
              <a:t>artefato</a:t>
            </a:r>
            <a:r>
              <a:rPr lang="pt-BR" dirty="0" smtClean="0"/>
              <a:t> pode ser solicitado por diversos </a:t>
            </a:r>
            <a:r>
              <a:rPr lang="pt-BR" i="1" dirty="0" smtClean="0"/>
              <a:t>Processos</a:t>
            </a:r>
            <a:r>
              <a:rPr lang="pt-BR" dirty="0" smtClean="0"/>
              <a:t>. </a:t>
            </a:r>
            <a:endParaRPr lang="en-US" dirty="0" smtClean="0"/>
          </a:p>
          <a:p>
            <a:r>
              <a:rPr lang="pt-BR" b="1" i="1" dirty="0" err="1" smtClean="0"/>
              <a:t>wasGeneratedBy</a:t>
            </a:r>
            <a:r>
              <a:rPr lang="pt-BR" b="1" i="1" dirty="0" smtClean="0"/>
              <a:t>:</a:t>
            </a:r>
            <a:r>
              <a:rPr lang="pt-BR" b="1" dirty="0" smtClean="0"/>
              <a:t> </a:t>
            </a:r>
            <a:r>
              <a:rPr lang="pt-BR" dirty="0" smtClean="0"/>
              <a:t>Relação entre </a:t>
            </a:r>
            <a:r>
              <a:rPr lang="pt-BR" i="1" dirty="0" smtClean="0"/>
              <a:t>artefato</a:t>
            </a:r>
            <a:r>
              <a:rPr lang="pt-BR" dirty="0" smtClean="0"/>
              <a:t> e </a:t>
            </a:r>
            <a:r>
              <a:rPr lang="pt-BR" i="1" dirty="0" smtClean="0"/>
              <a:t>processo</a:t>
            </a:r>
            <a:r>
              <a:rPr lang="pt-BR" dirty="0" smtClean="0"/>
              <a:t>, indicando que o </a:t>
            </a:r>
            <a:r>
              <a:rPr lang="pt-BR" i="1" dirty="0" smtClean="0"/>
              <a:t>Artefato</a:t>
            </a:r>
            <a:r>
              <a:rPr lang="pt-BR" dirty="0" smtClean="0"/>
              <a:t> foi gerado pelo </a:t>
            </a:r>
            <a:r>
              <a:rPr lang="pt-BR" i="1" dirty="0" smtClean="0"/>
              <a:t>Processo</a:t>
            </a:r>
            <a:r>
              <a:rPr lang="pt-BR" dirty="0" smtClean="0"/>
              <a:t>.</a:t>
            </a:r>
            <a:endParaRPr lang="en-US" dirty="0" smtClean="0"/>
          </a:p>
          <a:p>
            <a:r>
              <a:rPr lang="pt-BR" b="1" i="1" dirty="0" err="1" smtClean="0"/>
              <a:t>wasControlledBy</a:t>
            </a:r>
            <a:r>
              <a:rPr lang="pt-BR" b="1" i="1" dirty="0" smtClean="0"/>
              <a:t>:</a:t>
            </a:r>
            <a:r>
              <a:rPr lang="pt-BR" b="1" dirty="0" smtClean="0"/>
              <a:t> </a:t>
            </a:r>
            <a:r>
              <a:rPr lang="pt-BR" dirty="0" smtClean="0"/>
              <a:t>Relação entre </a:t>
            </a:r>
            <a:r>
              <a:rPr lang="pt-BR" i="1" dirty="0" smtClean="0"/>
              <a:t>processo</a:t>
            </a:r>
            <a:r>
              <a:rPr lang="pt-BR" dirty="0" smtClean="0"/>
              <a:t> e </a:t>
            </a:r>
            <a:r>
              <a:rPr lang="pt-BR" i="1" dirty="0" smtClean="0"/>
              <a:t>agente</a:t>
            </a:r>
            <a:r>
              <a:rPr lang="pt-BR" dirty="0" smtClean="0"/>
              <a:t>, indicando que o </a:t>
            </a:r>
            <a:r>
              <a:rPr lang="pt-BR" i="1" dirty="0" smtClean="0"/>
              <a:t>processo</a:t>
            </a:r>
            <a:r>
              <a:rPr lang="pt-BR" dirty="0" smtClean="0"/>
              <a:t> foi controlado pelo </a:t>
            </a:r>
            <a:r>
              <a:rPr lang="pt-BR" i="1" dirty="0" smtClean="0"/>
              <a:t>agente</a:t>
            </a:r>
            <a:r>
              <a:rPr lang="pt-BR" dirty="0" smtClean="0"/>
              <a:t>. 	Essa relação especifica que todas as etapas do </a:t>
            </a:r>
            <a:r>
              <a:rPr lang="pt-BR" i="1" dirty="0" smtClean="0"/>
              <a:t>processo</a:t>
            </a:r>
            <a:r>
              <a:rPr lang="pt-BR" dirty="0" smtClean="0"/>
              <a:t>, desde a sua inicialização até sua finalização, foram controladas pelo </a:t>
            </a:r>
            <a:r>
              <a:rPr lang="pt-BR" i="1" dirty="0" smtClean="0"/>
              <a:t>agente</a:t>
            </a:r>
            <a:r>
              <a:rPr lang="pt-BR" dirty="0" smtClean="0"/>
              <a:t>. Um mesmo </a:t>
            </a:r>
            <a:r>
              <a:rPr lang="pt-BR" i="1" dirty="0" smtClean="0"/>
              <a:t>agente</a:t>
            </a:r>
            <a:r>
              <a:rPr lang="pt-BR" dirty="0" smtClean="0"/>
              <a:t> pode controlar mais de um </a:t>
            </a:r>
            <a:r>
              <a:rPr lang="pt-BR" i="1" dirty="0" smtClean="0"/>
              <a:t>processo</a:t>
            </a:r>
            <a:r>
              <a:rPr lang="pt-BR" dirty="0" smtClean="0"/>
              <a:t>, mas também pode ocorrer de um </a:t>
            </a:r>
            <a:r>
              <a:rPr lang="pt-BR" i="1" dirty="0" smtClean="0"/>
              <a:t>processo</a:t>
            </a:r>
            <a:r>
              <a:rPr lang="pt-BR" dirty="0" smtClean="0"/>
              <a:t> ser controlado por mais de um </a:t>
            </a:r>
            <a:r>
              <a:rPr lang="pt-BR" i="1" dirty="0" smtClean="0"/>
              <a:t>agente</a:t>
            </a:r>
            <a:r>
              <a:rPr lang="pt-BR" dirty="0" smtClean="0"/>
              <a:t>.</a:t>
            </a:r>
            <a:endParaRPr lang="en-US" dirty="0" smtClean="0"/>
          </a:p>
          <a:p>
            <a:r>
              <a:rPr lang="pt-BR" b="1" i="1" dirty="0" err="1" smtClean="0"/>
              <a:t>wasTriggeredBy</a:t>
            </a:r>
            <a:r>
              <a:rPr lang="pt-BR" b="1" i="1" dirty="0" smtClean="0"/>
              <a:t>:</a:t>
            </a:r>
            <a:r>
              <a:rPr lang="pt-BR" b="1" dirty="0" smtClean="0"/>
              <a:t> </a:t>
            </a:r>
            <a:r>
              <a:rPr lang="pt-BR" dirty="0" smtClean="0"/>
              <a:t>Relação entre </a:t>
            </a:r>
            <a:r>
              <a:rPr lang="pt-BR" i="1" dirty="0" smtClean="0"/>
              <a:t>processos</a:t>
            </a:r>
            <a:r>
              <a:rPr lang="pt-BR" dirty="0" smtClean="0"/>
              <a:t>, indicando que um </a:t>
            </a:r>
            <a:r>
              <a:rPr lang="pt-BR" i="1" dirty="0" smtClean="0"/>
              <a:t>processo</a:t>
            </a:r>
            <a:r>
              <a:rPr lang="pt-BR" dirty="0" smtClean="0"/>
              <a:t> foi desencadeado por outro </a:t>
            </a:r>
            <a:r>
              <a:rPr lang="pt-BR" i="1" dirty="0" smtClean="0"/>
              <a:t>processo</a:t>
            </a:r>
            <a:r>
              <a:rPr lang="pt-BR" dirty="0" smtClean="0"/>
              <a:t>.</a:t>
            </a:r>
            <a:endParaRPr lang="en-US" dirty="0" smtClean="0"/>
          </a:p>
          <a:p>
            <a:r>
              <a:rPr lang="pt-BR" b="1" i="1" dirty="0" err="1" smtClean="0"/>
              <a:t>wasDerivedFrom</a:t>
            </a:r>
            <a:r>
              <a:rPr lang="pt-BR" b="1" i="1" dirty="0" smtClean="0"/>
              <a:t>:</a:t>
            </a:r>
            <a:r>
              <a:rPr lang="pt-BR" b="1" dirty="0" smtClean="0"/>
              <a:t> </a:t>
            </a:r>
            <a:r>
              <a:rPr lang="pt-BR" dirty="0" smtClean="0"/>
              <a:t>Relação entre </a:t>
            </a:r>
            <a:r>
              <a:rPr lang="pt-BR" i="1" dirty="0" smtClean="0"/>
              <a:t>artefatos</a:t>
            </a:r>
            <a:r>
              <a:rPr lang="pt-BR" dirty="0" smtClean="0"/>
              <a:t>, indicando que um </a:t>
            </a:r>
            <a:r>
              <a:rPr lang="pt-BR" i="1" dirty="0" smtClean="0"/>
              <a:t>artefato</a:t>
            </a:r>
            <a:r>
              <a:rPr lang="pt-BR" dirty="0" smtClean="0"/>
              <a:t> foi originado por outro </a:t>
            </a:r>
            <a:r>
              <a:rPr lang="pt-BR" i="1" dirty="0" smtClean="0"/>
              <a:t>artefato</a:t>
            </a:r>
            <a:r>
              <a:rPr lang="pt-BR"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pt-BR" dirty="0" smtClean="0"/>
              <a:t>participaram diversos pesquisadores responsáveis pelo OPM</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 </a:t>
            </a:r>
            <a:r>
              <a:rPr lang="en-US" dirty="0" err="1" smtClean="0"/>
              <a:t>prov</a:t>
            </a:r>
            <a:r>
              <a:rPr lang="en-US" dirty="0" smtClean="0"/>
              <a:t> </a:t>
            </a:r>
            <a:r>
              <a:rPr lang="en-US" dirty="0" err="1" smtClean="0"/>
              <a:t>permite</a:t>
            </a:r>
            <a:r>
              <a:rPr lang="en-US" dirty="0" smtClean="0"/>
              <a:t> </a:t>
            </a:r>
            <a:r>
              <a:rPr lang="en-US" dirty="0" err="1" smtClean="0"/>
              <a:t>classificar</a:t>
            </a:r>
            <a:r>
              <a:rPr lang="en-US" dirty="0" smtClean="0"/>
              <a:t> a </a:t>
            </a:r>
            <a:r>
              <a:rPr lang="en-US" dirty="0" err="1" smtClean="0"/>
              <a:t>proveniencia</a:t>
            </a:r>
            <a:r>
              <a:rPr lang="en-US" baseline="0" dirty="0" smtClean="0"/>
              <a:t> de dados </a:t>
            </a:r>
            <a:r>
              <a:rPr lang="en-US" baseline="0" dirty="0" err="1" smtClean="0"/>
              <a:t>em</a:t>
            </a:r>
            <a:r>
              <a:rPr lang="en-US" baseline="0" dirty="0" smtClean="0"/>
              <a:t> </a:t>
            </a:r>
            <a:r>
              <a:rPr lang="en-US" baseline="0" dirty="0" err="1" smtClean="0"/>
              <a:t>tres</a:t>
            </a:r>
            <a:r>
              <a:rPr lang="en-US" baseline="0" dirty="0" smtClean="0"/>
              <a:t> </a:t>
            </a:r>
            <a:r>
              <a:rPr lang="en-US" baseline="0" dirty="0" err="1" smtClean="0"/>
              <a:t>tipos</a:t>
            </a:r>
            <a:endParaRPr lang="en-US" baseline="0" dirty="0" smtClean="0"/>
          </a:p>
          <a:p>
            <a:endParaRPr lang="en-US" baseline="0" dirty="0" smtClean="0"/>
          </a:p>
          <a:p>
            <a:pPr lvl="1"/>
            <a:r>
              <a:rPr lang="pt-BR" b="1" dirty="0" smtClean="0"/>
              <a:t>Centralizado em Agentes</a:t>
            </a:r>
            <a:r>
              <a:rPr lang="pt-BR" dirty="0" smtClean="0"/>
              <a:t>: </a:t>
            </a:r>
            <a:r>
              <a:rPr lang="pt-BR" i="1" dirty="0" smtClean="0"/>
              <a:t>Especificar </a:t>
            </a:r>
            <a:r>
              <a:rPr lang="pt-BR" i="1" u="sng" dirty="0" smtClean="0"/>
              <a:t>quem</a:t>
            </a:r>
            <a:r>
              <a:rPr lang="pt-BR" i="1" dirty="0" smtClean="0"/>
              <a:t> executou certas ações ou gerou certos objetos</a:t>
            </a:r>
          </a:p>
          <a:p>
            <a:pPr lvl="1"/>
            <a:endParaRPr lang="en-US" dirty="0" smtClean="0"/>
          </a:p>
          <a:p>
            <a:pPr lvl="1"/>
            <a:r>
              <a:rPr lang="pt-BR" b="1" dirty="0" smtClean="0"/>
              <a:t>Centralizada em Objetos</a:t>
            </a:r>
            <a:r>
              <a:rPr lang="pt-BR" dirty="0" smtClean="0"/>
              <a:t>:</a:t>
            </a:r>
            <a:r>
              <a:rPr lang="pt-BR" i="1" dirty="0" smtClean="0"/>
              <a:t> Especificar </a:t>
            </a:r>
            <a:r>
              <a:rPr lang="pt-BR" i="1" u="sng" dirty="0" smtClean="0"/>
              <a:t>quais</a:t>
            </a:r>
            <a:r>
              <a:rPr lang="pt-BR" i="1" dirty="0" smtClean="0"/>
              <a:t> são as partes que compõem um objeto</a:t>
            </a:r>
          </a:p>
          <a:p>
            <a:pPr marL="457200" marR="0" lvl="1" indent="0" algn="l" defTabSz="914400" rtl="0" eaLnBrk="1" fontAlgn="auto" latinLnBrk="0" hangingPunct="1">
              <a:lnSpc>
                <a:spcPct val="100000"/>
              </a:lnSpc>
              <a:spcBef>
                <a:spcPts val="0"/>
              </a:spcBef>
              <a:spcAft>
                <a:spcPts val="0"/>
              </a:spcAft>
              <a:buClrTx/>
              <a:buSzTx/>
              <a:buFontTx/>
              <a:buNone/>
              <a:tabLst/>
              <a:defRPr/>
            </a:pPr>
            <a:r>
              <a:rPr lang="pt-BR" i="1" dirty="0" smtClean="0"/>
              <a:t>Especificar as </a:t>
            </a:r>
            <a:r>
              <a:rPr lang="pt-BR" b="1" i="1" dirty="0" smtClean="0"/>
              <a:t>origens</a:t>
            </a:r>
            <a:r>
              <a:rPr lang="pt-BR" i="1" dirty="0" smtClean="0"/>
              <a:t> dos objetos</a:t>
            </a:r>
          </a:p>
          <a:p>
            <a:pPr lvl="1"/>
            <a:endParaRPr lang="en-US" dirty="0" smtClean="0"/>
          </a:p>
          <a:p>
            <a:pPr lvl="1"/>
            <a:r>
              <a:rPr lang="pt-BR" b="1" dirty="0" smtClean="0"/>
              <a:t>Centralizada em Processos</a:t>
            </a:r>
            <a:r>
              <a:rPr lang="pt-BR" dirty="0" smtClean="0"/>
              <a:t>:</a:t>
            </a:r>
            <a:r>
              <a:rPr lang="pt-BR" i="1" dirty="0" smtClean="0"/>
              <a:t> Especificar </a:t>
            </a:r>
            <a:r>
              <a:rPr lang="pt-BR" i="1" u="sng" dirty="0" smtClean="0"/>
              <a:t>como</a:t>
            </a:r>
            <a:r>
              <a:rPr lang="pt-BR" i="1" dirty="0" smtClean="0"/>
              <a:t> foram geradas as informações em questão.</a:t>
            </a:r>
            <a:endParaRPr lang="en-US" i="1" dirty="0" smtClean="0"/>
          </a:p>
          <a:p>
            <a:endParaRPr lang="en-US" smtClean="0"/>
          </a:p>
          <a:p>
            <a:endParaRPr lang="en-US" smtClean="0"/>
          </a:p>
          <a:p>
            <a:r>
              <a:rPr lang="en-US" sz="1200" b="0" i="0" kern="1200" smtClean="0">
                <a:solidFill>
                  <a:schemeClr val="tx1"/>
                </a:solidFill>
                <a:latin typeface="+mn-lt"/>
                <a:ea typeface="+mn-ea"/>
                <a:cs typeface="+mn-cs"/>
              </a:rPr>
              <a:t>One perspective might focus on </a:t>
            </a:r>
            <a:r>
              <a:rPr lang="en-US" sz="1200" b="0" i="1" kern="1200" smtClean="0">
                <a:solidFill>
                  <a:schemeClr val="tx1"/>
                </a:solidFill>
                <a:latin typeface="+mn-lt"/>
                <a:ea typeface="+mn-ea"/>
                <a:cs typeface="+mn-cs"/>
              </a:rPr>
              <a:t>agent-centered provenance</a:t>
            </a:r>
            <a:r>
              <a:rPr lang="en-US" sz="1200" b="0" i="0" kern="1200" smtClean="0">
                <a:solidFill>
                  <a:schemeClr val="tx1"/>
                </a:solidFill>
                <a:latin typeface="+mn-lt"/>
                <a:ea typeface="+mn-ea"/>
                <a:cs typeface="+mn-cs"/>
              </a:rPr>
              <a:t>, that is, what people or organizations were involved in generating or manipulating the information in question. For example, in the provenance of a picture in a news article we might capture the photographer who took it, the person that edited it, and the newspaper that published it.</a:t>
            </a:r>
          </a:p>
          <a:p>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A second perspective might focus on </a:t>
            </a:r>
            <a:r>
              <a:rPr lang="en-US" sz="1200" b="0" i="1" kern="1200" smtClean="0">
                <a:solidFill>
                  <a:schemeClr val="tx1"/>
                </a:solidFill>
                <a:latin typeface="+mn-lt"/>
                <a:ea typeface="+mn-ea"/>
                <a:cs typeface="+mn-cs"/>
              </a:rPr>
              <a:t>object-centered provenance</a:t>
            </a:r>
            <a:r>
              <a:rPr lang="en-US" sz="1200" b="0" i="0" kern="1200" smtClean="0">
                <a:solidFill>
                  <a:schemeClr val="tx1"/>
                </a:solidFill>
                <a:latin typeface="+mn-lt"/>
                <a:ea typeface="+mn-ea"/>
                <a:cs typeface="+mn-cs"/>
              </a:rPr>
              <a:t>, by tracing the origins of portions of a document to other documents. An example is having a web page that was assembled from content from a news article, quotes of interviews with experts, and a chart that plots data from a government agency.</a:t>
            </a:r>
          </a:p>
          <a:p>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A third perspective one might take is on </a:t>
            </a:r>
            <a:r>
              <a:rPr lang="en-US" sz="1200" b="0" i="1" kern="1200" smtClean="0">
                <a:solidFill>
                  <a:schemeClr val="tx1"/>
                </a:solidFill>
                <a:latin typeface="+mn-lt"/>
                <a:ea typeface="+mn-ea"/>
                <a:cs typeface="+mn-cs"/>
              </a:rPr>
              <a:t>process-centered provenance</a:t>
            </a:r>
            <a:r>
              <a:rPr lang="en-US" sz="1200" b="0" i="0" kern="1200" smtClean="0">
                <a:solidFill>
                  <a:schemeClr val="tx1"/>
                </a:solidFill>
                <a:latin typeface="+mn-lt"/>
                <a:ea typeface="+mn-ea"/>
                <a:cs typeface="+mn-cs"/>
              </a:rPr>
              <a:t>, capturing the actions and steps taken to generate the information in question. For example, a chart may have been generated by invoking a service to retrieve data from a database, then extracting certain statistics from the data using some statistics package, and finally processing these results with a graphing tool.</a:t>
            </a:r>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pt-BR" b="1" i="1" dirty="0" smtClean="0"/>
              <a:t>Artefato (Círculo - A)</a:t>
            </a:r>
            <a:r>
              <a:rPr lang="pt-BR" dirty="0" smtClean="0"/>
              <a:t>: </a:t>
            </a:r>
            <a:r>
              <a:rPr lang="pt-BR" i="1" dirty="0" smtClean="0"/>
              <a:t>Entidades imutáveis que podem representar um objeto físico ou uma representação digital de um sistema de computador.</a:t>
            </a:r>
          </a:p>
          <a:p>
            <a:pPr lvl="1"/>
            <a:endParaRPr lang="en-US" i="1" dirty="0" smtClean="0"/>
          </a:p>
          <a:p>
            <a:pPr lvl="1"/>
            <a:r>
              <a:rPr lang="pt-BR" b="1" i="1" dirty="0" smtClean="0"/>
              <a:t>Processo (Retângulo - P)</a:t>
            </a:r>
            <a:r>
              <a:rPr lang="pt-BR" dirty="0" smtClean="0"/>
              <a:t>: </a:t>
            </a:r>
            <a:r>
              <a:rPr lang="pt-BR" i="1" dirty="0" smtClean="0"/>
              <a:t>Ação ou conjunto de ações realizadas ou causadas por artefatos que irão resultar em novos artefatos.</a:t>
            </a:r>
          </a:p>
          <a:p>
            <a:pPr lvl="1"/>
            <a:endParaRPr lang="en-US" i="1" dirty="0" smtClean="0"/>
          </a:p>
          <a:p>
            <a:pPr lvl="1"/>
            <a:r>
              <a:rPr lang="pt-BR" b="1" i="1" dirty="0" smtClean="0"/>
              <a:t>Agentes (Octógono - </a:t>
            </a:r>
            <a:r>
              <a:rPr lang="pt-BR" b="1" i="1" dirty="0" err="1" smtClean="0"/>
              <a:t>Ag</a:t>
            </a:r>
            <a:r>
              <a:rPr lang="pt-BR" b="1" i="1" dirty="0" smtClean="0"/>
              <a:t>)</a:t>
            </a:r>
            <a:r>
              <a:rPr lang="pt-BR" dirty="0" smtClean="0"/>
              <a:t>: </a:t>
            </a:r>
            <a:r>
              <a:rPr lang="pt-BR" i="1" dirty="0" smtClean="0"/>
              <a:t>Entidade contextual que age como catalisador de um processo, possibilitando, facilitando, controlando ou afetando sua execução.</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Vale </a:t>
            </a:r>
            <a:r>
              <a:rPr lang="pt-BR" dirty="0" smtClean="0"/>
              <a:t>lembrar que o OPM visa sempre representar os acontecimentos passados, podendo até registrar um evento que ainda não tenha sido finalizado, mas nunca representando um evento do futuro. Dessa forma, seu foco está na proveniência retrospectiva em detrimento da prospectiva </a:t>
            </a:r>
            <a:endParaRPr lang="en-US" dirty="0" smtClean="0"/>
          </a:p>
          <a:p>
            <a:endParaRPr lang="en-US" dirty="0"/>
          </a:p>
        </p:txBody>
      </p:sp>
      <p:sp>
        <p:nvSpPr>
          <p:cNvPr id="4" name="Slide Number Placeholder 3"/>
          <p:cNvSpPr>
            <a:spLocks noGrp="1"/>
          </p:cNvSpPr>
          <p:nvPr>
            <p:ph type="sldNum" sz="quarter" idx="10"/>
          </p:nvPr>
        </p:nvSpPr>
        <p:spPr/>
        <p:txBody>
          <a:bodyPr/>
          <a:lstStyle/>
          <a:p>
            <a:fld id="{6526768D-756A-4A93-AFB3-3AF6428EC1FC}" type="slidenum">
              <a:rPr lang="pt-BR" smtClean="0"/>
              <a:pPr/>
              <a:t>10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cstate="screen"/>
          <a:srcRect/>
          <a:stretch>
            <a:fillRect/>
          </a:stretch>
        </p:blipFill>
        <p:spPr bwMode="auto">
          <a:xfrm>
            <a:off x="0" y="-1"/>
            <a:ext cx="9144000" cy="6858001"/>
          </a:xfrm>
          <a:prstGeom prst="rect">
            <a:avLst/>
          </a:prstGeom>
          <a:noFill/>
          <a:ln w="9525">
            <a:noFill/>
            <a:miter lim="800000"/>
            <a:headEnd/>
            <a:tailEnd/>
          </a:ln>
        </p:spPr>
      </p:pic>
      <p:sp>
        <p:nvSpPr>
          <p:cNvPr id="7" name="Título 4"/>
          <p:cNvSpPr>
            <a:spLocks noGrp="1"/>
          </p:cNvSpPr>
          <p:nvPr userDrawn="1">
            <p:ph type="ctrTitle"/>
          </p:nvPr>
        </p:nvSpPr>
        <p:spPr>
          <a:xfrm>
            <a:off x="0" y="0"/>
            <a:ext cx="9144000" cy="2214577"/>
          </a:xfrm>
        </p:spPr>
        <p:txBody>
          <a:bodyPr>
            <a:normAutofit/>
          </a:bodyPr>
          <a:lstStyle>
            <a:lvl1pPr>
              <a:defRPr>
                <a:solidFill>
                  <a:schemeClr val="bg1"/>
                </a:solidFill>
              </a:defRPr>
            </a:lvl1pPr>
          </a:lstStyle>
          <a:p>
            <a:r>
              <a:rPr lang="en-US" sz="3600" smtClean="0">
                <a:effectLst>
                  <a:outerShdw blurRad="38100" dist="38100" dir="2700000" algn="tl">
                    <a:srgbClr val="000000">
                      <a:alpha val="43137"/>
                    </a:srgbClr>
                  </a:outerShdw>
                </a:effectLst>
              </a:rPr>
              <a:t>Click to edit Master title style</a:t>
            </a:r>
            <a:endParaRPr lang="pt-BR" sz="3600" dirty="0">
              <a:effectLst>
                <a:outerShdw blurRad="38100" dist="38100" dir="2700000" algn="tl">
                  <a:srgbClr val="000000">
                    <a:alpha val="43137"/>
                  </a:srgbClr>
                </a:outerShdw>
              </a:effectLst>
            </a:endParaRPr>
          </a:p>
        </p:txBody>
      </p:sp>
      <p:pic>
        <p:nvPicPr>
          <p:cNvPr id="9" name="Picture 4" descr="http://www.ic.uff.br/~leomurta/images/IC-logo2.jpg"/>
          <p:cNvPicPr>
            <a:picLocks noChangeAspect="1" noChangeArrowheads="1"/>
          </p:cNvPicPr>
          <p:nvPr userDrawn="1"/>
        </p:nvPicPr>
        <p:blipFill>
          <a:blip r:embed="rId3" cstate="screen"/>
          <a:srcRect/>
          <a:stretch>
            <a:fillRect/>
          </a:stretch>
        </p:blipFill>
        <p:spPr bwMode="auto">
          <a:xfrm>
            <a:off x="0" y="5778000"/>
            <a:ext cx="1496509" cy="1080000"/>
          </a:xfrm>
          <a:prstGeom prst="rect">
            <a:avLst/>
          </a:prstGeom>
          <a:noFill/>
        </p:spPr>
      </p:pic>
      <p:sp>
        <p:nvSpPr>
          <p:cNvPr id="11" name="Retângulo 10"/>
          <p:cNvSpPr/>
          <p:nvPr userDrawn="1"/>
        </p:nvSpPr>
        <p:spPr>
          <a:xfrm>
            <a:off x="1475656" y="5758544"/>
            <a:ext cx="7668344" cy="1099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reto 9"/>
          <p:cNvCxnSpPr/>
          <p:nvPr userDrawn="1"/>
        </p:nvCxnSpPr>
        <p:spPr>
          <a:xfrm>
            <a:off x="0" y="5759382"/>
            <a:ext cx="9144000" cy="0"/>
          </a:xfrm>
          <a:prstGeom prst="line">
            <a:avLst/>
          </a:prstGeom>
        </p:spPr>
        <p:style>
          <a:lnRef idx="3">
            <a:schemeClr val="dk1"/>
          </a:lnRef>
          <a:fillRef idx="0">
            <a:schemeClr val="dk1"/>
          </a:fillRef>
          <a:effectRef idx="2">
            <a:schemeClr val="dk1"/>
          </a:effectRef>
          <a:fontRef idx="minor">
            <a:schemeClr val="tx1"/>
          </a:fontRef>
        </p:style>
      </p:cxnSp>
      <p:sp>
        <p:nvSpPr>
          <p:cNvPr id="8" name="Subtítulo 5"/>
          <p:cNvSpPr>
            <a:spLocks noGrp="1"/>
          </p:cNvSpPr>
          <p:nvPr userDrawn="1">
            <p:ph type="subTitle" idx="1"/>
          </p:nvPr>
        </p:nvSpPr>
        <p:spPr>
          <a:xfrm>
            <a:off x="1475656" y="5778000"/>
            <a:ext cx="7668344" cy="1080000"/>
          </a:xfrm>
          <a:noFill/>
          <a:ln w="38100">
            <a:noFill/>
          </a:ln>
        </p:spPr>
        <p:txBody>
          <a:bodyPr anchor="ctr">
            <a:normAutofit lnSpcReduction="10000"/>
          </a:bodyPr>
          <a:lstStyle>
            <a:lvl1pPr algn="ctr">
              <a:buNone/>
              <a:defRPr/>
            </a:lvl1pPr>
          </a:lstStyle>
          <a:p>
            <a:r>
              <a:rPr lang="en-US" smtClean="0">
                <a:solidFill>
                  <a:schemeClr val="tx1"/>
                </a:solidFill>
              </a:rPr>
              <a:t>Click to edit Master subtitle style</a:t>
            </a:r>
            <a:endParaRPr lang="pt-BR" dirty="0" smtClean="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Texto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Conteúdo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ço Reservado para Data 3"/>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Click to edit Master title style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Espaço Reservado para Data 6"/>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8" name="Espaço Reservado para Rodapé 7"/>
          <p:cNvSpPr>
            <a:spLocks noGrp="1"/>
          </p:cNvSpPr>
          <p:nvPr>
            <p:ph type="ftr" sz="quarter" idx="11"/>
          </p:nvPr>
        </p:nvSpPr>
        <p:spPr/>
        <p:txBody>
          <a:bodyPr/>
          <a:lstStyle/>
          <a:p>
            <a:r>
              <a:rPr lang="pt-BR" smtClean="0"/>
              <a:t>Título</a:t>
            </a:r>
            <a:endParaRPr lang="pt-BR"/>
          </a:p>
        </p:txBody>
      </p:sp>
      <p:sp>
        <p:nvSpPr>
          <p:cNvPr id="9" name="Espaço Reservado para Número de Slide 8"/>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Click to edit Master title style</a:t>
            </a:r>
            <a:endParaRPr lang="pt-BR"/>
          </a:p>
        </p:txBody>
      </p:sp>
      <p:sp>
        <p:nvSpPr>
          <p:cNvPr id="3" name="Espaço Reservado para Data 2"/>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4" name="Espaço Reservado para Rodapé 3"/>
          <p:cNvSpPr>
            <a:spLocks noGrp="1"/>
          </p:cNvSpPr>
          <p:nvPr>
            <p:ph type="ftr" sz="quarter" idx="11"/>
          </p:nvPr>
        </p:nvSpPr>
        <p:spPr/>
        <p:txBody>
          <a:bodyPr/>
          <a:lstStyle/>
          <a:p>
            <a:r>
              <a:rPr lang="pt-BR" smtClean="0"/>
              <a:t>Título</a:t>
            </a:r>
            <a:endParaRPr lang="pt-BR"/>
          </a:p>
        </p:txBody>
      </p:sp>
      <p:sp>
        <p:nvSpPr>
          <p:cNvPr id="5" name="Espaço Reservado para Número de Slide 4"/>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3" name="Espaço Reservado para Rodapé 2"/>
          <p:cNvSpPr>
            <a:spLocks noGrp="1"/>
          </p:cNvSpPr>
          <p:nvPr>
            <p:ph type="ftr" sz="quarter" idx="11"/>
          </p:nvPr>
        </p:nvSpPr>
        <p:spPr/>
        <p:txBody>
          <a:bodyPr/>
          <a:lstStyle/>
          <a:p>
            <a:r>
              <a:rPr lang="pt-BR" smtClean="0"/>
              <a:t>Título</a:t>
            </a:r>
            <a:endParaRPr lang="pt-BR"/>
          </a:p>
        </p:txBody>
      </p:sp>
      <p:sp>
        <p:nvSpPr>
          <p:cNvPr id="4" name="Espaço Reservado para Número de Slide 3"/>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ço Reservado para Data 4"/>
          <p:cNvSpPr>
            <a:spLocks noGrp="1"/>
          </p:cNvSpPr>
          <p:nvPr>
            <p:ph type="dt" sz="half" idx="10"/>
          </p:nvPr>
        </p:nvSpPr>
        <p:spPr/>
        <p:txBody>
          <a:bodyPr/>
          <a:lstStyle/>
          <a:p>
            <a:r>
              <a:rPr lang="pt-BR" dirty="0" err="1" smtClean="0"/>
              <a:t>Troy</a:t>
            </a:r>
            <a:r>
              <a:rPr lang="pt-BR" dirty="0" smtClean="0"/>
              <a:t> </a:t>
            </a:r>
            <a:r>
              <a:rPr lang="pt-BR" dirty="0" err="1" smtClean="0"/>
              <a:t>Kohwalter</a:t>
            </a:r>
            <a:endParaRPr lang="pt-BR" dirty="0"/>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tângulo 39"/>
          <p:cNvSpPr/>
          <p:nvPr/>
        </p:nvSpPr>
        <p:spPr>
          <a:xfrm>
            <a:off x="0" y="6500834"/>
            <a:ext cx="9144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accent3">
                  <a:lumMod val="50000"/>
                </a:schemeClr>
              </a:solidFill>
            </a:endParaRPr>
          </a:p>
        </p:txBody>
      </p:sp>
      <p:sp>
        <p:nvSpPr>
          <p:cNvPr id="2" name="Espaço Reservado para Título 1"/>
          <p:cNvSpPr>
            <a:spLocks noGrp="1"/>
          </p:cNvSpPr>
          <p:nvPr>
            <p:ph type="title"/>
          </p:nvPr>
        </p:nvSpPr>
        <p:spPr>
          <a:xfrm>
            <a:off x="457200" y="500050"/>
            <a:ext cx="82296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142844" y="1714488"/>
            <a:ext cx="8858312" cy="4714908"/>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32" y="6492899"/>
            <a:ext cx="2133600" cy="365125"/>
          </a:xfrm>
          <a:prstGeom prst="rect">
            <a:avLst/>
          </a:prstGeom>
        </p:spPr>
        <p:txBody>
          <a:bodyPr vert="horz" lIns="91440" tIns="45720" rIns="91440" bIns="45720" rtlCol="0" anchor="ctr"/>
          <a:lstStyle>
            <a:lvl1pPr algn="l">
              <a:defRPr sz="1200">
                <a:solidFill>
                  <a:schemeClr val="bg1"/>
                </a:solidFill>
              </a:defRPr>
            </a:lvl1pPr>
          </a:lstStyle>
          <a:p>
            <a:r>
              <a:rPr lang="pt-BR" dirty="0" err="1" smtClean="0"/>
              <a:t>Troy</a:t>
            </a:r>
            <a:r>
              <a:rPr lang="pt-BR" dirty="0" smtClean="0"/>
              <a:t> </a:t>
            </a:r>
            <a:r>
              <a:rPr lang="pt-BR" dirty="0" err="1" smtClean="0"/>
              <a:t>Kohwalter</a:t>
            </a:r>
            <a:endParaRPr lang="pt-BR" dirty="0"/>
          </a:p>
        </p:txBody>
      </p:sp>
      <p:sp>
        <p:nvSpPr>
          <p:cNvPr id="5" name="Espaço Reservado para Rodapé 4"/>
          <p:cNvSpPr>
            <a:spLocks noGrp="1"/>
          </p:cNvSpPr>
          <p:nvPr>
            <p:ph type="ftr" sz="quarter" idx="3"/>
          </p:nvPr>
        </p:nvSpPr>
        <p:spPr>
          <a:xfrm>
            <a:off x="3124200" y="6492899"/>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pt-BR" dirty="0" smtClean="0"/>
              <a:t>Título</a:t>
            </a:r>
            <a:endParaRPr lang="pt-BR" dirty="0"/>
          </a:p>
        </p:txBody>
      </p:sp>
      <p:sp>
        <p:nvSpPr>
          <p:cNvPr id="6" name="Espaço Reservado para Número de Slide 5"/>
          <p:cNvSpPr>
            <a:spLocks noGrp="1"/>
          </p:cNvSpPr>
          <p:nvPr>
            <p:ph type="sldNum" sz="quarter" idx="4"/>
          </p:nvPr>
        </p:nvSpPr>
        <p:spPr>
          <a:xfrm>
            <a:off x="7010432" y="6492899"/>
            <a:ext cx="2133600" cy="365125"/>
          </a:xfrm>
          <a:prstGeom prst="rect">
            <a:avLst/>
          </a:prstGeom>
        </p:spPr>
        <p:txBody>
          <a:bodyPr vert="horz" lIns="91440" tIns="45720" rIns="91440" bIns="45720" rtlCol="0" anchor="ctr"/>
          <a:lstStyle>
            <a:lvl1pPr algn="r">
              <a:defRPr sz="1200">
                <a:solidFill>
                  <a:schemeClr val="bg1"/>
                </a:solidFill>
              </a:defRPr>
            </a:lvl1pPr>
          </a:lstStyle>
          <a:p>
            <a:fld id="{0AAA623A-5D3C-471A-939B-3DC944CAB218}" type="slidenum">
              <a:rPr lang="pt-BR" smtClean="0"/>
              <a:pPr/>
              <a:t>‹#›</a:t>
            </a:fld>
            <a:endParaRPr lang="pt-BR"/>
          </a:p>
        </p:txBody>
      </p:sp>
      <p:pic>
        <p:nvPicPr>
          <p:cNvPr id="1026" name="Picture 2"/>
          <p:cNvPicPr>
            <a:picLocks noChangeAspect="1" noChangeArrowheads="1"/>
          </p:cNvPicPr>
          <p:nvPr/>
        </p:nvPicPr>
        <p:blipFill>
          <a:blip r:embed="rId13" cstate="screen"/>
          <a:srcRect/>
          <a:stretch>
            <a:fillRect/>
          </a:stretch>
        </p:blipFill>
        <p:spPr bwMode="auto">
          <a:xfrm>
            <a:off x="0" y="0"/>
            <a:ext cx="7896225" cy="600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14" cstate="screen"/>
          <a:srcRect/>
          <a:stretch>
            <a:fillRect/>
          </a:stretch>
        </p:blipFill>
        <p:spPr bwMode="auto">
          <a:xfrm>
            <a:off x="8210550" y="0"/>
            <a:ext cx="933450" cy="67627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b="1" dirty="0" smtClean="0"/>
              <a:t>Uma Comparação entre os Modelos de Proveniência </a:t>
            </a:r>
            <a:br>
              <a:rPr lang="pt-BR" b="1" dirty="0" smtClean="0"/>
            </a:br>
            <a:r>
              <a:rPr lang="pt-BR" b="1" dirty="0" smtClean="0"/>
              <a:t>OPM e PROV</a:t>
            </a:r>
            <a:endParaRPr lang="en-US" dirty="0"/>
          </a:p>
        </p:txBody>
      </p:sp>
      <p:sp>
        <p:nvSpPr>
          <p:cNvPr id="3" name="Subtitle 2"/>
          <p:cNvSpPr>
            <a:spLocks noGrp="1"/>
          </p:cNvSpPr>
          <p:nvPr>
            <p:ph type="subTitle" idx="1"/>
          </p:nvPr>
        </p:nvSpPr>
        <p:spPr/>
        <p:txBody>
          <a:bodyPr>
            <a:normAutofit fontScale="62500" lnSpcReduction="20000"/>
          </a:bodyPr>
          <a:lstStyle/>
          <a:p>
            <a:r>
              <a:rPr lang="pt-BR" dirty="0" smtClean="0"/>
              <a:t>Bárbara Bivar</a:t>
            </a:r>
            <a:r>
              <a:rPr lang="pt-BR" baseline="30000" dirty="0" smtClean="0"/>
              <a:t>1</a:t>
            </a:r>
            <a:r>
              <a:rPr lang="pt-BR" dirty="0" smtClean="0"/>
              <a:t>, Lucas Santos</a:t>
            </a:r>
            <a:r>
              <a:rPr lang="pt-BR" baseline="30000" dirty="0" smtClean="0"/>
              <a:t>1</a:t>
            </a:r>
            <a:r>
              <a:rPr lang="pt-BR" dirty="0" smtClean="0"/>
              <a:t>, </a:t>
            </a:r>
            <a:r>
              <a:rPr lang="pt-BR" b="1" dirty="0" err="1" smtClean="0"/>
              <a:t>Troy</a:t>
            </a:r>
            <a:r>
              <a:rPr lang="pt-BR" b="1" dirty="0" smtClean="0"/>
              <a:t> C. Kohwalter</a:t>
            </a:r>
            <a:r>
              <a:rPr lang="pt-BR" b="1" baseline="30000" dirty="0" smtClean="0"/>
              <a:t>1</a:t>
            </a:r>
            <a:r>
              <a:rPr lang="pt-BR" dirty="0" smtClean="0"/>
              <a:t>, Anderson Marinho</a:t>
            </a:r>
            <a:r>
              <a:rPr lang="pt-BR" baseline="30000" dirty="0" smtClean="0"/>
              <a:t>2</a:t>
            </a:r>
            <a:r>
              <a:rPr lang="pt-BR" dirty="0" smtClean="0"/>
              <a:t>,           Marta Mattoso</a:t>
            </a:r>
            <a:r>
              <a:rPr lang="pt-BR" baseline="30000" dirty="0" smtClean="0"/>
              <a:t>2</a:t>
            </a:r>
            <a:r>
              <a:rPr lang="pt-BR" dirty="0" smtClean="0"/>
              <a:t>, Vanessa Braganholo</a:t>
            </a:r>
            <a:r>
              <a:rPr lang="pt-BR" baseline="30000" dirty="0" smtClean="0"/>
              <a:t>1</a:t>
            </a:r>
            <a:endParaRPr lang="en-US" dirty="0" smtClean="0"/>
          </a:p>
          <a:p>
            <a:r>
              <a:rPr lang="pt-BR" sz="2200" i="1" baseline="30000" dirty="0" smtClean="0"/>
              <a:t>1</a:t>
            </a:r>
            <a:r>
              <a:rPr lang="pt-BR" sz="2200" i="1" dirty="0" smtClean="0"/>
              <a:t>Instituto de Computação – Universidade Federal Fluminense (UFF)</a:t>
            </a:r>
            <a:endParaRPr lang="en-US" sz="2200" i="1" dirty="0" smtClean="0"/>
          </a:p>
          <a:p>
            <a:r>
              <a:rPr lang="pt-BR" sz="2200" i="1" baseline="30000" dirty="0" smtClean="0"/>
              <a:t>2</a:t>
            </a:r>
            <a:r>
              <a:rPr lang="pt-BR" sz="2200" i="1" dirty="0" smtClean="0"/>
              <a:t>PESC/COPPE – Universidade Federal do Rio de Janeiro (UFRJ)</a:t>
            </a:r>
            <a:endParaRPr lang="en-US" sz="22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Conceitos Básicos</a:t>
            </a:r>
            <a:endParaRPr lang="en-US" dirty="0"/>
          </a:p>
        </p:txBody>
      </p:sp>
      <p:sp>
        <p:nvSpPr>
          <p:cNvPr id="3" name="Content Placeholder 2"/>
          <p:cNvSpPr>
            <a:spLocks noGrp="1"/>
          </p:cNvSpPr>
          <p:nvPr>
            <p:ph idx="1"/>
          </p:nvPr>
        </p:nvSpPr>
        <p:spPr/>
        <p:txBody>
          <a:bodyPr>
            <a:normAutofit lnSpcReduction="10000"/>
          </a:bodyPr>
          <a:lstStyle/>
          <a:p>
            <a:r>
              <a:rPr lang="pt-BR" dirty="0" smtClean="0"/>
              <a:t>Representação </a:t>
            </a:r>
            <a:r>
              <a:rPr lang="pt-BR" dirty="0" smtClean="0"/>
              <a:t>em grafo</a:t>
            </a:r>
            <a:endParaRPr lang="pt-BR" dirty="0" smtClean="0"/>
          </a:p>
          <a:p>
            <a:pPr lvl="1">
              <a:buNone/>
            </a:pPr>
            <a:endParaRPr lang="pt-BR" dirty="0" smtClean="0"/>
          </a:p>
          <a:p>
            <a:r>
              <a:rPr lang="pt-BR" dirty="0" smtClean="0"/>
              <a:t>Entidades:</a:t>
            </a:r>
          </a:p>
          <a:p>
            <a:endParaRPr lang="pt-BR" dirty="0" smtClean="0"/>
          </a:p>
          <a:p>
            <a:pPr lvl="1"/>
            <a:r>
              <a:rPr lang="pt-BR" b="1" i="1" dirty="0" smtClean="0"/>
              <a:t>Entidade</a:t>
            </a:r>
            <a:endParaRPr lang="pt-BR" i="1" dirty="0" smtClean="0"/>
          </a:p>
          <a:p>
            <a:pPr lvl="1"/>
            <a:endParaRPr lang="en-US" i="1" dirty="0" smtClean="0"/>
          </a:p>
          <a:p>
            <a:pPr lvl="1"/>
            <a:r>
              <a:rPr lang="pt-BR" b="1" i="1" dirty="0" smtClean="0"/>
              <a:t>Atividade</a:t>
            </a:r>
            <a:endParaRPr lang="pt-BR" i="1" dirty="0" smtClean="0"/>
          </a:p>
          <a:p>
            <a:pPr lvl="1"/>
            <a:endParaRPr lang="en-US" i="1" dirty="0" smtClean="0"/>
          </a:p>
          <a:p>
            <a:pPr lvl="1"/>
            <a:r>
              <a:rPr lang="pt-BR" b="1" i="1" dirty="0" smtClean="0"/>
              <a:t>Agentes</a:t>
            </a:r>
            <a:endParaRPr lang="pt-BR"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10</a:t>
            </a:fld>
            <a:endParaRPr lang="pt-BR"/>
          </a:p>
        </p:txBody>
      </p:sp>
      <p:pic>
        <p:nvPicPr>
          <p:cNvPr id="10" name="Picture 7" descr="http://t2.gstatic.com/images?q=tbn:ANd9GcQj1E5Q3ButAOARcLNDMKZpYArPcE-hsErfMOTvqOCbU9vM99jiiw"/>
          <p:cNvPicPr>
            <a:picLocks noChangeAspect="1" noChangeArrowheads="1"/>
          </p:cNvPicPr>
          <p:nvPr/>
        </p:nvPicPr>
        <p:blipFill>
          <a:blip r:embed="rId3" cstate="print"/>
          <a:srcRect/>
          <a:stretch>
            <a:fillRect/>
          </a:stretch>
        </p:blipFill>
        <p:spPr bwMode="auto">
          <a:xfrm>
            <a:off x="3276600" y="3352800"/>
            <a:ext cx="1143000" cy="1143000"/>
          </a:xfrm>
          <a:prstGeom prst="rect">
            <a:avLst/>
          </a:prstGeom>
          <a:noFill/>
        </p:spPr>
      </p:pic>
      <p:pic>
        <p:nvPicPr>
          <p:cNvPr id="11" name="Picture 9" descr="http://myyearwithoutclothesshopping.com/wp-content/uploads/2013/01/take-action-click-icon.jpg"/>
          <p:cNvPicPr>
            <a:picLocks noChangeAspect="1" noChangeArrowheads="1"/>
          </p:cNvPicPr>
          <p:nvPr/>
        </p:nvPicPr>
        <p:blipFill>
          <a:blip r:embed="rId4" cstate="print"/>
          <a:srcRect/>
          <a:stretch>
            <a:fillRect/>
          </a:stretch>
        </p:blipFill>
        <p:spPr bwMode="auto">
          <a:xfrm>
            <a:off x="3352800" y="4572000"/>
            <a:ext cx="914400" cy="908576"/>
          </a:xfrm>
          <a:prstGeom prst="rect">
            <a:avLst/>
          </a:prstGeom>
          <a:noFill/>
        </p:spPr>
      </p:pic>
      <p:pic>
        <p:nvPicPr>
          <p:cNvPr id="12" name="Picture 11" descr="http://t2.gstatic.com/images?q=tbn:ANd9GcS2gsibxgxYWPRR41gl3fLWq5D-LWtdwC1pt3GMbov3x4yeHfPoow"/>
          <p:cNvPicPr>
            <a:picLocks noChangeAspect="1" noChangeArrowheads="1"/>
          </p:cNvPicPr>
          <p:nvPr/>
        </p:nvPicPr>
        <p:blipFill>
          <a:blip r:embed="rId5" cstate="print"/>
          <a:srcRect/>
          <a:stretch>
            <a:fillRect/>
          </a:stretch>
        </p:blipFill>
        <p:spPr bwMode="auto">
          <a:xfrm>
            <a:off x="3429000" y="5562600"/>
            <a:ext cx="914400" cy="914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Relações de Causalidades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11</a:t>
            </a:fld>
            <a:endParaRPr lang="pt-BR"/>
          </a:p>
        </p:txBody>
      </p:sp>
      <p:pic>
        <p:nvPicPr>
          <p:cNvPr id="7" name="Picture 6"/>
          <p:cNvPicPr/>
          <p:nvPr/>
        </p:nvPicPr>
        <p:blipFill>
          <a:blip r:embed="rId3" cstate="print"/>
          <a:srcRect/>
          <a:stretch>
            <a:fillRect/>
          </a:stretch>
        </p:blipFill>
        <p:spPr bwMode="auto">
          <a:xfrm>
            <a:off x="1355491" y="2133600"/>
            <a:ext cx="6433019" cy="3849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Mapeamento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dirty="0" err="1" smtClean="0"/>
              <a:t>Tít</a:t>
            </a:r>
            <a:r>
              <a:rPr lang="pt-BR" b="1" dirty="0" smtClean="0"/>
              <a:t> Comparação entre os Modelos de Proveniência </a:t>
            </a:r>
            <a:r>
              <a:rPr lang="pt-BR" dirty="0" err="1" smtClean="0"/>
              <a:t>ulo</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12</a:t>
            </a:fld>
            <a:endParaRPr lang="pt-BR"/>
          </a:p>
        </p:txBody>
      </p:sp>
      <p:pic>
        <p:nvPicPr>
          <p:cNvPr id="2052" name="Picture 4"/>
          <p:cNvPicPr>
            <a:picLocks noChangeAspect="1" noChangeArrowheads="1"/>
          </p:cNvPicPr>
          <p:nvPr/>
        </p:nvPicPr>
        <p:blipFill>
          <a:blip r:embed="rId2" cstate="print"/>
          <a:srcRect/>
          <a:stretch>
            <a:fillRect/>
          </a:stretch>
        </p:blipFill>
        <p:spPr bwMode="auto">
          <a:xfrm>
            <a:off x="1347788" y="1914525"/>
            <a:ext cx="6448425" cy="418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Mapeamento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13</a:t>
            </a:fld>
            <a:endParaRPr lang="pt-BR"/>
          </a:p>
        </p:txBody>
      </p:sp>
      <p:graphicFrame>
        <p:nvGraphicFramePr>
          <p:cNvPr id="8" name="Table 7"/>
          <p:cNvGraphicFramePr>
            <a:graphicFrameLocks noGrp="1"/>
          </p:cNvGraphicFramePr>
          <p:nvPr/>
        </p:nvGraphicFramePr>
        <p:xfrm>
          <a:off x="3037840" y="1874520"/>
          <a:ext cx="3068320" cy="4297680"/>
        </p:xfrm>
        <a:graphic>
          <a:graphicData uri="http://schemas.openxmlformats.org/drawingml/2006/table">
            <a:tbl>
              <a:tblPr/>
              <a:tblGrid>
                <a:gridCol w="1466569"/>
                <a:gridCol w="1601751"/>
              </a:tblGrid>
              <a:tr h="136525">
                <a:tc>
                  <a:txBody>
                    <a:bodyPr/>
                    <a:lstStyle/>
                    <a:p>
                      <a:pPr marL="0" marR="0" indent="0" algn="ctr">
                        <a:lnSpc>
                          <a:spcPct val="150000"/>
                        </a:lnSpc>
                        <a:spcBef>
                          <a:spcPts val="0"/>
                        </a:spcBef>
                        <a:spcAft>
                          <a:spcPts val="0"/>
                        </a:spcAft>
                      </a:pPr>
                      <a:r>
                        <a:rPr lang="pt-BR" sz="1800" b="1">
                          <a:latin typeface="Times New Roman"/>
                          <a:ea typeface="Times New Roman"/>
                          <a:cs typeface="Times New Roman"/>
                        </a:rPr>
                        <a:t>OPM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800" b="1">
                          <a:latin typeface="Times New Roman"/>
                          <a:ea typeface="Times New Roman"/>
                          <a:cs typeface="Times New Roman"/>
                        </a:rPr>
                        <a:t>PROV</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tr>
              <a:tr h="15430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used</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used</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144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wasGeneratedBy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wasGeneratedBy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wasControlledBy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wasAssociatedWith</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144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wasDerivedFrom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wasDerivedFrom</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0" algn="ctr">
                        <a:lnSpc>
                          <a:spcPct val="150000"/>
                        </a:lnSpc>
                        <a:spcBef>
                          <a:spcPts val="0"/>
                        </a:spcBef>
                        <a:spcAft>
                          <a:spcPts val="0"/>
                        </a:spcAft>
                      </a:pPr>
                      <a:r>
                        <a:rPr lang="pt-BR" sz="1400" b="1" i="1">
                          <a:latin typeface="Times New Roman"/>
                          <a:ea typeface="Times New Roman"/>
                          <a:cs typeface="Times New Roman"/>
                        </a:rPr>
                        <a:t>wasTriggeredBy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wasStartedBy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wasEndedBy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wasRevisionOf</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wasAttributtedTo</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c>
                  <a:txBody>
                    <a:bodyPr/>
                    <a:lstStyle/>
                    <a:p>
                      <a:pPr marL="0" marR="0" indent="0" algn="ctr">
                        <a:lnSpc>
                          <a:spcPct val="150000"/>
                        </a:lnSpc>
                        <a:spcBef>
                          <a:spcPts val="0"/>
                        </a:spcBef>
                        <a:spcAft>
                          <a:spcPts val="0"/>
                        </a:spcAft>
                      </a:pPr>
                      <a:r>
                        <a:rPr lang="pt-BR" sz="1400" b="1" i="1">
                          <a:latin typeface="Times New Roman"/>
                          <a:ea typeface="Calibri"/>
                          <a:cs typeface="Times New Roman"/>
                        </a:rPr>
                        <a:t>wasInformedBy</a:t>
                      </a: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D3DFEE"/>
                    </a:solidFill>
                  </a:tcPr>
                </a:tc>
              </a:tr>
              <a:tr h="136525">
                <a:tc>
                  <a:txBody>
                    <a:bodyPr/>
                    <a:lstStyle/>
                    <a:p>
                      <a:pPr marL="0" marR="0" indent="450215" algn="ctr">
                        <a:lnSpc>
                          <a:spcPct val="150000"/>
                        </a:lnSpc>
                        <a:spcBef>
                          <a:spcPts val="0"/>
                        </a:spcBef>
                        <a:spcAft>
                          <a:spcPts val="0"/>
                        </a:spcAft>
                      </a:pPr>
                      <a:endParaRPr lang="en-US" sz="200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pt-BR" sz="1400" b="1" i="1" dirty="0" err="1">
                          <a:latin typeface="Times New Roman"/>
                          <a:ea typeface="Calibri"/>
                          <a:cs typeface="Times New Roman"/>
                        </a:rPr>
                        <a:t>actedOnBehalfOf</a:t>
                      </a:r>
                      <a:endParaRPr lang="en-US" sz="2000" dirty="0">
                        <a:latin typeface="Times New Roman"/>
                        <a:ea typeface="Calibri"/>
                        <a:cs typeface="Times New Roman"/>
                      </a:endParaRPr>
                    </a:p>
                  </a:txBody>
                  <a:tcPr marL="68580" marR="68580"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Conclusão</a:t>
            </a:r>
            <a:endParaRPr lang="pt-BR" dirty="0"/>
          </a:p>
        </p:txBody>
      </p:sp>
      <p:sp>
        <p:nvSpPr>
          <p:cNvPr id="3" name="Content Placeholder 2"/>
          <p:cNvSpPr>
            <a:spLocks noGrp="1"/>
          </p:cNvSpPr>
          <p:nvPr>
            <p:ph idx="1"/>
          </p:nvPr>
        </p:nvSpPr>
        <p:spPr/>
        <p:txBody>
          <a:bodyPr>
            <a:normAutofit fontScale="92500"/>
          </a:bodyPr>
          <a:lstStyle/>
          <a:p>
            <a:r>
              <a:rPr lang="pt-BR" dirty="0" smtClean="0"/>
              <a:t>Estudo comparativo entre modelos de proveniência</a:t>
            </a:r>
          </a:p>
          <a:p>
            <a:pPr lvl="1"/>
            <a:r>
              <a:rPr lang="pt-BR" dirty="0" smtClean="0"/>
              <a:t>OPM e </a:t>
            </a:r>
            <a:r>
              <a:rPr lang="pt-BR" dirty="0" smtClean="0"/>
              <a:t>PROV</a:t>
            </a:r>
            <a:endParaRPr lang="pt-BR" dirty="0" smtClean="0"/>
          </a:p>
          <a:p>
            <a:pPr lvl="1"/>
            <a:endParaRPr lang="pt-BR" dirty="0" smtClean="0"/>
          </a:p>
          <a:p>
            <a:r>
              <a:rPr lang="pt-BR" dirty="0" smtClean="0"/>
              <a:t>PROV</a:t>
            </a:r>
          </a:p>
          <a:p>
            <a:pPr lvl="1"/>
            <a:r>
              <a:rPr lang="pt-BR" dirty="0" smtClean="0"/>
              <a:t>Armazenar </a:t>
            </a:r>
            <a:r>
              <a:rPr lang="pt-BR" dirty="0" smtClean="0"/>
              <a:t>dados de proveniência </a:t>
            </a:r>
            <a:r>
              <a:rPr lang="pt-BR" dirty="0" smtClean="0"/>
              <a:t>mais detalhadamente</a:t>
            </a:r>
            <a:endParaRPr lang="pt-BR" dirty="0" smtClean="0"/>
          </a:p>
          <a:p>
            <a:pPr lvl="1"/>
            <a:r>
              <a:rPr lang="pt-BR" dirty="0" smtClean="0"/>
              <a:t>Responsabilidades </a:t>
            </a:r>
            <a:r>
              <a:rPr lang="pt-BR" dirty="0" smtClean="0"/>
              <a:t>dos </a:t>
            </a:r>
            <a:r>
              <a:rPr lang="pt-BR" i="1" dirty="0" smtClean="0"/>
              <a:t>agentes</a:t>
            </a:r>
            <a:endParaRPr lang="pt-BR" dirty="0" smtClean="0"/>
          </a:p>
          <a:p>
            <a:pPr lvl="1"/>
            <a:endParaRPr lang="pt-BR" dirty="0" smtClean="0"/>
          </a:p>
          <a:p>
            <a:r>
              <a:rPr lang="pt-BR" dirty="0" smtClean="0"/>
              <a:t>OPM</a:t>
            </a:r>
          </a:p>
          <a:p>
            <a:pPr lvl="1"/>
            <a:r>
              <a:rPr lang="pt-BR" dirty="0" smtClean="0"/>
              <a:t>mais simples e mais usado </a:t>
            </a:r>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14</a:t>
            </a:fld>
            <a:endParaRPr lang="pt-B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Trabalhos</a:t>
            </a:r>
            <a:r>
              <a:rPr lang="en-US" dirty="0" smtClean="0"/>
              <a:t> </a:t>
            </a:r>
            <a:r>
              <a:rPr lang="en-US" dirty="0" err="1" smtClean="0"/>
              <a:t>Futuros</a:t>
            </a:r>
            <a:endParaRPr lang="en-US" dirty="0"/>
          </a:p>
        </p:txBody>
      </p:sp>
      <p:sp>
        <p:nvSpPr>
          <p:cNvPr id="3" name="Content Placeholder 2"/>
          <p:cNvSpPr>
            <a:spLocks noGrp="1"/>
          </p:cNvSpPr>
          <p:nvPr>
            <p:ph idx="1"/>
          </p:nvPr>
        </p:nvSpPr>
        <p:spPr/>
        <p:txBody>
          <a:bodyPr>
            <a:normAutofit/>
          </a:bodyPr>
          <a:lstStyle/>
          <a:p>
            <a:r>
              <a:rPr lang="pt-BR" dirty="0" smtClean="0"/>
              <a:t>Criar um tradutor automático de </a:t>
            </a:r>
            <a:r>
              <a:rPr lang="pt-BR" dirty="0" smtClean="0"/>
              <a:t>modelos</a:t>
            </a:r>
          </a:p>
          <a:p>
            <a:pPr>
              <a:buNone/>
            </a:pPr>
            <a:r>
              <a:rPr lang="pt-BR" dirty="0" smtClean="0"/>
              <a:t> </a:t>
            </a:r>
            <a:endParaRPr lang="pt-BR" dirty="0" smtClean="0"/>
          </a:p>
          <a:p>
            <a:pPr lvl="1"/>
            <a:r>
              <a:rPr lang="pt-BR" dirty="0" smtClean="0"/>
              <a:t>auxiliar </a:t>
            </a:r>
            <a:r>
              <a:rPr lang="pt-BR" dirty="0" smtClean="0"/>
              <a:t>migração</a:t>
            </a:r>
          </a:p>
          <a:p>
            <a:pPr lvl="1"/>
            <a:endParaRPr lang="pt-BR" dirty="0" smtClean="0"/>
          </a:p>
          <a:p>
            <a:pPr lvl="1"/>
            <a:r>
              <a:rPr lang="pt-BR" dirty="0" smtClean="0"/>
              <a:t>facilitar a </a:t>
            </a:r>
            <a:r>
              <a:rPr lang="pt-BR" dirty="0" smtClean="0"/>
              <a:t>comunicação</a:t>
            </a:r>
          </a:p>
          <a:p>
            <a:pPr lvl="1"/>
            <a:endParaRPr lang="pt-BR" dirty="0" smtClean="0"/>
          </a:p>
          <a:p>
            <a:pPr lvl="1"/>
            <a:r>
              <a:rPr lang="pt-BR" dirty="0" smtClean="0"/>
              <a:t>processo </a:t>
            </a:r>
            <a:r>
              <a:rPr lang="pt-BR" dirty="0" smtClean="0"/>
              <a:t>interativo</a:t>
            </a:r>
            <a:endParaRPr lang="pt-BR" dirty="0" smtClean="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15</a:t>
            </a:fld>
            <a:endParaRPr lang="pt-B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b="1" dirty="0" smtClean="0"/>
              <a:t>Uma Comparação entre os Modelos de Proveniência </a:t>
            </a:r>
            <a:br>
              <a:rPr lang="pt-BR" b="1" dirty="0" smtClean="0"/>
            </a:br>
            <a:r>
              <a:rPr lang="pt-BR" b="1" dirty="0" smtClean="0"/>
              <a:t>OPM e PROV</a:t>
            </a:r>
            <a:endParaRPr lang="en-US" dirty="0"/>
          </a:p>
        </p:txBody>
      </p:sp>
      <p:sp>
        <p:nvSpPr>
          <p:cNvPr id="3" name="Subtitle 2"/>
          <p:cNvSpPr>
            <a:spLocks noGrp="1"/>
          </p:cNvSpPr>
          <p:nvPr>
            <p:ph type="subTitle" idx="1"/>
          </p:nvPr>
        </p:nvSpPr>
        <p:spPr/>
        <p:txBody>
          <a:bodyPr>
            <a:normAutofit fontScale="62500" lnSpcReduction="20000"/>
          </a:bodyPr>
          <a:lstStyle/>
          <a:p>
            <a:r>
              <a:rPr lang="pt-BR" dirty="0" smtClean="0"/>
              <a:t>Bárbara Bivar</a:t>
            </a:r>
            <a:r>
              <a:rPr lang="pt-BR" baseline="30000" dirty="0" smtClean="0"/>
              <a:t>1</a:t>
            </a:r>
            <a:r>
              <a:rPr lang="pt-BR" dirty="0" smtClean="0"/>
              <a:t>, Lucas Santos</a:t>
            </a:r>
            <a:r>
              <a:rPr lang="pt-BR" baseline="30000" dirty="0" smtClean="0"/>
              <a:t>1</a:t>
            </a:r>
            <a:r>
              <a:rPr lang="pt-BR" dirty="0" smtClean="0"/>
              <a:t>, </a:t>
            </a:r>
            <a:r>
              <a:rPr lang="pt-BR" b="1" dirty="0" err="1" smtClean="0"/>
              <a:t>Troy</a:t>
            </a:r>
            <a:r>
              <a:rPr lang="pt-BR" b="1" dirty="0" smtClean="0"/>
              <a:t> C. Kohwalter</a:t>
            </a:r>
            <a:r>
              <a:rPr lang="pt-BR" b="1" baseline="30000" dirty="0" smtClean="0"/>
              <a:t>1</a:t>
            </a:r>
            <a:r>
              <a:rPr lang="pt-BR" dirty="0" smtClean="0"/>
              <a:t>, Anderson Marinho</a:t>
            </a:r>
            <a:r>
              <a:rPr lang="pt-BR" baseline="30000" dirty="0" smtClean="0"/>
              <a:t>2</a:t>
            </a:r>
            <a:r>
              <a:rPr lang="pt-BR" dirty="0" smtClean="0"/>
              <a:t>,           Marta Mattoso</a:t>
            </a:r>
            <a:r>
              <a:rPr lang="pt-BR" baseline="30000" dirty="0" smtClean="0"/>
              <a:t>2</a:t>
            </a:r>
            <a:r>
              <a:rPr lang="pt-BR" dirty="0" smtClean="0"/>
              <a:t>, Vanessa Braganholo</a:t>
            </a:r>
            <a:r>
              <a:rPr lang="pt-BR" baseline="30000" dirty="0" smtClean="0"/>
              <a:t>1</a:t>
            </a:r>
            <a:endParaRPr lang="en-US" dirty="0" smtClean="0"/>
          </a:p>
          <a:p>
            <a:r>
              <a:rPr lang="pt-BR" sz="2200" i="1" baseline="30000" dirty="0" smtClean="0"/>
              <a:t>1</a:t>
            </a:r>
            <a:r>
              <a:rPr lang="pt-BR" sz="2200" i="1" dirty="0" smtClean="0"/>
              <a:t>Instituto de Computação – Universidade Federal Fluminense (UFF)</a:t>
            </a:r>
            <a:endParaRPr lang="en-US" sz="2200" i="1" dirty="0" smtClean="0"/>
          </a:p>
          <a:p>
            <a:r>
              <a:rPr lang="pt-BR" sz="2200" i="1" baseline="30000" dirty="0" smtClean="0"/>
              <a:t>2</a:t>
            </a:r>
            <a:r>
              <a:rPr lang="pt-BR" sz="2200" i="1" dirty="0" smtClean="0"/>
              <a:t>PESC/COPPE – Universidade Federal do Rio de Janeiro (UFRJ)</a:t>
            </a:r>
            <a:endParaRPr lang="en-US" sz="22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OPM</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17</a:t>
            </a:fld>
            <a:endParaRPr lang="pt-BR"/>
          </a:p>
        </p:txBody>
      </p:sp>
      <p:pic>
        <p:nvPicPr>
          <p:cNvPr id="7" name="Content Placeholder 6"/>
          <p:cNvPicPr>
            <a:picLocks noGrp="1"/>
          </p:cNvPicPr>
          <p:nvPr>
            <p:ph idx="1"/>
          </p:nvPr>
        </p:nvPicPr>
        <p:blipFill>
          <a:blip r:embed="rId3" cstate="print"/>
          <a:srcRect/>
          <a:stretch>
            <a:fillRect/>
          </a:stretch>
        </p:blipFill>
        <p:spPr bwMode="auto">
          <a:xfrm>
            <a:off x="856731" y="2528672"/>
            <a:ext cx="7430538" cy="30865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18</a:t>
            </a:fld>
            <a:endParaRPr lang="pt-BR"/>
          </a:p>
        </p:txBody>
      </p:sp>
      <p:pic>
        <p:nvPicPr>
          <p:cNvPr id="7" name="Content Placeholder 6"/>
          <p:cNvPicPr>
            <a:picLocks noGrp="1"/>
          </p:cNvPicPr>
          <p:nvPr>
            <p:ph idx="1"/>
          </p:nvPr>
        </p:nvPicPr>
        <p:blipFill>
          <a:blip r:embed="rId3" cstate="print"/>
          <a:srcRect/>
          <a:stretch>
            <a:fillRect/>
          </a:stretch>
        </p:blipFill>
        <p:spPr bwMode="auto">
          <a:xfrm>
            <a:off x="467238" y="2862413"/>
            <a:ext cx="8209524" cy="2419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Informação Extra</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19</a:t>
            </a:fld>
            <a:endParaRPr lang="pt-BR"/>
          </a:p>
        </p:txBody>
      </p:sp>
      <p:pic>
        <p:nvPicPr>
          <p:cNvPr id="7" name="Content Placeholder 6"/>
          <p:cNvPicPr>
            <a:picLocks noGrp="1"/>
          </p:cNvPicPr>
          <p:nvPr>
            <p:ph idx="1"/>
          </p:nvPr>
        </p:nvPicPr>
        <p:blipFill>
          <a:blip r:embed="rId2" cstate="print"/>
          <a:srcRect/>
          <a:stretch>
            <a:fillRect/>
          </a:stretch>
        </p:blipFill>
        <p:spPr bwMode="auto">
          <a:xfrm>
            <a:off x="1195809" y="1914223"/>
            <a:ext cx="6752381" cy="431542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Motivação</a:t>
            </a:r>
            <a:endParaRPr lang="pt-BR" dirty="0"/>
          </a:p>
        </p:txBody>
      </p:sp>
      <p:sp>
        <p:nvSpPr>
          <p:cNvPr id="3" name="Content Placeholder 2"/>
          <p:cNvSpPr>
            <a:spLocks noGrp="1"/>
          </p:cNvSpPr>
          <p:nvPr>
            <p:ph idx="1"/>
          </p:nvPr>
        </p:nvSpPr>
        <p:spPr/>
        <p:txBody>
          <a:bodyPr>
            <a:normAutofit/>
          </a:bodyPr>
          <a:lstStyle/>
          <a:p>
            <a:r>
              <a:rPr lang="pt-BR" dirty="0" smtClean="0"/>
              <a:t>Análise </a:t>
            </a:r>
            <a:r>
              <a:rPr lang="pt-BR" dirty="0" smtClean="0"/>
              <a:t>de processos e seus resultados </a:t>
            </a:r>
          </a:p>
          <a:p>
            <a:pPr lvl="1"/>
            <a:endParaRPr lang="pt-BR" dirty="0" smtClean="0"/>
          </a:p>
          <a:p>
            <a:r>
              <a:rPr lang="pt-BR" dirty="0" smtClean="0"/>
              <a:t>Resultados de experimentos científicos </a:t>
            </a:r>
          </a:p>
          <a:p>
            <a:pPr lvl="1"/>
            <a:endParaRPr lang="pt-BR" dirty="0" smtClean="0"/>
          </a:p>
          <a:p>
            <a:r>
              <a:rPr lang="pt-BR" dirty="0" smtClean="0"/>
              <a:t>Solução: proveniência </a:t>
            </a:r>
            <a:r>
              <a:rPr lang="pt-BR" dirty="0" smtClean="0"/>
              <a:t>dos dados</a:t>
            </a:r>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2</a:t>
            </a:fld>
            <a:endParaRPr lang="pt-B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Inferência</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20</a:t>
            </a:fld>
            <a:endParaRPr lang="pt-BR"/>
          </a:p>
        </p:txBody>
      </p:sp>
      <p:pic>
        <p:nvPicPr>
          <p:cNvPr id="7" name="Content Placeholder 6"/>
          <p:cNvPicPr>
            <a:picLocks noGrp="1"/>
          </p:cNvPicPr>
          <p:nvPr>
            <p:ph idx="1"/>
          </p:nvPr>
        </p:nvPicPr>
        <p:blipFill>
          <a:blip r:embed="rId2" cstate="print"/>
          <a:srcRect/>
          <a:stretch>
            <a:fillRect/>
          </a:stretch>
        </p:blipFill>
        <p:spPr bwMode="auto">
          <a:xfrm>
            <a:off x="637940" y="1295400"/>
            <a:ext cx="7868121" cy="52101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err="1" smtClean="0"/>
              <a:t>Extenção</a:t>
            </a:r>
            <a:r>
              <a:rPr lang="pt-BR" dirty="0" smtClean="0"/>
              <a:t> de Relação</a:t>
            </a:r>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21</a:t>
            </a:fld>
            <a:endParaRPr lang="pt-BR"/>
          </a:p>
        </p:txBody>
      </p:sp>
      <p:pic>
        <p:nvPicPr>
          <p:cNvPr id="7" name="Content Placeholder 6"/>
          <p:cNvPicPr>
            <a:picLocks noGrp="1"/>
          </p:cNvPicPr>
          <p:nvPr>
            <p:ph idx="1"/>
          </p:nvPr>
        </p:nvPicPr>
        <p:blipFill>
          <a:blip r:embed="rId3" cstate="print"/>
          <a:srcRect/>
          <a:stretch>
            <a:fillRect/>
          </a:stretch>
        </p:blipFill>
        <p:spPr bwMode="auto">
          <a:xfrm>
            <a:off x="1295400" y="1676400"/>
            <a:ext cx="6705600" cy="472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3" name="Content Placeholder 2"/>
          <p:cNvSpPr>
            <a:spLocks noGrp="1"/>
          </p:cNvSpPr>
          <p:nvPr>
            <p:ph idx="1"/>
          </p:nvPr>
        </p:nvSpPr>
        <p:spPr/>
        <p:txBody>
          <a:bodyPr>
            <a:normAutofit/>
          </a:bodyPr>
          <a:lstStyle/>
          <a:p>
            <a:r>
              <a:rPr lang="pt-BR" dirty="0" smtClean="0"/>
              <a:t>Classifica a proveniência em três tipos:</a:t>
            </a:r>
          </a:p>
          <a:p>
            <a:endParaRPr lang="en-US" dirty="0" smtClean="0"/>
          </a:p>
          <a:p>
            <a:pPr lvl="1"/>
            <a:r>
              <a:rPr lang="pt-BR" b="1" dirty="0" smtClean="0"/>
              <a:t>Centralizado em </a:t>
            </a:r>
            <a:r>
              <a:rPr lang="pt-BR" b="1" dirty="0" smtClean="0"/>
              <a:t>Agentes</a:t>
            </a:r>
            <a:endParaRPr lang="pt-BR" i="1" dirty="0" smtClean="0"/>
          </a:p>
          <a:p>
            <a:pPr lvl="1"/>
            <a:endParaRPr lang="en-US" dirty="0" smtClean="0"/>
          </a:p>
          <a:p>
            <a:pPr lvl="1"/>
            <a:r>
              <a:rPr lang="pt-BR" b="1" dirty="0" smtClean="0"/>
              <a:t>Centralizada em </a:t>
            </a:r>
            <a:r>
              <a:rPr lang="pt-BR" b="1" dirty="0" smtClean="0"/>
              <a:t>Objetos</a:t>
            </a:r>
            <a:endParaRPr lang="pt-BR" i="1" dirty="0" smtClean="0"/>
          </a:p>
          <a:p>
            <a:pPr lvl="1"/>
            <a:endParaRPr lang="en-US" dirty="0" smtClean="0"/>
          </a:p>
          <a:p>
            <a:pPr lvl="1"/>
            <a:r>
              <a:rPr lang="pt-BR" b="1" dirty="0" smtClean="0"/>
              <a:t>Centralizada em </a:t>
            </a:r>
            <a:r>
              <a:rPr lang="pt-BR" b="1" dirty="0" smtClean="0"/>
              <a:t>Processos</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22</a:t>
            </a:fld>
            <a:endParaRPr lang="pt-BR"/>
          </a:p>
        </p:txBody>
      </p:sp>
      <p:pic>
        <p:nvPicPr>
          <p:cNvPr id="23554" name="Picture 2" descr="http://xalts.com/images/what-icon.png"/>
          <p:cNvPicPr>
            <a:picLocks noChangeAspect="1" noChangeArrowheads="1"/>
          </p:cNvPicPr>
          <p:nvPr/>
        </p:nvPicPr>
        <p:blipFill>
          <a:blip r:embed="rId3" cstate="print"/>
          <a:srcRect/>
          <a:stretch>
            <a:fillRect/>
          </a:stretch>
        </p:blipFill>
        <p:spPr bwMode="auto">
          <a:xfrm>
            <a:off x="4648200" y="2819400"/>
            <a:ext cx="2209800" cy="2507575"/>
          </a:xfrm>
          <a:prstGeom prst="rect">
            <a:avLst/>
          </a:prstGeom>
          <a:noFill/>
        </p:spPr>
      </p:pic>
      <p:pic>
        <p:nvPicPr>
          <p:cNvPr id="23556" name="Picture 4" descr="http://t1.ftcdn.net/jpg/00/25/94/96/400_F_25949621_UJ4mFrqM0FL1m23dKdF9czDBIep4fdD0.jpg"/>
          <p:cNvPicPr>
            <a:picLocks noChangeAspect="1" noChangeArrowheads="1"/>
          </p:cNvPicPr>
          <p:nvPr/>
        </p:nvPicPr>
        <p:blipFill>
          <a:blip r:embed="rId4" cstate="print"/>
          <a:srcRect/>
          <a:stretch>
            <a:fillRect/>
          </a:stretch>
        </p:blipFill>
        <p:spPr bwMode="auto">
          <a:xfrm>
            <a:off x="6858000" y="4191000"/>
            <a:ext cx="2057400" cy="2057400"/>
          </a:xfrm>
          <a:prstGeom prst="rect">
            <a:avLst/>
          </a:prstGeom>
          <a:noFill/>
        </p:spPr>
      </p:pic>
      <p:pic>
        <p:nvPicPr>
          <p:cNvPr id="23558" name="Picture 6" descr="http://s3.amazonaws.com/bonanzleimages/blog_assets/0000/0139/unknown-person.png"/>
          <p:cNvPicPr>
            <a:picLocks noChangeAspect="1" noChangeArrowheads="1"/>
          </p:cNvPicPr>
          <p:nvPr/>
        </p:nvPicPr>
        <p:blipFill>
          <a:blip r:embed="rId5" cstate="print"/>
          <a:srcRect/>
          <a:stretch>
            <a:fillRect/>
          </a:stretch>
        </p:blipFill>
        <p:spPr bwMode="auto">
          <a:xfrm>
            <a:off x="7239000" y="2286000"/>
            <a:ext cx="1521177" cy="1676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u="sng" dirty="0" smtClean="0"/>
              <a:t>3</a:t>
            </a:r>
            <a:r>
              <a:rPr lang="en-US" i="1" u="sng" baseline="30000" dirty="0" smtClean="0"/>
              <a:t>rd</a:t>
            </a:r>
            <a:r>
              <a:rPr lang="en-US" i="1" u="sng" dirty="0" smtClean="0"/>
              <a:t> Challenge</a:t>
            </a:r>
            <a:r>
              <a:rPr lang="en-US" dirty="0" smtClean="0"/>
              <a:t>: Evaluate the OPM in a practical setting, from an interoperability </a:t>
            </a:r>
            <a:r>
              <a:rPr lang="en-US" dirty="0" smtClean="0"/>
              <a:t>perspective</a:t>
            </a:r>
            <a:endParaRPr lang="en-US" dirty="0" smtClean="0"/>
          </a:p>
          <a:p>
            <a:endParaRPr lang="en-US" dirty="0" smtClean="0"/>
          </a:p>
          <a:p>
            <a:r>
              <a:rPr lang="en-US" i="1" u="sng" dirty="0" smtClean="0"/>
              <a:t>4</a:t>
            </a:r>
            <a:r>
              <a:rPr lang="en-US" i="1" u="sng" baseline="30000" dirty="0" smtClean="0"/>
              <a:t>th</a:t>
            </a:r>
            <a:r>
              <a:rPr lang="en-US" i="1" u="sng" dirty="0" smtClean="0"/>
              <a:t> </a:t>
            </a:r>
            <a:r>
              <a:rPr lang="en-US" i="1" u="sng" dirty="0" smtClean="0"/>
              <a:t>Challenge</a:t>
            </a:r>
            <a:r>
              <a:rPr lang="en-US" dirty="0" smtClean="0"/>
              <a:t>: Creation of the W3C </a:t>
            </a:r>
            <a:r>
              <a:rPr lang="en-US" smtClean="0"/>
              <a:t>Provenance Working Group</a:t>
            </a:r>
            <a:endParaRPr lang="en-US"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smtClean="0"/>
              <a:t>Título</a:t>
            </a:r>
            <a:endParaRPr lang="pt-BR"/>
          </a:p>
        </p:txBody>
      </p:sp>
      <p:sp>
        <p:nvSpPr>
          <p:cNvPr id="6" name="Slide Number Placeholder 5"/>
          <p:cNvSpPr>
            <a:spLocks noGrp="1"/>
          </p:cNvSpPr>
          <p:nvPr>
            <p:ph type="sldNum" sz="quarter" idx="12"/>
          </p:nvPr>
        </p:nvSpPr>
        <p:spPr/>
        <p:txBody>
          <a:bodyPr/>
          <a:lstStyle/>
          <a:p>
            <a:fld id="{0AAA623A-5D3C-471A-939B-3DC944CAB218}" type="slidenum">
              <a:rPr lang="pt-BR" smtClean="0"/>
              <a:pPr/>
              <a:t>23</a:t>
            </a:fld>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Proveniência</a:t>
            </a:r>
            <a:endParaRPr lang="pt-BR" dirty="0"/>
          </a:p>
        </p:txBody>
      </p:sp>
      <p:sp>
        <p:nvSpPr>
          <p:cNvPr id="3" name="Content Placeholder 2"/>
          <p:cNvSpPr>
            <a:spLocks noGrp="1"/>
          </p:cNvSpPr>
          <p:nvPr>
            <p:ph idx="1"/>
          </p:nvPr>
        </p:nvSpPr>
        <p:spPr/>
        <p:txBody>
          <a:bodyPr>
            <a:normAutofit fontScale="77500" lnSpcReduction="20000"/>
          </a:bodyPr>
          <a:lstStyle/>
          <a:p>
            <a:pPr algn="ctr">
              <a:buNone/>
            </a:pPr>
            <a:r>
              <a:rPr lang="pt-BR" sz="4100" i="1" dirty="0" smtClean="0"/>
              <a:t>“Refere-se à documentação histórica de um objeto, ou sua trajetória de vida”</a:t>
            </a:r>
          </a:p>
          <a:p>
            <a:pPr lvl="1">
              <a:buNone/>
            </a:pPr>
            <a:endParaRPr lang="pt-BR" dirty="0" smtClean="0"/>
          </a:p>
          <a:p>
            <a:r>
              <a:rPr lang="pt-BR" dirty="0" smtClean="0"/>
              <a:t>Fornece um fundamento essencial para avaliar a autenticidade de dados</a:t>
            </a:r>
          </a:p>
          <a:p>
            <a:pPr lvl="1"/>
            <a:r>
              <a:rPr lang="pt-BR" dirty="0" smtClean="0"/>
              <a:t>permite confiabilidade e reprodutibilidade</a:t>
            </a:r>
          </a:p>
          <a:p>
            <a:pPr lvl="1"/>
            <a:endParaRPr lang="pt-BR" dirty="0" smtClean="0"/>
          </a:p>
          <a:p>
            <a:r>
              <a:rPr lang="pt-BR" dirty="0" smtClean="0"/>
              <a:t>Modelos:</a:t>
            </a:r>
          </a:p>
          <a:p>
            <a:pPr lvl="1"/>
            <a:r>
              <a:rPr lang="pt-BR" dirty="0" smtClean="0"/>
              <a:t>OPM (2006)</a:t>
            </a:r>
          </a:p>
          <a:p>
            <a:pPr lvl="1"/>
            <a:r>
              <a:rPr lang="pt-BR" dirty="0" smtClean="0"/>
              <a:t>PROV (2010)</a:t>
            </a:r>
          </a:p>
          <a:p>
            <a:pPr lvl="1"/>
            <a:endParaRPr lang="pt-BR" dirty="0" smtClean="0"/>
          </a:p>
          <a:p>
            <a:r>
              <a:rPr lang="pt-BR" dirty="0" smtClean="0"/>
              <a:t>Grafo de Proveniência</a:t>
            </a:r>
          </a:p>
          <a:p>
            <a:pPr lvl="1"/>
            <a:r>
              <a:rPr lang="pt-BR" dirty="0" smtClean="0"/>
              <a:t>Grafo de </a:t>
            </a:r>
            <a:r>
              <a:rPr lang="pt-BR" dirty="0" smtClean="0"/>
              <a:t>Causalidade</a:t>
            </a:r>
            <a:endParaRPr lang="pt-BR" dirty="0" smtClean="0"/>
          </a:p>
          <a:p>
            <a:pPr lvl="1"/>
            <a:endParaRPr lang="pt-BR"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3</a:t>
            </a:fld>
            <a:endParaRPr lang="pt-B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Motivação</a:t>
            </a:r>
            <a:endParaRPr lang="pt-BR" dirty="0"/>
          </a:p>
        </p:txBody>
      </p:sp>
      <p:sp>
        <p:nvSpPr>
          <p:cNvPr id="3" name="Content Placeholder 2"/>
          <p:cNvSpPr>
            <a:spLocks noGrp="1"/>
          </p:cNvSpPr>
          <p:nvPr>
            <p:ph idx="1"/>
          </p:nvPr>
        </p:nvSpPr>
        <p:spPr/>
        <p:txBody>
          <a:bodyPr>
            <a:normAutofit/>
          </a:bodyPr>
          <a:lstStyle/>
          <a:p>
            <a:r>
              <a:rPr lang="pt-BR" dirty="0" smtClean="0"/>
              <a:t>Possibilidade </a:t>
            </a:r>
            <a:r>
              <a:rPr lang="pt-BR" dirty="0" smtClean="0"/>
              <a:t>do PROV se tornar o modelo padrão</a:t>
            </a:r>
          </a:p>
          <a:p>
            <a:pPr lvl="1"/>
            <a:r>
              <a:rPr lang="pt-BR" dirty="0" smtClean="0"/>
              <a:t>Processo de migração dos sistemas OPM para o </a:t>
            </a:r>
            <a:r>
              <a:rPr lang="pt-BR" dirty="0" smtClean="0"/>
              <a:t>PROV</a:t>
            </a:r>
            <a:endParaRPr lang="pt-BR" dirty="0" smtClean="0"/>
          </a:p>
          <a:p>
            <a:endParaRPr lang="pt-BR" dirty="0" smtClean="0"/>
          </a:p>
          <a:p>
            <a:r>
              <a:rPr lang="pt-BR" dirty="0" smtClean="0"/>
              <a:t>Realizar um estudo comparativo entre estes modelos de proveniência </a:t>
            </a:r>
          </a:p>
          <a:p>
            <a:pPr lvl="1"/>
            <a:r>
              <a:rPr lang="pt-BR" dirty="0" smtClean="0"/>
              <a:t>apresentar um mapeamento dos modelos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4</a:t>
            </a:fld>
            <a:endParaRPr lang="pt-B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Provenace</a:t>
            </a:r>
            <a:r>
              <a:rPr lang="en-US" dirty="0" smtClean="0"/>
              <a:t> Model</a:t>
            </a:r>
            <a:endParaRPr lang="en-US" dirty="0"/>
          </a:p>
        </p:txBody>
      </p:sp>
      <p:sp>
        <p:nvSpPr>
          <p:cNvPr id="3" name="Content Placeholder 2"/>
          <p:cNvSpPr>
            <a:spLocks noGrp="1"/>
          </p:cNvSpPr>
          <p:nvPr>
            <p:ph idx="1"/>
          </p:nvPr>
        </p:nvSpPr>
        <p:spPr/>
        <p:txBody>
          <a:bodyPr>
            <a:normAutofit/>
          </a:bodyPr>
          <a:lstStyle/>
          <a:p>
            <a:r>
              <a:rPr lang="pt-BR" sz="2800" dirty="0" smtClean="0"/>
              <a:t>Resultado dos Desafios de Proveniência (</a:t>
            </a:r>
            <a:r>
              <a:rPr lang="pt-BR" sz="2800" i="1" dirty="0" err="1" smtClean="0"/>
              <a:t>Provenance</a:t>
            </a:r>
            <a:r>
              <a:rPr lang="pt-BR" sz="2800" i="1" dirty="0" smtClean="0"/>
              <a:t> </a:t>
            </a:r>
            <a:r>
              <a:rPr lang="pt-BR" sz="2800" i="1" dirty="0" err="1" smtClean="0"/>
              <a:t>Challenges</a:t>
            </a:r>
            <a:r>
              <a:rPr lang="pt-BR" sz="2800" dirty="0" smtClean="0"/>
              <a:t>) propostos no contexto do IPAW</a:t>
            </a:r>
          </a:p>
          <a:p>
            <a:endParaRPr lang="pt-BR" sz="2800" dirty="0" smtClean="0"/>
          </a:p>
          <a:p>
            <a:pPr lvl="1"/>
            <a:r>
              <a:rPr lang="pt-BR" sz="2400" b="1" i="1" dirty="0" smtClean="0"/>
              <a:t>1º Desafio</a:t>
            </a:r>
            <a:r>
              <a:rPr lang="pt-BR" sz="2400" dirty="0" smtClean="0"/>
              <a:t>: </a:t>
            </a:r>
            <a:r>
              <a:rPr lang="pt-BR" sz="2400" i="1" dirty="0" smtClean="0"/>
              <a:t>entender </a:t>
            </a:r>
            <a:r>
              <a:rPr lang="pt-BR" sz="2400" i="1" dirty="0" smtClean="0"/>
              <a:t>as capacidades dos diferentes sistemas de proveniência e expressar suas representações de proveniência.</a:t>
            </a:r>
            <a:endParaRPr lang="pt-BR" sz="2000" i="1" dirty="0" smtClean="0"/>
          </a:p>
          <a:p>
            <a:pPr lvl="1"/>
            <a:endParaRPr lang="en-US" dirty="0" smtClean="0"/>
          </a:p>
          <a:p>
            <a:pPr lvl="1"/>
            <a:r>
              <a:rPr lang="pt-BR" sz="2400" b="1" i="1" dirty="0" smtClean="0"/>
              <a:t>2º Desafio</a:t>
            </a:r>
            <a:r>
              <a:rPr lang="pt-BR" sz="2400" dirty="0" smtClean="0"/>
              <a:t>: </a:t>
            </a:r>
            <a:r>
              <a:rPr lang="pt-BR" sz="2400" i="1" dirty="0" smtClean="0"/>
              <a:t>estabelecimento de interoperabilidade entre os sistemas, por meio de troca de informações de proveniência.</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5</a:t>
            </a:fld>
            <a:endParaRPr lang="pt-B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Conceitos Básicos</a:t>
            </a:r>
            <a:endParaRPr lang="en-US" dirty="0"/>
          </a:p>
        </p:txBody>
      </p:sp>
      <p:sp>
        <p:nvSpPr>
          <p:cNvPr id="3" name="Content Placeholder 2"/>
          <p:cNvSpPr>
            <a:spLocks noGrp="1"/>
          </p:cNvSpPr>
          <p:nvPr>
            <p:ph idx="1"/>
          </p:nvPr>
        </p:nvSpPr>
        <p:spPr/>
        <p:txBody>
          <a:bodyPr>
            <a:normAutofit lnSpcReduction="10000"/>
          </a:bodyPr>
          <a:lstStyle/>
          <a:p>
            <a:r>
              <a:rPr lang="pt-BR" dirty="0" smtClean="0"/>
              <a:t>Representação </a:t>
            </a:r>
            <a:r>
              <a:rPr lang="pt-BR" dirty="0" smtClean="0"/>
              <a:t>em grafo</a:t>
            </a:r>
            <a:endParaRPr lang="pt-BR" dirty="0" smtClean="0"/>
          </a:p>
          <a:p>
            <a:pPr lvl="1">
              <a:buNone/>
            </a:pPr>
            <a:endParaRPr lang="pt-BR" dirty="0" smtClean="0"/>
          </a:p>
          <a:p>
            <a:r>
              <a:rPr lang="pt-BR" dirty="0" smtClean="0"/>
              <a:t>Entidades:</a:t>
            </a:r>
          </a:p>
          <a:p>
            <a:endParaRPr lang="pt-BR" dirty="0" smtClean="0"/>
          </a:p>
          <a:p>
            <a:pPr lvl="1"/>
            <a:r>
              <a:rPr lang="pt-BR" b="1" i="1" dirty="0" smtClean="0"/>
              <a:t>Artefato</a:t>
            </a:r>
            <a:endParaRPr lang="pt-BR" i="1" dirty="0" smtClean="0"/>
          </a:p>
          <a:p>
            <a:pPr lvl="1"/>
            <a:endParaRPr lang="en-US" i="1" dirty="0" smtClean="0"/>
          </a:p>
          <a:p>
            <a:pPr lvl="1"/>
            <a:r>
              <a:rPr lang="pt-BR" b="1" i="1" dirty="0" smtClean="0"/>
              <a:t>Processo</a:t>
            </a:r>
            <a:endParaRPr lang="pt-BR" i="1" dirty="0" smtClean="0"/>
          </a:p>
          <a:p>
            <a:pPr lvl="1"/>
            <a:endParaRPr lang="en-US" i="1" dirty="0" smtClean="0"/>
          </a:p>
          <a:p>
            <a:pPr lvl="1"/>
            <a:r>
              <a:rPr lang="pt-BR" b="1" i="1" dirty="0" smtClean="0"/>
              <a:t>Agentes</a:t>
            </a:r>
            <a:endParaRPr lang="pt-BR"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6</a:t>
            </a:fld>
            <a:endParaRPr lang="pt-BR"/>
          </a:p>
        </p:txBody>
      </p:sp>
      <p:pic>
        <p:nvPicPr>
          <p:cNvPr id="10" name="Picture 7" descr="http://t2.gstatic.com/images?q=tbn:ANd9GcQj1E5Q3ButAOARcLNDMKZpYArPcE-hsErfMOTvqOCbU9vM99jiiw"/>
          <p:cNvPicPr>
            <a:picLocks noChangeAspect="1" noChangeArrowheads="1"/>
          </p:cNvPicPr>
          <p:nvPr/>
        </p:nvPicPr>
        <p:blipFill>
          <a:blip r:embed="rId3" cstate="print"/>
          <a:srcRect/>
          <a:stretch>
            <a:fillRect/>
          </a:stretch>
        </p:blipFill>
        <p:spPr bwMode="auto">
          <a:xfrm>
            <a:off x="3276600" y="3352800"/>
            <a:ext cx="1143000" cy="1143000"/>
          </a:xfrm>
          <a:prstGeom prst="rect">
            <a:avLst/>
          </a:prstGeom>
          <a:noFill/>
        </p:spPr>
      </p:pic>
      <p:pic>
        <p:nvPicPr>
          <p:cNvPr id="11" name="Picture 9" descr="http://myyearwithoutclothesshopping.com/wp-content/uploads/2013/01/take-action-click-icon.jpg"/>
          <p:cNvPicPr>
            <a:picLocks noChangeAspect="1" noChangeArrowheads="1"/>
          </p:cNvPicPr>
          <p:nvPr/>
        </p:nvPicPr>
        <p:blipFill>
          <a:blip r:embed="rId4" cstate="print"/>
          <a:srcRect/>
          <a:stretch>
            <a:fillRect/>
          </a:stretch>
        </p:blipFill>
        <p:spPr bwMode="auto">
          <a:xfrm>
            <a:off x="3352800" y="4572000"/>
            <a:ext cx="914400" cy="908576"/>
          </a:xfrm>
          <a:prstGeom prst="rect">
            <a:avLst/>
          </a:prstGeom>
          <a:noFill/>
        </p:spPr>
      </p:pic>
      <p:pic>
        <p:nvPicPr>
          <p:cNvPr id="12" name="Picture 11" descr="http://t2.gstatic.com/images?q=tbn:ANd9GcS2gsibxgxYWPRR41gl3fLWq5D-LWtdwC1pt3GMbov3x4yeHfPoow"/>
          <p:cNvPicPr>
            <a:picLocks noChangeAspect="1" noChangeArrowheads="1"/>
          </p:cNvPicPr>
          <p:nvPr/>
        </p:nvPicPr>
        <p:blipFill>
          <a:blip r:embed="rId5" cstate="print"/>
          <a:srcRect/>
          <a:stretch>
            <a:fillRect/>
          </a:stretch>
        </p:blipFill>
        <p:spPr bwMode="auto">
          <a:xfrm>
            <a:off x="3429000" y="5562600"/>
            <a:ext cx="914400" cy="914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Relações de Causalidades</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7</a:t>
            </a:fld>
            <a:endParaRPr lang="pt-BR"/>
          </a:p>
        </p:txBody>
      </p:sp>
      <p:pic>
        <p:nvPicPr>
          <p:cNvPr id="1027" name="Picture 3"/>
          <p:cNvPicPr>
            <a:picLocks noChangeAspect="1" noChangeArrowheads="1"/>
          </p:cNvPicPr>
          <p:nvPr/>
        </p:nvPicPr>
        <p:blipFill>
          <a:blip r:embed="rId3" cstate="print"/>
          <a:srcRect/>
          <a:stretch>
            <a:fillRect/>
          </a:stretch>
        </p:blipFill>
        <p:spPr bwMode="auto">
          <a:xfrm>
            <a:off x="533400" y="1919288"/>
            <a:ext cx="3552825" cy="30194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4600575" y="2490788"/>
            <a:ext cx="3552825" cy="1876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3" name="Content Placeholder 2"/>
          <p:cNvSpPr>
            <a:spLocks noGrp="1"/>
          </p:cNvSpPr>
          <p:nvPr>
            <p:ph idx="1"/>
          </p:nvPr>
        </p:nvSpPr>
        <p:spPr/>
        <p:txBody>
          <a:bodyPr>
            <a:normAutofit lnSpcReduction="10000"/>
          </a:bodyPr>
          <a:lstStyle/>
          <a:p>
            <a:r>
              <a:rPr lang="pt-BR" dirty="0" smtClean="0"/>
              <a:t>Desenvolvido pelo grupo incubador de proveniência do W3C</a:t>
            </a:r>
          </a:p>
          <a:p>
            <a:pPr lvl="1">
              <a:buNone/>
            </a:pPr>
            <a:endParaRPr lang="pt-BR" dirty="0" smtClean="0"/>
          </a:p>
          <a:p>
            <a:r>
              <a:rPr lang="pt-BR" dirty="0" smtClean="0"/>
              <a:t>Proveniência de recursos </a:t>
            </a:r>
          </a:p>
          <a:p>
            <a:pPr lvl="1">
              <a:buNone/>
            </a:pPr>
            <a:r>
              <a:rPr lang="pt-BR" dirty="0" smtClean="0"/>
              <a:t>“Registro </a:t>
            </a:r>
            <a:r>
              <a:rPr lang="pt-BR" dirty="0" smtClean="0"/>
              <a:t>que descreve as entidades e processos envolvidos na produção de um recurso ou que influenciaram o </a:t>
            </a:r>
            <a:r>
              <a:rPr lang="pt-BR" dirty="0" smtClean="0"/>
              <a:t>mesmo”</a:t>
            </a:r>
            <a:endParaRPr lang="pt-BR" dirty="0" smtClean="0"/>
          </a:p>
          <a:p>
            <a:pPr lvl="1"/>
            <a:endParaRPr lang="pt-BR" dirty="0" smtClean="0"/>
          </a:p>
          <a:p>
            <a:r>
              <a:rPr lang="pt-BR" dirty="0" smtClean="0"/>
              <a:t>Lançado </a:t>
            </a:r>
            <a:r>
              <a:rPr lang="en-US" dirty="0" err="1" smtClean="0"/>
              <a:t>simultaneamente</a:t>
            </a:r>
            <a:r>
              <a:rPr lang="en-US" dirty="0" smtClean="0"/>
              <a:t> </a:t>
            </a:r>
            <a:r>
              <a:rPr lang="pt-BR" dirty="0" smtClean="0"/>
              <a:t>ao quarto </a:t>
            </a:r>
            <a:r>
              <a:rPr lang="pt-BR" i="1" dirty="0" err="1" smtClean="0"/>
              <a:t>Provenance</a:t>
            </a:r>
            <a:r>
              <a:rPr lang="pt-BR" i="1" dirty="0" smtClean="0"/>
              <a:t> </a:t>
            </a:r>
            <a:r>
              <a:rPr lang="pt-BR" i="1" dirty="0" err="1" smtClean="0"/>
              <a:t>Challenge</a:t>
            </a:r>
            <a:r>
              <a:rPr lang="pt-BR" i="1" dirty="0" smtClean="0"/>
              <a:t> (2010)</a:t>
            </a:r>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8</a:t>
            </a:fld>
            <a:endParaRPr lang="pt-B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a:t>
            </a:r>
            <a:endParaRPr lang="en-US" dirty="0"/>
          </a:p>
        </p:txBody>
      </p:sp>
      <p:sp>
        <p:nvSpPr>
          <p:cNvPr id="3" name="Content Placeholder 2"/>
          <p:cNvSpPr>
            <a:spLocks noGrp="1"/>
          </p:cNvSpPr>
          <p:nvPr>
            <p:ph idx="1"/>
          </p:nvPr>
        </p:nvSpPr>
        <p:spPr/>
        <p:txBody>
          <a:bodyPr>
            <a:normAutofit/>
          </a:bodyPr>
          <a:lstStyle/>
          <a:p>
            <a:r>
              <a:rPr lang="pt-BR" dirty="0" smtClean="0"/>
              <a:t>Classifica a proveniência em três tipos:</a:t>
            </a:r>
          </a:p>
          <a:p>
            <a:endParaRPr lang="en-US" dirty="0" smtClean="0"/>
          </a:p>
          <a:p>
            <a:pPr lvl="1"/>
            <a:r>
              <a:rPr lang="pt-BR" b="1" dirty="0" smtClean="0"/>
              <a:t>Centralizado em </a:t>
            </a:r>
            <a:r>
              <a:rPr lang="pt-BR" b="1" dirty="0" smtClean="0"/>
              <a:t>Agentes</a:t>
            </a:r>
            <a:endParaRPr lang="pt-BR" i="1" dirty="0" smtClean="0"/>
          </a:p>
          <a:p>
            <a:pPr lvl="1"/>
            <a:endParaRPr lang="en-US" dirty="0" smtClean="0"/>
          </a:p>
          <a:p>
            <a:pPr lvl="1"/>
            <a:r>
              <a:rPr lang="pt-BR" b="1" dirty="0" smtClean="0"/>
              <a:t>Centralizada em </a:t>
            </a:r>
            <a:r>
              <a:rPr lang="pt-BR" b="1" dirty="0" smtClean="0"/>
              <a:t>Objetos</a:t>
            </a:r>
            <a:endParaRPr lang="pt-BR" i="1" dirty="0" smtClean="0"/>
          </a:p>
          <a:p>
            <a:pPr lvl="1"/>
            <a:endParaRPr lang="en-US" dirty="0" smtClean="0"/>
          </a:p>
          <a:p>
            <a:pPr lvl="1"/>
            <a:r>
              <a:rPr lang="pt-BR" b="1" dirty="0" smtClean="0"/>
              <a:t>Centralizada em </a:t>
            </a:r>
            <a:r>
              <a:rPr lang="pt-BR" b="1" dirty="0" smtClean="0"/>
              <a:t>Processos</a:t>
            </a:r>
            <a:endParaRPr lang="en-US" i="1" dirty="0" smtClean="0"/>
          </a:p>
          <a:p>
            <a:endParaRPr lang="en-US" dirty="0"/>
          </a:p>
        </p:txBody>
      </p:sp>
      <p:sp>
        <p:nvSpPr>
          <p:cNvPr id="4" name="Date Placeholder 3"/>
          <p:cNvSpPr>
            <a:spLocks noGrp="1"/>
          </p:cNvSpPr>
          <p:nvPr>
            <p:ph type="dt" sz="half" idx="10"/>
          </p:nvPr>
        </p:nvSpPr>
        <p:spPr/>
        <p:txBody>
          <a:bodyPr/>
          <a:lstStyle/>
          <a:p>
            <a:r>
              <a:rPr lang="pt-BR" smtClean="0"/>
              <a:t>Troy Kohwalter</a:t>
            </a:r>
            <a:endParaRPr lang="pt-BR" dirty="0"/>
          </a:p>
        </p:txBody>
      </p:sp>
      <p:sp>
        <p:nvSpPr>
          <p:cNvPr id="5" name="Footer Placeholder 4"/>
          <p:cNvSpPr>
            <a:spLocks noGrp="1"/>
          </p:cNvSpPr>
          <p:nvPr>
            <p:ph type="ftr" sz="quarter" idx="11"/>
          </p:nvPr>
        </p:nvSpPr>
        <p:spPr/>
        <p:txBody>
          <a:bodyPr/>
          <a:lstStyle/>
          <a:p>
            <a:r>
              <a:rPr lang="pt-BR" b="1" dirty="0" smtClean="0"/>
              <a:t>Comparação entre os Modelos de Proveniência</a:t>
            </a:r>
            <a:endParaRPr lang="pt-BR" dirty="0"/>
          </a:p>
        </p:txBody>
      </p:sp>
      <p:sp>
        <p:nvSpPr>
          <p:cNvPr id="6" name="Slide Number Placeholder 5"/>
          <p:cNvSpPr>
            <a:spLocks noGrp="1"/>
          </p:cNvSpPr>
          <p:nvPr>
            <p:ph type="sldNum" sz="quarter" idx="12"/>
          </p:nvPr>
        </p:nvSpPr>
        <p:spPr/>
        <p:txBody>
          <a:bodyPr/>
          <a:lstStyle/>
          <a:p>
            <a:fld id="{0AAA623A-5D3C-471A-939B-3DC944CAB218}" type="slidenum">
              <a:rPr lang="pt-BR" smtClean="0"/>
              <a:pPr/>
              <a:t>9</a:t>
            </a:fld>
            <a:endParaRPr lang="pt-BR"/>
          </a:p>
        </p:txBody>
      </p:sp>
      <p:pic>
        <p:nvPicPr>
          <p:cNvPr id="23556" name="Picture 4" descr="http://t1.ftcdn.net/jpg/00/25/94/96/400_F_25949621_UJ4mFrqM0FL1m23dKdF9czDBIep4fdD0.jpg"/>
          <p:cNvPicPr>
            <a:picLocks noChangeAspect="1" noChangeArrowheads="1"/>
          </p:cNvPicPr>
          <p:nvPr/>
        </p:nvPicPr>
        <p:blipFill>
          <a:blip r:embed="rId3" cstate="print"/>
          <a:srcRect/>
          <a:stretch>
            <a:fillRect/>
          </a:stretch>
        </p:blipFill>
        <p:spPr bwMode="auto">
          <a:xfrm>
            <a:off x="6858000" y="4191000"/>
            <a:ext cx="2057400" cy="2057400"/>
          </a:xfrm>
          <a:prstGeom prst="rect">
            <a:avLst/>
          </a:prstGeom>
          <a:noFill/>
        </p:spPr>
      </p:pic>
      <p:pic>
        <p:nvPicPr>
          <p:cNvPr id="23558" name="Picture 6" descr="http://s3.amazonaws.com/bonanzleimages/blog_assets/0000/0139/unknown-person.png"/>
          <p:cNvPicPr>
            <a:picLocks noChangeAspect="1" noChangeArrowheads="1"/>
          </p:cNvPicPr>
          <p:nvPr/>
        </p:nvPicPr>
        <p:blipFill>
          <a:blip r:embed="rId4" cstate="print"/>
          <a:srcRect/>
          <a:stretch>
            <a:fillRect/>
          </a:stretch>
        </p:blipFill>
        <p:spPr bwMode="auto">
          <a:xfrm>
            <a:off x="7239000" y="2286000"/>
            <a:ext cx="1521177" cy="1676400"/>
          </a:xfrm>
          <a:prstGeom prst="rect">
            <a:avLst/>
          </a:prstGeom>
          <a:noFill/>
        </p:spPr>
      </p:pic>
      <p:pic>
        <p:nvPicPr>
          <p:cNvPr id="53250" name="Picture 2" descr="http://files.softicons.com/download/system-icons/windows-8-metro-invert-icons-by-dakirby309/png/256x256/Other/Origins.png"/>
          <p:cNvPicPr>
            <a:picLocks noChangeAspect="1" noChangeArrowheads="1"/>
          </p:cNvPicPr>
          <p:nvPr/>
        </p:nvPicPr>
        <p:blipFill>
          <a:blip r:embed="rId5" cstate="print"/>
          <a:srcRect/>
          <a:stretch>
            <a:fillRect/>
          </a:stretch>
        </p:blipFill>
        <p:spPr bwMode="auto">
          <a:xfrm>
            <a:off x="5029200" y="3581400"/>
            <a:ext cx="1371600" cy="1371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ff">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uff</Template>
  <TotalTime>504</TotalTime>
  <Words>2175</Words>
  <Application>Microsoft Office PowerPoint</Application>
  <PresentationFormat>On-screen Show (4:3)</PresentationFormat>
  <Paragraphs>323</Paragraphs>
  <Slides>23</Slides>
  <Notes>17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uff</vt:lpstr>
      <vt:lpstr>Uma Comparação entre os Modelos de Proveniência  OPM e PROV</vt:lpstr>
      <vt:lpstr>Motivação</vt:lpstr>
      <vt:lpstr>Proveniência</vt:lpstr>
      <vt:lpstr>Motivação</vt:lpstr>
      <vt:lpstr>Open Provenace Model</vt:lpstr>
      <vt:lpstr>Conceitos Básicos</vt:lpstr>
      <vt:lpstr>Relações de Causalidades</vt:lpstr>
      <vt:lpstr>PROV</vt:lpstr>
      <vt:lpstr>PROV</vt:lpstr>
      <vt:lpstr>Conceitos Básicos</vt:lpstr>
      <vt:lpstr>Relações de Causalidades</vt:lpstr>
      <vt:lpstr>Mapeamento</vt:lpstr>
      <vt:lpstr>Mapeamento</vt:lpstr>
      <vt:lpstr>Conclusão</vt:lpstr>
      <vt:lpstr>Trabalhos Futuros</vt:lpstr>
      <vt:lpstr>Uma Comparação entre os Modelos de Proveniência  OPM e PROV</vt:lpstr>
      <vt:lpstr>OPM</vt:lpstr>
      <vt:lpstr>PROV</vt:lpstr>
      <vt:lpstr>Informação Extra</vt:lpstr>
      <vt:lpstr>Inferência</vt:lpstr>
      <vt:lpstr>Extenção de Relação</vt:lpstr>
      <vt:lpstr>PROV</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Kohwalter</dc:creator>
  <cp:lastModifiedBy>Kohwalter</cp:lastModifiedBy>
  <cp:revision>75</cp:revision>
  <dcterms:created xsi:type="dcterms:W3CDTF">2013-06-14T18:42:43Z</dcterms:created>
  <dcterms:modified xsi:type="dcterms:W3CDTF">2013-06-17T17:48:37Z</dcterms:modified>
</cp:coreProperties>
</file>