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8" r:id="rId4"/>
    <p:sldId id="269" r:id="rId5"/>
    <p:sldId id="283" r:id="rId6"/>
    <p:sldId id="289" r:id="rId7"/>
    <p:sldId id="264" r:id="rId8"/>
    <p:sldId id="272" r:id="rId9"/>
    <p:sldId id="279" r:id="rId10"/>
    <p:sldId id="274" r:id="rId11"/>
    <p:sldId id="265" r:id="rId12"/>
    <p:sldId id="276" r:id="rId13"/>
    <p:sldId id="266" r:id="rId14"/>
    <p:sldId id="268" r:id="rId15"/>
    <p:sldId id="280" r:id="rId16"/>
    <p:sldId id="275" r:id="rId17"/>
    <p:sldId id="285" r:id="rId18"/>
    <p:sldId id="291" r:id="rId19"/>
    <p:sldId id="282" r:id="rId20"/>
    <p:sldId id="287" r:id="rId21"/>
    <p:sldId id="286" r:id="rId22"/>
    <p:sldId id="28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646" autoAdjust="0"/>
  </p:normalViewPr>
  <p:slideViewPr>
    <p:cSldViewPr>
      <p:cViewPr>
        <p:scale>
          <a:sx n="86" d="100"/>
          <a:sy n="86" d="100"/>
        </p:scale>
        <p:origin x="-67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A883-6A43-4C6F-99C1-D5EA532ECC09}" type="datetimeFigureOut">
              <a:rPr lang="pt-BR" smtClean="0"/>
              <a:pPr/>
              <a:t>03/11/2011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94CF-D84A-4161-9F88-9244F515EB2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Bom dia, meu nome é </a:t>
            </a:r>
            <a:r>
              <a:rPr lang="pt-BR" dirty="0" err="1" smtClean="0"/>
              <a:t>Kohwalter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pt-BR" dirty="0" smtClean="0"/>
              <a:t>vou fazer</a:t>
            </a:r>
            <a:r>
              <a:rPr lang="pt-BR" baseline="0" dirty="0" smtClean="0"/>
              <a:t> a</a:t>
            </a:r>
            <a:r>
              <a:rPr lang="pt-BR" dirty="0" smtClean="0"/>
              <a:t> apresentação</a:t>
            </a:r>
            <a:r>
              <a:rPr lang="pt-BR" baseline="0" dirty="0" smtClean="0"/>
              <a:t> referente ao </a:t>
            </a:r>
            <a:r>
              <a:rPr lang="pt-BR" baseline="0" dirty="0" err="1" smtClean="0"/>
              <a:t>paper</a:t>
            </a:r>
            <a:r>
              <a:rPr lang="pt-BR" dirty="0" smtClean="0"/>
              <a:t> SDM um jogo educacional para o ensino de ES.</a:t>
            </a:r>
            <a:endParaRPr lang="pt-BR" dirty="0" smtClean="0"/>
          </a:p>
          <a:p>
            <a:r>
              <a:rPr lang="pt-BR" dirty="0" smtClean="0"/>
              <a:t>Outros autores envolvidos </a:t>
            </a:r>
            <a:r>
              <a:rPr lang="pt-BR" baseline="0" dirty="0" smtClean="0"/>
              <a:t>neste </a:t>
            </a:r>
            <a:r>
              <a:rPr lang="pt-BR" baseline="0" dirty="0" smtClean="0"/>
              <a:t>trabalho foram o </a:t>
            </a:r>
            <a:r>
              <a:rPr lang="pt-BR" baseline="0" dirty="0" err="1" smtClean="0"/>
              <a:t>Esteban</a:t>
            </a:r>
            <a:r>
              <a:rPr lang="pt-BR" baseline="0" dirty="0" smtClean="0"/>
              <a:t> e o </a:t>
            </a:r>
            <a:r>
              <a:rPr lang="pt-BR" baseline="0" dirty="0" smtClean="0"/>
              <a:t>Leonardo.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Durante o desenvolvimento</a:t>
            </a:r>
            <a:r>
              <a:rPr lang="pt-BR" baseline="0" dirty="0" smtClean="0"/>
              <a:t>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treinar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para adquirir uma nova especialização.</a:t>
            </a:r>
          </a:p>
          <a:p>
            <a:r>
              <a:rPr lang="pt-BR" baseline="0" dirty="0" smtClean="0"/>
              <a:t>O jogador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pode alterar a carga </a:t>
            </a:r>
            <a:r>
              <a:rPr lang="pt-BR" baseline="0" dirty="0" err="1" smtClean="0"/>
              <a:t>horaria</a:t>
            </a:r>
            <a:r>
              <a:rPr lang="pt-BR" baseline="0" dirty="0" smtClean="0"/>
              <a:t>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2 outros fatores são utilizados para determinar o rendimento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O moral, que representa a vontade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em trabalhar, que caso esteja baixa pode pedir demissão, e Estamina que representa o grau de </a:t>
            </a:r>
            <a:r>
              <a:rPr lang="pt-BR" baseline="0" dirty="0" err="1" smtClean="0"/>
              <a:t>cançasso</a:t>
            </a:r>
            <a:r>
              <a:rPr lang="pt-BR" baseline="0" dirty="0" smtClean="0"/>
              <a:t>. A estamina é afetada pelas horas </a:t>
            </a:r>
            <a:r>
              <a:rPr lang="pt-BR" baseline="0" smtClean="0"/>
              <a:t>de trabalho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</a:t>
            </a:r>
            <a:r>
              <a:rPr lang="pt-BR" baseline="0" dirty="0" smtClean="0"/>
              <a:t> SDM é permitido fazer modificações na equipe do jogador </a:t>
            </a:r>
            <a:r>
              <a:rPr lang="pt-BR" baseline="0" dirty="0" err="1" smtClean="0"/>
              <a:t>atravez</a:t>
            </a:r>
            <a:r>
              <a:rPr lang="pt-BR" baseline="0" dirty="0" smtClean="0"/>
              <a:t> de contratações e demissões. As </a:t>
            </a:r>
            <a:r>
              <a:rPr lang="pt-BR" baseline="0" dirty="0" err="1" smtClean="0"/>
              <a:t>demissoes</a:t>
            </a:r>
            <a:r>
              <a:rPr lang="pt-BR" baseline="0" dirty="0" smtClean="0"/>
              <a:t> podem ser pelo jogador ou pela insatisfação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A tela de contratação exibida nesta figura mostra a lista de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candidatos, que caso algum seja selecionado uma janela com as </a:t>
            </a:r>
            <a:r>
              <a:rPr lang="pt-BR" baseline="0" dirty="0" err="1" smtClean="0"/>
              <a:t>caracteristas</a:t>
            </a:r>
            <a:r>
              <a:rPr lang="pt-BR" baseline="0" dirty="0" smtClean="0"/>
              <a:t> dele será exibida. E do outro lado a equipe do jogador, onde deve escolher qual “</a:t>
            </a:r>
            <a:r>
              <a:rPr lang="pt-BR" baseline="0" dirty="0" err="1" smtClean="0"/>
              <a:t>slot</a:t>
            </a:r>
            <a:r>
              <a:rPr lang="pt-BR" baseline="0" dirty="0" smtClean="0"/>
              <a:t>” o novo candidato vai ocupar.</a:t>
            </a:r>
          </a:p>
          <a:p>
            <a:r>
              <a:rPr lang="pt-BR" baseline="0" dirty="0" smtClean="0"/>
              <a:t>Alem da contratação, ao decorrer no desenvolvimento do produto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negociar com o cliente para alterar algumas </a:t>
            </a:r>
            <a:r>
              <a:rPr lang="pt-BR" baseline="0" dirty="0" err="1" smtClean="0"/>
              <a:t>caracteriscas</a:t>
            </a:r>
            <a:r>
              <a:rPr lang="pt-BR" baseline="0" dirty="0" smtClean="0"/>
              <a:t> do contrato, como ilustrado por esta figura e criar </a:t>
            </a:r>
            <a:r>
              <a:rPr lang="pt-BR" baseline="0" dirty="0" err="1" smtClean="0"/>
              <a:t>prototipos</a:t>
            </a:r>
            <a:r>
              <a:rPr lang="pt-BR" baseline="0" dirty="0" smtClean="0"/>
              <a:t> para o cliente com o intuito de aumentar a validação do modelo.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saiu a primeira </a:t>
            </a:r>
            <a:r>
              <a:rPr lang="pt-BR" baseline="0" dirty="0" err="1" smtClean="0"/>
              <a:t>versao</a:t>
            </a:r>
            <a:r>
              <a:rPr lang="pt-BR" baseline="0" dirty="0" smtClean="0"/>
              <a:t> do SDM, foi feita uma </a:t>
            </a:r>
            <a:r>
              <a:rPr lang="pt-BR" baseline="0" dirty="0" err="1" smtClean="0"/>
              <a:t>avaliacao</a:t>
            </a:r>
            <a:r>
              <a:rPr lang="pt-BR" baseline="0" dirty="0" smtClean="0"/>
              <a:t> com alguns </a:t>
            </a:r>
            <a:r>
              <a:rPr lang="pt-BR" baseline="0" dirty="0" err="1" smtClean="0"/>
              <a:t>voluntarios</a:t>
            </a:r>
            <a:r>
              <a:rPr lang="pt-BR" baseline="0" dirty="0" smtClean="0"/>
              <a:t> sobre o que eles acham do SDM.</a:t>
            </a:r>
          </a:p>
          <a:p>
            <a:endParaRPr lang="pt-BR" baseline="0" dirty="0" smtClean="0"/>
          </a:p>
          <a:p>
            <a:r>
              <a:rPr lang="pt-BR" baseline="0" dirty="0" smtClean="0"/>
              <a:t>Falar dos resultados de obtidos, especificamente o publico e se aprendeu algo novo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Diferencial do SDM em relação aos</a:t>
            </a:r>
            <a:r>
              <a:rPr lang="pt-BR" baseline="0" dirty="0" smtClean="0"/>
              <a:t> demais jogos citados é de ter foco em </a:t>
            </a:r>
            <a:r>
              <a:rPr lang="pt-BR" baseline="0" dirty="0" err="1" smtClean="0"/>
              <a:t>gestao</a:t>
            </a:r>
            <a:r>
              <a:rPr lang="pt-BR" baseline="0" dirty="0" smtClean="0"/>
              <a:t> de pessoas, </a:t>
            </a:r>
            <a:r>
              <a:rPr lang="pt-BR" baseline="0" dirty="0" err="1" smtClean="0"/>
              <a:t>consequentimente</a:t>
            </a:r>
            <a:r>
              <a:rPr lang="pt-BR" baseline="0" dirty="0" smtClean="0"/>
              <a:t> em recursos humanos. Ter a passagem de tempo em tempo real, mas permitindo o jogador a pausar o jogo a qualquer momento. E ser desenvolvido em um ambiente totalmente 3D.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 tem como finalidade</a:t>
            </a:r>
            <a:r>
              <a:rPr lang="pt-BR" baseline="0" dirty="0" smtClean="0"/>
              <a:t> em auxiliar no entendimento dos conceitos e ensinar a </a:t>
            </a:r>
            <a:r>
              <a:rPr lang="pt-BR" baseline="0" dirty="0" err="1" smtClean="0"/>
              <a:t>importancia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 seus papéis.</a:t>
            </a:r>
          </a:p>
          <a:p>
            <a:r>
              <a:rPr lang="pt-BR" baseline="0" dirty="0" smtClean="0"/>
              <a:t>Na atual versão do jogo, existe algumas limitações, como por exemplo não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definir iterações que forneçam resultados de desempenho do </a:t>
            </a:r>
            <a:r>
              <a:rPr lang="pt-BR" baseline="0" dirty="0" err="1" smtClean="0"/>
              <a:t>periodo</a:t>
            </a:r>
            <a:r>
              <a:rPr lang="pt-BR" baseline="0" dirty="0" smtClean="0"/>
              <a:t> definido.</a:t>
            </a:r>
          </a:p>
          <a:p>
            <a:r>
              <a:rPr lang="pt-BR" baseline="0" dirty="0" smtClean="0"/>
              <a:t>Futuras modificações que podem ser feitas no SDM é a </a:t>
            </a:r>
            <a:r>
              <a:rPr lang="pt-BR" baseline="0" dirty="0" err="1" smtClean="0"/>
              <a:t>inclusao</a:t>
            </a:r>
            <a:r>
              <a:rPr lang="pt-BR" baseline="0" dirty="0" smtClean="0"/>
              <a:t> de iterações e aprofundamento das metodologias de trabalho, que na atual versão só é utilizado para distinção.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papéis, os </a:t>
            </a:r>
            <a:r>
              <a:rPr lang="pt-BR" dirty="0" err="1" smtClean="0"/>
              <a:t>funcionarios</a:t>
            </a:r>
            <a:r>
              <a:rPr lang="pt-BR" dirty="0" smtClean="0"/>
              <a:t> podem</a:t>
            </a:r>
            <a:r>
              <a:rPr lang="pt-BR" baseline="0" dirty="0" smtClean="0"/>
              <a:t> desempenhar diferentes cargos na empresa, podendo ser </a:t>
            </a:r>
            <a:r>
              <a:rPr lang="pt-BR" baseline="0" dirty="0" err="1" smtClean="0"/>
              <a:t>junior</a:t>
            </a:r>
            <a:r>
              <a:rPr lang="pt-BR" baseline="0" dirty="0" smtClean="0"/>
              <a:t>, pleno ou </a:t>
            </a:r>
            <a:r>
              <a:rPr lang="pt-BR" baseline="0" dirty="0" err="1" smtClean="0"/>
              <a:t>senior</a:t>
            </a:r>
            <a:r>
              <a:rPr lang="pt-BR" baseline="0" dirty="0" smtClean="0"/>
              <a:t>. Estes cargos são utilizados para modificar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consequentemente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salario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</a:t>
            </a:r>
            <a:r>
              <a:rPr lang="pt-BR" baseline="0" dirty="0" smtClean="0"/>
              <a:t> dos atributos,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especializações. Estas </a:t>
            </a:r>
            <a:r>
              <a:rPr lang="pt-BR" baseline="0" dirty="0" err="1" smtClean="0"/>
              <a:t>especializacoes</a:t>
            </a:r>
            <a:r>
              <a:rPr lang="pt-BR" baseline="0" dirty="0" smtClean="0"/>
              <a:t> podem ser de 3 tipos: ferramentas, que são </a:t>
            </a:r>
            <a:r>
              <a:rPr lang="pt-BR" baseline="0" dirty="0" err="1" smtClean="0"/>
              <a:t>utilziadas</a:t>
            </a:r>
            <a:r>
              <a:rPr lang="pt-BR" baseline="0" dirty="0" smtClean="0"/>
              <a:t> para </a:t>
            </a:r>
            <a:r>
              <a:rPr lang="pt-BR" baseline="0" dirty="0" err="1" smtClean="0"/>
              <a:t>auxilar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; de linguagem de programação e metodologia que são utilizados para avaliar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 diagrama ilustra</a:t>
            </a:r>
            <a:r>
              <a:rPr lang="pt-BR" baseline="0" dirty="0" smtClean="0"/>
              <a:t> o SDM, podendo perceber que a gestão de pessoas é um ponto fundamental do SDM.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atributos, especializações e podem fazer treinamentos para adquirir novas especializações. Além disso existem diversos papéis que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pode desempenhar.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criacao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SDM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teoricas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apresentados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auxiliar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entendimento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Estes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estimulam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Decidimos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auxiliar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entendimento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estimulado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SimSE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modelos de processos e o TIM é focado no gerenciamento de projetos.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processo de desenvolvimento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software desde a concepção até a conclusão. O Simules é um melhoramento do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JEEES foi baseado no Simules e tem como objetivo passar conhecimentos de Gerencia de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Configuração</a:t>
            </a:r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Assim como os demais jogos, o SDM </a:t>
            </a:r>
            <a:r>
              <a:rPr lang="pt-BR" dirty="0" err="1" smtClean="0"/>
              <a:t>partence</a:t>
            </a:r>
            <a:r>
              <a:rPr lang="pt-BR" baseline="0" dirty="0" smtClean="0"/>
              <a:t> a categoria de jogos </a:t>
            </a:r>
            <a:r>
              <a:rPr lang="pt-BR" baseline="0" dirty="0" err="1" smtClean="0"/>
              <a:t>serios</a:t>
            </a:r>
            <a:r>
              <a:rPr lang="pt-BR" baseline="0" dirty="0" smtClean="0"/>
              <a:t>, sendo utilizado como uma ferramenta de aprendizado, cujo foco é em gestão de pessoas, um fator importante para o desenvolvimento de softwares de qualidade.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manter o aluno estimulado, algumas </a:t>
            </a:r>
            <a:r>
              <a:rPr lang="pt-BR" dirty="0" err="1" smtClean="0"/>
              <a:t>tecnicas</a:t>
            </a:r>
            <a:r>
              <a:rPr lang="pt-BR" baseline="0" dirty="0" smtClean="0"/>
              <a:t> de jogos foram incorporadas no SDM.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countdown</a:t>
            </a:r>
            <a:r>
              <a:rPr lang="pt-BR" baseline="0" dirty="0" smtClean="0"/>
              <a:t>, no SDM, é realizado </a:t>
            </a:r>
            <a:r>
              <a:rPr lang="pt-BR" baseline="0" dirty="0" err="1" smtClean="0"/>
              <a:t>atraves</a:t>
            </a:r>
            <a:r>
              <a:rPr lang="pt-BR" baseline="0" dirty="0" smtClean="0"/>
              <a:t> dos deadlines dos projetos.</a:t>
            </a:r>
          </a:p>
          <a:p>
            <a:r>
              <a:rPr lang="pt-BR" baseline="0" dirty="0" smtClean="0"/>
              <a:t>Quando o jogador termina um projeto, novos projetos estarão </a:t>
            </a:r>
            <a:r>
              <a:rPr lang="pt-BR" baseline="0" dirty="0" err="1" smtClean="0"/>
              <a:t>disponiveis</a:t>
            </a:r>
            <a:r>
              <a:rPr lang="pt-BR" baseline="0" dirty="0" smtClean="0"/>
              <a:t>. Estes projetos são gerados randomicamente, seguindo algumas restrições.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Alem disso, conforme projetos são </a:t>
            </a:r>
            <a:r>
              <a:rPr lang="pt-BR" baseline="0" dirty="0" err="1" smtClean="0"/>
              <a:t>concluidos</a:t>
            </a:r>
            <a:r>
              <a:rPr lang="pt-BR" baseline="0" dirty="0" smtClean="0"/>
              <a:t>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 a empresa do jogador adquirem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, que quando alcançado um determinado valor eles ganham um </a:t>
            </a:r>
            <a:r>
              <a:rPr lang="pt-BR" baseline="0" dirty="0" err="1" smtClean="0"/>
              <a:t>nivel</a:t>
            </a:r>
            <a:r>
              <a:rPr lang="pt-BR" baseline="0" dirty="0" smtClean="0"/>
              <a:t>. No entanto, a empresa tanto ganha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quando se conclui um projeto quanto perde quando o jogador fracassa.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 figura ilustra a interface </a:t>
            </a:r>
            <a:r>
              <a:rPr lang="pt-BR" dirty="0" err="1" smtClean="0"/>
              <a:t>grafica</a:t>
            </a:r>
            <a:r>
              <a:rPr lang="pt-BR" baseline="0" dirty="0" smtClean="0"/>
              <a:t> do SDM.</a:t>
            </a:r>
          </a:p>
          <a:p>
            <a:r>
              <a:rPr lang="pt-BR" baseline="0" dirty="0" smtClean="0"/>
              <a:t>No canto superior encontram-se os itens referentes ao gerenciamento da equipe do jogador. Permitindo alterar a metodologia de trabalho, a linguagem de programação e </a:t>
            </a:r>
            <a:r>
              <a:rPr lang="pt-BR" baseline="0" dirty="0" err="1" smtClean="0"/>
              <a:t>iteragir</a:t>
            </a:r>
            <a:r>
              <a:rPr lang="pt-BR" baseline="0" dirty="0" smtClean="0"/>
              <a:t> com cada membro da equipe.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 canto esquerdo da imagem encontra-se um resumo das despesas que o jogador tem com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o estado destes, em relação ao moral e estamina.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 canto inferior encontra-se as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do projeto em andamento, incluindo o deadline, % </a:t>
            </a:r>
            <a:r>
              <a:rPr lang="pt-BR" baseline="0" dirty="0" err="1" smtClean="0"/>
              <a:t>concluido</a:t>
            </a:r>
            <a:r>
              <a:rPr lang="pt-BR" baseline="0" dirty="0" smtClean="0"/>
              <a:t> e a validação do modelo.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encontra-se o controle de passagem de tempo.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o enfoque do SDM é</a:t>
            </a:r>
            <a:r>
              <a:rPr lang="pt-BR" baseline="0" dirty="0" smtClean="0"/>
              <a:t> em </a:t>
            </a:r>
            <a:r>
              <a:rPr lang="pt-BR" baseline="0" dirty="0" err="1" smtClean="0"/>
              <a:t>gestao</a:t>
            </a:r>
            <a:r>
              <a:rPr lang="pt-BR" baseline="0" dirty="0" smtClean="0"/>
              <a:t> de pessoas,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acabaram tendo uma complexidade superior aos demais jogos.</a:t>
            </a:r>
          </a:p>
          <a:p>
            <a:r>
              <a:rPr lang="pt-BR" baseline="0" dirty="0" smtClean="0"/>
              <a:t>No SDM, a numero de papeis que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pode desempenhar subiu para 6. Analista, arquiteto, gerente, marketing, programador e </a:t>
            </a:r>
            <a:r>
              <a:rPr lang="pt-BR" baseline="0" dirty="0" err="1" smtClean="0"/>
              <a:t>tester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Cada papel contribui de alguma forma durante o desenvolvimento do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Alem de papeis,</a:t>
            </a:r>
            <a:r>
              <a:rPr lang="pt-BR" baseline="0" dirty="0" smtClean="0"/>
              <a:t>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atributos. No entanto, no SDM esses atributos refletem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humanas. Estas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são utilizadas para determinar o desempenho que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terá em cada papel, no </a:t>
            </a:r>
            <a:r>
              <a:rPr lang="pt-BR" baseline="0" dirty="0" err="1" smtClean="0"/>
              <a:t>entando</a:t>
            </a:r>
            <a:r>
              <a:rPr lang="pt-BR" baseline="0" dirty="0" smtClean="0"/>
              <a:t> este calculo não é </a:t>
            </a:r>
            <a:r>
              <a:rPr lang="pt-BR" baseline="0" dirty="0" err="1" smtClean="0"/>
              <a:t>visivel</a:t>
            </a:r>
            <a:r>
              <a:rPr lang="pt-BR" baseline="0" dirty="0" smtClean="0"/>
              <a:t> para o jogador.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contam com especializações que são utilizadas para auxiliar no desenvolvimento. Estas especializações podem ser de ferramentas, metodologias de trabalho e linguagens de programação.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Tanto</a:t>
            </a:r>
            <a:r>
              <a:rPr lang="pt-BR" baseline="0" dirty="0" smtClean="0"/>
              <a:t>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quanto a empresa do jogador ganham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. Quando um determinado numero 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é acumulado, um novo </a:t>
            </a:r>
            <a:r>
              <a:rPr lang="pt-BR" baseline="0" dirty="0" err="1" smtClean="0"/>
              <a:t>nivel</a:t>
            </a:r>
            <a:r>
              <a:rPr lang="pt-BR" baseline="0" dirty="0" smtClean="0"/>
              <a:t> é adquirido.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este novo </a:t>
            </a:r>
            <a:r>
              <a:rPr lang="pt-BR" baseline="0" dirty="0" err="1" smtClean="0"/>
              <a:t>nivel</a:t>
            </a:r>
            <a:r>
              <a:rPr lang="pt-BR" baseline="0" dirty="0" smtClean="0"/>
              <a:t> acarreta na alteração em seus atributos, de acordo com o papel que tenha desempenhado.</a:t>
            </a:r>
          </a:p>
          <a:p>
            <a:r>
              <a:rPr lang="pt-BR" baseline="0" dirty="0" smtClean="0"/>
              <a:t>Para a empresa pode abrir a possibilidade de pegar projetos mais complexos.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E24F-E0DE-4DA1-9105-4F3C7EAC7004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4B7C-B26C-4FD8-8AC7-000ADDE7D105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051A-8B0B-43C8-BE21-E725CE790B54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DB-495C-4BB5-AD49-58C300AE01CF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C441-06B8-491B-8ED8-D1AF83395783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767-6CF3-40F5-BBA2-043B826B2267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51A9-C1FF-4899-99DB-C6738D3C7571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940B-4769-4153-8D5F-9FF733D34FF4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FD4-FA6C-48AF-81DB-D21C39C8F84C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7F20-0339-42AE-B0FF-033D3E7FC8FA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62-A012-4A91-9D82-D9E2E9C8A2D2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1B35-5594-478C-AA32-C02987ED0CAA}" type="datetime1">
              <a:rPr lang="pt-BR" smtClean="0"/>
              <a:pPr/>
              <a:t>03/11/2011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ff.br/~tkohwalter/sd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r>
              <a:rPr lang="pt-BR" b="1" dirty="0" err="1" smtClean="0"/>
              <a:t>Troy</a:t>
            </a:r>
            <a:r>
              <a:rPr lang="pt-BR" b="1" dirty="0" smtClean="0"/>
              <a:t> Costa </a:t>
            </a:r>
            <a:r>
              <a:rPr lang="pt-BR" b="1" dirty="0" err="1" smtClean="0"/>
              <a:t>Kohwalter</a:t>
            </a:r>
            <a:endParaRPr lang="pt-BR" b="1" dirty="0" smtClean="0"/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>
              <a:hlinkClick r:id="rId3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TRAINING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WORKING HOURS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MORALE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STAMINA</a:t>
            </a:r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3941665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43050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645024"/>
            <a:ext cx="1076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STAFF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HIRING</a:t>
            </a:r>
          </a:p>
          <a:p>
            <a:pPr lvl="1"/>
            <a:endParaRPr lang="pt-BR" dirty="0"/>
          </a:p>
          <a:p>
            <a:r>
              <a:rPr lang="pt-BR" dirty="0" smtClean="0"/>
              <a:t>DEVELOPMENT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PRODUCT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NEGOTIATION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PROTOTYPING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26193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412776"/>
            <a:ext cx="2454133" cy="26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221088"/>
            <a:ext cx="2454668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PRELIMINARY ASSESSMENT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0472" cy="203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789040"/>
            <a:ext cx="88402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DIFERENTIAL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HUMAN RESOURCES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PEOPLE MANAGEMENT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REAL TIME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UNDERSTANDING AND LEARNING</a:t>
            </a:r>
          </a:p>
          <a:p>
            <a:pPr lvl="1"/>
            <a:r>
              <a:rPr lang="pt-BR" dirty="0" smtClean="0"/>
              <a:t>EMPLOYEE AND ROLES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LIMITATIONS</a:t>
            </a:r>
          </a:p>
          <a:p>
            <a:pPr lvl="1"/>
            <a:r>
              <a:rPr lang="pt-BR" dirty="0" smtClean="0"/>
              <a:t>CHANGE ITERATION PERIOD</a:t>
            </a:r>
          </a:p>
          <a:p>
            <a:pPr lvl="1"/>
            <a:r>
              <a:rPr lang="pt-BR" dirty="0" smtClean="0"/>
              <a:t>METHOLOGY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WORK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MULTIPLE OFFICES</a:t>
            </a:r>
          </a:p>
          <a:p>
            <a:endParaRPr lang="pt-BR" dirty="0" smtClean="0"/>
          </a:p>
          <a:p>
            <a:r>
              <a:rPr lang="pt-BR" dirty="0" smtClean="0"/>
              <a:t>COMPANY REPUTATION</a:t>
            </a:r>
          </a:p>
          <a:p>
            <a:endParaRPr lang="pt-BR" dirty="0" smtClean="0"/>
          </a:p>
          <a:p>
            <a:r>
              <a:rPr lang="pt-BR" dirty="0" smtClean="0"/>
              <a:t>STORYTELLING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 smtClean="0"/>
              <a:t>Troy</a:t>
            </a:r>
            <a:r>
              <a:rPr lang="pt-BR" b="1" dirty="0" smtClean="0"/>
              <a:t> Costa </a:t>
            </a:r>
            <a:r>
              <a:rPr lang="pt-BR" b="1" dirty="0" err="1" smtClean="0"/>
              <a:t>Kohwalter</a:t>
            </a:r>
            <a:endParaRPr lang="pt-BR" b="1" dirty="0" smtClean="0"/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/>
          </a:p>
          <a:p>
            <a:r>
              <a:rPr lang="pt-BR" dirty="0" smtClean="0"/>
              <a:t>Game Access:</a:t>
            </a:r>
          </a:p>
          <a:p>
            <a:r>
              <a:rPr lang="pt-BR" dirty="0" smtClean="0">
                <a:hlinkClick r:id="rId2"/>
              </a:rPr>
              <a:t>http://www.ic.uff.br/~tkohwalter/sdm/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smtClean="0"/>
              <a:t>GRADES</a:t>
            </a:r>
            <a:endParaRPr lang="pt-BR" dirty="0" smtClean="0"/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JUNIOR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MID-LEVEL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SENIOR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smtClean="0"/>
              <a:t>SPECIALIZATIONS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TOOLS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LANGUAGE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METHOLOGY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4186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ITERATIONS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33370"/>
            <a:ext cx="4850904" cy="225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934258"/>
            <a:ext cx="4824536" cy="22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THEORIC CLASSES</a:t>
            </a:r>
          </a:p>
          <a:p>
            <a:endParaRPr lang="pt-BR" dirty="0"/>
          </a:p>
          <a:p>
            <a:r>
              <a:rPr lang="pt-BR" dirty="0" smtClean="0"/>
              <a:t>PRATICAL WORK</a:t>
            </a:r>
          </a:p>
          <a:p>
            <a:endParaRPr lang="pt-BR" dirty="0" smtClean="0"/>
          </a:p>
          <a:p>
            <a:r>
              <a:rPr lang="pt-BR" dirty="0" smtClean="0"/>
              <a:t>GAME</a:t>
            </a:r>
          </a:p>
          <a:p>
            <a:pPr lvl="1"/>
            <a:r>
              <a:rPr lang="pt-BR" dirty="0" smtClean="0"/>
              <a:t>EDUCATION </a:t>
            </a:r>
          </a:p>
          <a:p>
            <a:pPr lvl="1"/>
            <a:r>
              <a:rPr lang="pt-BR" dirty="0" smtClean="0"/>
              <a:t>TRAINING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GAMEFICATION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HUMAN ATTRIBUTES X PERFORMANCE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74467"/>
            <a:ext cx="8388424" cy="237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7735181" cy="54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 smtClean="0"/>
              <a:t>Troy</a:t>
            </a:r>
            <a:r>
              <a:rPr lang="pt-BR" b="1" dirty="0" smtClean="0"/>
              <a:t> Costa </a:t>
            </a:r>
            <a:r>
              <a:rPr lang="pt-BR" b="1" dirty="0" err="1" smtClean="0"/>
              <a:t>Kohwalter</a:t>
            </a:r>
            <a:endParaRPr lang="pt-BR" b="1" dirty="0" smtClean="0"/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/>
          </a:p>
          <a:p>
            <a:r>
              <a:rPr lang="pt-BR" dirty="0" smtClean="0"/>
              <a:t>Game Access:</a:t>
            </a:r>
          </a:p>
          <a:p>
            <a:r>
              <a:rPr lang="pt-BR" dirty="0" smtClean="0">
                <a:hlinkClick r:id="rId2"/>
              </a:rPr>
              <a:t>http://www.ic.uff.br/~tkohwalter/sdm/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RELATED WORK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309792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3076807" cy="23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581128"/>
            <a:ext cx="2581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1700808"/>
            <a:ext cx="2638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2320" y="4149080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JEEES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9330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1340768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SIMULES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356992"/>
            <a:ext cx="2324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283968" y="28529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PnP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SERIOUS GAME</a:t>
            </a:r>
          </a:p>
          <a:p>
            <a:endParaRPr lang="pt-BR" dirty="0"/>
          </a:p>
          <a:p>
            <a:r>
              <a:rPr lang="pt-BR" dirty="0" smtClean="0"/>
              <a:t>OBJECTIVES: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LEARNING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PEOPLE MANAGEMENT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GAMEFICATION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COUNTDOWN</a:t>
            </a:r>
          </a:p>
          <a:p>
            <a:pPr lvl="1"/>
            <a:r>
              <a:rPr lang="pt-BR" dirty="0" smtClean="0"/>
              <a:t>PROJECT DEADLINE</a:t>
            </a:r>
          </a:p>
          <a:p>
            <a:endParaRPr lang="pt-BR" dirty="0" smtClean="0"/>
          </a:p>
          <a:p>
            <a:r>
              <a:rPr lang="pt-BR" dirty="0" smtClean="0"/>
              <a:t>INFINITE GAMEPLAY</a:t>
            </a:r>
          </a:p>
          <a:p>
            <a:pPr lvl="1"/>
            <a:r>
              <a:rPr lang="pt-BR" dirty="0" smtClean="0"/>
              <a:t>RANDOM PROJECT GENERATION</a:t>
            </a:r>
          </a:p>
          <a:p>
            <a:endParaRPr lang="pt-BR" dirty="0" smtClean="0"/>
          </a:p>
          <a:p>
            <a:r>
              <a:rPr lang="pt-BR" dirty="0" smtClean="0"/>
              <a:t>LEVEL</a:t>
            </a:r>
          </a:p>
          <a:p>
            <a:pPr lvl="1"/>
            <a:r>
              <a:rPr lang="pt-BR" dirty="0" smtClean="0"/>
              <a:t>EMPLOYEE AND COMPANY EARN EXPERIENCE POINTS</a:t>
            </a:r>
          </a:p>
          <a:p>
            <a:endParaRPr lang="pt-BR" dirty="0" smtClean="0"/>
          </a:p>
          <a:p>
            <a:r>
              <a:rPr lang="pt-BR" dirty="0" smtClean="0"/>
              <a:t>PROGRESSION</a:t>
            </a:r>
          </a:p>
          <a:p>
            <a:pPr lvl="1"/>
            <a:r>
              <a:rPr lang="pt-BR" dirty="0" smtClean="0"/>
              <a:t>EXPERIENCE BAR</a:t>
            </a:r>
          </a:p>
          <a:p>
            <a:endParaRPr lang="pt-BR" dirty="0" smtClean="0"/>
          </a:p>
          <a:p>
            <a:r>
              <a:rPr lang="pt-BR" dirty="0" smtClean="0"/>
              <a:t>LOSS AVERSION</a:t>
            </a:r>
          </a:p>
          <a:p>
            <a:pPr lvl="1"/>
            <a:r>
              <a:rPr lang="pt-BR" dirty="0" err="1" smtClean="0"/>
              <a:t>COMPANY’S</a:t>
            </a:r>
            <a:r>
              <a:rPr lang="pt-BR" dirty="0" smtClean="0"/>
              <a:t> EXPERIENCE POINT LOSS ON FAILURE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REWARD SCHEDULES</a:t>
            </a:r>
          </a:p>
          <a:p>
            <a:pPr lvl="1"/>
            <a:r>
              <a:rPr lang="pt-BR" dirty="0" smtClean="0"/>
              <a:t>MONTHLY PAYMENT WHILE ON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" y="0"/>
            <a:ext cx="909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EMPLOYEES</a:t>
            </a:r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dirty="0" smtClean="0"/>
              <a:t>ROLES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ANALYST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ARCHITECT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MANAGER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MARKETING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PROGRAMMER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TESTER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pPr lvl="1"/>
            <a:r>
              <a:rPr lang="pt-BR" dirty="0" smtClean="0"/>
              <a:t>ATTRIBUTES</a:t>
            </a:r>
          </a:p>
          <a:p>
            <a:pPr lvl="1">
              <a:buNone/>
            </a:pPr>
            <a:r>
              <a:rPr lang="pt-BR" sz="1800" dirty="0" smtClean="0"/>
              <a:t>(Santos 2005 </a:t>
            </a:r>
            <a:r>
              <a:rPr lang="pt-BR" sz="1800" dirty="0" err="1" smtClean="0"/>
              <a:t>and</a:t>
            </a:r>
            <a:r>
              <a:rPr lang="pt-BR" sz="1800" dirty="0" smtClean="0"/>
              <a:t> Russo 2007)</a:t>
            </a:r>
            <a:endParaRPr lang="pt-BR" dirty="0" smtClean="0"/>
          </a:p>
          <a:p>
            <a:pPr lvl="2"/>
            <a:r>
              <a:rPr lang="pt-BR" dirty="0" smtClean="0"/>
              <a:t>HUMAN</a:t>
            </a:r>
          </a:p>
          <a:p>
            <a:pPr lvl="3"/>
            <a:r>
              <a:rPr lang="pt-BR" dirty="0" smtClean="0"/>
              <a:t>9 ATTRIBUTES</a:t>
            </a:r>
            <a:endParaRPr lang="pt-BR" dirty="0"/>
          </a:p>
          <a:p>
            <a:pPr lvl="2"/>
            <a:r>
              <a:rPr lang="pt-BR" dirty="0" smtClean="0"/>
              <a:t>PERFORMANCE</a:t>
            </a:r>
          </a:p>
          <a:p>
            <a:pPr lvl="3"/>
            <a:r>
              <a:rPr lang="pt-BR" dirty="0" smtClean="0"/>
              <a:t>6 ATTRIBUTES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SPECIALIZATIONS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800"/>
            <a:ext cx="3800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LEVEL</a:t>
            </a:r>
          </a:p>
          <a:p>
            <a:pPr lvl="1"/>
            <a:r>
              <a:rPr lang="pt-BR" dirty="0" smtClean="0"/>
              <a:t>EMPLOYEES</a:t>
            </a:r>
          </a:p>
          <a:p>
            <a:pPr lvl="2"/>
            <a:r>
              <a:rPr lang="pt-BR" dirty="0" smtClean="0"/>
              <a:t>ATTRIBUTES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COMPANY</a:t>
            </a:r>
          </a:p>
          <a:p>
            <a:pPr lvl="2"/>
            <a:r>
              <a:rPr lang="pt-BR" dirty="0" smtClean="0"/>
              <a:t>PROJECTS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284984"/>
            <a:ext cx="1616968" cy="22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412776"/>
            <a:ext cx="274283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412776"/>
            <a:ext cx="2478410" cy="182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1341</Words>
  <Application>Microsoft Office PowerPoint</Application>
  <PresentationFormat>On-screen Show (4:3)</PresentationFormat>
  <Paragraphs>247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SDM    An Educational Game for Software Engineering</vt:lpstr>
      <vt:lpstr>MOTIVATION</vt:lpstr>
      <vt:lpstr>RELATED WORK</vt:lpstr>
      <vt:lpstr>SDM</vt:lpstr>
      <vt:lpstr>GAMEFICATION</vt:lpstr>
      <vt:lpstr>Slide 6</vt:lpstr>
      <vt:lpstr>SDM</vt:lpstr>
      <vt:lpstr>SDM</vt:lpstr>
      <vt:lpstr>SDM</vt:lpstr>
      <vt:lpstr>SDM</vt:lpstr>
      <vt:lpstr>SDM</vt:lpstr>
      <vt:lpstr>PRELIMINARY ASSESSMENT  </vt:lpstr>
      <vt:lpstr>SDM</vt:lpstr>
      <vt:lpstr>CONCLUSION</vt:lpstr>
      <vt:lpstr>FUTURE WORK</vt:lpstr>
      <vt:lpstr>SDM    An Educational Game for Software Engineering</vt:lpstr>
      <vt:lpstr>SDM</vt:lpstr>
      <vt:lpstr>SDM</vt:lpstr>
      <vt:lpstr>ITERATIONS</vt:lpstr>
      <vt:lpstr>HUMAN ATTRIBUTES X PERFORMANCE</vt:lpstr>
      <vt:lpstr>SDM</vt:lpstr>
      <vt:lpstr>SDM    An Educational Game for Software Engineering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MANAGER – JOGO DE ENSINO DE ENGENHARIA DE SOFTWARE</dc:title>
  <dc:creator>Kohwalter</dc:creator>
  <cp:lastModifiedBy>Kohwalter</cp:lastModifiedBy>
  <cp:revision>105</cp:revision>
  <dcterms:created xsi:type="dcterms:W3CDTF">2011-06-19T13:49:13Z</dcterms:created>
  <dcterms:modified xsi:type="dcterms:W3CDTF">2011-11-03T09:41:32Z</dcterms:modified>
</cp:coreProperties>
</file>