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73" r:id="rId5"/>
    <p:sldId id="257" r:id="rId6"/>
    <p:sldId id="258" r:id="rId7"/>
    <p:sldId id="259" r:id="rId8"/>
    <p:sldId id="260" r:id="rId9"/>
    <p:sldId id="267" r:id="rId10"/>
    <p:sldId id="268" r:id="rId11"/>
    <p:sldId id="269" r:id="rId12"/>
    <p:sldId id="261" r:id="rId13"/>
    <p:sldId id="271" r:id="rId14"/>
    <p:sldId id="274" r:id="rId15"/>
    <p:sldId id="262" r:id="rId16"/>
    <p:sldId id="270" r:id="rId17"/>
    <p:sldId id="263" r:id="rId18"/>
    <p:sldId id="264" r:id="rId19"/>
    <p:sldId id="272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2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2652D-7A3E-4874-88B9-1BB082408991}" type="datetimeFigureOut">
              <a:rPr lang="pt-BR" smtClean="0"/>
              <a:pPr/>
              <a:t>24/06/2012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F7DF9-782B-42BB-A591-7794C8F5235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F7DF9-782B-42BB-A591-7794C8F5235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Alef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F7DF9-782B-42BB-A591-7794C8F5235A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4B11-3DFC-471E-8DF3-21B18808D349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DBB6-7890-4244-AD62-F8FC5EF84907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28C6-C92D-4A85-9AAD-32DCB0C947FF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3B5F-0FCB-4F4C-8A0C-CECCD8119A94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BA0D-BA2A-45D9-AD5C-F2EB48AD5B1E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B685-89BD-4B7D-88BC-975ED473D873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AD1-8B03-4149-A1A6-7B25A9A448BF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C29D-92EC-475D-B4D7-667004AEBFB8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418-174B-46A3-8CBC-C7D36DD7BEED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54A8-0152-4438-BA22-2FFE812D48AE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F0ED-2131-490F-B6A0-948F6845D61C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E88C-9DB4-4037-A698-D3026AB77AB9}" type="datetime1">
              <a:rPr lang="pt-BR" smtClean="0"/>
              <a:pPr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Specular</a:t>
            </a:r>
            <a:r>
              <a:rPr lang="pt-BR" dirty="0" smtClean="0"/>
              <a:t> Fading over </a:t>
            </a:r>
            <a:r>
              <a:rPr lang="pt-BR" dirty="0" err="1" smtClean="0"/>
              <a:t>Distance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Wrinkled</a:t>
            </a:r>
            <a:r>
              <a:rPr lang="pt-BR" dirty="0" smtClean="0"/>
              <a:t> </a:t>
            </a:r>
            <a:r>
              <a:rPr lang="pt-BR" dirty="0" err="1" smtClean="0"/>
              <a:t>Surfaces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C </a:t>
            </a:r>
            <a:r>
              <a:rPr lang="pt-BR" dirty="0" err="1" smtClean="0"/>
              <a:t>Kohwalter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3" y="247650"/>
            <a:ext cx="2339975" cy="83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1050" y="179388"/>
            <a:ext cx="1689100" cy="111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LEAN </a:t>
            </a:r>
            <a:r>
              <a:rPr lang="pt-BR" dirty="0" err="1" smtClean="0"/>
              <a:t>Mapping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Covariance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err="1" smtClean="0"/>
              <a:t>Add</a:t>
            </a:r>
            <a:r>
              <a:rPr lang="pt-BR" dirty="0" smtClean="0"/>
              <a:t> 1/s to </a:t>
            </a:r>
            <a:r>
              <a:rPr lang="pt-BR" dirty="0" err="1" smtClean="0"/>
              <a:t>M.x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M.y</a:t>
            </a:r>
            <a:r>
              <a:rPr lang="pt-BR" dirty="0" smtClean="0"/>
              <a:t> to 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Blinn-Phong</a:t>
            </a:r>
            <a:r>
              <a:rPr lang="pt-BR" dirty="0" smtClean="0"/>
              <a:t> </a:t>
            </a:r>
            <a:r>
              <a:rPr lang="pt-BR" dirty="0" err="1" smtClean="0"/>
              <a:t>compatible</a:t>
            </a:r>
            <a:endParaRPr lang="pt-BR" dirty="0" smtClean="0"/>
          </a:p>
          <a:p>
            <a:r>
              <a:rPr lang="pt-BR" dirty="0" err="1" smtClean="0"/>
              <a:t>Specular</a:t>
            </a:r>
            <a:r>
              <a:rPr lang="pt-BR" dirty="0" smtClean="0"/>
              <a:t> </a:t>
            </a:r>
            <a:r>
              <a:rPr lang="pt-BR" dirty="0" err="1" smtClean="0"/>
              <a:t>Term</a:t>
            </a:r>
            <a:endParaRPr lang="pt-BR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2348880"/>
            <a:ext cx="6556728" cy="792088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39" y="4725144"/>
            <a:ext cx="6283003" cy="1296144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LEAN </a:t>
            </a:r>
            <a:r>
              <a:rPr lang="pt-BR" dirty="0" err="1" smtClean="0"/>
              <a:t>Mapping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Bump Mapping</a:t>
            </a:r>
          </a:p>
          <a:p>
            <a:pPr lvl="1"/>
            <a:r>
              <a:rPr lang="en-US" dirty="0" smtClean="0"/>
              <a:t>Ordinary bump map </a:t>
            </a:r>
          </a:p>
          <a:p>
            <a:r>
              <a:rPr lang="en-US" dirty="0" smtClean="0"/>
              <a:t>LEAN Mapping </a:t>
            </a:r>
          </a:p>
          <a:p>
            <a:pPr lvl="1"/>
            <a:r>
              <a:rPr lang="en-US" dirty="0" err="1" smtClean="0"/>
              <a:t>Trilinear</a:t>
            </a:r>
            <a:r>
              <a:rPr lang="en-US" dirty="0" smtClean="0"/>
              <a:t> MIP filtering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96752"/>
            <a:ext cx="4201033" cy="491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Distance</a:t>
            </a:r>
            <a:r>
              <a:rPr lang="pt-BR" dirty="0" smtClean="0"/>
              <a:t> Fog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 err="1" smtClean="0"/>
              <a:t>known</a:t>
            </a:r>
            <a:r>
              <a:rPr lang="pt-BR" dirty="0" smtClean="0"/>
              <a:t> as </a:t>
            </a:r>
            <a:r>
              <a:rPr lang="pt-BR" dirty="0" err="1" smtClean="0"/>
              <a:t>Range-Based</a:t>
            </a:r>
            <a:r>
              <a:rPr lang="pt-BR" dirty="0" smtClean="0"/>
              <a:t> Fog</a:t>
            </a:r>
          </a:p>
          <a:p>
            <a:r>
              <a:rPr lang="pt-BR" dirty="0" err="1" smtClean="0"/>
              <a:t>Tints</a:t>
            </a:r>
            <a:r>
              <a:rPr lang="pt-BR" dirty="0" smtClean="0"/>
              <a:t> screen </a:t>
            </a:r>
            <a:r>
              <a:rPr lang="pt-BR" dirty="0" err="1" smtClean="0"/>
              <a:t>according</a:t>
            </a:r>
            <a:r>
              <a:rPr lang="pt-BR" dirty="0" smtClean="0"/>
              <a:t> to pixel </a:t>
            </a:r>
            <a:r>
              <a:rPr lang="pt-BR" dirty="0" err="1" smtClean="0"/>
              <a:t>distance</a:t>
            </a:r>
            <a:endParaRPr lang="pt-BR" dirty="0" smtClean="0"/>
          </a:p>
          <a:p>
            <a:r>
              <a:rPr lang="pt-BR" dirty="0" err="1" smtClean="0"/>
              <a:t>Objects</a:t>
            </a:r>
            <a:r>
              <a:rPr lang="pt-BR" dirty="0" smtClean="0"/>
              <a:t> </a:t>
            </a:r>
            <a:r>
              <a:rPr lang="pt-BR" dirty="0" err="1" smtClean="0"/>
              <a:t>furthur</a:t>
            </a:r>
            <a:r>
              <a:rPr lang="pt-BR" dirty="0" smtClean="0"/>
              <a:t> </a:t>
            </a:r>
            <a:r>
              <a:rPr lang="pt-BR" dirty="0" err="1" smtClean="0"/>
              <a:t>away</a:t>
            </a:r>
            <a:r>
              <a:rPr lang="pt-BR" dirty="0" smtClean="0"/>
              <a:t> </a:t>
            </a:r>
            <a:r>
              <a:rPr lang="pt-BR" dirty="0" err="1" smtClean="0"/>
              <a:t>appears</a:t>
            </a:r>
            <a:r>
              <a:rPr lang="pt-BR" dirty="0" smtClean="0"/>
              <a:t> to fade</a:t>
            </a:r>
          </a:p>
          <a:p>
            <a:r>
              <a:rPr lang="pt-BR" dirty="0" err="1" smtClean="0"/>
              <a:t>Simulates</a:t>
            </a:r>
            <a:r>
              <a:rPr lang="pt-BR" dirty="0" smtClean="0"/>
              <a:t> Light </a:t>
            </a:r>
            <a:r>
              <a:rPr lang="pt-BR" dirty="0" err="1" smtClean="0"/>
              <a:t>Scattering</a:t>
            </a:r>
            <a:endParaRPr lang="pt-BR" dirty="0" smtClean="0"/>
          </a:p>
          <a:p>
            <a:r>
              <a:rPr lang="pt-BR" dirty="0" err="1" smtClean="0"/>
              <a:t>Change</a:t>
            </a:r>
            <a:r>
              <a:rPr lang="pt-BR" dirty="0" smtClean="0"/>
              <a:t> </a:t>
            </a:r>
            <a:r>
              <a:rPr lang="pt-BR" dirty="0" err="1" smtClean="0"/>
              <a:t>alpha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005064"/>
            <a:ext cx="4536504" cy="207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Distance</a:t>
            </a:r>
            <a:r>
              <a:rPr lang="pt-BR" dirty="0" smtClean="0"/>
              <a:t> Fog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/>
          <a:lstStyle/>
          <a:p>
            <a:r>
              <a:rPr lang="pt-BR" dirty="0" smtClean="0"/>
              <a:t>Linear fog </a:t>
            </a:r>
            <a:r>
              <a:rPr lang="pt-BR" dirty="0" err="1" smtClean="0"/>
              <a:t>equation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Exponential</a:t>
            </a:r>
            <a:r>
              <a:rPr lang="pt-BR" dirty="0" smtClean="0"/>
              <a:t> fog </a:t>
            </a:r>
            <a:r>
              <a:rPr lang="pt-BR" dirty="0" err="1" smtClean="0"/>
              <a:t>equations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5" y="2204864"/>
            <a:ext cx="2505209" cy="792088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4149080"/>
            <a:ext cx="2327700" cy="720080"/>
          </a:xfrm>
          <a:prstGeom prst="rect">
            <a:avLst/>
          </a:prstGeom>
          <a:noFill/>
        </p:spPr>
      </p:pic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5085184"/>
            <a:ext cx="2629129" cy="72008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615608" y="2060848"/>
            <a:ext cx="3528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i="1" dirty="0" smtClean="0"/>
              <a:t>start</a:t>
            </a:r>
            <a:r>
              <a:rPr lang="en-US" sz="1400" dirty="0" smtClean="0"/>
              <a:t> is the distance at which fog effects begin.</a:t>
            </a:r>
          </a:p>
          <a:p>
            <a:pPr lvl="0">
              <a:buFont typeface="Arial" pitchFamily="34" charset="0"/>
              <a:buChar char="•"/>
            </a:pPr>
            <a:endParaRPr lang="en-US" sz="1400" dirty="0" smtClean="0"/>
          </a:p>
          <a:p>
            <a:pPr lvl="0">
              <a:buFont typeface="Arial" pitchFamily="34" charset="0"/>
              <a:buChar char="•"/>
            </a:pPr>
            <a:r>
              <a:rPr lang="en-US" sz="1400" i="1" dirty="0" smtClean="0"/>
              <a:t>end</a:t>
            </a:r>
            <a:r>
              <a:rPr lang="en-US" sz="1400" dirty="0" smtClean="0"/>
              <a:t> is the distance at which fog effects no longer increase.</a:t>
            </a:r>
          </a:p>
          <a:p>
            <a:pPr lvl="0">
              <a:buFont typeface="Arial" pitchFamily="34" charset="0"/>
              <a:buChar char="•"/>
            </a:pPr>
            <a:endParaRPr lang="en-US" sz="1400" dirty="0" smtClean="0"/>
          </a:p>
          <a:p>
            <a:pPr lvl="0">
              <a:buFont typeface="Arial" pitchFamily="34" charset="0"/>
              <a:buChar char="•"/>
            </a:pPr>
            <a:r>
              <a:rPr lang="en-US" sz="1400" i="1" dirty="0" smtClean="0"/>
              <a:t>e</a:t>
            </a:r>
            <a:r>
              <a:rPr lang="en-US" sz="1400" dirty="0" smtClean="0"/>
              <a:t> is the base of natural logarithms (approximately 2.71828).</a:t>
            </a:r>
          </a:p>
          <a:p>
            <a:pPr lvl="0">
              <a:buFont typeface="Arial" pitchFamily="34" charset="0"/>
              <a:buChar char="•"/>
            </a:pPr>
            <a:endParaRPr lang="en-US" sz="1400" dirty="0" smtClean="0"/>
          </a:p>
          <a:p>
            <a:pPr lvl="0">
              <a:buFont typeface="Arial" pitchFamily="34" charset="0"/>
              <a:buChar char="•"/>
            </a:pPr>
            <a:r>
              <a:rPr lang="en-US" sz="1400" i="1" dirty="0" smtClean="0"/>
              <a:t>density</a:t>
            </a:r>
            <a:r>
              <a:rPr lang="en-US" sz="1400" dirty="0" smtClean="0"/>
              <a:t> is an arbitrary fog density that can range from 0.0 to 1.0.</a:t>
            </a:r>
          </a:p>
          <a:p>
            <a:pPr lvl="0">
              <a:buFont typeface="Arial" pitchFamily="34" charset="0"/>
              <a:buChar char="•"/>
            </a:pPr>
            <a:endParaRPr lang="en-US" sz="1400" dirty="0" smtClean="0"/>
          </a:p>
          <a:p>
            <a:pPr lvl="0">
              <a:buFont typeface="Arial" pitchFamily="34" charset="0"/>
              <a:buChar char="•"/>
            </a:pPr>
            <a:r>
              <a:rPr lang="en-US" sz="1400" i="1" dirty="0" smtClean="0"/>
              <a:t>d</a:t>
            </a:r>
            <a:r>
              <a:rPr lang="en-US" sz="1400" dirty="0" smtClean="0"/>
              <a:t> represents depth, or the distance from the viewpoint. For range based fog, the value for d is the distance between the camera position and a vertex. For non-range based fog, the value for d is the absolute value of the Z-coordinate in camera space.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Specular</a:t>
            </a:r>
            <a:r>
              <a:rPr lang="pt-BR" dirty="0" smtClean="0"/>
              <a:t> Fading</a:t>
            </a:r>
            <a:endParaRPr lang="pt-BR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z="16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pPr/>
              <a:t>14</a:t>
            </a:fld>
            <a:endParaRPr lang="pt-BR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Specular</a:t>
            </a:r>
            <a:r>
              <a:rPr lang="pt-BR" dirty="0" smtClean="0"/>
              <a:t> Fading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Try</a:t>
            </a:r>
            <a:r>
              <a:rPr lang="pt-BR" dirty="0" smtClean="0"/>
              <a:t> to </a:t>
            </a:r>
            <a:r>
              <a:rPr lang="pt-BR" dirty="0" err="1" smtClean="0"/>
              <a:t>correct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specular</a:t>
            </a:r>
            <a:r>
              <a:rPr lang="pt-BR" dirty="0" smtClean="0"/>
              <a:t> </a:t>
            </a:r>
            <a:r>
              <a:rPr lang="pt-BR" dirty="0" err="1" smtClean="0"/>
              <a:t>highlight</a:t>
            </a:r>
            <a:r>
              <a:rPr lang="pt-BR" dirty="0" smtClean="0"/>
              <a:t> over </a:t>
            </a:r>
            <a:r>
              <a:rPr lang="pt-BR" dirty="0" err="1" smtClean="0"/>
              <a:t>distances</a:t>
            </a:r>
            <a:endParaRPr lang="pt-BR" dirty="0" smtClean="0"/>
          </a:p>
          <a:p>
            <a:pPr lvl="1"/>
            <a:r>
              <a:rPr lang="pt-BR" dirty="0" err="1" smtClean="0"/>
              <a:t>Bump</a:t>
            </a:r>
            <a:r>
              <a:rPr lang="pt-BR" dirty="0" smtClean="0"/>
              <a:t> </a:t>
            </a:r>
            <a:r>
              <a:rPr lang="pt-BR" dirty="0" err="1" smtClean="0"/>
              <a:t>surface</a:t>
            </a:r>
            <a:endParaRPr lang="pt-BR" dirty="0" smtClean="0"/>
          </a:p>
          <a:p>
            <a:r>
              <a:rPr lang="pt-BR" dirty="0" smtClean="0"/>
              <a:t>Uses LEAN </a:t>
            </a:r>
            <a:r>
              <a:rPr lang="pt-BR" dirty="0" err="1" smtClean="0"/>
              <a:t>mapping</a:t>
            </a:r>
            <a:r>
              <a:rPr lang="pt-BR" dirty="0" smtClean="0"/>
              <a:t> to </a:t>
            </a:r>
            <a:r>
              <a:rPr lang="pt-BR" dirty="0" err="1" smtClean="0"/>
              <a:t>avoid</a:t>
            </a:r>
            <a:r>
              <a:rPr lang="pt-BR" dirty="0" smtClean="0"/>
              <a:t> </a:t>
            </a:r>
            <a:r>
              <a:rPr lang="pt-BR" dirty="0" err="1" smtClean="0"/>
              <a:t>blurring</a:t>
            </a:r>
            <a:endParaRPr lang="pt-BR" dirty="0" smtClean="0"/>
          </a:p>
          <a:p>
            <a:r>
              <a:rPr lang="pt-BR" dirty="0" err="1" smtClean="0"/>
              <a:t>Changes</a:t>
            </a:r>
            <a:r>
              <a:rPr lang="pt-BR" dirty="0" smtClean="0"/>
              <a:t> 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term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specular</a:t>
            </a:r>
            <a:r>
              <a:rPr lang="pt-BR" dirty="0" smtClean="0"/>
              <a:t> </a:t>
            </a:r>
            <a:r>
              <a:rPr lang="pt-BR" dirty="0" err="1" smtClean="0"/>
              <a:t>computation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Specular</a:t>
            </a:r>
            <a:r>
              <a:rPr lang="pt-BR" dirty="0" smtClean="0"/>
              <a:t> Fading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Fading </a:t>
            </a:r>
            <a:r>
              <a:rPr lang="pt-BR" dirty="0" err="1" smtClean="0"/>
              <a:t>equation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Similar to fog</a:t>
            </a:r>
          </a:p>
          <a:p>
            <a:pPr lvl="2"/>
            <a:r>
              <a:rPr lang="pt-BR" dirty="0" smtClean="0"/>
              <a:t>V: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vector</a:t>
            </a:r>
            <a:endParaRPr lang="pt-BR" dirty="0" smtClean="0"/>
          </a:p>
          <a:p>
            <a:pPr lvl="2"/>
            <a:r>
              <a:rPr lang="pt-BR" dirty="0" smtClean="0"/>
              <a:t>Fade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maxP</a:t>
            </a:r>
            <a:r>
              <a:rPr lang="pt-BR" dirty="0" smtClean="0"/>
              <a:t>: </a:t>
            </a:r>
            <a:r>
              <a:rPr lang="pt-BR" dirty="0" err="1" smtClean="0"/>
              <a:t>Configurable</a:t>
            </a:r>
            <a:r>
              <a:rPr lang="pt-BR" dirty="0" smtClean="0"/>
              <a:t> </a:t>
            </a:r>
            <a:r>
              <a:rPr lang="pt-BR" dirty="0" err="1" smtClean="0"/>
              <a:t>parameters</a:t>
            </a:r>
            <a:endParaRPr lang="pt-BR" dirty="0" smtClean="0"/>
          </a:p>
          <a:p>
            <a:r>
              <a:rPr lang="pt-BR" dirty="0" err="1" smtClean="0"/>
              <a:t>Applied</a:t>
            </a:r>
            <a:r>
              <a:rPr lang="pt-BR" dirty="0" smtClean="0"/>
              <a:t> as </a:t>
            </a:r>
            <a:r>
              <a:rPr lang="pt-BR" dirty="0" err="1" smtClean="0"/>
              <a:t>below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Ks</a:t>
            </a:r>
            <a:r>
              <a:rPr lang="pt-BR" dirty="0" smtClean="0"/>
              <a:t>: Material </a:t>
            </a:r>
            <a:r>
              <a:rPr lang="pt-BR" dirty="0" err="1" smtClean="0"/>
              <a:t>specular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endParaRPr lang="pt-BR" dirty="0" smtClean="0"/>
          </a:p>
          <a:p>
            <a:pPr lvl="1"/>
            <a:r>
              <a:rPr lang="pt-BR" dirty="0" smtClean="0"/>
              <a:t>N: Normal </a:t>
            </a:r>
            <a:r>
              <a:rPr lang="pt-BR" dirty="0" err="1" smtClean="0"/>
              <a:t>Vector</a:t>
            </a:r>
            <a:endParaRPr lang="pt-BR" dirty="0" smtClean="0"/>
          </a:p>
          <a:p>
            <a:pPr lvl="1"/>
            <a:r>
              <a:rPr lang="pt-BR" dirty="0" smtClean="0"/>
              <a:t>L: Light </a:t>
            </a:r>
            <a:r>
              <a:rPr lang="pt-BR" dirty="0" err="1" smtClean="0"/>
              <a:t>vector</a:t>
            </a:r>
            <a:endParaRPr lang="pt-BR" dirty="0" smtClean="0"/>
          </a:p>
          <a:p>
            <a:pPr lvl="1"/>
            <a:r>
              <a:rPr lang="pt-BR" dirty="0" err="1" smtClean="0"/>
              <a:t>Spec</a:t>
            </a:r>
            <a:r>
              <a:rPr lang="pt-BR" dirty="0" smtClean="0"/>
              <a:t>: LEAN </a:t>
            </a:r>
            <a:r>
              <a:rPr lang="pt-BR" dirty="0" err="1" smtClean="0"/>
              <a:t>specular</a:t>
            </a:r>
            <a:r>
              <a:rPr lang="pt-BR" dirty="0" smtClean="0"/>
              <a:t> </a:t>
            </a:r>
            <a:r>
              <a:rPr lang="pt-BR" dirty="0" err="1" smtClean="0"/>
              <a:t>term</a:t>
            </a:r>
            <a:endParaRPr lang="pt-BR" dirty="0" smtClean="0"/>
          </a:p>
          <a:p>
            <a:pPr lvl="1"/>
            <a:r>
              <a:rPr lang="pt-BR" dirty="0" err="1" smtClean="0"/>
              <a:t>Alef</a:t>
            </a:r>
            <a:r>
              <a:rPr lang="pt-BR" dirty="0" smtClean="0"/>
              <a:t>: Fading </a:t>
            </a:r>
            <a:r>
              <a:rPr lang="pt-BR" dirty="0" err="1" smtClean="0"/>
              <a:t>term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2132856"/>
            <a:ext cx="4262874" cy="288032"/>
          </a:xfrm>
          <a:prstGeom prst="rect">
            <a:avLst/>
          </a:prstGeom>
          <a:noFill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3861048"/>
            <a:ext cx="4608512" cy="346877"/>
          </a:xfrm>
          <a:prstGeom prst="rect">
            <a:avLst/>
          </a:prstGeom>
          <a:noFill/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Comparison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331556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132856"/>
            <a:ext cx="432922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Specular</a:t>
            </a:r>
            <a:r>
              <a:rPr lang="en-US" dirty="0" smtClean="0"/>
              <a:t> Fading</a:t>
            </a:r>
          </a:p>
          <a:p>
            <a:pPr lvl="1"/>
            <a:r>
              <a:rPr lang="en-US" dirty="0" smtClean="0"/>
              <a:t>Similar to distance fog</a:t>
            </a:r>
          </a:p>
          <a:p>
            <a:pPr lvl="1"/>
            <a:r>
              <a:rPr lang="en-US" dirty="0" smtClean="0"/>
              <a:t>Changes </a:t>
            </a:r>
            <a:r>
              <a:rPr lang="en-US" dirty="0" err="1" smtClean="0"/>
              <a:t>specular</a:t>
            </a:r>
            <a:r>
              <a:rPr lang="en-US" dirty="0" smtClean="0"/>
              <a:t> highlight</a:t>
            </a:r>
          </a:p>
          <a:p>
            <a:pPr lvl="2"/>
            <a:r>
              <a:rPr lang="en-US" dirty="0" smtClean="0"/>
              <a:t>Don't affect alpha</a:t>
            </a:r>
          </a:p>
          <a:p>
            <a:pPr lvl="2"/>
            <a:r>
              <a:rPr lang="en-US" dirty="0" smtClean="0"/>
              <a:t>Varies accordingly to distance</a:t>
            </a:r>
          </a:p>
          <a:p>
            <a:pPr lvl="1"/>
            <a:r>
              <a:rPr lang="en-US" dirty="0" smtClean="0"/>
              <a:t>Uses LEAN mapping</a:t>
            </a:r>
          </a:p>
          <a:p>
            <a:pPr lvl="2"/>
            <a:r>
              <a:rPr lang="en-US" dirty="0" err="1" smtClean="0"/>
              <a:t>Antialiasing</a:t>
            </a:r>
            <a:endParaRPr lang="en-US" dirty="0" smtClean="0"/>
          </a:p>
          <a:p>
            <a:pPr lvl="2"/>
            <a:r>
              <a:rPr lang="en-US" dirty="0" smtClean="0"/>
              <a:t>Blurring</a:t>
            </a:r>
          </a:p>
          <a:p>
            <a:pPr lvl="1"/>
            <a:r>
              <a:rPr lang="en-US" dirty="0" smtClean="0"/>
              <a:t>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Specular</a:t>
            </a:r>
            <a:r>
              <a:rPr lang="pt-BR" dirty="0" smtClean="0"/>
              <a:t> Fading over </a:t>
            </a:r>
            <a:r>
              <a:rPr lang="pt-BR" dirty="0" err="1" smtClean="0"/>
              <a:t>Distance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Wrinkled</a:t>
            </a:r>
            <a:r>
              <a:rPr lang="pt-BR" dirty="0" smtClean="0"/>
              <a:t> </a:t>
            </a:r>
            <a:r>
              <a:rPr lang="pt-BR" dirty="0" err="1" smtClean="0"/>
              <a:t>Surfaces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Troy</a:t>
            </a:r>
            <a:r>
              <a:rPr lang="pt-BR" dirty="0" smtClean="0"/>
              <a:t> C </a:t>
            </a:r>
            <a:r>
              <a:rPr lang="pt-BR" dirty="0" err="1" smtClean="0"/>
              <a:t>Kohwalter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363" y="247650"/>
            <a:ext cx="2339975" cy="83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1050" y="179388"/>
            <a:ext cx="1689100" cy="111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Summary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Introduction</a:t>
            </a:r>
            <a:endParaRPr lang="pt-BR" dirty="0" smtClean="0"/>
          </a:p>
          <a:p>
            <a:r>
              <a:rPr lang="pt-BR" dirty="0" err="1" smtClean="0"/>
              <a:t>Related</a:t>
            </a:r>
            <a:r>
              <a:rPr lang="pt-BR" dirty="0" smtClean="0"/>
              <a:t> Work</a:t>
            </a:r>
          </a:p>
          <a:p>
            <a:pPr lvl="1"/>
            <a:r>
              <a:rPr lang="pt-BR" dirty="0" err="1" smtClean="0"/>
              <a:t>Bump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endParaRPr lang="pt-BR" dirty="0" smtClean="0"/>
          </a:p>
          <a:p>
            <a:pPr lvl="1"/>
            <a:r>
              <a:rPr lang="pt-BR" dirty="0" smtClean="0"/>
              <a:t>Normal </a:t>
            </a:r>
            <a:r>
              <a:rPr lang="pt-BR" dirty="0" err="1" smtClean="0"/>
              <a:t>Mapping</a:t>
            </a:r>
            <a:endParaRPr lang="pt-BR" dirty="0" smtClean="0"/>
          </a:p>
          <a:p>
            <a:pPr lvl="1"/>
            <a:r>
              <a:rPr lang="pt-BR" dirty="0" smtClean="0"/>
              <a:t>LEAN </a:t>
            </a:r>
            <a:r>
              <a:rPr lang="pt-BR" dirty="0" err="1" smtClean="0"/>
              <a:t>Mapping</a:t>
            </a:r>
            <a:endParaRPr lang="pt-BR" dirty="0" smtClean="0"/>
          </a:p>
          <a:p>
            <a:pPr lvl="1"/>
            <a:r>
              <a:rPr lang="pt-BR" dirty="0" err="1" smtClean="0"/>
              <a:t>Distance</a:t>
            </a:r>
            <a:r>
              <a:rPr lang="pt-BR" dirty="0" smtClean="0"/>
              <a:t> Fog</a:t>
            </a:r>
          </a:p>
          <a:p>
            <a:r>
              <a:rPr lang="pt-BR" dirty="0" err="1" smtClean="0"/>
              <a:t>Specular</a:t>
            </a:r>
            <a:r>
              <a:rPr lang="pt-BR" dirty="0" smtClean="0"/>
              <a:t> Fading</a:t>
            </a:r>
          </a:p>
          <a:p>
            <a:r>
              <a:rPr lang="pt-BR" dirty="0" err="1" smtClean="0"/>
              <a:t>Comparison</a:t>
            </a:r>
            <a:endParaRPr lang="pt-BR" dirty="0" smtClean="0"/>
          </a:p>
          <a:p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44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z="16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pPr/>
              <a:t>2</a:t>
            </a:fld>
            <a:endParaRPr lang="pt-BR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Bump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endParaRPr lang="pt-BR" dirty="0" smtClean="0"/>
          </a:p>
          <a:p>
            <a:pPr lvl="1"/>
            <a:r>
              <a:rPr lang="pt-BR" dirty="0" err="1" smtClean="0"/>
              <a:t>Blurring</a:t>
            </a:r>
            <a:endParaRPr lang="pt-BR" dirty="0" smtClean="0"/>
          </a:p>
          <a:p>
            <a:r>
              <a:rPr lang="pt-BR" dirty="0" err="1" smtClean="0"/>
              <a:t>Lean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endParaRPr lang="pt-BR" dirty="0" smtClean="0"/>
          </a:p>
          <a:p>
            <a:pPr lvl="1"/>
            <a:r>
              <a:rPr lang="pt-BR" dirty="0" err="1" smtClean="0"/>
              <a:t>Fix</a:t>
            </a:r>
            <a:r>
              <a:rPr lang="pt-BR" dirty="0" smtClean="0"/>
              <a:t> </a:t>
            </a:r>
            <a:r>
              <a:rPr lang="pt-BR" dirty="0" err="1" smtClean="0"/>
              <a:t>blurring</a:t>
            </a:r>
            <a:endParaRPr lang="pt-BR" dirty="0" smtClean="0"/>
          </a:p>
          <a:p>
            <a:pPr lvl="1"/>
            <a:r>
              <a:rPr lang="pt-BR" dirty="0" err="1" smtClean="0"/>
              <a:t>Shiny</a:t>
            </a:r>
            <a:r>
              <a:rPr lang="pt-BR" dirty="0" smtClean="0"/>
              <a:t> </a:t>
            </a:r>
            <a:r>
              <a:rPr lang="pt-BR" dirty="0" err="1" smtClean="0"/>
              <a:t>surface</a:t>
            </a:r>
            <a:endParaRPr lang="pt-BR" dirty="0" smtClean="0"/>
          </a:p>
          <a:p>
            <a:r>
              <a:rPr lang="pt-BR" dirty="0" smtClean="0"/>
              <a:t>Fog</a:t>
            </a:r>
          </a:p>
          <a:p>
            <a:pPr lvl="1"/>
            <a:r>
              <a:rPr lang="pt-BR" dirty="0" err="1" smtClean="0"/>
              <a:t>Distance</a:t>
            </a:r>
            <a:r>
              <a:rPr lang="pt-BR" dirty="0" smtClean="0"/>
              <a:t> fading</a:t>
            </a:r>
          </a:p>
          <a:p>
            <a:pPr lvl="2"/>
            <a:r>
              <a:rPr lang="pt-BR" dirty="0" err="1" smtClean="0"/>
              <a:t>Changing</a:t>
            </a:r>
            <a:r>
              <a:rPr lang="pt-BR" dirty="0" smtClean="0"/>
              <a:t> </a:t>
            </a:r>
            <a:r>
              <a:rPr lang="pt-BR" dirty="0" err="1" smtClean="0"/>
              <a:t>Alpha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Related</a:t>
            </a:r>
            <a:r>
              <a:rPr lang="pt-BR" dirty="0" smtClean="0"/>
              <a:t> Work</a:t>
            </a:r>
            <a:endParaRPr lang="pt-BR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z="16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pPr/>
              <a:t>4</a:t>
            </a:fld>
            <a:endParaRPr lang="pt-BR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Bump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2476872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details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object’s</a:t>
            </a:r>
            <a:r>
              <a:rPr lang="pt-BR" dirty="0" smtClean="0"/>
              <a:t> </a:t>
            </a:r>
            <a:r>
              <a:rPr lang="pt-BR" dirty="0" err="1" smtClean="0"/>
              <a:t>surface</a:t>
            </a:r>
            <a:endParaRPr lang="pt-BR" dirty="0" smtClean="0"/>
          </a:p>
          <a:p>
            <a:r>
              <a:rPr lang="pt-BR" dirty="0" smtClean="0"/>
              <a:t>Use a </a:t>
            </a:r>
            <a:r>
              <a:rPr lang="pt-BR" dirty="0" err="1" smtClean="0"/>
              <a:t>texture</a:t>
            </a:r>
            <a:r>
              <a:rPr lang="pt-BR" dirty="0" smtClean="0"/>
              <a:t> to define </a:t>
            </a:r>
            <a:r>
              <a:rPr lang="pt-BR" dirty="0" err="1" smtClean="0"/>
              <a:t>changes</a:t>
            </a:r>
            <a:r>
              <a:rPr lang="pt-BR" dirty="0" smtClean="0"/>
              <a:t> in </a:t>
            </a:r>
            <a:r>
              <a:rPr lang="pt-BR" dirty="0" err="1" smtClean="0"/>
              <a:t>underlying</a:t>
            </a:r>
            <a:r>
              <a:rPr lang="pt-BR" dirty="0" smtClean="0"/>
              <a:t> </a:t>
            </a:r>
            <a:r>
              <a:rPr lang="pt-BR" dirty="0" err="1" smtClean="0"/>
              <a:t>surface</a:t>
            </a:r>
            <a:endParaRPr lang="pt-BR" dirty="0" smtClean="0"/>
          </a:p>
          <a:p>
            <a:r>
              <a:rPr lang="pt-BR" dirty="0" err="1" smtClean="0"/>
              <a:t>Simulate</a:t>
            </a:r>
            <a:r>
              <a:rPr lang="pt-BR" dirty="0" smtClean="0"/>
              <a:t> </a:t>
            </a:r>
            <a:r>
              <a:rPr lang="pt-BR" dirty="0" err="1" smtClean="0"/>
              <a:t>Wrinkled</a:t>
            </a:r>
            <a:r>
              <a:rPr lang="pt-BR" dirty="0" smtClean="0"/>
              <a:t> </a:t>
            </a:r>
            <a:r>
              <a:rPr lang="pt-BR" dirty="0" err="1" smtClean="0"/>
              <a:t>Surfaces</a:t>
            </a:r>
            <a:endParaRPr lang="pt-BR" dirty="0" smtClean="0"/>
          </a:p>
          <a:p>
            <a:pPr lvl="1"/>
            <a:r>
              <a:rPr lang="pt-BR" dirty="0" err="1" smtClean="0"/>
              <a:t>Smooth</a:t>
            </a:r>
            <a:r>
              <a:rPr lang="pt-BR" dirty="0" smtClean="0"/>
              <a:t> </a:t>
            </a:r>
            <a:r>
              <a:rPr lang="pt-BR" dirty="0" err="1" smtClean="0"/>
              <a:t>Surface</a:t>
            </a:r>
            <a:r>
              <a:rPr lang="pt-BR" dirty="0" smtClean="0"/>
              <a:t> + </a:t>
            </a:r>
            <a:r>
              <a:rPr lang="pt-BR" dirty="0" err="1" smtClean="0"/>
              <a:t>Wrinkle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= </a:t>
            </a:r>
            <a:r>
              <a:rPr lang="pt-BR" dirty="0" err="1" smtClean="0"/>
              <a:t>Wrinkled</a:t>
            </a:r>
            <a:r>
              <a:rPr lang="pt-BR" dirty="0" smtClean="0"/>
              <a:t> </a:t>
            </a:r>
            <a:r>
              <a:rPr lang="pt-BR" dirty="0" err="1" smtClean="0"/>
              <a:t>Surface</a:t>
            </a:r>
            <a:endParaRPr lang="pt-BR" dirty="0" smtClean="0"/>
          </a:p>
          <a:p>
            <a:pPr lvl="1"/>
            <a:r>
              <a:rPr lang="pt-BR" dirty="0" err="1" smtClean="0"/>
              <a:t>Then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surface</a:t>
            </a:r>
            <a:r>
              <a:rPr lang="pt-BR" dirty="0" smtClean="0"/>
              <a:t> </a:t>
            </a:r>
            <a:r>
              <a:rPr lang="pt-BR" dirty="0" err="1" smtClean="0"/>
              <a:t>normals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789040"/>
            <a:ext cx="5976664" cy="278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 </a:t>
            </a:r>
            <a:r>
              <a:rPr lang="pt-BR" dirty="0" err="1" smtClean="0"/>
              <a:t>Mapping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Store</a:t>
            </a:r>
            <a:r>
              <a:rPr lang="pt-BR" dirty="0" smtClean="0"/>
              <a:t> in a </a:t>
            </a:r>
            <a:r>
              <a:rPr lang="pt-BR" dirty="0" err="1" smtClean="0"/>
              <a:t>texture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surface</a:t>
            </a:r>
            <a:r>
              <a:rPr lang="pt-BR" dirty="0" smtClean="0"/>
              <a:t> </a:t>
            </a:r>
            <a:r>
              <a:rPr lang="pt-BR" dirty="0" err="1" smtClean="0"/>
              <a:t>normals</a:t>
            </a:r>
            <a:endParaRPr lang="pt-BR" dirty="0" smtClean="0"/>
          </a:p>
          <a:p>
            <a:pPr lvl="1"/>
            <a:r>
              <a:rPr lang="pt-BR" dirty="0" err="1" smtClean="0"/>
              <a:t>Replace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original normal to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texture</a:t>
            </a:r>
            <a:endParaRPr lang="pt-BR" dirty="0" smtClean="0"/>
          </a:p>
          <a:p>
            <a:r>
              <a:rPr lang="pt-BR" dirty="0" err="1" smtClean="0"/>
              <a:t>Textured</a:t>
            </a:r>
            <a:r>
              <a:rPr lang="pt-BR" dirty="0" smtClean="0"/>
              <a:t> </a:t>
            </a:r>
            <a:r>
              <a:rPr lang="pt-BR" dirty="0" err="1" smtClean="0"/>
              <a:t>normals</a:t>
            </a:r>
            <a:r>
              <a:rPr lang="pt-BR" dirty="0" smtClean="0"/>
              <a:t> are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tangent</a:t>
            </a:r>
            <a:r>
              <a:rPr lang="pt-BR" dirty="0" smtClean="0"/>
              <a:t> </a:t>
            </a:r>
            <a:r>
              <a:rPr lang="pt-BR" dirty="0" err="1" smtClean="0"/>
              <a:t>space</a:t>
            </a:r>
            <a:endParaRPr lang="pt-BR" dirty="0" smtClean="0"/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limited</a:t>
            </a:r>
            <a:r>
              <a:rPr lang="pt-BR" dirty="0" smtClean="0"/>
              <a:t> to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space</a:t>
            </a:r>
            <a:r>
              <a:rPr lang="pt-BR" dirty="0" smtClean="0"/>
              <a:t>, </a:t>
            </a:r>
            <a:r>
              <a:rPr lang="pt-BR" dirty="0" err="1" smtClean="0"/>
              <a:t>unlike</a:t>
            </a:r>
            <a:r>
              <a:rPr lang="pt-BR" dirty="0" smtClean="0"/>
              <a:t> </a:t>
            </a:r>
            <a:r>
              <a:rPr lang="pt-BR" dirty="0" err="1" smtClean="0"/>
              <a:t>Bump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endParaRPr lang="pt-BR" dirty="0" smtClean="0"/>
          </a:p>
          <a:p>
            <a:r>
              <a:rPr lang="pt-BR" dirty="0" err="1" smtClean="0"/>
              <a:t>Can</a:t>
            </a:r>
            <a:r>
              <a:rPr lang="pt-BR" dirty="0" smtClean="0"/>
              <a:t> use a </a:t>
            </a:r>
            <a:r>
              <a:rPr lang="pt-BR" dirty="0" err="1" smtClean="0"/>
              <a:t>high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 smtClean="0"/>
          </a:p>
          <a:p>
            <a:pPr lvl="1"/>
            <a:r>
              <a:rPr lang="pt-BR" dirty="0" err="1" smtClean="0"/>
              <a:t>generate</a:t>
            </a:r>
            <a:r>
              <a:rPr lang="pt-BR" dirty="0" smtClean="0"/>
              <a:t> normal </a:t>
            </a:r>
            <a:r>
              <a:rPr lang="pt-BR" dirty="0" err="1" smtClean="0"/>
              <a:t>map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use it in a </a:t>
            </a:r>
            <a:r>
              <a:rPr lang="pt-BR" dirty="0" err="1" smtClean="0"/>
              <a:t>lower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 smtClean="0"/>
              <a:t>vertex</a:t>
            </a:r>
            <a:r>
              <a:rPr lang="pt-BR" dirty="0" smtClean="0"/>
              <a:t> normal is </a:t>
            </a:r>
            <a:r>
              <a:rPr lang="pt-BR" dirty="0" err="1" smtClean="0"/>
              <a:t>mapped</a:t>
            </a:r>
            <a:r>
              <a:rPr lang="pt-BR" dirty="0" smtClean="0"/>
              <a:t> to </a:t>
            </a:r>
          </a:p>
          <a:p>
            <a:pPr lvl="1">
              <a:buNone/>
            </a:pPr>
            <a:r>
              <a:rPr lang="pt-BR" dirty="0" smtClean="0"/>
              <a:t>    a </a:t>
            </a:r>
            <a:r>
              <a:rPr lang="pt-BR" dirty="0" err="1" smtClean="0"/>
              <a:t>texel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4" name="Picture 3" descr="http://read.pudn.com/downloads113/sourcecode/windows/other/471455/Normal%20mapping/stone_wall_normal_map__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3645024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 </a:t>
            </a:r>
            <a:r>
              <a:rPr lang="pt-BR" dirty="0" err="1" smtClean="0"/>
              <a:t>Mapping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Example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normal </a:t>
            </a:r>
            <a:r>
              <a:rPr lang="pt-BR" dirty="0" err="1" smtClean="0"/>
              <a:t>Mapping</a:t>
            </a:r>
            <a:endParaRPr lang="pt-BR" dirty="0" smtClean="0"/>
          </a:p>
          <a:p>
            <a:pPr lvl="1"/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high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mesh</a:t>
            </a:r>
            <a:r>
              <a:rPr lang="pt-BR" dirty="0" smtClean="0"/>
              <a:t> to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normals</a:t>
            </a:r>
            <a:endParaRPr lang="pt-BR" dirty="0" smtClean="0"/>
          </a:p>
          <a:p>
            <a:pPr lvl="1"/>
            <a:r>
              <a:rPr lang="pt-BR" dirty="0" err="1" smtClean="0"/>
              <a:t>Applied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normal </a:t>
            </a:r>
            <a:r>
              <a:rPr lang="pt-BR" dirty="0" err="1" smtClean="0"/>
              <a:t>texture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a 975 </a:t>
            </a:r>
            <a:r>
              <a:rPr lang="pt-BR" dirty="0" err="1" smtClean="0"/>
              <a:t>triangles</a:t>
            </a:r>
            <a:r>
              <a:rPr lang="pt-BR" dirty="0" smtClean="0"/>
              <a:t> </a:t>
            </a:r>
            <a:r>
              <a:rPr lang="pt-BR" dirty="0" err="1" smtClean="0"/>
              <a:t>mesh</a:t>
            </a:r>
            <a:endParaRPr lang="pt-BR" dirty="0" smtClean="0"/>
          </a:p>
          <a:p>
            <a:pPr lvl="1"/>
            <a:r>
              <a:rPr lang="pt-BR" dirty="0" err="1" smtClean="0"/>
              <a:t>Left</a:t>
            </a:r>
            <a:r>
              <a:rPr lang="pt-BR" dirty="0" smtClean="0"/>
              <a:t> figure</a:t>
            </a:r>
          </a:p>
          <a:p>
            <a:pPr lvl="2"/>
            <a:r>
              <a:rPr lang="pt-BR" dirty="0" err="1" smtClean="0"/>
              <a:t>vertex</a:t>
            </a:r>
            <a:r>
              <a:rPr lang="pt-BR" dirty="0" smtClean="0"/>
              <a:t> </a:t>
            </a:r>
            <a:r>
              <a:rPr lang="pt-BR" dirty="0" err="1" smtClean="0"/>
              <a:t>normals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29000"/>
            <a:ext cx="4392488" cy="262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LEAN </a:t>
            </a:r>
            <a:r>
              <a:rPr lang="pt-BR" dirty="0" err="1" smtClean="0"/>
              <a:t>Mapping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Used</a:t>
            </a:r>
            <a:r>
              <a:rPr lang="pt-BR" dirty="0" smtClean="0"/>
              <a:t> to </a:t>
            </a:r>
            <a:r>
              <a:rPr lang="pt-BR" dirty="0" err="1" smtClean="0"/>
              <a:t>improve</a:t>
            </a:r>
            <a:r>
              <a:rPr lang="pt-BR" dirty="0" smtClean="0"/>
              <a:t> </a:t>
            </a:r>
            <a:r>
              <a:rPr lang="pt-BR" dirty="0" err="1" smtClean="0"/>
              <a:t>Bump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endParaRPr lang="pt-BR" dirty="0" smtClean="0"/>
          </a:p>
          <a:p>
            <a:r>
              <a:rPr lang="pt-BR" dirty="0" err="1" smtClean="0"/>
              <a:t>Correct</a:t>
            </a:r>
            <a:r>
              <a:rPr lang="pt-BR" dirty="0" smtClean="0"/>
              <a:t> </a:t>
            </a:r>
            <a:r>
              <a:rPr lang="pt-BR" dirty="0" err="1" smtClean="0"/>
              <a:t>antialising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blurring</a:t>
            </a:r>
            <a:r>
              <a:rPr lang="pt-BR" dirty="0" smtClean="0"/>
              <a:t> </a:t>
            </a:r>
            <a:r>
              <a:rPr lang="pt-BR" dirty="0" err="1" smtClean="0"/>
              <a:t>problems</a:t>
            </a:r>
            <a:endParaRPr lang="pt-BR" dirty="0" smtClean="0"/>
          </a:p>
          <a:p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Ward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 smtClean="0"/>
          </a:p>
          <a:p>
            <a:r>
              <a:rPr lang="pt-BR" dirty="0" err="1" smtClean="0"/>
              <a:t>Compatible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Blinn-Phong</a:t>
            </a:r>
            <a:endParaRPr lang="pt-BR" dirty="0" smtClean="0"/>
          </a:p>
          <a:p>
            <a:r>
              <a:rPr lang="pt-BR" dirty="0" smtClean="0"/>
              <a:t>Real time</a:t>
            </a:r>
          </a:p>
          <a:p>
            <a:r>
              <a:rPr lang="pt-BR" dirty="0" err="1" smtClean="0"/>
              <a:t>Requires</a:t>
            </a:r>
            <a:r>
              <a:rPr lang="pt-BR" dirty="0" smtClean="0"/>
              <a:t> 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additional</a:t>
            </a:r>
            <a:r>
              <a:rPr lang="pt-BR" dirty="0" smtClean="0"/>
              <a:t> MIP </a:t>
            </a:r>
            <a:r>
              <a:rPr lang="pt-BR" dirty="0" err="1" smtClean="0"/>
              <a:t>texture</a:t>
            </a:r>
            <a:r>
              <a:rPr lang="pt-BR" dirty="0" smtClean="0"/>
              <a:t> </a:t>
            </a:r>
            <a:r>
              <a:rPr lang="pt-BR" dirty="0" err="1" smtClean="0"/>
              <a:t>lookup</a:t>
            </a:r>
            <a:endParaRPr lang="pt-BR" dirty="0" smtClean="0"/>
          </a:p>
          <a:p>
            <a:r>
              <a:rPr lang="pt-BR" dirty="0" smtClean="0"/>
              <a:t>Uses a </a:t>
            </a:r>
            <a:r>
              <a:rPr lang="pt-BR" dirty="0" err="1" smtClean="0"/>
              <a:t>height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normal </a:t>
            </a:r>
            <a:r>
              <a:rPr lang="pt-BR" dirty="0" err="1" smtClean="0"/>
              <a:t>texture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LEAN </a:t>
            </a:r>
            <a:r>
              <a:rPr lang="pt-BR" dirty="0" err="1" smtClean="0"/>
              <a:t>Mapping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computation</a:t>
            </a:r>
            <a:r>
              <a:rPr lang="pt-BR" dirty="0" smtClean="0"/>
              <a:t> overhead</a:t>
            </a:r>
          </a:p>
          <a:p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for game </a:t>
            </a:r>
            <a:r>
              <a:rPr lang="pt-BR" dirty="0" err="1" smtClean="0"/>
              <a:t>arts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Save</a:t>
            </a:r>
            <a:r>
              <a:rPr lang="pt-BR" dirty="0" smtClean="0"/>
              <a:t> N, B, M in </a:t>
            </a:r>
            <a:r>
              <a:rPr lang="pt-BR" dirty="0" err="1" smtClean="0"/>
              <a:t>textures</a:t>
            </a:r>
            <a:endParaRPr lang="pt-BR" dirty="0" smtClean="0"/>
          </a:p>
          <a:p>
            <a:pPr lvl="2"/>
            <a:r>
              <a:rPr lang="pt-BR" dirty="0" smtClean="0"/>
              <a:t>Use 2 </a:t>
            </a:r>
            <a:r>
              <a:rPr lang="pt-BR" dirty="0" err="1" smtClean="0"/>
              <a:t>textures</a:t>
            </a:r>
            <a:r>
              <a:rPr lang="pt-BR" dirty="0" smtClean="0"/>
              <a:t>, </a:t>
            </a:r>
            <a:r>
              <a:rPr lang="pt-BR" dirty="0" err="1" smtClean="0"/>
              <a:t>since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to </a:t>
            </a:r>
            <a:r>
              <a:rPr lang="pt-BR" dirty="0" err="1" smtClean="0"/>
              <a:t>save</a:t>
            </a:r>
            <a:r>
              <a:rPr lang="pt-BR" dirty="0" smtClean="0"/>
              <a:t> 8 </a:t>
            </a:r>
            <a:r>
              <a:rPr lang="pt-BR" dirty="0" err="1" smtClean="0"/>
              <a:t>values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789040"/>
            <a:ext cx="2160240" cy="42832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4437112"/>
            <a:ext cx="3816424" cy="42404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140968"/>
            <a:ext cx="2965420" cy="43204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506</Words>
  <Application>Microsoft Office PowerPoint</Application>
  <PresentationFormat>On-screen Show (4:3)</PresentationFormat>
  <Paragraphs>145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do Office</vt:lpstr>
      <vt:lpstr>Specular Fading over Distance on Wrinkled Surfaces</vt:lpstr>
      <vt:lpstr>Summary</vt:lpstr>
      <vt:lpstr>Introduction</vt:lpstr>
      <vt:lpstr>Related Work</vt:lpstr>
      <vt:lpstr>Bump Mapping</vt:lpstr>
      <vt:lpstr>Normal Mapping</vt:lpstr>
      <vt:lpstr>Normal Mapping</vt:lpstr>
      <vt:lpstr>LEAN Mapping</vt:lpstr>
      <vt:lpstr>LEAN Mapping</vt:lpstr>
      <vt:lpstr>LEAN Mapping</vt:lpstr>
      <vt:lpstr>LEAN Mapping</vt:lpstr>
      <vt:lpstr>Distance Fog</vt:lpstr>
      <vt:lpstr>Distance Fog</vt:lpstr>
      <vt:lpstr>Specular Fading</vt:lpstr>
      <vt:lpstr>Specular Fading</vt:lpstr>
      <vt:lpstr>Specular Fading</vt:lpstr>
      <vt:lpstr>Comparison</vt:lpstr>
      <vt:lpstr>Conclusion</vt:lpstr>
      <vt:lpstr>Specular Fading over Distance on Wrinkled Surfaces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Specular Fading over Distance on Wrinkled Surfaces</dc:title>
  <dc:creator>Kohwalter</dc:creator>
  <cp:lastModifiedBy>Kohwalter</cp:lastModifiedBy>
  <cp:revision>24</cp:revision>
  <dcterms:created xsi:type="dcterms:W3CDTF">2012-06-24T17:50:24Z</dcterms:created>
  <dcterms:modified xsi:type="dcterms:W3CDTF">2012-06-24T20:37:05Z</dcterms:modified>
</cp:coreProperties>
</file>