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77" r:id="rId4"/>
    <p:sldId id="276" r:id="rId5"/>
    <p:sldId id="260" r:id="rId6"/>
    <p:sldId id="283" r:id="rId7"/>
    <p:sldId id="272" r:id="rId8"/>
    <p:sldId id="263" r:id="rId9"/>
    <p:sldId id="264" r:id="rId10"/>
    <p:sldId id="265" r:id="rId11"/>
    <p:sldId id="279" r:id="rId12"/>
    <p:sldId id="273" r:id="rId13"/>
    <p:sldId id="274" r:id="rId14"/>
    <p:sldId id="267" r:id="rId15"/>
    <p:sldId id="282" r:id="rId16"/>
    <p:sldId id="280" r:id="rId17"/>
    <p:sldId id="270" r:id="rId18"/>
    <p:sldId id="275" r:id="rId19"/>
    <p:sldId id="268"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4600"/>
    <a:srgbClr val="4F6228"/>
    <a:srgbClr val="88AA44"/>
    <a:srgbClr val="9CBD5B"/>
    <a:srgbClr val="B2CB7F"/>
    <a:srgbClr val="336600"/>
    <a:srgbClr val="3A691E"/>
    <a:srgbClr val="296751"/>
    <a:srgbClr val="2D6B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2072" autoAdjust="0"/>
    <p:restoredTop sz="72890" autoAdjust="0"/>
  </p:normalViewPr>
  <p:slideViewPr>
    <p:cSldViewPr>
      <p:cViewPr varScale="1">
        <p:scale>
          <a:sx n="54" d="100"/>
          <a:sy n="54" d="100"/>
        </p:scale>
        <p:origin x="1836"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4A592-22DC-435E-A7D9-3093E97CD3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620AD5C6-417B-4A6F-A6E8-CFC65FB17245}">
      <dgm:prSet custT="1"/>
      <dgm:spPr>
        <a:solidFill>
          <a:schemeClr val="accent3">
            <a:lumMod val="50000"/>
          </a:schemeClr>
        </a:solidFill>
        <a:ln>
          <a:solidFill>
            <a:schemeClr val="accent3">
              <a:lumMod val="50000"/>
            </a:schemeClr>
          </a:solidFill>
        </a:ln>
      </dgm:spPr>
      <dgm:t>
        <a:bodyPr/>
        <a:lstStyle/>
        <a:p>
          <a:pPr rtl="0"/>
          <a:r>
            <a:rPr lang="en-US" sz="1600" b="1" dirty="0" smtClean="0"/>
            <a:t>Friedman test</a:t>
          </a:r>
          <a:endParaRPr lang="pt-BR" sz="1600" b="1" dirty="0"/>
        </a:p>
      </dgm:t>
    </dgm:pt>
    <dgm:pt modelId="{2CF69DEA-E011-46CC-BC9B-5328A179A331}" type="parTrans" cxnId="{313A4248-5D48-4FCB-BE2A-220181AE65D6}">
      <dgm:prSet/>
      <dgm:spPr/>
      <dgm:t>
        <a:bodyPr/>
        <a:lstStyle/>
        <a:p>
          <a:endParaRPr lang="pt-BR"/>
        </a:p>
      </dgm:t>
    </dgm:pt>
    <dgm:pt modelId="{B5BCC742-8500-46D4-9A01-A4DB25C61087}" type="sibTrans" cxnId="{313A4248-5D48-4FCB-BE2A-220181AE65D6}">
      <dgm:prSet/>
      <dgm:spPr/>
      <dgm:t>
        <a:bodyPr/>
        <a:lstStyle/>
        <a:p>
          <a:endParaRPr lang="pt-BR"/>
        </a:p>
      </dgm:t>
    </dgm:pt>
    <dgm:pt modelId="{82649653-1FEF-4AEA-8DD4-752E3A09052B}">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4.63e-09</a:t>
          </a:r>
          <a:endParaRPr lang="pt-BR" dirty="0"/>
        </a:p>
      </dgm:t>
    </dgm:pt>
    <dgm:pt modelId="{87904BC1-174F-4DDE-B645-1EA59F7006E4}" type="parTrans" cxnId="{7EC08B68-D2F9-4486-92B5-80A0F9C390CD}">
      <dgm:prSet/>
      <dgm:spPr/>
      <dgm:t>
        <a:bodyPr/>
        <a:lstStyle/>
        <a:p>
          <a:endParaRPr lang="pt-BR"/>
        </a:p>
      </dgm:t>
    </dgm:pt>
    <dgm:pt modelId="{AE6BF4CF-9903-45FE-A96D-3636024A0357}" type="sibTrans" cxnId="{7EC08B68-D2F9-4486-92B5-80A0F9C390CD}">
      <dgm:prSet/>
      <dgm:spPr/>
      <dgm:t>
        <a:bodyPr/>
        <a:lstStyle/>
        <a:p>
          <a:endParaRPr lang="pt-BR"/>
        </a:p>
      </dgm:t>
    </dgm:pt>
    <dgm:pt modelId="{68BE72A9-56B0-452A-9404-D922A0F4F3C8}" type="pres">
      <dgm:prSet presAssocID="{4D94A592-22DC-435E-A7D9-3093E97CD377}" presName="Name0" presStyleCnt="0">
        <dgm:presLayoutVars>
          <dgm:dir/>
          <dgm:animLvl val="lvl"/>
          <dgm:resizeHandles val="exact"/>
        </dgm:presLayoutVars>
      </dgm:prSet>
      <dgm:spPr/>
      <dgm:t>
        <a:bodyPr/>
        <a:lstStyle/>
        <a:p>
          <a:endParaRPr lang="pt-BR"/>
        </a:p>
      </dgm:t>
    </dgm:pt>
    <dgm:pt modelId="{AD1F3AD1-97C0-4E88-BE17-7C11E20EDEEA}" type="pres">
      <dgm:prSet presAssocID="{620AD5C6-417B-4A6F-A6E8-CFC65FB17245}" presName="composite" presStyleCnt="0"/>
      <dgm:spPr/>
    </dgm:pt>
    <dgm:pt modelId="{5D62B60F-AA27-4EE4-B7B6-213736CAB69D}" type="pres">
      <dgm:prSet presAssocID="{620AD5C6-417B-4A6F-A6E8-CFC65FB17245}" presName="parTx" presStyleLbl="alignNode1" presStyleIdx="0" presStyleCnt="1">
        <dgm:presLayoutVars>
          <dgm:chMax val="0"/>
          <dgm:chPref val="0"/>
          <dgm:bulletEnabled val="1"/>
        </dgm:presLayoutVars>
      </dgm:prSet>
      <dgm:spPr/>
      <dgm:t>
        <a:bodyPr/>
        <a:lstStyle/>
        <a:p>
          <a:endParaRPr lang="pt-BR"/>
        </a:p>
      </dgm:t>
    </dgm:pt>
    <dgm:pt modelId="{8BA6CFB1-4684-4CEE-972D-DF523D0257C3}" type="pres">
      <dgm:prSet presAssocID="{620AD5C6-417B-4A6F-A6E8-CFC65FB17245}" presName="desTx" presStyleLbl="alignAccFollowNode1" presStyleIdx="0" presStyleCnt="1">
        <dgm:presLayoutVars>
          <dgm:bulletEnabled val="1"/>
        </dgm:presLayoutVars>
      </dgm:prSet>
      <dgm:spPr/>
      <dgm:t>
        <a:bodyPr/>
        <a:lstStyle/>
        <a:p>
          <a:endParaRPr lang="pt-BR"/>
        </a:p>
      </dgm:t>
    </dgm:pt>
  </dgm:ptLst>
  <dgm:cxnLst>
    <dgm:cxn modelId="{F98A5F75-4FA8-4869-BC88-1FAC31A3E563}" type="presOf" srcId="{620AD5C6-417B-4A6F-A6E8-CFC65FB17245}" destId="{5D62B60F-AA27-4EE4-B7B6-213736CAB69D}" srcOrd="0" destOrd="0" presId="urn:microsoft.com/office/officeart/2005/8/layout/hList1"/>
    <dgm:cxn modelId="{7EC08B68-D2F9-4486-92B5-80A0F9C390CD}" srcId="{620AD5C6-417B-4A6F-A6E8-CFC65FB17245}" destId="{82649653-1FEF-4AEA-8DD4-752E3A09052B}" srcOrd="0" destOrd="0" parTransId="{87904BC1-174F-4DDE-B645-1EA59F7006E4}" sibTransId="{AE6BF4CF-9903-45FE-A96D-3636024A0357}"/>
    <dgm:cxn modelId="{032EC509-5204-4F95-8872-EBECE2190359}" type="presOf" srcId="{4D94A592-22DC-435E-A7D9-3093E97CD377}" destId="{68BE72A9-56B0-452A-9404-D922A0F4F3C8}" srcOrd="0" destOrd="0" presId="urn:microsoft.com/office/officeart/2005/8/layout/hList1"/>
    <dgm:cxn modelId="{313A4248-5D48-4FCB-BE2A-220181AE65D6}" srcId="{4D94A592-22DC-435E-A7D9-3093E97CD377}" destId="{620AD5C6-417B-4A6F-A6E8-CFC65FB17245}" srcOrd="0" destOrd="0" parTransId="{2CF69DEA-E011-46CC-BC9B-5328A179A331}" sibTransId="{B5BCC742-8500-46D4-9A01-A4DB25C61087}"/>
    <dgm:cxn modelId="{3CF807EA-2B55-4CDF-BFBE-9A9543CCFF92}" type="presOf" srcId="{82649653-1FEF-4AEA-8DD4-752E3A09052B}" destId="{8BA6CFB1-4684-4CEE-972D-DF523D0257C3}" srcOrd="0" destOrd="0" presId="urn:microsoft.com/office/officeart/2005/8/layout/hList1"/>
    <dgm:cxn modelId="{11FEF47B-18A7-4CC3-9BEC-B22CE8F61AB9}" type="presParOf" srcId="{68BE72A9-56B0-452A-9404-D922A0F4F3C8}" destId="{AD1F3AD1-97C0-4E88-BE17-7C11E20EDEEA}" srcOrd="0" destOrd="0" presId="urn:microsoft.com/office/officeart/2005/8/layout/hList1"/>
    <dgm:cxn modelId="{A77BF80D-8CAA-41D2-9456-26E681AD6913}" type="presParOf" srcId="{AD1F3AD1-97C0-4E88-BE17-7C11E20EDEEA}" destId="{5D62B60F-AA27-4EE4-B7B6-213736CAB69D}" srcOrd="0" destOrd="0" presId="urn:microsoft.com/office/officeart/2005/8/layout/hList1"/>
    <dgm:cxn modelId="{7D8C7373-F42E-44BF-9CB7-06D85DB0AD35}" type="presParOf" srcId="{AD1F3AD1-97C0-4E88-BE17-7C11E20EDEEA}" destId="{8BA6CFB1-4684-4CEE-972D-DF523D0257C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C4540-C8B6-4583-BE85-6F827CAC682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F667EBA0-9BEA-4C0D-B59F-C76B99DEA834}">
      <dgm:prSet custT="1"/>
      <dgm:spPr>
        <a:solidFill>
          <a:schemeClr val="accent3">
            <a:lumMod val="50000"/>
          </a:schemeClr>
        </a:solidFill>
        <a:ln>
          <a:solidFill>
            <a:schemeClr val="accent3">
              <a:lumMod val="50000"/>
            </a:schemeClr>
          </a:solidFill>
        </a:ln>
      </dgm:spPr>
      <dgm:t>
        <a:bodyPr/>
        <a:lstStyle/>
        <a:p>
          <a:pPr rtl="0"/>
          <a:r>
            <a:rPr lang="en-US" sz="1600" b="1" dirty="0" err="1" smtClean="0"/>
            <a:t>Nemenyi</a:t>
          </a:r>
          <a:r>
            <a:rPr lang="en-US" sz="1600" b="1" dirty="0" smtClean="0"/>
            <a:t> post-test</a:t>
          </a:r>
          <a:endParaRPr lang="pt-BR" sz="1600" b="1" dirty="0"/>
        </a:p>
      </dgm:t>
    </dgm:pt>
    <dgm:pt modelId="{04CAEA3C-7A9E-4712-A7D9-5348AF4D3141}" type="parTrans" cxnId="{17D6E945-7AB3-4699-8329-33C2F8FC8C6E}">
      <dgm:prSet/>
      <dgm:spPr/>
      <dgm:t>
        <a:bodyPr/>
        <a:lstStyle/>
        <a:p>
          <a:endParaRPr lang="pt-BR"/>
        </a:p>
      </dgm:t>
    </dgm:pt>
    <dgm:pt modelId="{99FEE982-EF89-48D5-95BB-5DA1C77591D5}" type="sibTrans" cxnId="{17D6E945-7AB3-4699-8329-33C2F8FC8C6E}">
      <dgm:prSet/>
      <dgm:spPr/>
      <dgm:t>
        <a:bodyPr/>
        <a:lstStyle/>
        <a:p>
          <a:endParaRPr lang="pt-BR"/>
        </a:p>
      </dgm:t>
    </dgm:pt>
    <dgm:pt modelId="{31DE6324-C257-4A55-A3B6-FFEB0EF527A3}">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smtClean="0"/>
            <a:t>Puk and Polynomial </a:t>
          </a:r>
          <a:endParaRPr lang="pt-BR"/>
        </a:p>
      </dgm:t>
    </dgm:pt>
    <dgm:pt modelId="{8F2D1823-BDC8-4A1A-AC28-0B6744F3EE84}" type="parTrans" cxnId="{085974A1-24AF-4B21-AF23-E366C3786A4C}">
      <dgm:prSet/>
      <dgm:spPr/>
      <dgm:t>
        <a:bodyPr/>
        <a:lstStyle/>
        <a:p>
          <a:endParaRPr lang="pt-BR"/>
        </a:p>
      </dgm:t>
    </dgm:pt>
    <dgm:pt modelId="{8C58A8AF-E5C1-4E39-A13C-25A2622778B2}" type="sibTrans" cxnId="{085974A1-24AF-4B21-AF23-E366C3786A4C}">
      <dgm:prSet/>
      <dgm:spPr/>
      <dgm:t>
        <a:bodyPr/>
        <a:lstStyle/>
        <a:p>
          <a:endParaRPr lang="pt-BR"/>
        </a:p>
      </dgm:t>
    </dgm:pt>
    <dgm:pt modelId="{BCC66A7F-B33D-44FF-9B25-048FAAB50E77}">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0.0011</a:t>
          </a:r>
          <a:endParaRPr lang="pt-BR" dirty="0"/>
        </a:p>
      </dgm:t>
    </dgm:pt>
    <dgm:pt modelId="{BCD0C47A-5308-43B8-8E05-52E72766E98A}" type="parTrans" cxnId="{47E249DD-E30B-4054-AA93-2EAEE95B3767}">
      <dgm:prSet/>
      <dgm:spPr/>
      <dgm:t>
        <a:bodyPr/>
        <a:lstStyle/>
        <a:p>
          <a:endParaRPr lang="pt-BR"/>
        </a:p>
      </dgm:t>
    </dgm:pt>
    <dgm:pt modelId="{F17FDD33-6811-4D96-AD53-B44D07CC5361}" type="sibTrans" cxnId="{47E249DD-E30B-4054-AA93-2EAEE95B3767}">
      <dgm:prSet/>
      <dgm:spPr/>
      <dgm:t>
        <a:bodyPr/>
        <a:lstStyle/>
        <a:p>
          <a:endParaRPr lang="pt-BR"/>
        </a:p>
      </dgm:t>
    </dgm:pt>
    <dgm:pt modelId="{7E1A6F1B-398D-4AEE-92B6-3E620757284C}">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smtClean="0"/>
            <a:t>Puk and RBF </a:t>
          </a:r>
          <a:endParaRPr lang="pt-BR"/>
        </a:p>
      </dgm:t>
    </dgm:pt>
    <dgm:pt modelId="{F1E52D86-A9B2-4367-82C2-38461D766A43}" type="parTrans" cxnId="{314D589C-7912-42FE-90F9-4121B7CE27FF}">
      <dgm:prSet/>
      <dgm:spPr/>
      <dgm:t>
        <a:bodyPr/>
        <a:lstStyle/>
        <a:p>
          <a:endParaRPr lang="pt-BR"/>
        </a:p>
      </dgm:t>
    </dgm:pt>
    <dgm:pt modelId="{4797BFD8-945E-4BDD-973B-9CF479D6A2F0}" type="sibTrans" cxnId="{314D589C-7912-42FE-90F9-4121B7CE27FF}">
      <dgm:prSet/>
      <dgm:spPr/>
      <dgm:t>
        <a:bodyPr/>
        <a:lstStyle/>
        <a:p>
          <a:endParaRPr lang="pt-BR"/>
        </a:p>
      </dgm:t>
    </dgm:pt>
    <dgm:pt modelId="{A65FF428-6D41-4D62-907B-0B272C04FA83}">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smtClean="0"/>
            <a:t>p-value = 2e-09</a:t>
          </a:r>
          <a:endParaRPr lang="pt-BR"/>
        </a:p>
      </dgm:t>
    </dgm:pt>
    <dgm:pt modelId="{D4CDFB09-835E-4A7E-B12E-792FDCB46BB9}" type="parTrans" cxnId="{02253C7C-A18A-4AD5-9E14-2D14F6E1F3D0}">
      <dgm:prSet/>
      <dgm:spPr/>
      <dgm:t>
        <a:bodyPr/>
        <a:lstStyle/>
        <a:p>
          <a:endParaRPr lang="pt-BR"/>
        </a:p>
      </dgm:t>
    </dgm:pt>
    <dgm:pt modelId="{1A4B6640-0A31-4856-A2A3-0A39615EA330}" type="sibTrans" cxnId="{02253C7C-A18A-4AD5-9E14-2D14F6E1F3D0}">
      <dgm:prSet/>
      <dgm:spPr/>
      <dgm:t>
        <a:bodyPr/>
        <a:lstStyle/>
        <a:p>
          <a:endParaRPr lang="pt-BR"/>
        </a:p>
      </dgm:t>
    </dgm:pt>
    <dgm:pt modelId="{7E570BAD-C092-48AA-B7EF-9371F77FBE21}" type="pres">
      <dgm:prSet presAssocID="{501C4540-C8B6-4583-BE85-6F827CAC6825}" presName="Name0" presStyleCnt="0">
        <dgm:presLayoutVars>
          <dgm:dir/>
          <dgm:animLvl val="lvl"/>
          <dgm:resizeHandles val="exact"/>
        </dgm:presLayoutVars>
      </dgm:prSet>
      <dgm:spPr/>
      <dgm:t>
        <a:bodyPr/>
        <a:lstStyle/>
        <a:p>
          <a:endParaRPr lang="pt-BR"/>
        </a:p>
      </dgm:t>
    </dgm:pt>
    <dgm:pt modelId="{87D86E43-B0EB-48C3-9FF3-459A3DB7E008}" type="pres">
      <dgm:prSet presAssocID="{F667EBA0-9BEA-4C0D-B59F-C76B99DEA834}" presName="composite" presStyleCnt="0"/>
      <dgm:spPr/>
    </dgm:pt>
    <dgm:pt modelId="{16C0BD6D-09F9-435E-AA0F-A3B9B79F40AB}" type="pres">
      <dgm:prSet presAssocID="{F667EBA0-9BEA-4C0D-B59F-C76B99DEA834}" presName="parTx" presStyleLbl="alignNode1" presStyleIdx="0" presStyleCnt="1">
        <dgm:presLayoutVars>
          <dgm:chMax val="0"/>
          <dgm:chPref val="0"/>
          <dgm:bulletEnabled val="1"/>
        </dgm:presLayoutVars>
      </dgm:prSet>
      <dgm:spPr/>
      <dgm:t>
        <a:bodyPr/>
        <a:lstStyle/>
        <a:p>
          <a:endParaRPr lang="pt-BR"/>
        </a:p>
      </dgm:t>
    </dgm:pt>
    <dgm:pt modelId="{1CD9F53D-B7AD-4720-8F21-A9069F7401B9}" type="pres">
      <dgm:prSet presAssocID="{F667EBA0-9BEA-4C0D-B59F-C76B99DEA834}" presName="desTx" presStyleLbl="alignAccFollowNode1" presStyleIdx="0" presStyleCnt="1">
        <dgm:presLayoutVars>
          <dgm:bulletEnabled val="1"/>
        </dgm:presLayoutVars>
      </dgm:prSet>
      <dgm:spPr/>
      <dgm:t>
        <a:bodyPr/>
        <a:lstStyle/>
        <a:p>
          <a:endParaRPr lang="pt-BR"/>
        </a:p>
      </dgm:t>
    </dgm:pt>
  </dgm:ptLst>
  <dgm:cxnLst>
    <dgm:cxn modelId="{3CF39884-F40F-4349-AB6D-64162F9B088F}" type="presOf" srcId="{7E1A6F1B-398D-4AEE-92B6-3E620757284C}" destId="{1CD9F53D-B7AD-4720-8F21-A9069F7401B9}" srcOrd="0" destOrd="2" presId="urn:microsoft.com/office/officeart/2005/8/layout/hList1"/>
    <dgm:cxn modelId="{02253C7C-A18A-4AD5-9E14-2D14F6E1F3D0}" srcId="{7E1A6F1B-398D-4AEE-92B6-3E620757284C}" destId="{A65FF428-6D41-4D62-907B-0B272C04FA83}" srcOrd="0" destOrd="0" parTransId="{D4CDFB09-835E-4A7E-B12E-792FDCB46BB9}" sibTransId="{1A4B6640-0A31-4856-A2A3-0A39615EA330}"/>
    <dgm:cxn modelId="{8F4B4E29-EE84-42A1-9A97-25D16C2779E5}" type="presOf" srcId="{BCC66A7F-B33D-44FF-9B25-048FAAB50E77}" destId="{1CD9F53D-B7AD-4720-8F21-A9069F7401B9}" srcOrd="0" destOrd="1" presId="urn:microsoft.com/office/officeart/2005/8/layout/hList1"/>
    <dgm:cxn modelId="{314D589C-7912-42FE-90F9-4121B7CE27FF}" srcId="{F667EBA0-9BEA-4C0D-B59F-C76B99DEA834}" destId="{7E1A6F1B-398D-4AEE-92B6-3E620757284C}" srcOrd="1" destOrd="0" parTransId="{F1E52D86-A9B2-4367-82C2-38461D766A43}" sibTransId="{4797BFD8-945E-4BDD-973B-9CF479D6A2F0}"/>
    <dgm:cxn modelId="{C43D9A9A-3D4A-4FFB-9B5F-F10595E64D98}" type="presOf" srcId="{A65FF428-6D41-4D62-907B-0B272C04FA83}" destId="{1CD9F53D-B7AD-4720-8F21-A9069F7401B9}" srcOrd="0" destOrd="3" presId="urn:microsoft.com/office/officeart/2005/8/layout/hList1"/>
    <dgm:cxn modelId="{19E69FD7-95E1-4E4B-8DBA-A53EC7E9D389}" type="presOf" srcId="{501C4540-C8B6-4583-BE85-6F827CAC6825}" destId="{7E570BAD-C092-48AA-B7EF-9371F77FBE21}" srcOrd="0" destOrd="0" presId="urn:microsoft.com/office/officeart/2005/8/layout/hList1"/>
    <dgm:cxn modelId="{5971F281-FB4E-4AB1-8885-29462F6A80D7}" type="presOf" srcId="{31DE6324-C257-4A55-A3B6-FFEB0EF527A3}" destId="{1CD9F53D-B7AD-4720-8F21-A9069F7401B9}" srcOrd="0" destOrd="0" presId="urn:microsoft.com/office/officeart/2005/8/layout/hList1"/>
    <dgm:cxn modelId="{17D6E945-7AB3-4699-8329-33C2F8FC8C6E}" srcId="{501C4540-C8B6-4583-BE85-6F827CAC6825}" destId="{F667EBA0-9BEA-4C0D-B59F-C76B99DEA834}" srcOrd="0" destOrd="0" parTransId="{04CAEA3C-7A9E-4712-A7D9-5348AF4D3141}" sibTransId="{99FEE982-EF89-48D5-95BB-5DA1C77591D5}"/>
    <dgm:cxn modelId="{085974A1-24AF-4B21-AF23-E366C3786A4C}" srcId="{F667EBA0-9BEA-4C0D-B59F-C76B99DEA834}" destId="{31DE6324-C257-4A55-A3B6-FFEB0EF527A3}" srcOrd="0" destOrd="0" parTransId="{8F2D1823-BDC8-4A1A-AC28-0B6744F3EE84}" sibTransId="{8C58A8AF-E5C1-4E39-A13C-25A2622778B2}"/>
    <dgm:cxn modelId="{47E249DD-E30B-4054-AA93-2EAEE95B3767}" srcId="{31DE6324-C257-4A55-A3B6-FFEB0EF527A3}" destId="{BCC66A7F-B33D-44FF-9B25-048FAAB50E77}" srcOrd="0" destOrd="0" parTransId="{BCD0C47A-5308-43B8-8E05-52E72766E98A}" sibTransId="{F17FDD33-6811-4D96-AD53-B44D07CC5361}"/>
    <dgm:cxn modelId="{734CF3E9-BB30-46D6-A38D-41E330BB37F9}" type="presOf" srcId="{F667EBA0-9BEA-4C0D-B59F-C76B99DEA834}" destId="{16C0BD6D-09F9-435E-AA0F-A3B9B79F40AB}" srcOrd="0" destOrd="0" presId="urn:microsoft.com/office/officeart/2005/8/layout/hList1"/>
    <dgm:cxn modelId="{9ECDE861-3101-4EF0-9518-EE91AA9C7BC4}" type="presParOf" srcId="{7E570BAD-C092-48AA-B7EF-9371F77FBE21}" destId="{87D86E43-B0EB-48C3-9FF3-459A3DB7E008}" srcOrd="0" destOrd="0" presId="urn:microsoft.com/office/officeart/2005/8/layout/hList1"/>
    <dgm:cxn modelId="{AE197C27-F8C4-4D79-BA53-722B8DE8A008}" type="presParOf" srcId="{87D86E43-B0EB-48C3-9FF3-459A3DB7E008}" destId="{16C0BD6D-09F9-435E-AA0F-A3B9B79F40AB}" srcOrd="0" destOrd="0" presId="urn:microsoft.com/office/officeart/2005/8/layout/hList1"/>
    <dgm:cxn modelId="{E5DC33C5-A61F-48B1-9CE6-E8699352FD5D}" type="presParOf" srcId="{87D86E43-B0EB-48C3-9FF3-459A3DB7E008}" destId="{1CD9F53D-B7AD-4720-8F21-A9069F7401B9}"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4A592-22DC-435E-A7D9-3093E97CD3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620AD5C6-417B-4A6F-A6E8-CFC65FB17245}">
      <dgm:prSet custT="1"/>
      <dgm:spPr>
        <a:solidFill>
          <a:schemeClr val="accent3">
            <a:lumMod val="50000"/>
          </a:schemeClr>
        </a:solidFill>
        <a:ln>
          <a:solidFill>
            <a:schemeClr val="accent3">
              <a:lumMod val="50000"/>
            </a:schemeClr>
          </a:solidFill>
        </a:ln>
      </dgm:spPr>
      <dgm:t>
        <a:bodyPr/>
        <a:lstStyle/>
        <a:p>
          <a:pPr rtl="0"/>
          <a:r>
            <a:rPr lang="en-US" sz="1600" b="1" dirty="0" smtClean="0"/>
            <a:t>Friedman test</a:t>
          </a:r>
          <a:endParaRPr lang="pt-BR" sz="1600" b="1" dirty="0"/>
        </a:p>
      </dgm:t>
    </dgm:pt>
    <dgm:pt modelId="{2CF69DEA-E011-46CC-BC9B-5328A179A331}" type="parTrans" cxnId="{313A4248-5D48-4FCB-BE2A-220181AE65D6}">
      <dgm:prSet/>
      <dgm:spPr/>
      <dgm:t>
        <a:bodyPr/>
        <a:lstStyle/>
        <a:p>
          <a:endParaRPr lang="pt-BR"/>
        </a:p>
      </dgm:t>
    </dgm:pt>
    <dgm:pt modelId="{B5BCC742-8500-46D4-9A01-A4DB25C61087}" type="sibTrans" cxnId="{313A4248-5D48-4FCB-BE2A-220181AE65D6}">
      <dgm:prSet/>
      <dgm:spPr/>
      <dgm:t>
        <a:bodyPr/>
        <a:lstStyle/>
        <a:p>
          <a:endParaRPr lang="pt-BR"/>
        </a:p>
      </dgm:t>
    </dgm:pt>
    <dgm:pt modelId="{82649653-1FEF-4AEA-8DD4-752E3A09052B}">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0.0175</a:t>
          </a:r>
          <a:endParaRPr lang="pt-BR" dirty="0"/>
        </a:p>
      </dgm:t>
    </dgm:pt>
    <dgm:pt modelId="{87904BC1-174F-4DDE-B645-1EA59F7006E4}" type="parTrans" cxnId="{7EC08B68-D2F9-4486-92B5-80A0F9C390CD}">
      <dgm:prSet/>
      <dgm:spPr/>
      <dgm:t>
        <a:bodyPr/>
        <a:lstStyle/>
        <a:p>
          <a:endParaRPr lang="pt-BR"/>
        </a:p>
      </dgm:t>
    </dgm:pt>
    <dgm:pt modelId="{AE6BF4CF-9903-45FE-A96D-3636024A0357}" type="sibTrans" cxnId="{7EC08B68-D2F9-4486-92B5-80A0F9C390CD}">
      <dgm:prSet/>
      <dgm:spPr/>
      <dgm:t>
        <a:bodyPr/>
        <a:lstStyle/>
        <a:p>
          <a:endParaRPr lang="pt-BR"/>
        </a:p>
      </dgm:t>
    </dgm:pt>
    <dgm:pt modelId="{68BE72A9-56B0-452A-9404-D922A0F4F3C8}" type="pres">
      <dgm:prSet presAssocID="{4D94A592-22DC-435E-A7D9-3093E97CD377}" presName="Name0" presStyleCnt="0">
        <dgm:presLayoutVars>
          <dgm:dir/>
          <dgm:animLvl val="lvl"/>
          <dgm:resizeHandles val="exact"/>
        </dgm:presLayoutVars>
      </dgm:prSet>
      <dgm:spPr/>
      <dgm:t>
        <a:bodyPr/>
        <a:lstStyle/>
        <a:p>
          <a:endParaRPr lang="pt-BR"/>
        </a:p>
      </dgm:t>
    </dgm:pt>
    <dgm:pt modelId="{AD1F3AD1-97C0-4E88-BE17-7C11E20EDEEA}" type="pres">
      <dgm:prSet presAssocID="{620AD5C6-417B-4A6F-A6E8-CFC65FB17245}" presName="composite" presStyleCnt="0"/>
      <dgm:spPr/>
    </dgm:pt>
    <dgm:pt modelId="{5D62B60F-AA27-4EE4-B7B6-213736CAB69D}" type="pres">
      <dgm:prSet presAssocID="{620AD5C6-417B-4A6F-A6E8-CFC65FB17245}" presName="parTx" presStyleLbl="alignNode1" presStyleIdx="0" presStyleCnt="1">
        <dgm:presLayoutVars>
          <dgm:chMax val="0"/>
          <dgm:chPref val="0"/>
          <dgm:bulletEnabled val="1"/>
        </dgm:presLayoutVars>
      </dgm:prSet>
      <dgm:spPr/>
      <dgm:t>
        <a:bodyPr/>
        <a:lstStyle/>
        <a:p>
          <a:endParaRPr lang="pt-BR"/>
        </a:p>
      </dgm:t>
    </dgm:pt>
    <dgm:pt modelId="{8BA6CFB1-4684-4CEE-972D-DF523D0257C3}" type="pres">
      <dgm:prSet presAssocID="{620AD5C6-417B-4A6F-A6E8-CFC65FB17245}" presName="desTx" presStyleLbl="alignAccFollowNode1" presStyleIdx="0" presStyleCnt="1">
        <dgm:presLayoutVars>
          <dgm:bulletEnabled val="1"/>
        </dgm:presLayoutVars>
      </dgm:prSet>
      <dgm:spPr/>
      <dgm:t>
        <a:bodyPr/>
        <a:lstStyle/>
        <a:p>
          <a:endParaRPr lang="pt-BR"/>
        </a:p>
      </dgm:t>
    </dgm:pt>
  </dgm:ptLst>
  <dgm:cxnLst>
    <dgm:cxn modelId="{7EC08B68-D2F9-4486-92B5-80A0F9C390CD}" srcId="{620AD5C6-417B-4A6F-A6E8-CFC65FB17245}" destId="{82649653-1FEF-4AEA-8DD4-752E3A09052B}" srcOrd="0" destOrd="0" parTransId="{87904BC1-174F-4DDE-B645-1EA59F7006E4}" sibTransId="{AE6BF4CF-9903-45FE-A96D-3636024A0357}"/>
    <dgm:cxn modelId="{CC48987B-8D31-41C0-A921-DED111ADFD83}" type="presOf" srcId="{4D94A592-22DC-435E-A7D9-3093E97CD377}" destId="{68BE72A9-56B0-452A-9404-D922A0F4F3C8}" srcOrd="0" destOrd="0" presId="urn:microsoft.com/office/officeart/2005/8/layout/hList1"/>
    <dgm:cxn modelId="{37F97F9F-199E-4127-9E8F-BD9D71D7FF3B}" type="presOf" srcId="{82649653-1FEF-4AEA-8DD4-752E3A09052B}" destId="{8BA6CFB1-4684-4CEE-972D-DF523D0257C3}" srcOrd="0" destOrd="0" presId="urn:microsoft.com/office/officeart/2005/8/layout/hList1"/>
    <dgm:cxn modelId="{313A4248-5D48-4FCB-BE2A-220181AE65D6}" srcId="{4D94A592-22DC-435E-A7D9-3093E97CD377}" destId="{620AD5C6-417B-4A6F-A6E8-CFC65FB17245}" srcOrd="0" destOrd="0" parTransId="{2CF69DEA-E011-46CC-BC9B-5328A179A331}" sibTransId="{B5BCC742-8500-46D4-9A01-A4DB25C61087}"/>
    <dgm:cxn modelId="{DA17AC29-D53E-41C2-ACEB-9AD343DAB1E6}" type="presOf" srcId="{620AD5C6-417B-4A6F-A6E8-CFC65FB17245}" destId="{5D62B60F-AA27-4EE4-B7B6-213736CAB69D}" srcOrd="0" destOrd="0" presId="urn:microsoft.com/office/officeart/2005/8/layout/hList1"/>
    <dgm:cxn modelId="{0EF0C7AF-ADBF-4DF0-B437-B0C879307C33}" type="presParOf" srcId="{68BE72A9-56B0-452A-9404-D922A0F4F3C8}" destId="{AD1F3AD1-97C0-4E88-BE17-7C11E20EDEEA}" srcOrd="0" destOrd="0" presId="urn:microsoft.com/office/officeart/2005/8/layout/hList1"/>
    <dgm:cxn modelId="{C994832D-0A61-41D9-AC41-1D632EF6A391}" type="presParOf" srcId="{AD1F3AD1-97C0-4E88-BE17-7C11E20EDEEA}" destId="{5D62B60F-AA27-4EE4-B7B6-213736CAB69D}" srcOrd="0" destOrd="0" presId="urn:microsoft.com/office/officeart/2005/8/layout/hList1"/>
    <dgm:cxn modelId="{546C1CFE-3D44-4218-B5B3-D5084517DFF6}" type="presParOf" srcId="{AD1F3AD1-97C0-4E88-BE17-7C11E20EDEEA}" destId="{8BA6CFB1-4684-4CEE-972D-DF523D0257C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1C4540-C8B6-4583-BE85-6F827CAC682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F667EBA0-9BEA-4C0D-B59F-C76B99DEA834}">
      <dgm:prSet custT="1"/>
      <dgm:spPr>
        <a:solidFill>
          <a:schemeClr val="accent3">
            <a:lumMod val="50000"/>
          </a:schemeClr>
        </a:solidFill>
        <a:ln>
          <a:solidFill>
            <a:schemeClr val="accent3">
              <a:lumMod val="50000"/>
            </a:schemeClr>
          </a:solidFill>
        </a:ln>
      </dgm:spPr>
      <dgm:t>
        <a:bodyPr/>
        <a:lstStyle/>
        <a:p>
          <a:pPr rtl="0"/>
          <a:r>
            <a:rPr lang="en-US" sz="1600" b="1" dirty="0" err="1" smtClean="0"/>
            <a:t>Nemenyi</a:t>
          </a:r>
          <a:r>
            <a:rPr lang="en-US" sz="1600" b="1" dirty="0" smtClean="0"/>
            <a:t> post-test</a:t>
          </a:r>
          <a:endParaRPr lang="pt-BR" sz="1600" b="1" dirty="0"/>
        </a:p>
      </dgm:t>
    </dgm:pt>
    <dgm:pt modelId="{04CAEA3C-7A9E-4712-A7D9-5348AF4D3141}" type="parTrans" cxnId="{17D6E945-7AB3-4699-8329-33C2F8FC8C6E}">
      <dgm:prSet/>
      <dgm:spPr/>
      <dgm:t>
        <a:bodyPr/>
        <a:lstStyle/>
        <a:p>
          <a:endParaRPr lang="pt-BR"/>
        </a:p>
      </dgm:t>
    </dgm:pt>
    <dgm:pt modelId="{99FEE982-EF89-48D5-95BB-5DA1C77591D5}" type="sibTrans" cxnId="{17D6E945-7AB3-4699-8329-33C2F8FC8C6E}">
      <dgm:prSet/>
      <dgm:spPr/>
      <dgm:t>
        <a:bodyPr/>
        <a:lstStyle/>
        <a:p>
          <a:endParaRPr lang="pt-BR"/>
        </a:p>
      </dgm:t>
    </dgm:pt>
    <dgm:pt modelId="{31DE6324-C257-4A55-A3B6-FFEB0EF527A3}">
      <dgm:prSet custT="1"/>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sz="1400" dirty="0" smtClean="0"/>
            <a:t>No difference</a:t>
          </a:r>
          <a:endParaRPr lang="pt-BR" sz="1400" dirty="0"/>
        </a:p>
      </dgm:t>
    </dgm:pt>
    <dgm:pt modelId="{8F2D1823-BDC8-4A1A-AC28-0B6744F3EE84}" type="parTrans" cxnId="{085974A1-24AF-4B21-AF23-E366C3786A4C}">
      <dgm:prSet/>
      <dgm:spPr/>
      <dgm:t>
        <a:bodyPr/>
        <a:lstStyle/>
        <a:p>
          <a:endParaRPr lang="pt-BR"/>
        </a:p>
      </dgm:t>
    </dgm:pt>
    <dgm:pt modelId="{8C58A8AF-E5C1-4E39-A13C-25A2622778B2}" type="sibTrans" cxnId="{085974A1-24AF-4B21-AF23-E366C3786A4C}">
      <dgm:prSet/>
      <dgm:spPr/>
      <dgm:t>
        <a:bodyPr/>
        <a:lstStyle/>
        <a:p>
          <a:endParaRPr lang="pt-BR"/>
        </a:p>
      </dgm:t>
    </dgm:pt>
    <dgm:pt modelId="{7E570BAD-C092-48AA-B7EF-9371F77FBE21}" type="pres">
      <dgm:prSet presAssocID="{501C4540-C8B6-4583-BE85-6F827CAC6825}" presName="Name0" presStyleCnt="0">
        <dgm:presLayoutVars>
          <dgm:dir/>
          <dgm:animLvl val="lvl"/>
          <dgm:resizeHandles val="exact"/>
        </dgm:presLayoutVars>
      </dgm:prSet>
      <dgm:spPr/>
      <dgm:t>
        <a:bodyPr/>
        <a:lstStyle/>
        <a:p>
          <a:endParaRPr lang="pt-BR"/>
        </a:p>
      </dgm:t>
    </dgm:pt>
    <dgm:pt modelId="{87D86E43-B0EB-48C3-9FF3-459A3DB7E008}" type="pres">
      <dgm:prSet presAssocID="{F667EBA0-9BEA-4C0D-B59F-C76B99DEA834}" presName="composite" presStyleCnt="0"/>
      <dgm:spPr/>
    </dgm:pt>
    <dgm:pt modelId="{16C0BD6D-09F9-435E-AA0F-A3B9B79F40AB}" type="pres">
      <dgm:prSet presAssocID="{F667EBA0-9BEA-4C0D-B59F-C76B99DEA834}" presName="parTx" presStyleLbl="alignNode1" presStyleIdx="0" presStyleCnt="1">
        <dgm:presLayoutVars>
          <dgm:chMax val="0"/>
          <dgm:chPref val="0"/>
          <dgm:bulletEnabled val="1"/>
        </dgm:presLayoutVars>
      </dgm:prSet>
      <dgm:spPr/>
      <dgm:t>
        <a:bodyPr/>
        <a:lstStyle/>
        <a:p>
          <a:endParaRPr lang="pt-BR"/>
        </a:p>
      </dgm:t>
    </dgm:pt>
    <dgm:pt modelId="{1CD9F53D-B7AD-4720-8F21-A9069F7401B9}" type="pres">
      <dgm:prSet presAssocID="{F667EBA0-9BEA-4C0D-B59F-C76B99DEA834}" presName="desTx" presStyleLbl="alignAccFollowNode1" presStyleIdx="0" presStyleCnt="1">
        <dgm:presLayoutVars>
          <dgm:bulletEnabled val="1"/>
        </dgm:presLayoutVars>
      </dgm:prSet>
      <dgm:spPr/>
      <dgm:t>
        <a:bodyPr/>
        <a:lstStyle/>
        <a:p>
          <a:endParaRPr lang="pt-BR"/>
        </a:p>
      </dgm:t>
    </dgm:pt>
  </dgm:ptLst>
  <dgm:cxnLst>
    <dgm:cxn modelId="{E1B57835-0779-4CF4-BBB7-91BC49DFBC15}" type="presOf" srcId="{501C4540-C8B6-4583-BE85-6F827CAC6825}" destId="{7E570BAD-C092-48AA-B7EF-9371F77FBE21}" srcOrd="0" destOrd="0" presId="urn:microsoft.com/office/officeart/2005/8/layout/hList1"/>
    <dgm:cxn modelId="{1C8D99E3-C18B-4602-B399-AE4DEF4FE74D}" type="presOf" srcId="{31DE6324-C257-4A55-A3B6-FFEB0EF527A3}" destId="{1CD9F53D-B7AD-4720-8F21-A9069F7401B9}" srcOrd="0" destOrd="0" presId="urn:microsoft.com/office/officeart/2005/8/layout/hList1"/>
    <dgm:cxn modelId="{A4646B8D-8ED5-4ECB-96F6-997E85A9C906}" type="presOf" srcId="{F667EBA0-9BEA-4C0D-B59F-C76B99DEA834}" destId="{16C0BD6D-09F9-435E-AA0F-A3B9B79F40AB}" srcOrd="0" destOrd="0" presId="urn:microsoft.com/office/officeart/2005/8/layout/hList1"/>
    <dgm:cxn modelId="{17D6E945-7AB3-4699-8329-33C2F8FC8C6E}" srcId="{501C4540-C8B6-4583-BE85-6F827CAC6825}" destId="{F667EBA0-9BEA-4C0D-B59F-C76B99DEA834}" srcOrd="0" destOrd="0" parTransId="{04CAEA3C-7A9E-4712-A7D9-5348AF4D3141}" sibTransId="{99FEE982-EF89-48D5-95BB-5DA1C77591D5}"/>
    <dgm:cxn modelId="{085974A1-24AF-4B21-AF23-E366C3786A4C}" srcId="{F667EBA0-9BEA-4C0D-B59F-C76B99DEA834}" destId="{31DE6324-C257-4A55-A3B6-FFEB0EF527A3}" srcOrd="0" destOrd="0" parTransId="{8F2D1823-BDC8-4A1A-AC28-0B6744F3EE84}" sibTransId="{8C58A8AF-E5C1-4E39-A13C-25A2622778B2}"/>
    <dgm:cxn modelId="{9BF8DB4D-CDB5-46C7-B57D-B4E8459D8C68}" type="presParOf" srcId="{7E570BAD-C092-48AA-B7EF-9371F77FBE21}" destId="{87D86E43-B0EB-48C3-9FF3-459A3DB7E008}" srcOrd="0" destOrd="0" presId="urn:microsoft.com/office/officeart/2005/8/layout/hList1"/>
    <dgm:cxn modelId="{71CFE39F-82F0-4FBD-9DD1-EBC8635E3639}" type="presParOf" srcId="{87D86E43-B0EB-48C3-9FF3-459A3DB7E008}" destId="{16C0BD6D-09F9-435E-AA0F-A3B9B79F40AB}" srcOrd="0" destOrd="0" presId="urn:microsoft.com/office/officeart/2005/8/layout/hList1"/>
    <dgm:cxn modelId="{16727703-8C24-48A0-B90A-456A8FA13F4A}" type="presParOf" srcId="{87D86E43-B0EB-48C3-9FF3-459A3DB7E008}" destId="{1CD9F53D-B7AD-4720-8F21-A9069F7401B9}"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4A592-22DC-435E-A7D9-3093E97CD3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620AD5C6-417B-4A6F-A6E8-CFC65FB17245}">
      <dgm:prSet custT="1"/>
      <dgm:spPr>
        <a:solidFill>
          <a:schemeClr val="accent3">
            <a:lumMod val="50000"/>
          </a:schemeClr>
        </a:solidFill>
        <a:ln>
          <a:solidFill>
            <a:schemeClr val="accent3">
              <a:lumMod val="50000"/>
            </a:schemeClr>
          </a:solidFill>
        </a:ln>
      </dgm:spPr>
      <dgm:t>
        <a:bodyPr/>
        <a:lstStyle/>
        <a:p>
          <a:pPr rtl="0"/>
          <a:r>
            <a:rPr lang="en-US" sz="1600" b="1" dirty="0" smtClean="0"/>
            <a:t>Friedman test</a:t>
          </a:r>
          <a:endParaRPr lang="pt-BR" sz="1600" b="1" dirty="0"/>
        </a:p>
      </dgm:t>
    </dgm:pt>
    <dgm:pt modelId="{2CF69DEA-E011-46CC-BC9B-5328A179A331}" type="parTrans" cxnId="{313A4248-5D48-4FCB-BE2A-220181AE65D6}">
      <dgm:prSet/>
      <dgm:spPr/>
      <dgm:t>
        <a:bodyPr/>
        <a:lstStyle/>
        <a:p>
          <a:endParaRPr lang="pt-BR"/>
        </a:p>
      </dgm:t>
    </dgm:pt>
    <dgm:pt modelId="{B5BCC742-8500-46D4-9A01-A4DB25C61087}" type="sibTrans" cxnId="{313A4248-5D48-4FCB-BE2A-220181AE65D6}">
      <dgm:prSet/>
      <dgm:spPr/>
      <dgm:t>
        <a:bodyPr/>
        <a:lstStyle/>
        <a:p>
          <a:endParaRPr lang="pt-BR"/>
        </a:p>
      </dgm:t>
    </dgm:pt>
    <dgm:pt modelId="{82649653-1FEF-4AEA-8DD4-752E3A09052B}">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2.63e-13</a:t>
          </a:r>
          <a:endParaRPr lang="pt-BR" dirty="0"/>
        </a:p>
      </dgm:t>
    </dgm:pt>
    <dgm:pt modelId="{87904BC1-174F-4DDE-B645-1EA59F7006E4}" type="parTrans" cxnId="{7EC08B68-D2F9-4486-92B5-80A0F9C390CD}">
      <dgm:prSet/>
      <dgm:spPr/>
      <dgm:t>
        <a:bodyPr/>
        <a:lstStyle/>
        <a:p>
          <a:endParaRPr lang="pt-BR"/>
        </a:p>
      </dgm:t>
    </dgm:pt>
    <dgm:pt modelId="{AE6BF4CF-9903-45FE-A96D-3636024A0357}" type="sibTrans" cxnId="{7EC08B68-D2F9-4486-92B5-80A0F9C390CD}">
      <dgm:prSet/>
      <dgm:spPr/>
      <dgm:t>
        <a:bodyPr/>
        <a:lstStyle/>
        <a:p>
          <a:endParaRPr lang="pt-BR"/>
        </a:p>
      </dgm:t>
    </dgm:pt>
    <dgm:pt modelId="{68BE72A9-56B0-452A-9404-D922A0F4F3C8}" type="pres">
      <dgm:prSet presAssocID="{4D94A592-22DC-435E-A7D9-3093E97CD377}" presName="Name0" presStyleCnt="0">
        <dgm:presLayoutVars>
          <dgm:dir/>
          <dgm:animLvl val="lvl"/>
          <dgm:resizeHandles val="exact"/>
        </dgm:presLayoutVars>
      </dgm:prSet>
      <dgm:spPr/>
      <dgm:t>
        <a:bodyPr/>
        <a:lstStyle/>
        <a:p>
          <a:endParaRPr lang="pt-BR"/>
        </a:p>
      </dgm:t>
    </dgm:pt>
    <dgm:pt modelId="{AD1F3AD1-97C0-4E88-BE17-7C11E20EDEEA}" type="pres">
      <dgm:prSet presAssocID="{620AD5C6-417B-4A6F-A6E8-CFC65FB17245}" presName="composite" presStyleCnt="0"/>
      <dgm:spPr/>
    </dgm:pt>
    <dgm:pt modelId="{5D62B60F-AA27-4EE4-B7B6-213736CAB69D}" type="pres">
      <dgm:prSet presAssocID="{620AD5C6-417B-4A6F-A6E8-CFC65FB17245}" presName="parTx" presStyleLbl="alignNode1" presStyleIdx="0" presStyleCnt="1">
        <dgm:presLayoutVars>
          <dgm:chMax val="0"/>
          <dgm:chPref val="0"/>
          <dgm:bulletEnabled val="1"/>
        </dgm:presLayoutVars>
      </dgm:prSet>
      <dgm:spPr/>
      <dgm:t>
        <a:bodyPr/>
        <a:lstStyle/>
        <a:p>
          <a:endParaRPr lang="pt-BR"/>
        </a:p>
      </dgm:t>
    </dgm:pt>
    <dgm:pt modelId="{8BA6CFB1-4684-4CEE-972D-DF523D0257C3}" type="pres">
      <dgm:prSet presAssocID="{620AD5C6-417B-4A6F-A6E8-CFC65FB17245}" presName="desTx" presStyleLbl="alignAccFollowNode1" presStyleIdx="0" presStyleCnt="1">
        <dgm:presLayoutVars>
          <dgm:bulletEnabled val="1"/>
        </dgm:presLayoutVars>
      </dgm:prSet>
      <dgm:spPr/>
      <dgm:t>
        <a:bodyPr/>
        <a:lstStyle/>
        <a:p>
          <a:endParaRPr lang="pt-BR"/>
        </a:p>
      </dgm:t>
    </dgm:pt>
  </dgm:ptLst>
  <dgm:cxnLst>
    <dgm:cxn modelId="{7EC08B68-D2F9-4486-92B5-80A0F9C390CD}" srcId="{620AD5C6-417B-4A6F-A6E8-CFC65FB17245}" destId="{82649653-1FEF-4AEA-8DD4-752E3A09052B}" srcOrd="0" destOrd="0" parTransId="{87904BC1-174F-4DDE-B645-1EA59F7006E4}" sibTransId="{AE6BF4CF-9903-45FE-A96D-3636024A0357}"/>
    <dgm:cxn modelId="{313A4248-5D48-4FCB-BE2A-220181AE65D6}" srcId="{4D94A592-22DC-435E-A7D9-3093E97CD377}" destId="{620AD5C6-417B-4A6F-A6E8-CFC65FB17245}" srcOrd="0" destOrd="0" parTransId="{2CF69DEA-E011-46CC-BC9B-5328A179A331}" sibTransId="{B5BCC742-8500-46D4-9A01-A4DB25C61087}"/>
    <dgm:cxn modelId="{F08B758A-B120-4AC0-9AF8-94031B83F115}" type="presOf" srcId="{82649653-1FEF-4AEA-8DD4-752E3A09052B}" destId="{8BA6CFB1-4684-4CEE-972D-DF523D0257C3}" srcOrd="0" destOrd="0" presId="urn:microsoft.com/office/officeart/2005/8/layout/hList1"/>
    <dgm:cxn modelId="{FF988A00-CBDD-4202-9736-687145A921D4}" type="presOf" srcId="{620AD5C6-417B-4A6F-A6E8-CFC65FB17245}" destId="{5D62B60F-AA27-4EE4-B7B6-213736CAB69D}" srcOrd="0" destOrd="0" presId="urn:microsoft.com/office/officeart/2005/8/layout/hList1"/>
    <dgm:cxn modelId="{722259ED-CD2F-4AD2-BFB8-94774678564B}" type="presOf" srcId="{4D94A592-22DC-435E-A7D9-3093E97CD377}" destId="{68BE72A9-56B0-452A-9404-D922A0F4F3C8}" srcOrd="0" destOrd="0" presId="urn:microsoft.com/office/officeart/2005/8/layout/hList1"/>
    <dgm:cxn modelId="{D194954F-394E-419A-8D13-8E8524018696}" type="presParOf" srcId="{68BE72A9-56B0-452A-9404-D922A0F4F3C8}" destId="{AD1F3AD1-97C0-4E88-BE17-7C11E20EDEEA}" srcOrd="0" destOrd="0" presId="urn:microsoft.com/office/officeart/2005/8/layout/hList1"/>
    <dgm:cxn modelId="{DD32E262-AD12-4943-BA21-B24B35B10846}" type="presParOf" srcId="{AD1F3AD1-97C0-4E88-BE17-7C11E20EDEEA}" destId="{5D62B60F-AA27-4EE4-B7B6-213736CAB69D}" srcOrd="0" destOrd="0" presId="urn:microsoft.com/office/officeart/2005/8/layout/hList1"/>
    <dgm:cxn modelId="{2C1B2C21-1662-4A4D-8F39-073B0776909F}" type="presParOf" srcId="{AD1F3AD1-97C0-4E88-BE17-7C11E20EDEEA}" destId="{8BA6CFB1-4684-4CEE-972D-DF523D0257C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1C4540-C8B6-4583-BE85-6F827CAC682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F667EBA0-9BEA-4C0D-B59F-C76B99DEA834}">
      <dgm:prSet custT="1"/>
      <dgm:spPr>
        <a:solidFill>
          <a:schemeClr val="accent3">
            <a:lumMod val="50000"/>
          </a:schemeClr>
        </a:solidFill>
        <a:ln>
          <a:solidFill>
            <a:schemeClr val="accent3">
              <a:lumMod val="50000"/>
            </a:schemeClr>
          </a:solidFill>
        </a:ln>
      </dgm:spPr>
      <dgm:t>
        <a:bodyPr/>
        <a:lstStyle/>
        <a:p>
          <a:pPr rtl="0"/>
          <a:r>
            <a:rPr lang="en-US" sz="1600" b="1" dirty="0" err="1" smtClean="0"/>
            <a:t>Nemenyi</a:t>
          </a:r>
          <a:r>
            <a:rPr lang="en-US" sz="1600" b="1" dirty="0" smtClean="0"/>
            <a:t> post-test</a:t>
          </a:r>
          <a:endParaRPr lang="pt-BR" sz="1600" b="1" dirty="0"/>
        </a:p>
      </dgm:t>
    </dgm:pt>
    <dgm:pt modelId="{04CAEA3C-7A9E-4712-A7D9-5348AF4D3141}" type="parTrans" cxnId="{17D6E945-7AB3-4699-8329-33C2F8FC8C6E}">
      <dgm:prSet/>
      <dgm:spPr/>
      <dgm:t>
        <a:bodyPr/>
        <a:lstStyle/>
        <a:p>
          <a:endParaRPr lang="pt-BR"/>
        </a:p>
      </dgm:t>
    </dgm:pt>
    <dgm:pt modelId="{99FEE982-EF89-48D5-95BB-5DA1C77591D5}" type="sibTrans" cxnId="{17D6E945-7AB3-4699-8329-33C2F8FC8C6E}">
      <dgm:prSet/>
      <dgm:spPr/>
      <dgm:t>
        <a:bodyPr/>
        <a:lstStyle/>
        <a:p>
          <a:endParaRPr lang="pt-BR"/>
        </a:p>
      </dgm:t>
    </dgm:pt>
    <dgm:pt modelId="{31DE6324-C257-4A55-A3B6-FFEB0EF527A3}">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RF and </a:t>
          </a:r>
          <a:r>
            <a:rPr lang="en-US" dirty="0" smtClean="0"/>
            <a:t>SVM </a:t>
          </a:r>
          <a:endParaRPr lang="pt-BR" dirty="0"/>
        </a:p>
      </dgm:t>
    </dgm:pt>
    <dgm:pt modelId="{8F2D1823-BDC8-4A1A-AC28-0B6744F3EE84}" type="parTrans" cxnId="{085974A1-24AF-4B21-AF23-E366C3786A4C}">
      <dgm:prSet/>
      <dgm:spPr/>
      <dgm:t>
        <a:bodyPr/>
        <a:lstStyle/>
        <a:p>
          <a:endParaRPr lang="pt-BR"/>
        </a:p>
      </dgm:t>
    </dgm:pt>
    <dgm:pt modelId="{8C58A8AF-E5C1-4E39-A13C-25A2622778B2}" type="sibTrans" cxnId="{085974A1-24AF-4B21-AF23-E366C3786A4C}">
      <dgm:prSet/>
      <dgm:spPr/>
      <dgm:t>
        <a:bodyPr/>
        <a:lstStyle/>
        <a:p>
          <a:endParaRPr lang="pt-BR"/>
        </a:p>
      </dgm:t>
    </dgm:pt>
    <dgm:pt modelId="{BCC66A7F-B33D-44FF-9B25-048FAAB50E77}">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0.0006</a:t>
          </a:r>
          <a:endParaRPr lang="pt-BR" dirty="0"/>
        </a:p>
      </dgm:t>
    </dgm:pt>
    <dgm:pt modelId="{BCD0C47A-5308-43B8-8E05-52E72766E98A}" type="parTrans" cxnId="{47E249DD-E30B-4054-AA93-2EAEE95B3767}">
      <dgm:prSet/>
      <dgm:spPr/>
      <dgm:t>
        <a:bodyPr/>
        <a:lstStyle/>
        <a:p>
          <a:endParaRPr lang="pt-BR"/>
        </a:p>
      </dgm:t>
    </dgm:pt>
    <dgm:pt modelId="{F17FDD33-6811-4D96-AD53-B44D07CC5361}" type="sibTrans" cxnId="{47E249DD-E30B-4054-AA93-2EAEE95B3767}">
      <dgm:prSet/>
      <dgm:spPr/>
      <dgm:t>
        <a:bodyPr/>
        <a:lstStyle/>
        <a:p>
          <a:endParaRPr lang="pt-BR"/>
        </a:p>
      </dgm:t>
    </dgm:pt>
    <dgm:pt modelId="{7E1A6F1B-398D-4AEE-92B6-3E620757284C}">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RF and J48 </a:t>
          </a:r>
          <a:endParaRPr lang="pt-BR" dirty="0"/>
        </a:p>
      </dgm:t>
    </dgm:pt>
    <dgm:pt modelId="{F1E52D86-A9B2-4367-82C2-38461D766A43}" type="parTrans" cxnId="{314D589C-7912-42FE-90F9-4121B7CE27FF}">
      <dgm:prSet/>
      <dgm:spPr/>
      <dgm:t>
        <a:bodyPr/>
        <a:lstStyle/>
        <a:p>
          <a:endParaRPr lang="pt-BR"/>
        </a:p>
      </dgm:t>
    </dgm:pt>
    <dgm:pt modelId="{4797BFD8-945E-4BDD-973B-9CF479D6A2F0}" type="sibTrans" cxnId="{314D589C-7912-42FE-90F9-4121B7CE27FF}">
      <dgm:prSet/>
      <dgm:spPr/>
      <dgm:t>
        <a:bodyPr/>
        <a:lstStyle/>
        <a:p>
          <a:endParaRPr lang="pt-BR"/>
        </a:p>
      </dgm:t>
    </dgm:pt>
    <dgm:pt modelId="{A65FF428-6D41-4D62-907B-0B272C04FA83}">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0.0003</a:t>
          </a:r>
          <a:endParaRPr lang="pt-BR" dirty="0"/>
        </a:p>
      </dgm:t>
    </dgm:pt>
    <dgm:pt modelId="{D4CDFB09-835E-4A7E-B12E-792FDCB46BB9}" type="parTrans" cxnId="{02253C7C-A18A-4AD5-9E14-2D14F6E1F3D0}">
      <dgm:prSet/>
      <dgm:spPr/>
      <dgm:t>
        <a:bodyPr/>
        <a:lstStyle/>
        <a:p>
          <a:endParaRPr lang="pt-BR"/>
        </a:p>
      </dgm:t>
    </dgm:pt>
    <dgm:pt modelId="{1A4B6640-0A31-4856-A2A3-0A39615EA330}" type="sibTrans" cxnId="{02253C7C-A18A-4AD5-9E14-2D14F6E1F3D0}">
      <dgm:prSet/>
      <dgm:spPr/>
      <dgm:t>
        <a:bodyPr/>
        <a:lstStyle/>
        <a:p>
          <a:endParaRPr lang="pt-BR"/>
        </a:p>
      </dgm:t>
    </dgm:pt>
    <dgm:pt modelId="{840CB1AA-4646-46DB-A55E-312D7249874E}">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pt-BR" dirty="0" smtClean="0"/>
            <a:t>RF </a:t>
          </a:r>
          <a:r>
            <a:rPr lang="pt-BR" dirty="0" err="1" smtClean="0"/>
            <a:t>and</a:t>
          </a:r>
          <a:r>
            <a:rPr lang="pt-BR" dirty="0" smtClean="0"/>
            <a:t> NB</a:t>
          </a:r>
          <a:endParaRPr lang="pt-BR" dirty="0"/>
        </a:p>
      </dgm:t>
    </dgm:pt>
    <dgm:pt modelId="{8371CBA6-B0B6-414A-A501-6FBB1E7BC74B}" type="parTrans" cxnId="{EE282D2E-B6AC-49B1-AC43-7F106EB2F7C2}">
      <dgm:prSet/>
      <dgm:spPr/>
      <dgm:t>
        <a:bodyPr/>
        <a:lstStyle/>
        <a:p>
          <a:endParaRPr lang="pt-BR"/>
        </a:p>
      </dgm:t>
    </dgm:pt>
    <dgm:pt modelId="{248BE9A6-FF98-457C-84B9-DAA3F5B20FE4}" type="sibTrans" cxnId="{EE282D2E-B6AC-49B1-AC43-7F106EB2F7C2}">
      <dgm:prSet/>
      <dgm:spPr/>
      <dgm:t>
        <a:bodyPr/>
        <a:lstStyle/>
        <a:p>
          <a:endParaRPr lang="pt-BR"/>
        </a:p>
      </dgm:t>
    </dgm:pt>
    <dgm:pt modelId="{F16F4594-EC42-4C3A-89AE-417CDBBC70E2}">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pt-BR" dirty="0" smtClean="0"/>
            <a:t>p-</a:t>
          </a:r>
          <a:r>
            <a:rPr lang="pt-BR" dirty="0" err="1" smtClean="0"/>
            <a:t>value</a:t>
          </a:r>
          <a:r>
            <a:rPr lang="pt-BR" dirty="0" smtClean="0"/>
            <a:t> = 1.6e-13</a:t>
          </a:r>
          <a:endParaRPr lang="pt-BR" dirty="0"/>
        </a:p>
      </dgm:t>
    </dgm:pt>
    <dgm:pt modelId="{AE9B0815-07A0-4B78-B33E-B51F692CD1CD}" type="parTrans" cxnId="{F38B8673-CB9A-423A-A340-6595CFC40CE7}">
      <dgm:prSet/>
      <dgm:spPr/>
      <dgm:t>
        <a:bodyPr/>
        <a:lstStyle/>
        <a:p>
          <a:endParaRPr lang="pt-BR"/>
        </a:p>
      </dgm:t>
    </dgm:pt>
    <dgm:pt modelId="{D7AFBDB2-1146-4302-A09A-C48D52F23D98}" type="sibTrans" cxnId="{F38B8673-CB9A-423A-A340-6595CFC40CE7}">
      <dgm:prSet/>
      <dgm:spPr/>
      <dgm:t>
        <a:bodyPr/>
        <a:lstStyle/>
        <a:p>
          <a:endParaRPr lang="pt-BR"/>
        </a:p>
      </dgm:t>
    </dgm:pt>
    <dgm:pt modelId="{C412281C-FA6D-4177-85B2-77CB8F572B5E}">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pt-BR" dirty="0" smtClean="0"/>
            <a:t>RF </a:t>
          </a:r>
          <a:r>
            <a:rPr lang="pt-BR" dirty="0" err="1" smtClean="0"/>
            <a:t>and</a:t>
          </a:r>
          <a:r>
            <a:rPr lang="pt-BR" dirty="0" smtClean="0"/>
            <a:t> </a:t>
          </a:r>
          <a:r>
            <a:rPr lang="pt-BR" i="1" dirty="0" smtClean="0"/>
            <a:t>k</a:t>
          </a:r>
          <a:r>
            <a:rPr lang="pt-BR" dirty="0" smtClean="0"/>
            <a:t>-NN</a:t>
          </a:r>
          <a:endParaRPr lang="pt-BR" dirty="0"/>
        </a:p>
      </dgm:t>
    </dgm:pt>
    <dgm:pt modelId="{AB4565B0-425B-4210-8DFC-2014E1402C7F}" type="parTrans" cxnId="{88FE6AB2-1984-42AA-B159-78386D4BCE16}">
      <dgm:prSet/>
      <dgm:spPr/>
      <dgm:t>
        <a:bodyPr/>
        <a:lstStyle/>
        <a:p>
          <a:endParaRPr lang="pt-BR"/>
        </a:p>
      </dgm:t>
    </dgm:pt>
    <dgm:pt modelId="{BAA95AF9-BB2D-4B68-8CF0-8F1EC541D9E4}" type="sibTrans" cxnId="{88FE6AB2-1984-42AA-B159-78386D4BCE16}">
      <dgm:prSet/>
      <dgm:spPr/>
      <dgm:t>
        <a:bodyPr/>
        <a:lstStyle/>
        <a:p>
          <a:endParaRPr lang="pt-BR"/>
        </a:p>
      </dgm:t>
    </dgm:pt>
    <dgm:pt modelId="{9443FD76-0D9F-4A6D-82FA-C0E88FC3F888}">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pt-BR" dirty="0" smtClean="0"/>
            <a:t>No </a:t>
          </a:r>
          <a:r>
            <a:rPr lang="en-US" noProof="0" dirty="0" smtClean="0"/>
            <a:t>difference</a:t>
          </a:r>
          <a:endParaRPr lang="en-US" noProof="0" dirty="0"/>
        </a:p>
      </dgm:t>
    </dgm:pt>
    <dgm:pt modelId="{B99B4DAA-991A-4EB2-95FB-27A05D2B63BC}" type="parTrans" cxnId="{FF260AB1-247B-4211-AF95-C0C7E81275B2}">
      <dgm:prSet/>
      <dgm:spPr/>
      <dgm:t>
        <a:bodyPr/>
        <a:lstStyle/>
        <a:p>
          <a:endParaRPr lang="pt-BR"/>
        </a:p>
      </dgm:t>
    </dgm:pt>
    <dgm:pt modelId="{2C3544BD-9834-4324-BA52-C7F6A9D73E37}" type="sibTrans" cxnId="{FF260AB1-247B-4211-AF95-C0C7E81275B2}">
      <dgm:prSet/>
      <dgm:spPr/>
      <dgm:t>
        <a:bodyPr/>
        <a:lstStyle/>
        <a:p>
          <a:endParaRPr lang="pt-BR"/>
        </a:p>
      </dgm:t>
    </dgm:pt>
    <dgm:pt modelId="{7E570BAD-C092-48AA-B7EF-9371F77FBE21}" type="pres">
      <dgm:prSet presAssocID="{501C4540-C8B6-4583-BE85-6F827CAC6825}" presName="Name0" presStyleCnt="0">
        <dgm:presLayoutVars>
          <dgm:dir/>
          <dgm:animLvl val="lvl"/>
          <dgm:resizeHandles val="exact"/>
        </dgm:presLayoutVars>
      </dgm:prSet>
      <dgm:spPr/>
      <dgm:t>
        <a:bodyPr/>
        <a:lstStyle/>
        <a:p>
          <a:endParaRPr lang="pt-BR"/>
        </a:p>
      </dgm:t>
    </dgm:pt>
    <dgm:pt modelId="{87D86E43-B0EB-48C3-9FF3-459A3DB7E008}" type="pres">
      <dgm:prSet presAssocID="{F667EBA0-9BEA-4C0D-B59F-C76B99DEA834}" presName="composite" presStyleCnt="0"/>
      <dgm:spPr/>
    </dgm:pt>
    <dgm:pt modelId="{16C0BD6D-09F9-435E-AA0F-A3B9B79F40AB}" type="pres">
      <dgm:prSet presAssocID="{F667EBA0-9BEA-4C0D-B59F-C76B99DEA834}" presName="parTx" presStyleLbl="alignNode1" presStyleIdx="0" presStyleCnt="1">
        <dgm:presLayoutVars>
          <dgm:chMax val="0"/>
          <dgm:chPref val="0"/>
          <dgm:bulletEnabled val="1"/>
        </dgm:presLayoutVars>
      </dgm:prSet>
      <dgm:spPr/>
      <dgm:t>
        <a:bodyPr/>
        <a:lstStyle/>
        <a:p>
          <a:endParaRPr lang="pt-BR"/>
        </a:p>
      </dgm:t>
    </dgm:pt>
    <dgm:pt modelId="{1CD9F53D-B7AD-4720-8F21-A9069F7401B9}" type="pres">
      <dgm:prSet presAssocID="{F667EBA0-9BEA-4C0D-B59F-C76B99DEA834}" presName="desTx" presStyleLbl="alignAccFollowNode1" presStyleIdx="0" presStyleCnt="1">
        <dgm:presLayoutVars>
          <dgm:bulletEnabled val="1"/>
        </dgm:presLayoutVars>
      </dgm:prSet>
      <dgm:spPr/>
      <dgm:t>
        <a:bodyPr/>
        <a:lstStyle/>
        <a:p>
          <a:endParaRPr lang="pt-BR"/>
        </a:p>
      </dgm:t>
    </dgm:pt>
  </dgm:ptLst>
  <dgm:cxnLst>
    <dgm:cxn modelId="{FF260AB1-247B-4211-AF95-C0C7E81275B2}" srcId="{C412281C-FA6D-4177-85B2-77CB8F572B5E}" destId="{9443FD76-0D9F-4A6D-82FA-C0E88FC3F888}" srcOrd="0" destOrd="0" parTransId="{B99B4DAA-991A-4EB2-95FB-27A05D2B63BC}" sibTransId="{2C3544BD-9834-4324-BA52-C7F6A9D73E37}"/>
    <dgm:cxn modelId="{9BEBE210-5E8F-445C-9935-ACBAEE08F4AB}" type="presOf" srcId="{C412281C-FA6D-4177-85B2-77CB8F572B5E}" destId="{1CD9F53D-B7AD-4720-8F21-A9069F7401B9}" srcOrd="0" destOrd="6" presId="urn:microsoft.com/office/officeart/2005/8/layout/hList1"/>
    <dgm:cxn modelId="{2FC8C9C9-E53A-4E8D-A54A-F74318C82F96}" type="presOf" srcId="{501C4540-C8B6-4583-BE85-6F827CAC6825}" destId="{7E570BAD-C092-48AA-B7EF-9371F77FBE21}" srcOrd="0" destOrd="0" presId="urn:microsoft.com/office/officeart/2005/8/layout/hList1"/>
    <dgm:cxn modelId="{7A4DD252-B76E-4347-971F-042436B5BB04}" type="presOf" srcId="{BCC66A7F-B33D-44FF-9B25-048FAAB50E77}" destId="{1CD9F53D-B7AD-4720-8F21-A9069F7401B9}" srcOrd="0" destOrd="1" presId="urn:microsoft.com/office/officeart/2005/8/layout/hList1"/>
    <dgm:cxn modelId="{02253C7C-A18A-4AD5-9E14-2D14F6E1F3D0}" srcId="{7E1A6F1B-398D-4AEE-92B6-3E620757284C}" destId="{A65FF428-6D41-4D62-907B-0B272C04FA83}" srcOrd="0" destOrd="0" parTransId="{D4CDFB09-835E-4A7E-B12E-792FDCB46BB9}" sibTransId="{1A4B6640-0A31-4856-A2A3-0A39615EA330}"/>
    <dgm:cxn modelId="{F38B8673-CB9A-423A-A340-6595CFC40CE7}" srcId="{840CB1AA-4646-46DB-A55E-312D7249874E}" destId="{F16F4594-EC42-4C3A-89AE-417CDBBC70E2}" srcOrd="0" destOrd="0" parTransId="{AE9B0815-07A0-4B78-B33E-B51F692CD1CD}" sibTransId="{D7AFBDB2-1146-4302-A09A-C48D52F23D98}"/>
    <dgm:cxn modelId="{314D589C-7912-42FE-90F9-4121B7CE27FF}" srcId="{F667EBA0-9BEA-4C0D-B59F-C76B99DEA834}" destId="{7E1A6F1B-398D-4AEE-92B6-3E620757284C}" srcOrd="1" destOrd="0" parTransId="{F1E52D86-A9B2-4367-82C2-38461D766A43}" sibTransId="{4797BFD8-945E-4BDD-973B-9CF479D6A2F0}"/>
    <dgm:cxn modelId="{EE282D2E-B6AC-49B1-AC43-7F106EB2F7C2}" srcId="{F667EBA0-9BEA-4C0D-B59F-C76B99DEA834}" destId="{840CB1AA-4646-46DB-A55E-312D7249874E}" srcOrd="2" destOrd="0" parTransId="{8371CBA6-B0B6-414A-A501-6FBB1E7BC74B}" sibTransId="{248BE9A6-FF98-457C-84B9-DAA3F5B20FE4}"/>
    <dgm:cxn modelId="{D8758ECF-565D-4B45-BFB4-5436B56C3B21}" type="presOf" srcId="{F16F4594-EC42-4C3A-89AE-417CDBBC70E2}" destId="{1CD9F53D-B7AD-4720-8F21-A9069F7401B9}" srcOrd="0" destOrd="5" presId="urn:microsoft.com/office/officeart/2005/8/layout/hList1"/>
    <dgm:cxn modelId="{837F4AF6-540E-4C12-8FE9-DFD4EB9EFA69}" type="presOf" srcId="{840CB1AA-4646-46DB-A55E-312D7249874E}" destId="{1CD9F53D-B7AD-4720-8F21-A9069F7401B9}" srcOrd="0" destOrd="4" presId="urn:microsoft.com/office/officeart/2005/8/layout/hList1"/>
    <dgm:cxn modelId="{17D6E945-7AB3-4699-8329-33C2F8FC8C6E}" srcId="{501C4540-C8B6-4583-BE85-6F827CAC6825}" destId="{F667EBA0-9BEA-4C0D-B59F-C76B99DEA834}" srcOrd="0" destOrd="0" parTransId="{04CAEA3C-7A9E-4712-A7D9-5348AF4D3141}" sibTransId="{99FEE982-EF89-48D5-95BB-5DA1C77591D5}"/>
    <dgm:cxn modelId="{88FE6AB2-1984-42AA-B159-78386D4BCE16}" srcId="{F667EBA0-9BEA-4C0D-B59F-C76B99DEA834}" destId="{C412281C-FA6D-4177-85B2-77CB8F572B5E}" srcOrd="3" destOrd="0" parTransId="{AB4565B0-425B-4210-8DFC-2014E1402C7F}" sibTransId="{BAA95AF9-BB2D-4B68-8CF0-8F1EC541D9E4}"/>
    <dgm:cxn modelId="{C7AB9E9A-4C1A-4B3E-A4AA-886E1B5FC476}" type="presOf" srcId="{7E1A6F1B-398D-4AEE-92B6-3E620757284C}" destId="{1CD9F53D-B7AD-4720-8F21-A9069F7401B9}" srcOrd="0" destOrd="2" presId="urn:microsoft.com/office/officeart/2005/8/layout/hList1"/>
    <dgm:cxn modelId="{FBE30365-B2ED-4707-A78B-A283C95EFB3C}" type="presOf" srcId="{A65FF428-6D41-4D62-907B-0B272C04FA83}" destId="{1CD9F53D-B7AD-4720-8F21-A9069F7401B9}" srcOrd="0" destOrd="3" presId="urn:microsoft.com/office/officeart/2005/8/layout/hList1"/>
    <dgm:cxn modelId="{085974A1-24AF-4B21-AF23-E366C3786A4C}" srcId="{F667EBA0-9BEA-4C0D-B59F-C76B99DEA834}" destId="{31DE6324-C257-4A55-A3B6-FFEB0EF527A3}" srcOrd="0" destOrd="0" parTransId="{8F2D1823-BDC8-4A1A-AC28-0B6744F3EE84}" sibTransId="{8C58A8AF-E5C1-4E39-A13C-25A2622778B2}"/>
    <dgm:cxn modelId="{47E249DD-E30B-4054-AA93-2EAEE95B3767}" srcId="{31DE6324-C257-4A55-A3B6-FFEB0EF527A3}" destId="{BCC66A7F-B33D-44FF-9B25-048FAAB50E77}" srcOrd="0" destOrd="0" parTransId="{BCD0C47A-5308-43B8-8E05-52E72766E98A}" sibTransId="{F17FDD33-6811-4D96-AD53-B44D07CC5361}"/>
    <dgm:cxn modelId="{7CEFAF2B-5D79-41D1-BB18-0994592DC6C7}" type="presOf" srcId="{F667EBA0-9BEA-4C0D-B59F-C76B99DEA834}" destId="{16C0BD6D-09F9-435E-AA0F-A3B9B79F40AB}" srcOrd="0" destOrd="0" presId="urn:microsoft.com/office/officeart/2005/8/layout/hList1"/>
    <dgm:cxn modelId="{7D4F399E-9F86-4856-9A06-B389EEDFA5B5}" type="presOf" srcId="{31DE6324-C257-4A55-A3B6-FFEB0EF527A3}" destId="{1CD9F53D-B7AD-4720-8F21-A9069F7401B9}" srcOrd="0" destOrd="0" presId="urn:microsoft.com/office/officeart/2005/8/layout/hList1"/>
    <dgm:cxn modelId="{A7891112-1E7E-4B3C-8DB2-6F8548FC11DF}" type="presOf" srcId="{9443FD76-0D9F-4A6D-82FA-C0E88FC3F888}" destId="{1CD9F53D-B7AD-4720-8F21-A9069F7401B9}" srcOrd="0" destOrd="7" presId="urn:microsoft.com/office/officeart/2005/8/layout/hList1"/>
    <dgm:cxn modelId="{DA8DD53F-98A9-442E-8161-C065991C0606}" type="presParOf" srcId="{7E570BAD-C092-48AA-B7EF-9371F77FBE21}" destId="{87D86E43-B0EB-48C3-9FF3-459A3DB7E008}" srcOrd="0" destOrd="0" presId="urn:microsoft.com/office/officeart/2005/8/layout/hList1"/>
    <dgm:cxn modelId="{002C5AA0-F613-4D46-80E8-5C24EC57A843}" type="presParOf" srcId="{87D86E43-B0EB-48C3-9FF3-459A3DB7E008}" destId="{16C0BD6D-09F9-435E-AA0F-A3B9B79F40AB}" srcOrd="0" destOrd="0" presId="urn:microsoft.com/office/officeart/2005/8/layout/hList1"/>
    <dgm:cxn modelId="{2D49D774-D84E-4543-BA7C-6A5C9F041DB9}" type="presParOf" srcId="{87D86E43-B0EB-48C3-9FF3-459A3DB7E008}" destId="{1CD9F53D-B7AD-4720-8F21-A9069F7401B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4A592-22DC-435E-A7D9-3093E97CD3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620AD5C6-417B-4A6F-A6E8-CFC65FB17245}">
      <dgm:prSet custT="1"/>
      <dgm:spPr>
        <a:solidFill>
          <a:schemeClr val="accent3">
            <a:lumMod val="50000"/>
          </a:schemeClr>
        </a:solidFill>
        <a:ln>
          <a:solidFill>
            <a:schemeClr val="accent3">
              <a:lumMod val="50000"/>
            </a:schemeClr>
          </a:solidFill>
        </a:ln>
      </dgm:spPr>
      <dgm:t>
        <a:bodyPr/>
        <a:lstStyle/>
        <a:p>
          <a:pPr rtl="0"/>
          <a:r>
            <a:rPr lang="en-US" sz="1600" b="1" dirty="0" smtClean="0"/>
            <a:t>Friedman test</a:t>
          </a:r>
          <a:endParaRPr lang="pt-BR" sz="1600" b="1" dirty="0"/>
        </a:p>
      </dgm:t>
    </dgm:pt>
    <dgm:pt modelId="{2CF69DEA-E011-46CC-BC9B-5328A179A331}" type="parTrans" cxnId="{313A4248-5D48-4FCB-BE2A-220181AE65D6}">
      <dgm:prSet/>
      <dgm:spPr/>
      <dgm:t>
        <a:bodyPr/>
        <a:lstStyle/>
        <a:p>
          <a:endParaRPr lang="pt-BR"/>
        </a:p>
      </dgm:t>
    </dgm:pt>
    <dgm:pt modelId="{B5BCC742-8500-46D4-9A01-A4DB25C61087}" type="sibTrans" cxnId="{313A4248-5D48-4FCB-BE2A-220181AE65D6}">
      <dgm:prSet/>
      <dgm:spPr/>
      <dgm:t>
        <a:bodyPr/>
        <a:lstStyle/>
        <a:p>
          <a:endParaRPr lang="pt-BR"/>
        </a:p>
      </dgm:t>
    </dgm:pt>
    <dgm:pt modelId="{82649653-1FEF-4AEA-8DD4-752E3A09052B}">
      <dgm:prSet/>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dirty="0" smtClean="0"/>
            <a:t>p-value = 2.2e-16</a:t>
          </a:r>
          <a:endParaRPr lang="pt-BR" dirty="0"/>
        </a:p>
      </dgm:t>
    </dgm:pt>
    <dgm:pt modelId="{87904BC1-174F-4DDE-B645-1EA59F7006E4}" type="parTrans" cxnId="{7EC08B68-D2F9-4486-92B5-80A0F9C390CD}">
      <dgm:prSet/>
      <dgm:spPr/>
      <dgm:t>
        <a:bodyPr/>
        <a:lstStyle/>
        <a:p>
          <a:endParaRPr lang="pt-BR"/>
        </a:p>
      </dgm:t>
    </dgm:pt>
    <dgm:pt modelId="{AE6BF4CF-9903-45FE-A96D-3636024A0357}" type="sibTrans" cxnId="{7EC08B68-D2F9-4486-92B5-80A0F9C390CD}">
      <dgm:prSet/>
      <dgm:spPr/>
      <dgm:t>
        <a:bodyPr/>
        <a:lstStyle/>
        <a:p>
          <a:endParaRPr lang="pt-BR"/>
        </a:p>
      </dgm:t>
    </dgm:pt>
    <dgm:pt modelId="{68BE72A9-56B0-452A-9404-D922A0F4F3C8}" type="pres">
      <dgm:prSet presAssocID="{4D94A592-22DC-435E-A7D9-3093E97CD377}" presName="Name0" presStyleCnt="0">
        <dgm:presLayoutVars>
          <dgm:dir/>
          <dgm:animLvl val="lvl"/>
          <dgm:resizeHandles val="exact"/>
        </dgm:presLayoutVars>
      </dgm:prSet>
      <dgm:spPr/>
      <dgm:t>
        <a:bodyPr/>
        <a:lstStyle/>
        <a:p>
          <a:endParaRPr lang="pt-BR"/>
        </a:p>
      </dgm:t>
    </dgm:pt>
    <dgm:pt modelId="{AD1F3AD1-97C0-4E88-BE17-7C11E20EDEEA}" type="pres">
      <dgm:prSet presAssocID="{620AD5C6-417B-4A6F-A6E8-CFC65FB17245}" presName="composite" presStyleCnt="0"/>
      <dgm:spPr/>
    </dgm:pt>
    <dgm:pt modelId="{5D62B60F-AA27-4EE4-B7B6-213736CAB69D}" type="pres">
      <dgm:prSet presAssocID="{620AD5C6-417B-4A6F-A6E8-CFC65FB17245}" presName="parTx" presStyleLbl="alignNode1" presStyleIdx="0" presStyleCnt="1">
        <dgm:presLayoutVars>
          <dgm:chMax val="0"/>
          <dgm:chPref val="0"/>
          <dgm:bulletEnabled val="1"/>
        </dgm:presLayoutVars>
      </dgm:prSet>
      <dgm:spPr/>
      <dgm:t>
        <a:bodyPr/>
        <a:lstStyle/>
        <a:p>
          <a:endParaRPr lang="pt-BR"/>
        </a:p>
      </dgm:t>
    </dgm:pt>
    <dgm:pt modelId="{8BA6CFB1-4684-4CEE-972D-DF523D0257C3}" type="pres">
      <dgm:prSet presAssocID="{620AD5C6-417B-4A6F-A6E8-CFC65FB17245}" presName="desTx" presStyleLbl="alignAccFollowNode1" presStyleIdx="0" presStyleCnt="1">
        <dgm:presLayoutVars>
          <dgm:bulletEnabled val="1"/>
        </dgm:presLayoutVars>
      </dgm:prSet>
      <dgm:spPr/>
      <dgm:t>
        <a:bodyPr/>
        <a:lstStyle/>
        <a:p>
          <a:endParaRPr lang="pt-BR"/>
        </a:p>
      </dgm:t>
    </dgm:pt>
  </dgm:ptLst>
  <dgm:cxnLst>
    <dgm:cxn modelId="{3F09E137-7462-4883-A2D6-0A7914092D67}" type="presOf" srcId="{4D94A592-22DC-435E-A7D9-3093E97CD377}" destId="{68BE72A9-56B0-452A-9404-D922A0F4F3C8}" srcOrd="0" destOrd="0" presId="urn:microsoft.com/office/officeart/2005/8/layout/hList1"/>
    <dgm:cxn modelId="{7EC08B68-D2F9-4486-92B5-80A0F9C390CD}" srcId="{620AD5C6-417B-4A6F-A6E8-CFC65FB17245}" destId="{82649653-1FEF-4AEA-8DD4-752E3A09052B}" srcOrd="0" destOrd="0" parTransId="{87904BC1-174F-4DDE-B645-1EA59F7006E4}" sibTransId="{AE6BF4CF-9903-45FE-A96D-3636024A0357}"/>
    <dgm:cxn modelId="{B1206F9D-53E6-4ADD-A0AA-E54C63505E5F}" type="presOf" srcId="{620AD5C6-417B-4A6F-A6E8-CFC65FB17245}" destId="{5D62B60F-AA27-4EE4-B7B6-213736CAB69D}" srcOrd="0" destOrd="0" presId="urn:microsoft.com/office/officeart/2005/8/layout/hList1"/>
    <dgm:cxn modelId="{AA5A03D7-1A20-47B6-8628-293090D0EB90}" type="presOf" srcId="{82649653-1FEF-4AEA-8DD4-752E3A09052B}" destId="{8BA6CFB1-4684-4CEE-972D-DF523D0257C3}" srcOrd="0" destOrd="0" presId="urn:microsoft.com/office/officeart/2005/8/layout/hList1"/>
    <dgm:cxn modelId="{313A4248-5D48-4FCB-BE2A-220181AE65D6}" srcId="{4D94A592-22DC-435E-A7D9-3093E97CD377}" destId="{620AD5C6-417B-4A6F-A6E8-CFC65FB17245}" srcOrd="0" destOrd="0" parTransId="{2CF69DEA-E011-46CC-BC9B-5328A179A331}" sibTransId="{B5BCC742-8500-46D4-9A01-A4DB25C61087}"/>
    <dgm:cxn modelId="{ED0EF0E3-E8E8-4004-A6F6-679975D68585}" type="presParOf" srcId="{68BE72A9-56B0-452A-9404-D922A0F4F3C8}" destId="{AD1F3AD1-97C0-4E88-BE17-7C11E20EDEEA}" srcOrd="0" destOrd="0" presId="urn:microsoft.com/office/officeart/2005/8/layout/hList1"/>
    <dgm:cxn modelId="{BF4BF601-FEB8-46A2-84E9-81FD2F18486C}" type="presParOf" srcId="{AD1F3AD1-97C0-4E88-BE17-7C11E20EDEEA}" destId="{5D62B60F-AA27-4EE4-B7B6-213736CAB69D}" srcOrd="0" destOrd="0" presId="urn:microsoft.com/office/officeart/2005/8/layout/hList1"/>
    <dgm:cxn modelId="{B908F78C-2AF2-4010-93B1-964855DD7F69}" type="presParOf" srcId="{AD1F3AD1-97C0-4E88-BE17-7C11E20EDEEA}" destId="{8BA6CFB1-4684-4CEE-972D-DF523D0257C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1C4540-C8B6-4583-BE85-6F827CAC682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F667EBA0-9BEA-4C0D-B59F-C76B99DEA834}">
      <dgm:prSet custT="1"/>
      <dgm:spPr>
        <a:solidFill>
          <a:schemeClr val="accent3">
            <a:lumMod val="50000"/>
          </a:schemeClr>
        </a:solidFill>
        <a:ln>
          <a:solidFill>
            <a:schemeClr val="accent3">
              <a:lumMod val="50000"/>
            </a:schemeClr>
          </a:solidFill>
        </a:ln>
      </dgm:spPr>
      <dgm:t>
        <a:bodyPr/>
        <a:lstStyle/>
        <a:p>
          <a:pPr rtl="0"/>
          <a:r>
            <a:rPr lang="en-US" sz="1600" b="1" dirty="0" err="1" smtClean="0"/>
            <a:t>Nemenyi</a:t>
          </a:r>
          <a:r>
            <a:rPr lang="en-US" sz="1600" b="1" dirty="0" smtClean="0"/>
            <a:t> post-test</a:t>
          </a:r>
          <a:endParaRPr lang="pt-BR" sz="1600" b="1" dirty="0"/>
        </a:p>
      </dgm:t>
    </dgm:pt>
    <dgm:pt modelId="{04CAEA3C-7A9E-4712-A7D9-5348AF4D3141}" type="parTrans" cxnId="{17D6E945-7AB3-4699-8329-33C2F8FC8C6E}">
      <dgm:prSet/>
      <dgm:spPr/>
      <dgm:t>
        <a:bodyPr/>
        <a:lstStyle/>
        <a:p>
          <a:endParaRPr lang="pt-BR"/>
        </a:p>
      </dgm:t>
    </dgm:pt>
    <dgm:pt modelId="{99FEE982-EF89-48D5-95BB-5DA1C77591D5}" type="sibTrans" cxnId="{17D6E945-7AB3-4699-8329-33C2F8FC8C6E}">
      <dgm:prSet/>
      <dgm:spPr/>
      <dgm:t>
        <a:bodyPr/>
        <a:lstStyle/>
        <a:p>
          <a:endParaRPr lang="pt-BR"/>
        </a:p>
      </dgm:t>
    </dgm:pt>
    <dgm:pt modelId="{31DE6324-C257-4A55-A3B6-FFEB0EF527A3}">
      <dgm:prSet custT="1"/>
      <dgm:spPr>
        <a:solidFill>
          <a:schemeClr val="accent3">
            <a:lumMod val="20000"/>
            <a:lumOff val="80000"/>
            <a:alpha val="90000"/>
          </a:schemeClr>
        </a:solidFill>
        <a:ln>
          <a:solidFill>
            <a:schemeClr val="accent3">
              <a:lumMod val="20000"/>
              <a:lumOff val="80000"/>
              <a:alpha val="90000"/>
            </a:schemeClr>
          </a:solidFill>
        </a:ln>
      </dgm:spPr>
      <dgm:t>
        <a:bodyPr/>
        <a:lstStyle/>
        <a:p>
          <a:pPr rtl="0"/>
          <a:r>
            <a:rPr lang="en-US" sz="1400" dirty="0" smtClean="0"/>
            <a:t>No difference</a:t>
          </a:r>
          <a:endParaRPr lang="pt-BR" sz="1400" dirty="0"/>
        </a:p>
      </dgm:t>
    </dgm:pt>
    <dgm:pt modelId="{8F2D1823-BDC8-4A1A-AC28-0B6744F3EE84}" type="parTrans" cxnId="{085974A1-24AF-4B21-AF23-E366C3786A4C}">
      <dgm:prSet/>
      <dgm:spPr/>
      <dgm:t>
        <a:bodyPr/>
        <a:lstStyle/>
        <a:p>
          <a:endParaRPr lang="pt-BR"/>
        </a:p>
      </dgm:t>
    </dgm:pt>
    <dgm:pt modelId="{8C58A8AF-E5C1-4E39-A13C-25A2622778B2}" type="sibTrans" cxnId="{085974A1-24AF-4B21-AF23-E366C3786A4C}">
      <dgm:prSet/>
      <dgm:spPr/>
      <dgm:t>
        <a:bodyPr/>
        <a:lstStyle/>
        <a:p>
          <a:endParaRPr lang="pt-BR"/>
        </a:p>
      </dgm:t>
    </dgm:pt>
    <dgm:pt modelId="{7E570BAD-C092-48AA-B7EF-9371F77FBE21}" type="pres">
      <dgm:prSet presAssocID="{501C4540-C8B6-4583-BE85-6F827CAC6825}" presName="Name0" presStyleCnt="0">
        <dgm:presLayoutVars>
          <dgm:dir/>
          <dgm:animLvl val="lvl"/>
          <dgm:resizeHandles val="exact"/>
        </dgm:presLayoutVars>
      </dgm:prSet>
      <dgm:spPr/>
      <dgm:t>
        <a:bodyPr/>
        <a:lstStyle/>
        <a:p>
          <a:endParaRPr lang="pt-BR"/>
        </a:p>
      </dgm:t>
    </dgm:pt>
    <dgm:pt modelId="{87D86E43-B0EB-48C3-9FF3-459A3DB7E008}" type="pres">
      <dgm:prSet presAssocID="{F667EBA0-9BEA-4C0D-B59F-C76B99DEA834}" presName="composite" presStyleCnt="0"/>
      <dgm:spPr/>
    </dgm:pt>
    <dgm:pt modelId="{16C0BD6D-09F9-435E-AA0F-A3B9B79F40AB}" type="pres">
      <dgm:prSet presAssocID="{F667EBA0-9BEA-4C0D-B59F-C76B99DEA834}" presName="parTx" presStyleLbl="alignNode1" presStyleIdx="0" presStyleCnt="1">
        <dgm:presLayoutVars>
          <dgm:chMax val="0"/>
          <dgm:chPref val="0"/>
          <dgm:bulletEnabled val="1"/>
        </dgm:presLayoutVars>
      </dgm:prSet>
      <dgm:spPr/>
      <dgm:t>
        <a:bodyPr/>
        <a:lstStyle/>
        <a:p>
          <a:endParaRPr lang="pt-BR"/>
        </a:p>
      </dgm:t>
    </dgm:pt>
    <dgm:pt modelId="{1CD9F53D-B7AD-4720-8F21-A9069F7401B9}" type="pres">
      <dgm:prSet presAssocID="{F667EBA0-9BEA-4C0D-B59F-C76B99DEA834}" presName="desTx" presStyleLbl="alignAccFollowNode1" presStyleIdx="0" presStyleCnt="1">
        <dgm:presLayoutVars>
          <dgm:bulletEnabled val="1"/>
        </dgm:presLayoutVars>
      </dgm:prSet>
      <dgm:spPr/>
      <dgm:t>
        <a:bodyPr/>
        <a:lstStyle/>
        <a:p>
          <a:endParaRPr lang="pt-BR"/>
        </a:p>
      </dgm:t>
    </dgm:pt>
  </dgm:ptLst>
  <dgm:cxnLst>
    <dgm:cxn modelId="{1A22B21B-4A01-4FFD-81E5-8F83D656397E}" type="presOf" srcId="{F667EBA0-9BEA-4C0D-B59F-C76B99DEA834}" destId="{16C0BD6D-09F9-435E-AA0F-A3B9B79F40AB}" srcOrd="0" destOrd="0" presId="urn:microsoft.com/office/officeart/2005/8/layout/hList1"/>
    <dgm:cxn modelId="{9AF47CAE-639D-49BB-BD6E-15D6CEB0F244}" type="presOf" srcId="{501C4540-C8B6-4583-BE85-6F827CAC6825}" destId="{7E570BAD-C092-48AA-B7EF-9371F77FBE21}" srcOrd="0" destOrd="0" presId="urn:microsoft.com/office/officeart/2005/8/layout/hList1"/>
    <dgm:cxn modelId="{17D6E945-7AB3-4699-8329-33C2F8FC8C6E}" srcId="{501C4540-C8B6-4583-BE85-6F827CAC6825}" destId="{F667EBA0-9BEA-4C0D-B59F-C76B99DEA834}" srcOrd="0" destOrd="0" parTransId="{04CAEA3C-7A9E-4712-A7D9-5348AF4D3141}" sibTransId="{99FEE982-EF89-48D5-95BB-5DA1C77591D5}"/>
    <dgm:cxn modelId="{61B0B97E-E896-451A-A3D5-E29C38BCAAB8}" type="presOf" srcId="{31DE6324-C257-4A55-A3B6-FFEB0EF527A3}" destId="{1CD9F53D-B7AD-4720-8F21-A9069F7401B9}" srcOrd="0" destOrd="0" presId="urn:microsoft.com/office/officeart/2005/8/layout/hList1"/>
    <dgm:cxn modelId="{085974A1-24AF-4B21-AF23-E366C3786A4C}" srcId="{F667EBA0-9BEA-4C0D-B59F-C76B99DEA834}" destId="{31DE6324-C257-4A55-A3B6-FFEB0EF527A3}" srcOrd="0" destOrd="0" parTransId="{8F2D1823-BDC8-4A1A-AC28-0B6744F3EE84}" sibTransId="{8C58A8AF-E5C1-4E39-A13C-25A2622778B2}"/>
    <dgm:cxn modelId="{EB8E31F9-56DF-4E96-9B98-4758EDCDA711}" type="presParOf" srcId="{7E570BAD-C092-48AA-B7EF-9371F77FBE21}" destId="{87D86E43-B0EB-48C3-9FF3-459A3DB7E008}" srcOrd="0" destOrd="0" presId="urn:microsoft.com/office/officeart/2005/8/layout/hList1"/>
    <dgm:cxn modelId="{3BD23051-BB0B-4180-8B9D-9D6F68DD1885}" type="presParOf" srcId="{87D86E43-B0EB-48C3-9FF3-459A3DB7E008}" destId="{16C0BD6D-09F9-435E-AA0F-A3B9B79F40AB}" srcOrd="0" destOrd="0" presId="urn:microsoft.com/office/officeart/2005/8/layout/hList1"/>
    <dgm:cxn modelId="{CD275F4D-BE89-4133-A298-251CA8E9F169}" type="presParOf" srcId="{87D86E43-B0EB-48C3-9FF3-459A3DB7E008}" destId="{1CD9F53D-B7AD-4720-8F21-A9069F7401B9}"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2B60F-AA27-4EE4-B7B6-213736CAB69D}">
      <dsp:nvSpPr>
        <dsp:cNvPr id="0" name=""/>
        <dsp:cNvSpPr/>
      </dsp:nvSpPr>
      <dsp:spPr>
        <a:xfrm>
          <a:off x="0" y="16947"/>
          <a:ext cx="1800200" cy="4032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smtClean="0"/>
            <a:t>Friedman test</a:t>
          </a:r>
          <a:endParaRPr lang="pt-BR" sz="1600" b="1" kern="1200" dirty="0"/>
        </a:p>
      </dsp:txBody>
      <dsp:txXfrm>
        <a:off x="0" y="16947"/>
        <a:ext cx="1800200" cy="403200"/>
      </dsp:txXfrm>
    </dsp:sp>
    <dsp:sp modelId="{8BA6CFB1-4684-4CEE-972D-DF523D0257C3}">
      <dsp:nvSpPr>
        <dsp:cNvPr id="0" name=""/>
        <dsp:cNvSpPr/>
      </dsp:nvSpPr>
      <dsp:spPr>
        <a:xfrm>
          <a:off x="0" y="420147"/>
          <a:ext cx="1800200" cy="614879"/>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p-value = 4.63e-09</a:t>
          </a:r>
          <a:endParaRPr lang="pt-BR" sz="1400" kern="1200" dirty="0"/>
        </a:p>
      </dsp:txBody>
      <dsp:txXfrm>
        <a:off x="0" y="420147"/>
        <a:ext cx="1800200" cy="614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0BD6D-09F9-435E-AA0F-A3B9B79F40AB}">
      <dsp:nvSpPr>
        <dsp:cNvPr id="0" name=""/>
        <dsp:cNvSpPr/>
      </dsp:nvSpPr>
      <dsp:spPr>
        <a:xfrm>
          <a:off x="0" y="21224"/>
          <a:ext cx="1800200" cy="4032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err="1" smtClean="0"/>
            <a:t>Nemenyi</a:t>
          </a:r>
          <a:r>
            <a:rPr lang="en-US" sz="1600" b="1" kern="1200" dirty="0" smtClean="0"/>
            <a:t> post-test</a:t>
          </a:r>
          <a:endParaRPr lang="pt-BR" sz="1600" b="1" kern="1200" dirty="0"/>
        </a:p>
      </dsp:txBody>
      <dsp:txXfrm>
        <a:off x="0" y="21224"/>
        <a:ext cx="1800200" cy="403200"/>
      </dsp:txXfrm>
    </dsp:sp>
    <dsp:sp modelId="{1CD9F53D-B7AD-4720-8F21-A9069F7401B9}">
      <dsp:nvSpPr>
        <dsp:cNvPr id="0" name=""/>
        <dsp:cNvSpPr/>
      </dsp:nvSpPr>
      <dsp:spPr>
        <a:xfrm>
          <a:off x="0" y="424424"/>
          <a:ext cx="1800200" cy="1076039"/>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Puk and Polynomial </a:t>
          </a:r>
          <a:endParaRPr lang="pt-BR" sz="1400" kern="1200"/>
        </a:p>
        <a:p>
          <a:pPr marL="228600" lvl="2" indent="-114300" algn="l" defTabSz="622300" rtl="0">
            <a:lnSpc>
              <a:spcPct val="90000"/>
            </a:lnSpc>
            <a:spcBef>
              <a:spcPct val="0"/>
            </a:spcBef>
            <a:spcAft>
              <a:spcPct val="15000"/>
            </a:spcAft>
            <a:buChar char="••"/>
          </a:pPr>
          <a:r>
            <a:rPr lang="en-US" sz="1400" kern="1200" dirty="0" smtClean="0"/>
            <a:t>p-value = 0.0011</a:t>
          </a:r>
          <a:endParaRPr lang="pt-BR" sz="1400" kern="1200" dirty="0"/>
        </a:p>
        <a:p>
          <a:pPr marL="114300" lvl="1" indent="-114300" algn="l" defTabSz="622300" rtl="0">
            <a:lnSpc>
              <a:spcPct val="90000"/>
            </a:lnSpc>
            <a:spcBef>
              <a:spcPct val="0"/>
            </a:spcBef>
            <a:spcAft>
              <a:spcPct val="15000"/>
            </a:spcAft>
            <a:buChar char="••"/>
          </a:pPr>
          <a:r>
            <a:rPr lang="en-US" sz="1400" kern="1200" smtClean="0"/>
            <a:t>Puk and RBF </a:t>
          </a:r>
          <a:endParaRPr lang="pt-BR" sz="1400" kern="1200"/>
        </a:p>
        <a:p>
          <a:pPr marL="228600" lvl="2" indent="-114300" algn="l" defTabSz="622300" rtl="0">
            <a:lnSpc>
              <a:spcPct val="90000"/>
            </a:lnSpc>
            <a:spcBef>
              <a:spcPct val="0"/>
            </a:spcBef>
            <a:spcAft>
              <a:spcPct val="15000"/>
            </a:spcAft>
            <a:buChar char="••"/>
          </a:pPr>
          <a:r>
            <a:rPr lang="en-US" sz="1400" kern="1200" smtClean="0"/>
            <a:t>p-value = 2e-09</a:t>
          </a:r>
          <a:endParaRPr lang="pt-BR" sz="1400" kern="1200"/>
        </a:p>
      </dsp:txBody>
      <dsp:txXfrm>
        <a:off x="0" y="424424"/>
        <a:ext cx="1800200" cy="10760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2B60F-AA27-4EE4-B7B6-213736CAB69D}">
      <dsp:nvSpPr>
        <dsp:cNvPr id="0" name=""/>
        <dsp:cNvSpPr/>
      </dsp:nvSpPr>
      <dsp:spPr>
        <a:xfrm>
          <a:off x="0" y="16947"/>
          <a:ext cx="1800200" cy="4032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smtClean="0"/>
            <a:t>Friedman test</a:t>
          </a:r>
          <a:endParaRPr lang="pt-BR" sz="1600" b="1" kern="1200" dirty="0"/>
        </a:p>
      </dsp:txBody>
      <dsp:txXfrm>
        <a:off x="0" y="16947"/>
        <a:ext cx="1800200" cy="403200"/>
      </dsp:txXfrm>
    </dsp:sp>
    <dsp:sp modelId="{8BA6CFB1-4684-4CEE-972D-DF523D0257C3}">
      <dsp:nvSpPr>
        <dsp:cNvPr id="0" name=""/>
        <dsp:cNvSpPr/>
      </dsp:nvSpPr>
      <dsp:spPr>
        <a:xfrm>
          <a:off x="0" y="420147"/>
          <a:ext cx="1800200" cy="614879"/>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p-value = 0.0175</a:t>
          </a:r>
          <a:endParaRPr lang="pt-BR" sz="1400" kern="1200" dirty="0"/>
        </a:p>
      </dsp:txBody>
      <dsp:txXfrm>
        <a:off x="0" y="420147"/>
        <a:ext cx="1800200" cy="6148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0BD6D-09F9-435E-AA0F-A3B9B79F40AB}">
      <dsp:nvSpPr>
        <dsp:cNvPr id="0" name=""/>
        <dsp:cNvSpPr/>
      </dsp:nvSpPr>
      <dsp:spPr>
        <a:xfrm>
          <a:off x="0" y="35424"/>
          <a:ext cx="1800200" cy="4320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err="1" smtClean="0"/>
            <a:t>Nemenyi</a:t>
          </a:r>
          <a:r>
            <a:rPr lang="en-US" sz="1600" b="1" kern="1200" dirty="0" smtClean="0"/>
            <a:t> post-test</a:t>
          </a:r>
          <a:endParaRPr lang="pt-BR" sz="1600" b="1" kern="1200" dirty="0"/>
        </a:p>
      </dsp:txBody>
      <dsp:txXfrm>
        <a:off x="0" y="35424"/>
        <a:ext cx="1800200" cy="432000"/>
      </dsp:txXfrm>
    </dsp:sp>
    <dsp:sp modelId="{1CD9F53D-B7AD-4720-8F21-A9069F7401B9}">
      <dsp:nvSpPr>
        <dsp:cNvPr id="0" name=""/>
        <dsp:cNvSpPr/>
      </dsp:nvSpPr>
      <dsp:spPr>
        <a:xfrm>
          <a:off x="0" y="467424"/>
          <a:ext cx="1800200" cy="658800"/>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No difference</a:t>
          </a:r>
          <a:endParaRPr lang="pt-BR" sz="1400" kern="1200" dirty="0"/>
        </a:p>
      </dsp:txBody>
      <dsp:txXfrm>
        <a:off x="0" y="467424"/>
        <a:ext cx="1800200" cy="658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2B60F-AA27-4EE4-B7B6-213736CAB69D}">
      <dsp:nvSpPr>
        <dsp:cNvPr id="0" name=""/>
        <dsp:cNvSpPr/>
      </dsp:nvSpPr>
      <dsp:spPr>
        <a:xfrm>
          <a:off x="0" y="16947"/>
          <a:ext cx="1636545" cy="4032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smtClean="0"/>
            <a:t>Friedman test</a:t>
          </a:r>
          <a:endParaRPr lang="pt-BR" sz="1600" b="1" kern="1200" dirty="0"/>
        </a:p>
      </dsp:txBody>
      <dsp:txXfrm>
        <a:off x="0" y="16947"/>
        <a:ext cx="1636545" cy="403200"/>
      </dsp:txXfrm>
    </dsp:sp>
    <dsp:sp modelId="{8BA6CFB1-4684-4CEE-972D-DF523D0257C3}">
      <dsp:nvSpPr>
        <dsp:cNvPr id="0" name=""/>
        <dsp:cNvSpPr/>
      </dsp:nvSpPr>
      <dsp:spPr>
        <a:xfrm>
          <a:off x="0" y="420147"/>
          <a:ext cx="1636545" cy="614879"/>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p-value = 2.63e-13</a:t>
          </a:r>
          <a:endParaRPr lang="pt-BR" sz="1400" kern="1200" dirty="0"/>
        </a:p>
      </dsp:txBody>
      <dsp:txXfrm>
        <a:off x="0" y="420147"/>
        <a:ext cx="1636545" cy="6148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0BD6D-09F9-435E-AA0F-A3B9B79F40AB}">
      <dsp:nvSpPr>
        <dsp:cNvPr id="0" name=""/>
        <dsp:cNvSpPr/>
      </dsp:nvSpPr>
      <dsp:spPr>
        <a:xfrm>
          <a:off x="0" y="62779"/>
          <a:ext cx="1636545" cy="577363"/>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err="1" smtClean="0"/>
            <a:t>Nemenyi</a:t>
          </a:r>
          <a:r>
            <a:rPr lang="en-US" sz="1600" b="1" kern="1200" dirty="0" smtClean="0"/>
            <a:t> post-test</a:t>
          </a:r>
          <a:endParaRPr lang="pt-BR" sz="1600" b="1" kern="1200" dirty="0"/>
        </a:p>
      </dsp:txBody>
      <dsp:txXfrm>
        <a:off x="0" y="62779"/>
        <a:ext cx="1636545" cy="577363"/>
      </dsp:txXfrm>
    </dsp:sp>
    <dsp:sp modelId="{1CD9F53D-B7AD-4720-8F21-A9069F7401B9}">
      <dsp:nvSpPr>
        <dsp:cNvPr id="0" name=""/>
        <dsp:cNvSpPr/>
      </dsp:nvSpPr>
      <dsp:spPr>
        <a:xfrm>
          <a:off x="0" y="640143"/>
          <a:ext cx="1636545" cy="1712880"/>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t>RF and </a:t>
          </a:r>
          <a:r>
            <a:rPr lang="en-US" sz="1200" kern="1200" dirty="0" smtClean="0"/>
            <a:t>SVM </a:t>
          </a:r>
          <a:endParaRPr lang="pt-BR" sz="1200" kern="1200" dirty="0"/>
        </a:p>
        <a:p>
          <a:pPr marL="228600" lvl="2" indent="-114300" algn="l" defTabSz="533400" rtl="0">
            <a:lnSpc>
              <a:spcPct val="90000"/>
            </a:lnSpc>
            <a:spcBef>
              <a:spcPct val="0"/>
            </a:spcBef>
            <a:spcAft>
              <a:spcPct val="15000"/>
            </a:spcAft>
            <a:buChar char="••"/>
          </a:pPr>
          <a:r>
            <a:rPr lang="en-US" sz="1200" kern="1200" dirty="0" smtClean="0"/>
            <a:t>p-value = 0.0006</a:t>
          </a:r>
          <a:endParaRPr lang="pt-BR" sz="1200" kern="1200" dirty="0"/>
        </a:p>
        <a:p>
          <a:pPr marL="114300" lvl="1" indent="-114300" algn="l" defTabSz="533400" rtl="0">
            <a:lnSpc>
              <a:spcPct val="90000"/>
            </a:lnSpc>
            <a:spcBef>
              <a:spcPct val="0"/>
            </a:spcBef>
            <a:spcAft>
              <a:spcPct val="15000"/>
            </a:spcAft>
            <a:buChar char="••"/>
          </a:pPr>
          <a:r>
            <a:rPr lang="en-US" sz="1200" kern="1200" dirty="0" smtClean="0"/>
            <a:t>RF and J48 </a:t>
          </a:r>
          <a:endParaRPr lang="pt-BR" sz="1200" kern="1200" dirty="0"/>
        </a:p>
        <a:p>
          <a:pPr marL="228600" lvl="2" indent="-114300" algn="l" defTabSz="533400" rtl="0">
            <a:lnSpc>
              <a:spcPct val="90000"/>
            </a:lnSpc>
            <a:spcBef>
              <a:spcPct val="0"/>
            </a:spcBef>
            <a:spcAft>
              <a:spcPct val="15000"/>
            </a:spcAft>
            <a:buChar char="••"/>
          </a:pPr>
          <a:r>
            <a:rPr lang="en-US" sz="1200" kern="1200" dirty="0" smtClean="0"/>
            <a:t>p-value = 0.0003</a:t>
          </a:r>
          <a:endParaRPr lang="pt-BR" sz="1200" kern="1200" dirty="0"/>
        </a:p>
        <a:p>
          <a:pPr marL="114300" lvl="1" indent="-114300" algn="l" defTabSz="533400" rtl="0">
            <a:lnSpc>
              <a:spcPct val="90000"/>
            </a:lnSpc>
            <a:spcBef>
              <a:spcPct val="0"/>
            </a:spcBef>
            <a:spcAft>
              <a:spcPct val="15000"/>
            </a:spcAft>
            <a:buChar char="••"/>
          </a:pPr>
          <a:r>
            <a:rPr lang="pt-BR" sz="1200" kern="1200" dirty="0" smtClean="0"/>
            <a:t>RF </a:t>
          </a:r>
          <a:r>
            <a:rPr lang="pt-BR" sz="1200" kern="1200" dirty="0" err="1" smtClean="0"/>
            <a:t>and</a:t>
          </a:r>
          <a:r>
            <a:rPr lang="pt-BR" sz="1200" kern="1200" dirty="0" smtClean="0"/>
            <a:t> NB</a:t>
          </a:r>
          <a:endParaRPr lang="pt-BR" sz="1200" kern="1200" dirty="0"/>
        </a:p>
        <a:p>
          <a:pPr marL="228600" lvl="2" indent="-114300" algn="l" defTabSz="533400" rtl="0">
            <a:lnSpc>
              <a:spcPct val="90000"/>
            </a:lnSpc>
            <a:spcBef>
              <a:spcPct val="0"/>
            </a:spcBef>
            <a:spcAft>
              <a:spcPct val="15000"/>
            </a:spcAft>
            <a:buChar char="••"/>
          </a:pPr>
          <a:r>
            <a:rPr lang="pt-BR" sz="1200" kern="1200" dirty="0" smtClean="0"/>
            <a:t>p-</a:t>
          </a:r>
          <a:r>
            <a:rPr lang="pt-BR" sz="1200" kern="1200" dirty="0" err="1" smtClean="0"/>
            <a:t>value</a:t>
          </a:r>
          <a:r>
            <a:rPr lang="pt-BR" sz="1200" kern="1200" dirty="0" smtClean="0"/>
            <a:t> = 1.6e-13</a:t>
          </a:r>
          <a:endParaRPr lang="pt-BR" sz="1200" kern="1200" dirty="0"/>
        </a:p>
        <a:p>
          <a:pPr marL="114300" lvl="1" indent="-114300" algn="l" defTabSz="533400" rtl="0">
            <a:lnSpc>
              <a:spcPct val="90000"/>
            </a:lnSpc>
            <a:spcBef>
              <a:spcPct val="0"/>
            </a:spcBef>
            <a:spcAft>
              <a:spcPct val="15000"/>
            </a:spcAft>
            <a:buChar char="••"/>
          </a:pPr>
          <a:r>
            <a:rPr lang="pt-BR" sz="1200" kern="1200" dirty="0" smtClean="0"/>
            <a:t>RF </a:t>
          </a:r>
          <a:r>
            <a:rPr lang="pt-BR" sz="1200" kern="1200" dirty="0" err="1" smtClean="0"/>
            <a:t>and</a:t>
          </a:r>
          <a:r>
            <a:rPr lang="pt-BR" sz="1200" kern="1200" dirty="0" smtClean="0"/>
            <a:t> </a:t>
          </a:r>
          <a:r>
            <a:rPr lang="pt-BR" sz="1200" i="1" kern="1200" dirty="0" smtClean="0"/>
            <a:t>k</a:t>
          </a:r>
          <a:r>
            <a:rPr lang="pt-BR" sz="1200" kern="1200" dirty="0" smtClean="0"/>
            <a:t>-NN</a:t>
          </a:r>
          <a:endParaRPr lang="pt-BR" sz="1200" kern="1200" dirty="0"/>
        </a:p>
        <a:p>
          <a:pPr marL="228600" lvl="2" indent="-114300" algn="l" defTabSz="533400" rtl="0">
            <a:lnSpc>
              <a:spcPct val="90000"/>
            </a:lnSpc>
            <a:spcBef>
              <a:spcPct val="0"/>
            </a:spcBef>
            <a:spcAft>
              <a:spcPct val="15000"/>
            </a:spcAft>
            <a:buChar char="••"/>
          </a:pPr>
          <a:r>
            <a:rPr lang="pt-BR" sz="1200" kern="1200" dirty="0" smtClean="0"/>
            <a:t>No </a:t>
          </a:r>
          <a:r>
            <a:rPr lang="en-US" sz="1200" kern="1200" noProof="0" dirty="0" smtClean="0"/>
            <a:t>difference</a:t>
          </a:r>
          <a:endParaRPr lang="en-US" sz="1200" kern="1200" noProof="0" dirty="0"/>
        </a:p>
      </dsp:txBody>
      <dsp:txXfrm>
        <a:off x="0" y="640143"/>
        <a:ext cx="1636545" cy="1712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2B60F-AA27-4EE4-B7B6-213736CAB69D}">
      <dsp:nvSpPr>
        <dsp:cNvPr id="0" name=""/>
        <dsp:cNvSpPr/>
      </dsp:nvSpPr>
      <dsp:spPr>
        <a:xfrm>
          <a:off x="0" y="16947"/>
          <a:ext cx="1800200" cy="4032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smtClean="0"/>
            <a:t>Friedman test</a:t>
          </a:r>
          <a:endParaRPr lang="pt-BR" sz="1600" b="1" kern="1200" dirty="0"/>
        </a:p>
      </dsp:txBody>
      <dsp:txXfrm>
        <a:off x="0" y="16947"/>
        <a:ext cx="1800200" cy="403200"/>
      </dsp:txXfrm>
    </dsp:sp>
    <dsp:sp modelId="{8BA6CFB1-4684-4CEE-972D-DF523D0257C3}">
      <dsp:nvSpPr>
        <dsp:cNvPr id="0" name=""/>
        <dsp:cNvSpPr/>
      </dsp:nvSpPr>
      <dsp:spPr>
        <a:xfrm>
          <a:off x="0" y="420147"/>
          <a:ext cx="1800200" cy="614879"/>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p-value = 2.2e-16</a:t>
          </a:r>
          <a:endParaRPr lang="pt-BR" sz="1400" kern="1200" dirty="0"/>
        </a:p>
      </dsp:txBody>
      <dsp:txXfrm>
        <a:off x="0" y="420147"/>
        <a:ext cx="1800200" cy="61487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0BD6D-09F9-435E-AA0F-A3B9B79F40AB}">
      <dsp:nvSpPr>
        <dsp:cNvPr id="0" name=""/>
        <dsp:cNvSpPr/>
      </dsp:nvSpPr>
      <dsp:spPr>
        <a:xfrm>
          <a:off x="0" y="35424"/>
          <a:ext cx="1800200" cy="432000"/>
        </a:xfrm>
        <a:prstGeom prst="rect">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rtl="0">
            <a:lnSpc>
              <a:spcPct val="90000"/>
            </a:lnSpc>
            <a:spcBef>
              <a:spcPct val="0"/>
            </a:spcBef>
            <a:spcAft>
              <a:spcPct val="35000"/>
            </a:spcAft>
          </a:pPr>
          <a:r>
            <a:rPr lang="en-US" sz="1600" b="1" kern="1200" dirty="0" err="1" smtClean="0"/>
            <a:t>Nemenyi</a:t>
          </a:r>
          <a:r>
            <a:rPr lang="en-US" sz="1600" b="1" kern="1200" dirty="0" smtClean="0"/>
            <a:t> post-test</a:t>
          </a:r>
          <a:endParaRPr lang="pt-BR" sz="1600" b="1" kern="1200" dirty="0"/>
        </a:p>
      </dsp:txBody>
      <dsp:txXfrm>
        <a:off x="0" y="35424"/>
        <a:ext cx="1800200" cy="432000"/>
      </dsp:txXfrm>
    </dsp:sp>
    <dsp:sp modelId="{1CD9F53D-B7AD-4720-8F21-A9069F7401B9}">
      <dsp:nvSpPr>
        <dsp:cNvPr id="0" name=""/>
        <dsp:cNvSpPr/>
      </dsp:nvSpPr>
      <dsp:spPr>
        <a:xfrm>
          <a:off x="0" y="467424"/>
          <a:ext cx="1800200" cy="658800"/>
        </a:xfrm>
        <a:prstGeom prst="rect">
          <a:avLst/>
        </a:prstGeom>
        <a:solidFill>
          <a:schemeClr val="accent3">
            <a:lumMod val="20000"/>
            <a:lumOff val="80000"/>
            <a:alpha val="90000"/>
          </a:schemeClr>
        </a:solidFill>
        <a:ln w="25400" cap="flat" cmpd="sng" algn="ctr">
          <a:solidFill>
            <a:schemeClr val="accent3">
              <a:lumMod val="20000"/>
              <a:lumOff val="80000"/>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No difference</a:t>
          </a:r>
          <a:endParaRPr lang="pt-BR" sz="1400" kern="1200" dirty="0"/>
        </a:p>
      </dsp:txBody>
      <dsp:txXfrm>
        <a:off x="0" y="467424"/>
        <a:ext cx="1800200" cy="658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9F7DF-78E5-416E-9CFC-6444109AD54B}" type="datetimeFigureOut">
              <a:rPr lang="pt-BR" smtClean="0"/>
              <a:pPr/>
              <a:t>11/04/2015</a:t>
            </a:fld>
            <a:endParaRPr lang="pt-BR"/>
          </a:p>
        </p:txBody>
      </p:sp>
      <p:sp>
        <p:nvSpPr>
          <p:cNvPr id="4" name="Espaço Reservado para Imagem de Sli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6768D-756A-4A93-AFB3-3AF6428EC1FC}" type="slidenum">
              <a:rPr lang="pt-BR" smtClean="0"/>
              <a:pPr/>
              <a:t>‹nº›</a:t>
            </a:fld>
            <a:endParaRPr lang="pt-BR"/>
          </a:p>
        </p:txBody>
      </p:sp>
    </p:spTree>
    <p:extLst>
      <p:ext uri="{BB962C8B-B14F-4D97-AF65-F5344CB8AC3E}">
        <p14:creationId xmlns:p14="http://schemas.microsoft.com/office/powerpoint/2010/main" val="2491688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a:t>
            </a:fld>
            <a:endParaRPr lang="pt-BR"/>
          </a:p>
        </p:txBody>
      </p:sp>
    </p:spTree>
    <p:extLst>
      <p:ext uri="{BB962C8B-B14F-4D97-AF65-F5344CB8AC3E}">
        <p14:creationId xmlns:p14="http://schemas.microsoft.com/office/powerpoint/2010/main" val="191710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attributes used in the experiments characterize the collaborator, the contribution, and social interactions between the collaborators and projects.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attributes referring to lines of code and number of changed files were extracted directly from the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repositories.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class attribute of the problem is the final developer. We ignored attributes created or changed after the submission of the pull request, such as comments.</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10</a:t>
            </a:fld>
            <a:endParaRPr lang="pt-BR"/>
          </a:p>
        </p:txBody>
      </p:sp>
    </p:spTree>
    <p:extLst>
      <p:ext uri="{BB962C8B-B14F-4D97-AF65-F5344CB8AC3E}">
        <p14:creationId xmlns:p14="http://schemas.microsoft.com/office/powerpoint/2010/main" val="451629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I am going to discuss about the results.</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11</a:t>
            </a:fld>
            <a:endParaRPr lang="pt-BR"/>
          </a:p>
        </p:txBody>
      </p:sp>
    </p:spTree>
    <p:extLst>
      <p:ext uri="{BB962C8B-B14F-4D97-AF65-F5344CB8AC3E}">
        <p14:creationId xmlns:p14="http://schemas.microsoft.com/office/powerpoint/2010/main" val="238041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In a preliminary experiment, we evaluate the kernels of the Support Vector Machine classifier input parameter.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figure shows the boxplots of the accuracy values in each kernel. Using the Friedman test, the null hypothesis was rejected, indicating that there is a statistical difference between the results of the experiment.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the </a:t>
            </a:r>
            <a:r>
              <a:rPr lang="en-US" sz="1200" kern="1200" dirty="0" err="1" smtClean="0">
                <a:solidFill>
                  <a:schemeClr val="tx1"/>
                </a:solidFill>
                <a:effectLst/>
                <a:latin typeface="+mn-lt"/>
                <a:ea typeface="+mn-ea"/>
                <a:cs typeface="+mn-cs"/>
              </a:rPr>
              <a:t>Nemenyi</a:t>
            </a:r>
            <a:r>
              <a:rPr lang="en-US" sz="1200" kern="1200" dirty="0" smtClean="0">
                <a:solidFill>
                  <a:schemeClr val="tx1"/>
                </a:solidFill>
                <a:effectLst/>
                <a:latin typeface="+mn-lt"/>
                <a:ea typeface="+mn-ea"/>
                <a:cs typeface="+mn-cs"/>
              </a:rPr>
              <a:t> post-test, we could observe that </a:t>
            </a:r>
            <a:r>
              <a:rPr lang="en-US" sz="1200" kern="1200" dirty="0" err="1" smtClean="0">
                <a:solidFill>
                  <a:schemeClr val="tx1"/>
                </a:solidFill>
                <a:effectLst/>
                <a:latin typeface="+mn-lt"/>
                <a:ea typeface="+mn-ea"/>
                <a:cs typeface="+mn-cs"/>
              </a:rPr>
              <a:t>Puk</a:t>
            </a:r>
            <a:r>
              <a:rPr lang="en-US" sz="1200" kern="1200" dirty="0" smtClean="0">
                <a:solidFill>
                  <a:schemeClr val="tx1"/>
                </a:solidFill>
                <a:effectLst/>
                <a:latin typeface="+mn-lt"/>
                <a:ea typeface="+mn-ea"/>
                <a:cs typeface="+mn-cs"/>
              </a:rPr>
              <a:t> kernel was statistically better than Polynomial and RBF kernels.</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12</a:t>
            </a:fld>
            <a:endParaRPr lang="pt-BR"/>
          </a:p>
        </p:txBody>
      </p:sp>
    </p:spTree>
    <p:extLst>
      <p:ext uri="{BB962C8B-B14F-4D97-AF65-F5344CB8AC3E}">
        <p14:creationId xmlns:p14="http://schemas.microsoft.com/office/powerpoint/2010/main" val="538274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also evaluate the k input parameter of the k-Nearest</a:t>
            </a:r>
            <a:r>
              <a:rPr lang="en-US" sz="1200" kern="1200" baseline="0" dirty="0" smtClean="0">
                <a:solidFill>
                  <a:schemeClr val="tx1"/>
                </a:solidFill>
                <a:effectLst/>
                <a:latin typeface="+mn-lt"/>
                <a:ea typeface="+mn-ea"/>
                <a:cs typeface="+mn-cs"/>
              </a:rPr>
              <a:t> Neighbors</a:t>
            </a:r>
            <a:r>
              <a:rPr lang="en-US" sz="1200" kern="1200" dirty="0" smtClean="0">
                <a:solidFill>
                  <a:schemeClr val="tx1"/>
                </a:solidFill>
                <a:effectLst/>
                <a:latin typeface="+mn-lt"/>
                <a:ea typeface="+mn-ea"/>
                <a:cs typeface="+mn-cs"/>
              </a:rPr>
              <a:t> classifier.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Figure shows the boxplots of the accuracy values for the k variations, sorted by the median values.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Friedman test, the statistical difference was also accepted.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a:t>
            </a:r>
            <a:r>
              <a:rPr lang="en-US" sz="1200" kern="1200" dirty="0" err="1" smtClean="0">
                <a:solidFill>
                  <a:schemeClr val="tx1"/>
                </a:solidFill>
                <a:effectLst/>
                <a:latin typeface="+mn-lt"/>
                <a:ea typeface="+mn-ea"/>
                <a:cs typeface="+mn-cs"/>
              </a:rPr>
              <a:t>Nemenyi</a:t>
            </a:r>
            <a:r>
              <a:rPr lang="en-US" sz="1200" kern="1200" dirty="0" smtClean="0">
                <a:solidFill>
                  <a:schemeClr val="tx1"/>
                </a:solidFill>
                <a:effectLst/>
                <a:latin typeface="+mn-lt"/>
                <a:ea typeface="+mn-ea"/>
                <a:cs typeface="+mn-cs"/>
              </a:rPr>
              <a:t> post-test showed no statistical difference among the top variations. So, the variation with k = 5 was chosen as it obtained the most number of victories among the variations.</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13</a:t>
            </a:fld>
            <a:endParaRPr lang="pt-BR"/>
          </a:p>
        </p:txBody>
      </p:sp>
    </p:spTree>
    <p:extLst>
      <p:ext uri="{BB962C8B-B14F-4D97-AF65-F5344CB8AC3E}">
        <p14:creationId xmlns:p14="http://schemas.microsoft.com/office/powerpoint/2010/main" val="118950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This table shows in the core team column the amount of developers that analyzed pull requests in each project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MC column represents the majority class, </a:t>
            </a:r>
            <a:r>
              <a:rPr lang="en-US" sz="1200" u="sng" kern="1200" dirty="0" smtClean="0">
                <a:solidFill>
                  <a:schemeClr val="tx1"/>
                </a:solidFill>
                <a:effectLst/>
                <a:latin typeface="+mn-lt"/>
                <a:ea typeface="+mn-ea"/>
                <a:cs typeface="+mn-cs"/>
              </a:rPr>
              <a:t>in other words, the highest percentage of pull requests analyzed by a single developer</a:t>
            </a:r>
            <a:r>
              <a:rPr lang="en-US" sz="1200" kern="1200" dirty="0" smtClean="0">
                <a:solidFill>
                  <a:schemeClr val="tx1"/>
                </a:solidFill>
                <a:effectLst/>
                <a:latin typeface="+mn-lt"/>
                <a:ea typeface="+mn-ea"/>
                <a:cs typeface="+mn-cs"/>
              </a:rPr>
              <a:t>.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other columns shows the accuracies of the classifiers: Naive Bayes, J48, Random Forest, k-NN and SVM.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first, accuracies of the projects </a:t>
            </a:r>
            <a:r>
              <a:rPr lang="en-US" sz="1200" kern="1200" dirty="0" err="1" smtClean="0">
                <a:solidFill>
                  <a:schemeClr val="tx1"/>
                </a:solidFill>
                <a:effectLst/>
                <a:latin typeface="+mn-lt"/>
                <a:ea typeface="+mn-ea"/>
                <a:cs typeface="+mn-cs"/>
              </a:rPr>
              <a:t>gaia</a:t>
            </a:r>
            <a:r>
              <a:rPr lang="en-US" sz="1200" kern="1200" dirty="0" smtClean="0">
                <a:solidFill>
                  <a:schemeClr val="tx1"/>
                </a:solidFill>
                <a:effectLst/>
                <a:latin typeface="+mn-lt"/>
                <a:ea typeface="+mn-ea"/>
                <a:cs typeface="+mn-cs"/>
              </a:rPr>
              <a:t> 45%, </a:t>
            </a:r>
            <a:r>
              <a:rPr lang="en-US" sz="1200" kern="1200" dirty="0" err="1" smtClean="0">
                <a:solidFill>
                  <a:schemeClr val="tx1"/>
                </a:solidFill>
                <a:effectLst/>
                <a:latin typeface="+mn-lt"/>
                <a:ea typeface="+mn-ea"/>
                <a:cs typeface="+mn-cs"/>
              </a:rPr>
              <a:t>katello</a:t>
            </a:r>
            <a:r>
              <a:rPr lang="en-US" sz="1200" kern="1200" dirty="0" smtClean="0">
                <a:solidFill>
                  <a:schemeClr val="tx1"/>
                </a:solidFill>
                <a:effectLst/>
                <a:latin typeface="+mn-lt"/>
                <a:ea typeface="+mn-ea"/>
                <a:cs typeface="+mn-cs"/>
              </a:rPr>
              <a:t> 35%, and titanium mobile 60%, may seem low.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However, the Random Forest was able to improve the majority class percentage by 103% in </a:t>
            </a:r>
            <a:r>
              <a:rPr lang="en-US" sz="1200" kern="1200" dirty="0" err="1" smtClean="0">
                <a:solidFill>
                  <a:schemeClr val="tx1"/>
                </a:solidFill>
                <a:effectLst/>
                <a:latin typeface="+mn-lt"/>
                <a:ea typeface="+mn-ea"/>
                <a:cs typeface="+mn-cs"/>
              </a:rPr>
              <a:t>gaia</a:t>
            </a:r>
            <a:r>
              <a:rPr lang="en-US" sz="1200" kern="1200" dirty="0" smtClean="0">
                <a:solidFill>
                  <a:schemeClr val="tx1"/>
                </a:solidFill>
                <a:effectLst/>
                <a:latin typeface="+mn-lt"/>
                <a:ea typeface="+mn-ea"/>
                <a:cs typeface="+mn-cs"/>
              </a:rPr>
              <a:t>, 187% in </a:t>
            </a:r>
            <a:r>
              <a:rPr lang="en-US" sz="1200" kern="1200" dirty="0" err="1" smtClean="0">
                <a:solidFill>
                  <a:schemeClr val="tx1"/>
                </a:solidFill>
                <a:effectLst/>
                <a:latin typeface="+mn-lt"/>
                <a:ea typeface="+mn-ea"/>
                <a:cs typeface="+mn-cs"/>
              </a:rPr>
              <a:t>katello</a:t>
            </a:r>
            <a:r>
              <a:rPr lang="en-US" sz="1200" kern="1200" dirty="0" smtClean="0">
                <a:solidFill>
                  <a:schemeClr val="tx1"/>
                </a:solidFill>
                <a:effectLst/>
                <a:latin typeface="+mn-lt"/>
                <a:ea typeface="+mn-ea"/>
                <a:cs typeface="+mn-cs"/>
              </a:rPr>
              <a:t>, and 236% in titanium mobile.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this experiment, the statistical difference was accepted once again in the Friedman test.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a:t>
            </a:r>
            <a:r>
              <a:rPr lang="en-US" sz="1200" kern="1200" dirty="0" err="1" smtClean="0">
                <a:solidFill>
                  <a:schemeClr val="tx1"/>
                </a:solidFill>
                <a:effectLst/>
                <a:latin typeface="+mn-lt"/>
                <a:ea typeface="+mn-ea"/>
                <a:cs typeface="+mn-cs"/>
              </a:rPr>
              <a:t>Nemenyi</a:t>
            </a:r>
            <a:r>
              <a:rPr lang="en-US" sz="1200" kern="1200" dirty="0" smtClean="0">
                <a:solidFill>
                  <a:schemeClr val="tx1"/>
                </a:solidFill>
                <a:effectLst/>
                <a:latin typeface="+mn-lt"/>
                <a:ea typeface="+mn-ea"/>
                <a:cs typeface="+mn-cs"/>
              </a:rPr>
              <a:t> post-test, the Random Forest obtained statistically better results compared to SVM (</a:t>
            </a:r>
            <a:r>
              <a:rPr lang="en-US" sz="1200" kern="1200" dirty="0" err="1" smtClean="0">
                <a:solidFill>
                  <a:schemeClr val="tx1"/>
                </a:solidFill>
                <a:effectLst/>
                <a:latin typeface="+mn-lt"/>
                <a:ea typeface="+mn-ea"/>
                <a:cs typeface="+mn-cs"/>
              </a:rPr>
              <a:t>Puk</a:t>
            </a:r>
            <a:r>
              <a:rPr lang="en-US" sz="1200" kern="1200" dirty="0" smtClean="0">
                <a:solidFill>
                  <a:schemeClr val="tx1"/>
                </a:solidFill>
                <a:effectLst/>
                <a:latin typeface="+mn-lt"/>
                <a:ea typeface="+mn-ea"/>
                <a:cs typeface="+mn-cs"/>
              </a:rPr>
              <a:t>), J48 and NB. However, we could not observe statistical difference between Random Forest and </a:t>
            </a:r>
            <a:r>
              <a:rPr lang="en-US" sz="1200" i="1" kern="1200" dirty="0" smtClean="0">
                <a:solidFill>
                  <a:schemeClr val="tx1"/>
                </a:solidFill>
                <a:effectLst/>
                <a:latin typeface="+mn-lt"/>
                <a:ea typeface="+mn-ea"/>
                <a:cs typeface="+mn-cs"/>
              </a:rPr>
              <a:t>k</a:t>
            </a:r>
            <a:r>
              <a:rPr lang="en-US" sz="1200" kern="1200" dirty="0" smtClean="0">
                <a:solidFill>
                  <a:schemeClr val="tx1"/>
                </a:solidFill>
                <a:effectLst/>
                <a:latin typeface="+mn-lt"/>
                <a:ea typeface="+mn-ea"/>
                <a:cs typeface="+mn-cs"/>
              </a:rPr>
              <a:t>-NN (k=5).</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14</a:t>
            </a:fld>
            <a:endParaRPr lang="pt-BR"/>
          </a:p>
        </p:txBody>
      </p:sp>
    </p:spTree>
    <p:extLst>
      <p:ext uri="{BB962C8B-B14F-4D97-AF65-F5344CB8AC3E}">
        <p14:creationId xmlns:p14="http://schemas.microsoft.com/office/powerpoint/2010/main" val="352337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recognized that sometimes the recommendation of a single developer might not work, as the recommended developer may be unavailable for some reason.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Aiming at mitigating this problem, we also evaluated the accuracy in the recommending a ranking of three developers.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figure shows the percentage of the three majority classes (MC bars). </a:t>
            </a:r>
            <a:r>
              <a:rPr lang="en-US" sz="1200" u="sng" kern="1200" dirty="0" smtClean="0">
                <a:solidFill>
                  <a:schemeClr val="tx1"/>
                </a:solidFill>
                <a:effectLst/>
                <a:latin typeface="+mn-lt"/>
                <a:ea typeface="+mn-ea"/>
                <a:cs typeface="+mn-cs"/>
              </a:rPr>
              <a:t>So, each color tone represents the first, second and third developer who analyzed the most pull requests </a:t>
            </a:r>
            <a:r>
              <a:rPr lang="en-US" sz="1200" kern="1200" dirty="0" smtClean="0">
                <a:solidFill>
                  <a:schemeClr val="tx1"/>
                </a:solidFill>
                <a:effectLst/>
                <a:latin typeface="+mn-lt"/>
                <a:ea typeface="+mn-ea"/>
                <a:cs typeface="+mn-cs"/>
              </a:rPr>
              <a:t>in each project</a:t>
            </a:r>
            <a:r>
              <a:rPr lang="en-US" sz="1200" u="sng" kern="1200" dirty="0" smtClean="0">
                <a:solidFill>
                  <a:schemeClr val="tx1"/>
                </a:solidFill>
                <a:effectLst/>
                <a:latin typeface="+mn-lt"/>
                <a:ea typeface="+mn-ea"/>
                <a:cs typeface="+mn-cs"/>
              </a:rPr>
              <a: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RF bars shows the percentage of success for the first three recommendations made by the Random Forest classifier. So, each color tone represents the percentage of accuracy provided by each recommendation when the developer that actually analyzed the pull request had been recommended.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can observe the results into following groups:</a:t>
            </a:r>
            <a:endParaRPr lang="pt-B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Projects that failed to present good results when considering the three Majority Classes.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ii) Projects in which the ranking reveals a promising strategy, significantly improving the success rate in the indication of three developers. </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15</a:t>
            </a:fld>
            <a:endParaRPr lang="pt-BR"/>
          </a:p>
        </p:txBody>
      </p:sp>
    </p:spTree>
    <p:extLst>
      <p:ext uri="{BB962C8B-B14F-4D97-AF65-F5344CB8AC3E}">
        <p14:creationId xmlns:p14="http://schemas.microsoft.com/office/powerpoint/2010/main" val="916795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I am going to discuss about the conclusions.</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16</a:t>
            </a:fld>
            <a:endParaRPr lang="pt-BR"/>
          </a:p>
        </p:txBody>
      </p:sp>
    </p:spTree>
    <p:extLst>
      <p:ext uri="{BB962C8B-B14F-4D97-AF65-F5344CB8AC3E}">
        <p14:creationId xmlns:p14="http://schemas.microsoft.com/office/powerpoint/2010/main" val="3020003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best accuracy in 76% of the projects was the Random Forest classifier using datasets with continuous attributes. </a:t>
            </a:r>
            <a:endParaRPr lang="pt-BR" sz="1200" kern="1200" dirty="0" smtClean="0">
              <a:solidFill>
                <a:schemeClr val="tx1"/>
              </a:solidFill>
              <a:effectLst/>
              <a:latin typeface="+mn-lt"/>
              <a:ea typeface="+mn-ea"/>
              <a:cs typeface="+mn-cs"/>
            </a:endParaRPr>
          </a:p>
          <a:p>
            <a:r>
              <a:rPr lang="en-US" dirty="0" smtClean="0"/>
              <a:t>The accuracy for developer assignment was significantly increased in the ranking</a:t>
            </a:r>
          </a:p>
          <a:p>
            <a:r>
              <a:rPr lang="en-US" sz="1200" kern="1200" dirty="0" smtClean="0">
                <a:solidFill>
                  <a:schemeClr val="tx1"/>
                </a:solidFill>
                <a:effectLst/>
                <a:latin typeface="+mn-lt"/>
                <a:ea typeface="+mn-ea"/>
                <a:cs typeface="+mn-cs"/>
              </a:rPr>
              <a:t>The ranking approach did not produce good results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few projects</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in future work we intend to investigate new predictive attributes, such as source code metrics.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use of attribute selection strategies might improve the accuracies of our approach.</a:t>
            </a:r>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17</a:t>
            </a:fld>
            <a:endParaRPr lang="pt-BR"/>
          </a:p>
        </p:txBody>
      </p:sp>
    </p:spTree>
    <p:extLst>
      <p:ext uri="{BB962C8B-B14F-4D97-AF65-F5344CB8AC3E}">
        <p14:creationId xmlns:p14="http://schemas.microsoft.com/office/powerpoint/2010/main" val="2700412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
            </a:r>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18</a:t>
            </a:fld>
            <a:endParaRPr lang="pt-BR"/>
          </a:p>
        </p:txBody>
      </p:sp>
    </p:spTree>
    <p:extLst>
      <p:ext uri="{BB962C8B-B14F-4D97-AF65-F5344CB8AC3E}">
        <p14:creationId xmlns:p14="http://schemas.microsoft.com/office/powerpoint/2010/main" val="1940711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19</a:t>
            </a:fld>
            <a:endParaRPr lang="pt-BR"/>
          </a:p>
        </p:txBody>
      </p:sp>
    </p:spTree>
    <p:extLst>
      <p:ext uri="{BB962C8B-B14F-4D97-AF65-F5344CB8AC3E}">
        <p14:creationId xmlns:p14="http://schemas.microsoft.com/office/powerpoint/2010/main" val="253115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This presentation is organized into four sections.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Introduction, I am going to discuss what motivated us to work on this paper.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section of materials and methods, I will present the methodology, projects, and attributes used in the experiments.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 results and discussion section, I will present the accuracies of the algorithms and analysis of developer’s ranking for analyzing pull requests.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the conclusions and recommendations for future work.</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2</a:t>
            </a:fld>
            <a:endParaRPr lang="pt-BR"/>
          </a:p>
        </p:txBody>
      </p:sp>
    </p:spTree>
    <p:extLst>
      <p:ext uri="{BB962C8B-B14F-4D97-AF65-F5344CB8AC3E}">
        <p14:creationId xmlns:p14="http://schemas.microsoft.com/office/powerpoint/2010/main" val="1530095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noProof="0" dirty="0" smtClean="0">
                <a:solidFill>
                  <a:schemeClr val="tx1"/>
                </a:solidFill>
                <a:effectLst/>
                <a:latin typeface="+mn-lt"/>
                <a:ea typeface="+mn-ea"/>
                <a:cs typeface="+mn-cs"/>
              </a:rPr>
              <a:t>Now, I am going to discuss the introduction.</a:t>
            </a:r>
            <a:endParaRPr lang="en-US" noProof="0"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3</a:t>
            </a:fld>
            <a:endParaRPr lang="pt-BR"/>
          </a:p>
        </p:txBody>
      </p:sp>
    </p:spTree>
    <p:extLst>
      <p:ext uri="{BB962C8B-B14F-4D97-AF65-F5344CB8AC3E}">
        <p14:creationId xmlns:p14="http://schemas.microsoft.com/office/powerpoint/2010/main" val="866236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noProof="0" dirty="0" smtClean="0">
                <a:solidFill>
                  <a:schemeClr val="tx1"/>
                </a:solidFill>
                <a:effectLst/>
                <a:latin typeface="+mn-lt"/>
                <a:ea typeface="+mn-ea"/>
                <a:cs typeface="+mn-cs"/>
              </a:rPr>
              <a:t>Aiming at facilitating the collaborative software development, many open source projects have adopted the pull request model. </a:t>
            </a:r>
          </a:p>
          <a:p>
            <a:r>
              <a:rPr lang="en-US" sz="1200" kern="1200" noProof="0" dirty="0" smtClean="0">
                <a:solidFill>
                  <a:schemeClr val="tx1"/>
                </a:solidFill>
                <a:effectLst/>
                <a:latin typeface="+mn-lt"/>
                <a:ea typeface="+mn-ea"/>
                <a:cs typeface="+mn-cs"/>
              </a:rPr>
              <a:t>This workflow allows the sharing of the main repository in which any developers has reading permission. </a:t>
            </a:r>
          </a:p>
          <a:p>
            <a:r>
              <a:rPr lang="en-US" sz="1200" kern="1200" noProof="0" dirty="0" smtClean="0">
                <a:solidFill>
                  <a:schemeClr val="tx1"/>
                </a:solidFill>
                <a:effectLst/>
                <a:latin typeface="+mn-lt"/>
                <a:ea typeface="+mn-ea"/>
                <a:cs typeface="+mn-cs"/>
              </a:rPr>
              <a:t>The collaborator can create a copy of the main repository on the server (fork), which happens to be writable. </a:t>
            </a:r>
          </a:p>
          <a:p>
            <a:r>
              <a:rPr lang="en-US" sz="1200" kern="1200" noProof="0" dirty="0" smtClean="0">
                <a:solidFill>
                  <a:schemeClr val="tx1"/>
                </a:solidFill>
                <a:effectLst/>
                <a:latin typeface="+mn-lt"/>
                <a:ea typeface="+mn-ea"/>
                <a:cs typeface="+mn-cs"/>
              </a:rPr>
              <a:t>The collaborator copies this fork to his workstation (clone), makes changes locally (commit) and incorporates in the fork (push). </a:t>
            </a:r>
          </a:p>
          <a:p>
            <a:r>
              <a:rPr lang="en-US" sz="1200" kern="1200" noProof="0" dirty="0" smtClean="0">
                <a:solidFill>
                  <a:schemeClr val="tx1"/>
                </a:solidFill>
                <a:effectLst/>
                <a:latin typeface="+mn-lt"/>
                <a:ea typeface="+mn-ea"/>
                <a:cs typeface="+mn-cs"/>
              </a:rPr>
              <a:t>However, for the set of changes to take effect in the main repository, the collaborator needs to send a pull request, so he does not have writing permission on it. </a:t>
            </a:r>
          </a:p>
          <a:p>
            <a:r>
              <a:rPr lang="en-US" sz="1200" kern="1200" noProof="0" dirty="0" smtClean="0">
                <a:solidFill>
                  <a:schemeClr val="tx1"/>
                </a:solidFill>
                <a:effectLst/>
                <a:latin typeface="+mn-lt"/>
                <a:ea typeface="+mn-ea"/>
                <a:cs typeface="+mn-cs"/>
              </a:rPr>
              <a:t>Therefore, members of the core team, who have writing permission to the main repository are responsible for making the code analysis and deciding whether the pull request will be accepted or rejected in the main repository.</a:t>
            </a:r>
          </a:p>
          <a:p>
            <a:endParaRPr lang="pt-BR" dirty="0" smtClean="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4</a:t>
            </a:fld>
            <a:endParaRPr lang="pt-BR"/>
          </a:p>
        </p:txBody>
      </p:sp>
    </p:spTree>
    <p:extLst>
      <p:ext uri="{BB962C8B-B14F-4D97-AF65-F5344CB8AC3E}">
        <p14:creationId xmlns:p14="http://schemas.microsoft.com/office/powerpoint/2010/main" val="3444200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growing usage of code hosting sites, such as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have provided new opportunities for collaboration among developers.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these cooperative environments, any developers can participate in a project by fixing bugs or developing new features.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active community projects a great number of pull requests is generated per month.</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pull request contains the necessary source code to solve a change request and it needs to be analyzed by a member of the core team.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a problem that gains importance in the model is to predict who should analyze a new pull request. </a:t>
            </a:r>
            <a:r>
              <a:rPr lang="pt-BR" sz="1200" kern="1200" dirty="0" err="1" smtClean="0">
                <a:solidFill>
                  <a:schemeClr val="tx1"/>
                </a:solidFill>
                <a:effectLst/>
                <a:latin typeface="+mn-lt"/>
                <a:ea typeface="+mn-ea"/>
                <a:cs typeface="+mn-cs"/>
              </a:rPr>
              <a:t>To</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make</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this</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prediction</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we</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propose</a:t>
            </a:r>
            <a:r>
              <a:rPr lang="pt-BR"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use of classification algorithms and the suggestion of the most suitable developers’ ranking to analyze them.</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5</a:t>
            </a:fld>
            <a:endParaRPr lang="pt-BR"/>
          </a:p>
        </p:txBody>
      </p:sp>
    </p:spTree>
    <p:extLst>
      <p:ext uri="{BB962C8B-B14F-4D97-AF65-F5344CB8AC3E}">
        <p14:creationId xmlns:p14="http://schemas.microsoft.com/office/powerpoint/2010/main" val="2882582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Now, I am going to discuss about material and methods.</a:t>
            </a:r>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6</a:t>
            </a:fld>
            <a:endParaRPr lang="pt-BR"/>
          </a:p>
        </p:txBody>
      </p:sp>
    </p:spTree>
    <p:extLst>
      <p:ext uri="{BB962C8B-B14F-4D97-AF65-F5344CB8AC3E}">
        <p14:creationId xmlns:p14="http://schemas.microsoft.com/office/powerpoint/2010/main" val="373181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The attributes and projects used in the process of developer’s assignment were extracted from the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repositories by the </a:t>
            </a:r>
            <a:r>
              <a:rPr lang="en-US" sz="1200" kern="1200" dirty="0" err="1" smtClean="0">
                <a:solidFill>
                  <a:schemeClr val="tx1"/>
                </a:solidFill>
                <a:effectLst/>
                <a:latin typeface="+mn-lt"/>
                <a:ea typeface="+mn-ea"/>
                <a:cs typeface="+mn-cs"/>
              </a:rPr>
              <a:t>GHTorrent</a:t>
            </a:r>
            <a:r>
              <a:rPr lang="en-US" sz="1200" kern="1200" dirty="0" smtClean="0">
                <a:solidFill>
                  <a:schemeClr val="tx1"/>
                </a:solidFill>
                <a:effectLst/>
                <a:latin typeface="+mn-lt"/>
                <a:ea typeface="+mn-ea"/>
                <a:cs typeface="+mn-cs"/>
              </a:rPr>
              <a:t> tool.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used five classifiers from different paradigms of WEKA’s tool: The naive Bayes classifier, the decision tree with J48 implementation, the ensemble Random Forest, Support Vector Machine, and K-Nearest Neighbors. These algorithms were chosen because represent different paradigms of machine learning with good performance.</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evaluate the classifiers we used the k-fold cross validation method, with k = 10.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to confirm the statistical significance of the experiments, we used the tests of Friedman and </a:t>
            </a:r>
            <a:r>
              <a:rPr lang="en-US" sz="1200" kern="1200" dirty="0" err="1" smtClean="0">
                <a:solidFill>
                  <a:schemeClr val="tx1"/>
                </a:solidFill>
                <a:effectLst/>
                <a:latin typeface="+mn-lt"/>
                <a:ea typeface="+mn-ea"/>
                <a:cs typeface="+mn-cs"/>
              </a:rPr>
              <a:t>Nemenyi</a:t>
            </a:r>
            <a:r>
              <a:rPr lang="en-US" sz="1200" kern="1200" dirty="0" smtClean="0">
                <a:solidFill>
                  <a:schemeClr val="tx1"/>
                </a:solidFill>
                <a:effectLst/>
                <a:latin typeface="+mn-lt"/>
                <a:ea typeface="+mn-ea"/>
                <a:cs typeface="+mn-cs"/>
              </a:rPr>
              <a:t>. </a:t>
            </a:r>
            <a:endParaRPr lang="pt-BR" sz="1200" kern="1200" dirty="0" smtClean="0">
              <a:solidFill>
                <a:schemeClr val="tx1"/>
              </a:solidFill>
              <a:effectLst/>
              <a:latin typeface="+mn-lt"/>
              <a:ea typeface="+mn-ea"/>
              <a:cs typeface="+mn-cs"/>
            </a:endParaRPr>
          </a:p>
          <a:p>
            <a:r>
              <a:rPr lang="pt-BR" sz="1200" kern="1200" dirty="0" err="1" smtClean="0">
                <a:solidFill>
                  <a:schemeClr val="tx1"/>
                </a:solidFill>
                <a:effectLst/>
                <a:latin typeface="+mn-lt"/>
                <a:ea typeface="+mn-ea"/>
                <a:cs typeface="+mn-cs"/>
              </a:rPr>
              <a:t>Additionally</a:t>
            </a:r>
            <a:r>
              <a:rPr lang="en-US" sz="1200" kern="1200" dirty="0" smtClean="0">
                <a:solidFill>
                  <a:schemeClr val="tx1"/>
                </a:solidFill>
                <a:effectLst/>
                <a:latin typeface="+mn-lt"/>
                <a:ea typeface="+mn-ea"/>
                <a:cs typeface="+mn-cs"/>
              </a:rPr>
              <a:t>, a ranking with the three most appropriate developers was suggested.</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7</a:t>
            </a:fld>
            <a:endParaRPr lang="pt-BR"/>
          </a:p>
        </p:txBody>
      </p:sp>
    </p:spTree>
    <p:extLst>
      <p:ext uri="{BB962C8B-B14F-4D97-AF65-F5344CB8AC3E}">
        <p14:creationId xmlns:p14="http://schemas.microsoft.com/office/powerpoint/2010/main" val="4259283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We are interested in making developer’s assignment on projects that receive many pull requests and that have a core team to distribute the analysis. </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Therefore, we have established five filters to select projects and pull requests:</a:t>
            </a:r>
            <a:endParaRPr lang="pt-B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Projects that received more than two thousand pull requests;</a:t>
            </a:r>
            <a:endParaRPr lang="pt-B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Projects that had information about who analyzed the pull requests;</a:t>
            </a:r>
            <a:endParaRPr lang="pt-B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Projects with more than five developers in the core team;</a:t>
            </a:r>
            <a:endParaRPr lang="pt-B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Projects in which there is no single developer responsible for over half of the pull request analysis, this is the majority class is not predominant. </a:t>
            </a:r>
            <a:endParaRPr lang="pt-B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Pull requests analyzed by the same developer that sent it.</a:t>
            </a:r>
            <a:endParaRPr lang="pt-B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way, 21 database projects have been left to be tried out.</a:t>
            </a:r>
            <a:endParaRPr lang="pt-BR" sz="120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8</a:t>
            </a:fld>
            <a:endParaRPr lang="pt-BR"/>
          </a:p>
        </p:txBody>
      </p:sp>
    </p:spTree>
    <p:extLst>
      <p:ext uri="{BB962C8B-B14F-4D97-AF65-F5344CB8AC3E}">
        <p14:creationId xmlns:p14="http://schemas.microsoft.com/office/powerpoint/2010/main" val="3671991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kern="1200" dirty="0" smtClean="0">
                <a:solidFill>
                  <a:schemeClr val="tx1"/>
                </a:solidFill>
                <a:effectLst/>
                <a:latin typeface="+mn-lt"/>
                <a:ea typeface="+mn-ea"/>
                <a:cs typeface="+mn-cs"/>
              </a:rPr>
              <a:t>After the application of filters, w</a:t>
            </a:r>
            <a:r>
              <a:rPr lang="pt-BR" sz="1200" kern="1200" dirty="0" smtClean="0">
                <a:solidFill>
                  <a:schemeClr val="tx1"/>
                </a:solidFill>
                <a:effectLst/>
                <a:latin typeface="+mn-lt"/>
                <a:ea typeface="+mn-ea"/>
                <a:cs typeface="+mn-cs"/>
              </a:rPr>
              <a:t>e </a:t>
            </a:r>
            <a:r>
              <a:rPr lang="pt-BR" sz="1200" kern="1200" dirty="0" err="1" smtClean="0">
                <a:solidFill>
                  <a:schemeClr val="tx1"/>
                </a:solidFill>
                <a:effectLst/>
                <a:latin typeface="+mn-lt"/>
                <a:ea typeface="+mn-ea"/>
                <a:cs typeface="+mn-cs"/>
              </a:rPr>
              <a:t>can</a:t>
            </a:r>
            <a:r>
              <a:rPr lang="pt-BR" sz="1200" kern="1200" dirty="0" smtClean="0">
                <a:solidFill>
                  <a:schemeClr val="tx1"/>
                </a:solidFill>
                <a:effectLst/>
                <a:latin typeface="+mn-lt"/>
                <a:ea typeface="+mn-ea"/>
                <a:cs typeface="+mn-cs"/>
              </a:rPr>
              <a:t> observe in </a:t>
            </a:r>
            <a:r>
              <a:rPr lang="pt-BR" sz="1200" kern="1200" dirty="0" err="1" smtClean="0">
                <a:solidFill>
                  <a:schemeClr val="tx1"/>
                </a:solidFill>
                <a:effectLst/>
                <a:latin typeface="+mn-lt"/>
                <a:ea typeface="+mn-ea"/>
                <a:cs typeface="+mn-cs"/>
              </a:rPr>
              <a:t>these</a:t>
            </a:r>
            <a:r>
              <a:rPr lang="pt-BR" sz="1200" kern="1200" dirty="0" smtClean="0">
                <a:solidFill>
                  <a:schemeClr val="tx1"/>
                </a:solidFill>
                <a:effectLst/>
                <a:latin typeface="+mn-lt"/>
                <a:ea typeface="+mn-ea"/>
                <a:cs typeface="+mn-cs"/>
              </a:rPr>
              <a:t> projects </a:t>
            </a:r>
            <a:r>
              <a:rPr lang="pt-BR" sz="1200" kern="1200" dirty="0" err="1" smtClean="0">
                <a:solidFill>
                  <a:schemeClr val="tx1"/>
                </a:solidFill>
                <a:effectLst/>
                <a:latin typeface="+mn-lt"/>
                <a:ea typeface="+mn-ea"/>
                <a:cs typeface="+mn-cs"/>
              </a:rPr>
              <a:t>that</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the</a:t>
            </a:r>
            <a:r>
              <a:rPr lang="pt-BR" sz="1200" kern="1200" dirty="0" smtClean="0">
                <a:solidFill>
                  <a:schemeClr val="tx1"/>
                </a:solidFill>
                <a:effectLst/>
                <a:latin typeface="+mn-lt"/>
                <a:ea typeface="+mn-ea"/>
                <a:cs typeface="+mn-cs"/>
              </a:rPr>
              <a:t> pull requests </a:t>
            </a:r>
            <a:r>
              <a:rPr lang="pt-BR" sz="1200" kern="1200" dirty="0" err="1" smtClean="0">
                <a:solidFill>
                  <a:schemeClr val="tx1"/>
                </a:solidFill>
                <a:effectLst/>
                <a:latin typeface="+mn-lt"/>
                <a:ea typeface="+mn-ea"/>
                <a:cs typeface="+mn-cs"/>
              </a:rPr>
              <a:t>sent</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by</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the</a:t>
            </a:r>
            <a:r>
              <a:rPr lang="pt-BR" sz="1200" kern="1200" dirty="0" smtClean="0">
                <a:solidFill>
                  <a:schemeClr val="tx1"/>
                </a:solidFill>
                <a:effectLst/>
                <a:latin typeface="+mn-lt"/>
                <a:ea typeface="+mn-ea"/>
                <a:cs typeface="+mn-cs"/>
              </a:rPr>
              <a:t> core </a:t>
            </a:r>
            <a:r>
              <a:rPr lang="pt-BR" sz="1200" kern="1200" dirty="0" err="1" smtClean="0">
                <a:solidFill>
                  <a:schemeClr val="tx1"/>
                </a:solidFill>
                <a:effectLst/>
                <a:latin typeface="+mn-lt"/>
                <a:ea typeface="+mn-ea"/>
                <a:cs typeface="+mn-cs"/>
              </a:rPr>
              <a:t>team</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were</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analyzed</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faster</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than</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the</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ones</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sent</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by</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external</a:t>
            </a:r>
            <a:r>
              <a:rPr lang="pt-BR" sz="1200" kern="1200" dirty="0" smtClean="0">
                <a:solidFill>
                  <a:schemeClr val="tx1"/>
                </a:solidFill>
                <a:effectLst/>
                <a:latin typeface="+mn-lt"/>
                <a:ea typeface="+mn-ea"/>
                <a:cs typeface="+mn-cs"/>
              </a:rPr>
              <a:t> </a:t>
            </a:r>
            <a:r>
              <a:rPr lang="pt-BR" sz="1200" kern="1200" dirty="0" err="1" smtClean="0">
                <a:solidFill>
                  <a:schemeClr val="tx1"/>
                </a:solidFill>
                <a:effectLst/>
                <a:latin typeface="+mn-lt"/>
                <a:ea typeface="+mn-ea"/>
                <a:cs typeface="+mn-cs"/>
              </a:rPr>
              <a:t>developers</a:t>
            </a:r>
            <a:r>
              <a:rPr lang="pt-BR"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average, the pull request analysis took about four to sixteen days when the core team sent it. On the other hand, it took about seven to thirty-two days when the external developers sent it.</a:t>
            </a:r>
            <a:endParaRPr lang="pt-BR" sz="120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6526768D-756A-4A93-AFB3-3AF6428EC1FC}" type="slidenum">
              <a:rPr lang="pt-BR" smtClean="0"/>
              <a:pPr/>
              <a:t>9</a:t>
            </a:fld>
            <a:endParaRPr lang="pt-BR"/>
          </a:p>
        </p:txBody>
      </p:sp>
    </p:spTree>
    <p:extLst>
      <p:ext uri="{BB962C8B-B14F-4D97-AF65-F5344CB8AC3E}">
        <p14:creationId xmlns:p14="http://schemas.microsoft.com/office/powerpoint/2010/main" val="3585711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rotWithShape="1">
          <a:blip r:embed="rId2" cstate="screen"/>
          <a:srcRect t="5433" b="31522"/>
          <a:stretch/>
        </p:blipFill>
        <p:spPr bwMode="auto">
          <a:xfrm>
            <a:off x="0" y="-7692"/>
            <a:ext cx="12204000" cy="5770420"/>
          </a:xfrm>
          <a:prstGeom prst="rect">
            <a:avLst/>
          </a:prstGeom>
          <a:noFill/>
          <a:ln w="9525">
            <a:noFill/>
            <a:miter lim="800000"/>
            <a:headEnd/>
            <a:tailEnd/>
          </a:ln>
        </p:spPr>
      </p:pic>
      <p:sp>
        <p:nvSpPr>
          <p:cNvPr id="7" name="Título 4"/>
          <p:cNvSpPr>
            <a:spLocks noGrp="1"/>
          </p:cNvSpPr>
          <p:nvPr userDrawn="1">
            <p:ph type="ctrTitle"/>
          </p:nvPr>
        </p:nvSpPr>
        <p:spPr>
          <a:xfrm>
            <a:off x="0" y="9"/>
            <a:ext cx="12192000" cy="2060839"/>
          </a:xfrm>
        </p:spPr>
        <p:txBody>
          <a:bodyPr>
            <a:normAutofit/>
          </a:bodyPr>
          <a:lstStyle>
            <a:lvl1pPr>
              <a:defRPr>
                <a:solidFill>
                  <a:schemeClr val="bg1"/>
                </a:solidFill>
              </a:defRPr>
            </a:lvl1pPr>
          </a:lstStyle>
          <a:p>
            <a:r>
              <a:rPr lang="pt-BR" sz="3600" dirty="0" smtClean="0">
                <a:effectLst>
                  <a:outerShdw blurRad="38100" dist="38100" dir="2700000" algn="tl">
                    <a:srgbClr val="000000">
                      <a:alpha val="43137"/>
                    </a:srgbClr>
                  </a:outerShdw>
                </a:effectLst>
              </a:rPr>
              <a:t>Clique para editar o título mestre</a:t>
            </a:r>
            <a:endParaRPr lang="pt-BR" sz="3600" dirty="0">
              <a:effectLst>
                <a:outerShdw blurRad="38100" dist="38100" dir="2700000" algn="tl">
                  <a:srgbClr val="000000">
                    <a:alpha val="43137"/>
                  </a:srgbClr>
                </a:outerShdw>
              </a:effectLst>
            </a:endParaRPr>
          </a:p>
        </p:txBody>
      </p:sp>
      <p:sp>
        <p:nvSpPr>
          <p:cNvPr id="11" name="Retângulo 10"/>
          <p:cNvSpPr/>
          <p:nvPr userDrawn="1"/>
        </p:nvSpPr>
        <p:spPr>
          <a:xfrm>
            <a:off x="1967541" y="5758544"/>
            <a:ext cx="10224459" cy="1099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cxnSp>
        <p:nvCxnSpPr>
          <p:cNvPr id="10" name="Conector reto 9"/>
          <p:cNvCxnSpPr/>
          <p:nvPr userDrawn="1"/>
        </p:nvCxnSpPr>
        <p:spPr>
          <a:xfrm>
            <a:off x="0" y="5759382"/>
            <a:ext cx="12192000" cy="0"/>
          </a:xfrm>
          <a:prstGeom prst="line">
            <a:avLst/>
          </a:prstGeom>
        </p:spPr>
        <p:style>
          <a:lnRef idx="3">
            <a:schemeClr val="dk1"/>
          </a:lnRef>
          <a:fillRef idx="0">
            <a:schemeClr val="dk1"/>
          </a:fillRef>
          <a:effectRef idx="2">
            <a:schemeClr val="dk1"/>
          </a:effectRef>
          <a:fontRef idx="minor">
            <a:schemeClr val="tx1"/>
          </a:fontRef>
        </p:style>
      </p:cxnSp>
      <p:sp>
        <p:nvSpPr>
          <p:cNvPr id="8" name="Subtítulo 5"/>
          <p:cNvSpPr>
            <a:spLocks noGrp="1"/>
          </p:cNvSpPr>
          <p:nvPr userDrawn="1">
            <p:ph type="subTitle" idx="1"/>
          </p:nvPr>
        </p:nvSpPr>
        <p:spPr>
          <a:xfrm>
            <a:off x="2830960" y="5778000"/>
            <a:ext cx="9361040" cy="1080000"/>
          </a:xfrm>
          <a:noFill/>
          <a:ln w="38100">
            <a:noFill/>
          </a:ln>
        </p:spPr>
        <p:txBody>
          <a:bodyPr anchor="ctr">
            <a:normAutofit lnSpcReduction="10000"/>
          </a:bodyPr>
          <a:lstStyle>
            <a:lvl1pPr algn="ctr">
              <a:buNone/>
              <a:defRPr/>
            </a:lvl1pPr>
          </a:lstStyle>
          <a:p>
            <a:r>
              <a:rPr lang="pt-BR" dirty="0" smtClean="0">
                <a:solidFill>
                  <a:schemeClr val="tx1"/>
                </a:solidFill>
              </a:rPr>
              <a:t>Clique para editar o estilo do subtítulo mestre</a:t>
            </a:r>
          </a:p>
        </p:txBody>
      </p:sp>
      <p:pic>
        <p:nvPicPr>
          <p:cNvPr id="2" name="Imagem 1"/>
          <p:cNvPicPr>
            <a:picLocks noChangeAspect="1"/>
          </p:cNvPicPr>
          <p:nvPr userDrawn="1"/>
        </p:nvPicPr>
        <p:blipFill>
          <a:blip r:embed="rId3"/>
          <a:stretch>
            <a:fillRect/>
          </a:stretch>
        </p:blipFill>
        <p:spPr>
          <a:xfrm>
            <a:off x="2063552" y="5825427"/>
            <a:ext cx="767408" cy="1023210"/>
          </a:xfrm>
          <a:prstGeom prst="rect">
            <a:avLst/>
          </a:prstGeom>
        </p:spPr>
      </p:pic>
      <p:pic>
        <p:nvPicPr>
          <p:cNvPr id="13" name="Imagem 12"/>
          <p:cNvPicPr/>
          <p:nvPr userDrawn="1"/>
        </p:nvPicPr>
        <p:blipFill>
          <a:blip r:embed="rId4"/>
          <a:srcRect/>
          <a:stretch>
            <a:fillRect/>
          </a:stretch>
        </p:blipFill>
        <p:spPr bwMode="auto">
          <a:xfrm>
            <a:off x="284456" y="5825427"/>
            <a:ext cx="1563072" cy="1032573"/>
          </a:xfrm>
          <a:prstGeom prst="rect">
            <a:avLst/>
          </a:prstGeom>
          <a:solidFill>
            <a:srgbClr val="FFFFFF"/>
          </a:solid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tângulo 7"/>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‹nº›</a:t>
            </a:fld>
            <a:endParaRPr lang="pt-BR"/>
          </a:p>
        </p:txBody>
      </p:sp>
      <p:pic>
        <p:nvPicPr>
          <p:cNvPr id="7"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8" name="Retângulo 7"/>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Vertical 1"/>
          <p:cNvSpPr>
            <a:spLocks noGrp="1"/>
          </p:cNvSpPr>
          <p:nvPr>
            <p:ph type="title" orient="vert"/>
          </p:nvPr>
        </p:nvSpPr>
        <p:spPr>
          <a:xfrm>
            <a:off x="8839200" y="274647"/>
            <a:ext cx="27432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609600" y="274647"/>
            <a:ext cx="80264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‹nº›</a:t>
            </a:fld>
            <a:endParaRPr lang="pt-BR"/>
          </a:p>
        </p:txBody>
      </p:sp>
      <p:pic>
        <p:nvPicPr>
          <p:cNvPr id="7"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8" name="Retângulo 7"/>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lvl1pPr>
              <a:defRPr/>
            </a:lvl1pPr>
          </a:lstStyle>
          <a:p>
            <a:r>
              <a:rPr lang="pt-BR" dirty="0" smtClean="0"/>
              <a:t>Manoel Limeira</a:t>
            </a:r>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‹nº›</a:t>
            </a:fld>
            <a:endParaRPr lang="pt-BR"/>
          </a:p>
        </p:txBody>
      </p:sp>
      <p:pic>
        <p:nvPicPr>
          <p:cNvPr id="7"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a:xfrm>
            <a:off x="963084" y="4406909"/>
            <a:ext cx="103632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pt-BR" smtClean="0"/>
              <a:t>Título</a:t>
            </a:r>
            <a:endParaRPr lang="pt-BR"/>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‹nº›</a:t>
            </a:fld>
            <a:endParaRPr lang="pt-BR"/>
          </a:p>
        </p:txBody>
      </p:sp>
      <p:pic>
        <p:nvPicPr>
          <p:cNvPr id="7"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9" name="Retângulo 8"/>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r>
              <a:rPr lang="pt-BR" dirty="0" smtClean="0"/>
              <a:t>Manoel Limeira</a:t>
            </a:r>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‹nº›</a:t>
            </a:fld>
            <a:endParaRPr lang="pt-BR"/>
          </a:p>
        </p:txBody>
      </p:sp>
      <p:pic>
        <p:nvPicPr>
          <p:cNvPr id="8"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tângulo 10"/>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r>
              <a:rPr lang="pt-BR" dirty="0" smtClean="0"/>
              <a:t>Manoel Limeira</a:t>
            </a:r>
          </a:p>
        </p:txBody>
      </p:sp>
      <p:sp>
        <p:nvSpPr>
          <p:cNvPr id="8" name="Espaço Reservado para Rodapé 7"/>
          <p:cNvSpPr>
            <a:spLocks noGrp="1"/>
          </p:cNvSpPr>
          <p:nvPr>
            <p:ph type="ftr" sz="quarter" idx="11"/>
          </p:nvPr>
        </p:nvSpPr>
        <p:spPr/>
        <p:txBody>
          <a:bodyPr/>
          <a:lstStyle/>
          <a:p>
            <a:r>
              <a:rPr lang="pt-BR" smtClean="0"/>
              <a:t>Título</a:t>
            </a:r>
            <a:endParaRPr lang="pt-BR"/>
          </a:p>
        </p:txBody>
      </p:sp>
      <p:sp>
        <p:nvSpPr>
          <p:cNvPr id="9" name="Espaço Reservado para Número de Slide 8"/>
          <p:cNvSpPr>
            <a:spLocks noGrp="1"/>
          </p:cNvSpPr>
          <p:nvPr>
            <p:ph type="sldNum" sz="quarter" idx="12"/>
          </p:nvPr>
        </p:nvSpPr>
        <p:spPr/>
        <p:txBody>
          <a:bodyPr/>
          <a:lstStyle/>
          <a:p>
            <a:fld id="{0AAA623A-5D3C-471A-939B-3DC944CAB218}" type="slidenum">
              <a:rPr lang="pt-BR" smtClean="0"/>
              <a:pPr/>
              <a:t>‹nº›</a:t>
            </a:fld>
            <a:endParaRPr lang="pt-BR"/>
          </a:p>
        </p:txBody>
      </p:sp>
      <p:pic>
        <p:nvPicPr>
          <p:cNvPr id="10"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9" name="Retângulo 8"/>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lvl1pPr>
              <a:defRPr>
                <a:solidFill>
                  <a:schemeClr val="tx1"/>
                </a:solidFill>
              </a:defRPr>
            </a:lvl1pPr>
          </a:lstStyle>
          <a:p>
            <a:r>
              <a:rPr lang="pt-BR" smtClean="0"/>
              <a:t>Manoel Limeira</a:t>
            </a:r>
            <a:endParaRPr lang="pt-BR" dirty="0" smtClean="0"/>
          </a:p>
        </p:txBody>
      </p:sp>
      <p:sp>
        <p:nvSpPr>
          <p:cNvPr id="5" name="Espaço Reservado para Número de Slide 4"/>
          <p:cNvSpPr>
            <a:spLocks noGrp="1"/>
          </p:cNvSpPr>
          <p:nvPr>
            <p:ph type="sldNum" sz="quarter" idx="12"/>
          </p:nvPr>
        </p:nvSpPr>
        <p:spPr/>
        <p:txBody>
          <a:bodyPr/>
          <a:lstStyle>
            <a:lvl1pPr>
              <a:defRPr>
                <a:solidFill>
                  <a:schemeClr val="tx1"/>
                </a:solidFill>
              </a:defRPr>
            </a:lvl1pPr>
          </a:lstStyle>
          <a:p>
            <a:fld id="{0AAA623A-5D3C-471A-939B-3DC944CAB218}" type="slidenum">
              <a:rPr lang="pt-BR" smtClean="0"/>
              <a:pPr/>
              <a:t>‹nº›</a:t>
            </a:fld>
            <a:endParaRPr lang="pt-BR"/>
          </a:p>
        </p:txBody>
      </p:sp>
      <p:pic>
        <p:nvPicPr>
          <p:cNvPr id="10"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a:xfrm>
            <a:off x="0" y="6492875"/>
            <a:ext cx="4007768" cy="365125"/>
          </a:xfrm>
        </p:spPr>
        <p:txBody>
          <a:bodyPr/>
          <a:lstStyle>
            <a:lvl1pPr>
              <a:defRPr>
                <a:solidFill>
                  <a:schemeClr val="tx1"/>
                </a:solidFill>
              </a:defRPr>
            </a:lvl1pPr>
          </a:lstStyle>
          <a:p>
            <a:r>
              <a:rPr lang="pt-BR" smtClean="0"/>
              <a:t>Título</a:t>
            </a:r>
            <a:endParaRPr lang="pt-BR"/>
          </a:p>
        </p:txBody>
      </p:sp>
      <p:sp>
        <p:nvSpPr>
          <p:cNvPr id="4" name="Espaço Reservado para Número de Slide 3"/>
          <p:cNvSpPr>
            <a:spLocks noGrp="1"/>
          </p:cNvSpPr>
          <p:nvPr>
            <p:ph type="sldNum" sz="quarter" idx="12"/>
          </p:nvPr>
        </p:nvSpPr>
        <p:spPr>
          <a:xfrm>
            <a:off x="11280576" y="6492908"/>
            <a:ext cx="911466" cy="365125"/>
          </a:xfrm>
        </p:spPr>
        <p:txBody>
          <a:bodyPr/>
          <a:lstStyle>
            <a:lvl1pPr>
              <a:defRPr>
                <a:solidFill>
                  <a:schemeClr val="tx1"/>
                </a:solidFill>
              </a:defRPr>
            </a:lvl1pPr>
          </a:lstStyle>
          <a:p>
            <a:fld id="{0AAA623A-5D3C-471A-939B-3DC944CAB218}" type="slidenum">
              <a:rPr lang="pt-BR" smtClean="0"/>
              <a:pPr/>
              <a:t>‹nº›</a:t>
            </a:fld>
            <a:endParaRPr lang="pt-B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a:xfrm>
            <a:off x="609603" y="273050"/>
            <a:ext cx="4011084"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r>
              <a:rPr lang="pt-BR" dirty="0" smtClean="0"/>
              <a:t>Manoel Limeira</a:t>
            </a:r>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‹nº›</a:t>
            </a:fld>
            <a:endParaRPr lang="pt-BR"/>
          </a:p>
        </p:txBody>
      </p:sp>
      <p:pic>
        <p:nvPicPr>
          <p:cNvPr id="8"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9" name="Retângulo 8"/>
          <p:cNvSpPr/>
          <p:nvPr userDrawn="1"/>
        </p:nvSpPr>
        <p:spPr>
          <a:xfrm>
            <a:off x="0" y="6500834"/>
            <a:ext cx="12192000" cy="35716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solidFill>
                <a:schemeClr val="accent3">
                  <a:lumMod val="50000"/>
                </a:schemeClr>
              </a:solidFill>
            </a:endParaRPr>
          </a:p>
        </p:txBody>
      </p:sp>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r>
              <a:rPr lang="pt-BR" dirty="0" smtClean="0"/>
              <a:t>Manoel Limeira</a:t>
            </a:r>
          </a:p>
        </p:txBody>
      </p:sp>
      <p:sp>
        <p:nvSpPr>
          <p:cNvPr id="6" name="Espaço Reservado para Rodapé 5"/>
          <p:cNvSpPr>
            <a:spLocks noGrp="1"/>
          </p:cNvSpPr>
          <p:nvPr>
            <p:ph type="ftr" sz="quarter" idx="11"/>
          </p:nvPr>
        </p:nvSpPr>
        <p:spPr/>
        <p:txBody>
          <a:bodyPr/>
          <a:lstStyle/>
          <a:p>
            <a:r>
              <a:rPr lang="pt-BR" smtClean="0"/>
              <a:t>Título</a:t>
            </a:r>
            <a:endParaRPr lang="pt-BR"/>
          </a:p>
        </p:txBody>
      </p:sp>
      <p:sp>
        <p:nvSpPr>
          <p:cNvPr id="7" name="Espaço Reservado para Número de Slide 6"/>
          <p:cNvSpPr>
            <a:spLocks noGrp="1"/>
          </p:cNvSpPr>
          <p:nvPr>
            <p:ph type="sldNum" sz="quarter" idx="12"/>
          </p:nvPr>
        </p:nvSpPr>
        <p:spPr/>
        <p:txBody>
          <a:bodyPr/>
          <a:lstStyle/>
          <a:p>
            <a:fld id="{0AAA623A-5D3C-471A-939B-3DC944CAB218}" type="slidenum">
              <a:rPr lang="pt-BR" smtClean="0"/>
              <a:pPr/>
              <a:t>‹nº›</a:t>
            </a:fld>
            <a:endParaRPr lang="pt-BR"/>
          </a:p>
        </p:txBody>
      </p:sp>
      <p:pic>
        <p:nvPicPr>
          <p:cNvPr id="8" name="Picture 2"/>
          <p:cNvPicPr>
            <a:picLocks noChangeAspect="1" noChangeArrowheads="1"/>
          </p:cNvPicPr>
          <p:nvPr userDrawn="1"/>
        </p:nvPicPr>
        <p:blipFill>
          <a:blip r:embed="rId2" cstate="screen"/>
          <a:srcRect/>
          <a:stretch>
            <a:fillRect/>
          </a:stretch>
        </p:blipFill>
        <p:spPr bwMode="auto">
          <a:xfrm>
            <a:off x="3" y="9"/>
            <a:ext cx="10528300" cy="60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Imagem 9"/>
          <p:cNvPicPr/>
          <p:nvPr userDrawn="1"/>
        </p:nvPicPr>
        <p:blipFill>
          <a:blip r:embed="rId13"/>
          <a:srcRect/>
          <a:stretch>
            <a:fillRect/>
          </a:stretch>
        </p:blipFill>
        <p:spPr bwMode="auto">
          <a:xfrm>
            <a:off x="10947400" y="-24"/>
            <a:ext cx="1244600" cy="676308"/>
          </a:xfrm>
          <a:prstGeom prst="rect">
            <a:avLst/>
          </a:prstGeom>
          <a:solidFill>
            <a:srgbClr val="FFFFFF"/>
          </a:solidFill>
        </p:spPr>
      </p:pic>
      <p:sp>
        <p:nvSpPr>
          <p:cNvPr id="2" name="Espaço Reservado para Título 1"/>
          <p:cNvSpPr>
            <a:spLocks noGrp="1"/>
          </p:cNvSpPr>
          <p:nvPr>
            <p:ph type="title"/>
          </p:nvPr>
        </p:nvSpPr>
        <p:spPr>
          <a:xfrm>
            <a:off x="609600" y="500050"/>
            <a:ext cx="10972800" cy="1143000"/>
          </a:xfrm>
          <a:prstGeom prst="rect">
            <a:avLst/>
          </a:prstGeom>
        </p:spPr>
        <p:txBody>
          <a:bodyPr vert="horz" lIns="91440" tIns="45720" rIns="91440" bIns="45720" rtlCol="0" anchor="ctr">
            <a:normAutofit/>
          </a:bodyPr>
          <a:lstStyle/>
          <a:p>
            <a:r>
              <a:rPr lang="pt-BR" dirty="0" smtClean="0"/>
              <a:t>Clique para editar o estilo do título mestre</a:t>
            </a:r>
            <a:endParaRPr lang="pt-BR" dirty="0"/>
          </a:p>
        </p:txBody>
      </p:sp>
      <p:sp>
        <p:nvSpPr>
          <p:cNvPr id="3" name="Espaço Reservado para Texto 2"/>
          <p:cNvSpPr>
            <a:spLocks noGrp="1"/>
          </p:cNvSpPr>
          <p:nvPr>
            <p:ph type="body" idx="1"/>
          </p:nvPr>
        </p:nvSpPr>
        <p:spPr>
          <a:xfrm>
            <a:off x="190461" y="1714488"/>
            <a:ext cx="11811083" cy="4714908"/>
          </a:xfrm>
          <a:prstGeom prst="rect">
            <a:avLst/>
          </a:prstGeom>
        </p:spPr>
        <p:txBody>
          <a:bodyPr vert="horz" lIns="91440" tIns="45720" rIns="91440" bIns="45720" rtlCol="0">
            <a:normAutofit/>
          </a:bodyPr>
          <a:lstStyle/>
          <a:p>
            <a:pPr lvl="0"/>
            <a:r>
              <a:rPr lang="pt-BR" dirty="0" smtClean="0"/>
              <a:t>Clique para editar os estilos do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pt-BR" dirty="0"/>
          </a:p>
        </p:txBody>
      </p:sp>
      <p:sp>
        <p:nvSpPr>
          <p:cNvPr id="4" name="Espaço Reservado para Data 3"/>
          <p:cNvSpPr>
            <a:spLocks noGrp="1"/>
          </p:cNvSpPr>
          <p:nvPr>
            <p:ph type="dt" sz="half" idx="2"/>
          </p:nvPr>
        </p:nvSpPr>
        <p:spPr>
          <a:xfrm>
            <a:off x="-43" y="6492908"/>
            <a:ext cx="2844800" cy="365125"/>
          </a:xfrm>
          <a:prstGeom prst="rect">
            <a:avLst/>
          </a:prstGeom>
        </p:spPr>
        <p:txBody>
          <a:bodyPr vert="horz" lIns="91440" tIns="45720" rIns="91440" bIns="45720" rtlCol="0" anchor="ctr"/>
          <a:lstStyle>
            <a:lvl1pPr algn="l">
              <a:defRPr sz="1400">
                <a:solidFill>
                  <a:schemeClr val="bg1"/>
                </a:solidFill>
              </a:defRPr>
            </a:lvl1pPr>
          </a:lstStyle>
          <a:p>
            <a:r>
              <a:rPr lang="pt-BR" smtClean="0"/>
              <a:t>Manoel Limeira</a:t>
            </a:r>
            <a:endParaRPr lang="pt-BR" dirty="0"/>
          </a:p>
        </p:txBody>
      </p:sp>
      <p:sp>
        <p:nvSpPr>
          <p:cNvPr id="5" name="Espaço Reservado para Rodapé 4"/>
          <p:cNvSpPr>
            <a:spLocks noGrp="1"/>
          </p:cNvSpPr>
          <p:nvPr>
            <p:ph type="ftr" sz="quarter" idx="3"/>
          </p:nvPr>
        </p:nvSpPr>
        <p:spPr>
          <a:xfrm>
            <a:off x="2844757" y="6492908"/>
            <a:ext cx="6502486" cy="365125"/>
          </a:xfrm>
          <a:prstGeom prst="rect">
            <a:avLst/>
          </a:prstGeom>
        </p:spPr>
        <p:txBody>
          <a:bodyPr vert="horz" lIns="91440" tIns="45720" rIns="91440" bIns="45720" rtlCol="0" anchor="ctr"/>
          <a:lstStyle>
            <a:lvl1pPr algn="ctr">
              <a:defRPr sz="1400">
                <a:solidFill>
                  <a:schemeClr val="bg1"/>
                </a:solidFill>
              </a:defRPr>
            </a:lvl1pPr>
          </a:lstStyle>
          <a:p>
            <a:r>
              <a:rPr lang="en-US" b="1" dirty="0" smtClean="0"/>
              <a:t>Developers Assignment for Analyzing Pull Requests</a:t>
            </a:r>
            <a:endParaRPr lang="pt-BR" dirty="0"/>
          </a:p>
        </p:txBody>
      </p:sp>
      <p:sp>
        <p:nvSpPr>
          <p:cNvPr id="6" name="Espaço Reservado para Número de Slide 5"/>
          <p:cNvSpPr>
            <a:spLocks noGrp="1"/>
          </p:cNvSpPr>
          <p:nvPr>
            <p:ph type="sldNum" sz="quarter" idx="4"/>
          </p:nvPr>
        </p:nvSpPr>
        <p:spPr>
          <a:xfrm>
            <a:off x="9347243" y="6492908"/>
            <a:ext cx="2844800" cy="365125"/>
          </a:xfrm>
          <a:prstGeom prst="rect">
            <a:avLst/>
          </a:prstGeom>
        </p:spPr>
        <p:txBody>
          <a:bodyPr vert="horz" lIns="91440" tIns="45720" rIns="91440" bIns="45720" rtlCol="0" anchor="ctr"/>
          <a:lstStyle>
            <a:lvl1pPr algn="r">
              <a:defRPr sz="1400">
                <a:solidFill>
                  <a:schemeClr val="bg1"/>
                </a:solidFill>
              </a:defRPr>
            </a:lvl1pPr>
          </a:lstStyle>
          <a:p>
            <a:fld id="{0AAA623A-5D3C-471A-939B-3DC944CAB218}"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image" Target="../media/image12.png"/><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9"/>
            <a:ext cx="12192000" cy="2348871"/>
          </a:xfrm>
        </p:spPr>
        <p:txBody>
          <a:bodyPr/>
          <a:lstStyle/>
          <a:p>
            <a:r>
              <a:rPr lang="en-US" b="1" dirty="0">
                <a:effectLst>
                  <a:outerShdw blurRad="38100" dist="38100" dir="2700000" algn="tl">
                    <a:srgbClr val="000000">
                      <a:alpha val="43137"/>
                    </a:srgbClr>
                  </a:outerShdw>
                </a:effectLst>
              </a:rPr>
              <a:t>Developers Assignment for Analyzing Pull Requests</a:t>
            </a:r>
            <a:endParaRPr lang="pt-BR"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2855639" y="5786429"/>
            <a:ext cx="6264695" cy="1080000"/>
          </a:xfrm>
        </p:spPr>
        <p:txBody>
          <a:bodyPr>
            <a:normAutofit/>
          </a:bodyPr>
          <a:lstStyle/>
          <a:p>
            <a:pPr>
              <a:spcBef>
                <a:spcPts val="600"/>
              </a:spcBef>
            </a:pPr>
            <a:r>
              <a:rPr lang="pt-BR" b="1" dirty="0"/>
              <a:t>Manoel Limeira de Lima </a:t>
            </a:r>
            <a:r>
              <a:rPr lang="pt-BR" b="1" dirty="0" smtClean="0"/>
              <a:t>Júnior </a:t>
            </a:r>
            <a:br>
              <a:rPr lang="pt-BR" b="1" dirty="0" smtClean="0"/>
            </a:br>
            <a:r>
              <a:rPr lang="pt-BR" sz="2400" b="1" dirty="0" smtClean="0"/>
              <a:t>limeira@ufac.br</a:t>
            </a:r>
            <a:endParaRPr lang="pt-BR" sz="2400" b="1" dirty="0"/>
          </a:p>
        </p:txBody>
      </p:sp>
      <p:sp>
        <p:nvSpPr>
          <p:cNvPr id="6" name="CaixaDeTexto 5"/>
          <p:cNvSpPr txBox="1"/>
          <p:nvPr/>
        </p:nvSpPr>
        <p:spPr>
          <a:xfrm>
            <a:off x="9059376" y="5862629"/>
            <a:ext cx="3071664" cy="923330"/>
          </a:xfrm>
          <a:prstGeom prst="rect">
            <a:avLst/>
          </a:prstGeom>
          <a:noFill/>
        </p:spPr>
        <p:txBody>
          <a:bodyPr wrap="square" rtlCol="0">
            <a:spAutoFit/>
          </a:bodyPr>
          <a:lstStyle/>
          <a:p>
            <a:r>
              <a:rPr lang="pt-BR" dirty="0" err="1"/>
              <a:t>Daricélio</a:t>
            </a:r>
            <a:r>
              <a:rPr lang="pt-BR" dirty="0"/>
              <a:t> Soares – </a:t>
            </a:r>
            <a:r>
              <a:rPr lang="pt-BR" dirty="0" smtClean="0"/>
              <a:t>UFAC/</a:t>
            </a:r>
            <a:r>
              <a:rPr lang="pt-BR" dirty="0" err="1" smtClean="0"/>
              <a:t>Brazil</a:t>
            </a:r>
            <a:endParaRPr lang="pt-BR" dirty="0"/>
          </a:p>
          <a:p>
            <a:r>
              <a:rPr lang="pt-BR" dirty="0"/>
              <a:t>Alexandre </a:t>
            </a:r>
            <a:r>
              <a:rPr lang="pt-BR" dirty="0" err="1"/>
              <a:t>Plastino</a:t>
            </a:r>
            <a:r>
              <a:rPr lang="pt-BR" dirty="0"/>
              <a:t> – UFF/</a:t>
            </a:r>
            <a:r>
              <a:rPr lang="pt-BR" dirty="0" err="1"/>
              <a:t>Brazil</a:t>
            </a:r>
            <a:endParaRPr lang="pt-BR" dirty="0"/>
          </a:p>
          <a:p>
            <a:r>
              <a:rPr lang="pt-BR" dirty="0"/>
              <a:t>Leonardo Murta – </a:t>
            </a:r>
            <a:r>
              <a:rPr lang="pt-BR" dirty="0" smtClean="0"/>
              <a:t>UFF/</a:t>
            </a:r>
            <a:r>
              <a:rPr lang="pt-BR" dirty="0" err="1" smtClean="0"/>
              <a:t>Brazil</a:t>
            </a:r>
            <a:endParaRPr lang="pt-BR" dirty="0"/>
          </a:p>
        </p:txBody>
      </p:sp>
      <p:cxnSp>
        <p:nvCxnSpPr>
          <p:cNvPr id="8" name="Conector reto 7"/>
          <p:cNvCxnSpPr/>
          <p:nvPr/>
        </p:nvCxnSpPr>
        <p:spPr>
          <a:xfrm>
            <a:off x="8904312" y="5882888"/>
            <a:ext cx="0" cy="864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041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810" y="764704"/>
            <a:ext cx="2423591" cy="1905641"/>
          </a:xfrm>
        </p:spPr>
        <p:txBody>
          <a:bodyPr>
            <a:normAutofit/>
          </a:bodyPr>
          <a:lstStyle/>
          <a:p>
            <a:pPr algn="ctr"/>
            <a:r>
              <a:rPr lang="pt-BR" sz="3600" dirty="0"/>
              <a:t>Attributes </a:t>
            </a:r>
            <a:r>
              <a:rPr lang="en-US" sz="3600" dirty="0" smtClean="0"/>
              <a:t>of the </a:t>
            </a:r>
            <a:r>
              <a:rPr lang="pt-BR" sz="3600" dirty="0" smtClean="0"/>
              <a:t>projects</a:t>
            </a:r>
            <a:endParaRPr lang="pt-BR" sz="3600" dirty="0"/>
          </a:p>
        </p:txBody>
      </p:sp>
      <p:sp>
        <p:nvSpPr>
          <p:cNvPr id="12" name="Espaço Reservado para Texto 11"/>
          <p:cNvSpPr>
            <a:spLocks noGrp="1"/>
          </p:cNvSpPr>
          <p:nvPr>
            <p:ph type="body" sz="half" idx="2"/>
          </p:nvPr>
        </p:nvSpPr>
        <p:spPr>
          <a:xfrm>
            <a:off x="154137" y="2924944"/>
            <a:ext cx="2353311" cy="3201222"/>
          </a:xfrm>
        </p:spPr>
        <p:txBody>
          <a:bodyPr/>
          <a:lstStyle/>
          <a:p>
            <a:endParaRPr lang="pt-BR" dirty="0"/>
          </a:p>
        </p:txBody>
      </p:sp>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a:t>Materials and methods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10</a:t>
            </a:fld>
            <a:endParaRPr lang="pt-BR"/>
          </a:p>
        </p:txBody>
      </p:sp>
      <p:graphicFrame>
        <p:nvGraphicFramePr>
          <p:cNvPr id="7" name="Espaço Reservado para Conteúdo 5"/>
          <p:cNvGraphicFramePr>
            <a:graphicFrameLocks/>
          </p:cNvGraphicFramePr>
          <p:nvPr>
            <p:extLst>
              <p:ext uri="{D42A27DB-BD31-4B8C-83A1-F6EECF244321}">
                <p14:modId xmlns:p14="http://schemas.microsoft.com/office/powerpoint/2010/main" val="3476454289"/>
              </p:ext>
            </p:extLst>
          </p:nvPr>
        </p:nvGraphicFramePr>
        <p:xfrm>
          <a:off x="2530402" y="812642"/>
          <a:ext cx="9254230" cy="5486400"/>
        </p:xfrm>
        <a:graphic>
          <a:graphicData uri="http://schemas.openxmlformats.org/drawingml/2006/table">
            <a:tbl>
              <a:tblPr firstRow="1" firstCol="1" bandRow="1"/>
              <a:tblGrid>
                <a:gridCol w="1621382"/>
                <a:gridCol w="2160240"/>
                <a:gridCol w="5472608"/>
              </a:tblGrid>
              <a:tr h="0">
                <a:tc>
                  <a:txBody>
                    <a:bodyPr/>
                    <a:lstStyle/>
                    <a:p>
                      <a:pPr algn="ctr">
                        <a:lnSpc>
                          <a:spcPct val="100000"/>
                        </a:lnSpc>
                        <a:spcAft>
                          <a:spcPts val="0"/>
                        </a:spcAft>
                      </a:pPr>
                      <a:r>
                        <a:rPr lang="en-US" sz="2000" b="1" noProof="0" dirty="0" smtClean="0">
                          <a:effectLst/>
                          <a:latin typeface="+mn-lt"/>
                          <a:cs typeface="Times New Roman" panose="02020603050405020304" pitchFamily="18" charset="0"/>
                        </a:rPr>
                        <a:t>Type</a:t>
                      </a:r>
                      <a:endParaRPr lang="en-US" sz="2000" b="1" noProof="0" dirty="0">
                        <a:effectLst/>
                        <a:latin typeface="+mn-lt"/>
                        <a:cs typeface="Times New Roman" panose="02020603050405020304" pitchFamily="18" charset="0"/>
                      </a:endParaRPr>
                    </a:p>
                  </a:txBody>
                  <a:tcPr marL="72000" marR="720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000" b="1" spc="10" noProof="0" dirty="0" smtClean="0">
                          <a:effectLst/>
                          <a:latin typeface="+mn-lt"/>
                          <a:ea typeface="Calibri" panose="020F0502020204030204" pitchFamily="34" charset="0"/>
                          <a:cs typeface="Times New Roman" panose="02020603050405020304" pitchFamily="18" charset="0"/>
                        </a:rPr>
                        <a:t>Attribute</a:t>
                      </a:r>
                      <a:endParaRPr lang="en-US" sz="2000" noProof="0" dirty="0">
                        <a:effectLst/>
                        <a:latin typeface="+mn-lt"/>
                        <a:cs typeface="Times New Roman" panose="02020603050405020304" pitchFamily="18" charset="0"/>
                      </a:endParaRPr>
                    </a:p>
                  </a:txBody>
                  <a:tcPr marL="72000" marR="720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0000"/>
                        </a:lnSpc>
                        <a:spcAft>
                          <a:spcPts val="0"/>
                        </a:spcAft>
                      </a:pPr>
                      <a:r>
                        <a:rPr lang="en-US" sz="2000" b="1" spc="10" noProof="0" dirty="0" smtClean="0">
                          <a:effectLst/>
                          <a:latin typeface="+mn-lt"/>
                          <a:ea typeface="Calibri" panose="020F0502020204030204" pitchFamily="34" charset="0"/>
                          <a:cs typeface="Times New Roman" panose="02020603050405020304" pitchFamily="18" charset="0"/>
                        </a:rPr>
                        <a:t>Description</a:t>
                      </a:r>
                      <a:endParaRPr lang="en-US" sz="2000" noProof="0" dirty="0">
                        <a:effectLst/>
                        <a:latin typeface="+mn-lt"/>
                        <a:cs typeface="Times New Roman" panose="02020603050405020304" pitchFamily="18" charset="0"/>
                      </a:endParaRPr>
                    </a:p>
                  </a:txBody>
                  <a:tcPr marL="72000" marR="7200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6">
                  <a:txBody>
                    <a:bodyPr/>
                    <a:lstStyle/>
                    <a:p>
                      <a:pPr algn="ctr">
                        <a:lnSpc>
                          <a:spcPct val="100000"/>
                        </a:lnSpc>
                        <a:spcAft>
                          <a:spcPts val="0"/>
                        </a:spcAft>
                      </a:pPr>
                      <a:r>
                        <a:rPr lang="en-US" sz="2000" b="1" spc="10" dirty="0" smtClean="0">
                          <a:effectLst/>
                          <a:latin typeface="+mn-lt"/>
                          <a:ea typeface="Calibri" panose="020F0502020204030204" pitchFamily="34" charset="0"/>
                          <a:cs typeface="Times New Roman" panose="02020603050405020304" pitchFamily="18" charset="0"/>
                        </a:rPr>
                        <a:t>Collaborator</a:t>
                      </a:r>
                      <a:endParaRPr lang="en-US" sz="2000" b="1" noProof="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collaborator_type</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rgbClr val="000000"/>
                      </a:solidFill>
                      <a:prstDash val="solid"/>
                      <a:round/>
                      <a:headEnd type="none" w="med" len="med"/>
                      <a:tailEnd type="none" w="med" len="med"/>
                    </a:lnT>
                    <a:lnB>
                      <a:noFill/>
                    </a:lnB>
                    <a:solidFill>
                      <a:schemeClr val="accent3">
                        <a:lumMod val="40000"/>
                        <a:lumOff val="60000"/>
                      </a:schemeClr>
                    </a:solidFill>
                  </a:tcPr>
                </a:tc>
                <a:tc>
                  <a:txBody>
                    <a:bodyPr/>
                    <a:lstStyle/>
                    <a:p>
                      <a:pPr algn="l">
                        <a:lnSpc>
                          <a:spcPct val="100000"/>
                        </a:lnSpc>
                        <a:spcAft>
                          <a:spcPts val="0"/>
                        </a:spcAft>
                      </a:pPr>
                      <a:r>
                        <a:rPr lang="en-US" sz="2000" spc="10" dirty="0" smtClean="0">
                          <a:effectLst/>
                          <a:latin typeface="+mn-lt"/>
                          <a:ea typeface="Calibri" panose="020F0502020204030204" pitchFamily="34" charset="0"/>
                          <a:cs typeface="Times New Roman" panose="02020603050405020304" pitchFamily="18" charset="0"/>
                        </a:rPr>
                        <a:t>External collaborator or core team</a:t>
                      </a:r>
                      <a:endParaRPr lang="pt-BR" sz="2000" dirty="0">
                        <a:effectLst/>
                        <a:latin typeface="+mn-lt"/>
                        <a:cs typeface="Times New Roman" panose="02020603050405020304" pitchFamily="18" charset="0"/>
                      </a:endParaRPr>
                    </a:p>
                  </a:txBody>
                  <a:tcPr marL="72000" marR="72000" marT="0" marB="0">
                    <a:lnL>
                      <a:noFill/>
                    </a:lnL>
                    <a:lnR>
                      <a:noFill/>
                    </a:lnR>
                    <a:lnT w="12700" cap="flat" cmpd="sng" algn="ctr">
                      <a:solidFill>
                        <a:srgbClr val="000000"/>
                      </a:solidFill>
                      <a:prstDash val="solid"/>
                      <a:round/>
                      <a:headEnd type="none" w="med" len="med"/>
                      <a:tailEnd type="none" w="med" len="med"/>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pull_user</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pull requests sent by the collaborator</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bg1">
                        <a:lumMod val="85000"/>
                      </a:schemeClr>
                    </a:solid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pull_merged_user</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accent3">
                        <a:lumMod val="40000"/>
                        <a:lumOff val="60000"/>
                      </a:schemeClr>
                    </a:solid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pull requests accepted</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pull_closed_user</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pull requests rejected</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bg1">
                        <a:lumMod val="85000"/>
                      </a:schemeClr>
                    </a:solid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ratio_user_merged</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accent3">
                        <a:lumMod val="40000"/>
                        <a:lumOff val="60000"/>
                      </a:schemeClr>
                    </a:solid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Rate of accepted pull requests</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ratio_user_closed</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lnSpc>
                          <a:spcPct val="100000"/>
                        </a:lnSpc>
                        <a:spcAft>
                          <a:spcPts val="0"/>
                        </a:spcAft>
                      </a:pPr>
                      <a:r>
                        <a:rPr lang="en-US" sz="2000" dirty="0" smtClean="0">
                          <a:effectLst/>
                          <a:latin typeface="+mn-lt"/>
                          <a:cs typeface="Times New Roman" panose="02020603050405020304" pitchFamily="18" charset="0"/>
                        </a:rPr>
                        <a:t>Rate of rejected pull requests</a:t>
                      </a:r>
                      <a:endParaRPr lang="pt-BR" sz="2000" dirty="0">
                        <a:effectLst/>
                        <a:latin typeface="+mn-lt"/>
                        <a:cs typeface="Times New Roman" panose="02020603050405020304" pitchFamily="18" charset="0"/>
                      </a:endParaRPr>
                    </a:p>
                  </a:txBody>
                  <a:tcPr marL="72000" marR="72000" marT="0" marB="0">
                    <a:lnL>
                      <a:noFill/>
                    </a:lnL>
                    <a:lnR>
                      <a:noFill/>
                    </a:lnR>
                    <a:lnT>
                      <a:noFill/>
                    </a:lnT>
                    <a:lnB w="12700" cap="flat" cmpd="sng" algn="ctr">
                      <a:solidFill>
                        <a:schemeClr val="tx1"/>
                      </a:solidFill>
                      <a:prstDash val="solid"/>
                      <a:round/>
                      <a:headEnd type="none" w="med" len="med"/>
                      <a:tailEnd type="none" w="med" len="med"/>
                    </a:lnB>
                  </a:tcPr>
                </a:tc>
              </a:tr>
              <a:tr h="0">
                <a:tc rowSpan="4">
                  <a:txBody>
                    <a:bodyPr/>
                    <a:lstStyle/>
                    <a:p>
                      <a:pPr algn="ctr">
                        <a:lnSpc>
                          <a:spcPct val="100000"/>
                        </a:lnSpc>
                        <a:spcAft>
                          <a:spcPts val="0"/>
                        </a:spcAft>
                      </a:pPr>
                      <a:r>
                        <a:rPr lang="en-US" sz="2000" b="1" noProof="0" dirty="0" smtClean="0">
                          <a:effectLst/>
                          <a:latin typeface="+mn-lt"/>
                          <a:ea typeface="Times New Roman" panose="02020603050405020304" pitchFamily="18" charset="0"/>
                          <a:cs typeface="Times New Roman" panose="02020603050405020304" pitchFamily="18" charset="0"/>
                        </a:rPr>
                        <a:t>Contribution</a:t>
                      </a:r>
                      <a:endParaRPr lang="en-US" sz="2000" b="1" noProof="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commits_pull</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chemeClr val="tx1"/>
                      </a:solidFill>
                      <a:prstDash val="solid"/>
                      <a:round/>
                      <a:headEnd type="none" w="med" len="med"/>
                      <a:tailEnd type="none" w="med" len="med"/>
                    </a:lnT>
                    <a:lnB>
                      <a:noFill/>
                    </a:lnB>
                    <a:solidFill>
                      <a:schemeClr val="accent3">
                        <a:lumMod val="40000"/>
                        <a:lumOff val="60000"/>
                      </a:schemeClr>
                    </a:solid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commits in a pull request</a:t>
                      </a:r>
                      <a:endParaRPr lang="pt-BR" sz="2000" dirty="0">
                        <a:effectLst/>
                        <a:latin typeface="+mn-lt"/>
                        <a:cs typeface="Times New Roman" panose="02020603050405020304" pitchFamily="18" charset="0"/>
                      </a:endParaRPr>
                    </a:p>
                  </a:txBody>
                  <a:tcPr marL="72000" marR="72000" marT="0" marB="0">
                    <a:lnL>
                      <a:noFill/>
                    </a:lnL>
                    <a:lnR>
                      <a:noFill/>
                    </a:lnR>
                    <a:lnT w="12700" cap="flat" cmpd="sng" algn="ctr">
                      <a:solidFill>
                        <a:schemeClr val="tx1"/>
                      </a:solidFill>
                      <a:prstDash val="solid"/>
                      <a:round/>
                      <a:headEnd type="none" w="med" len="med"/>
                      <a:tailEnd type="none" w="med" len="med"/>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no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lines_additions</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no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added lines of code</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no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bg1">
                        <a:lumMod val="85000"/>
                      </a:schemeClr>
                    </a:solid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lines_deletions</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accent3">
                        <a:lumMod val="40000"/>
                        <a:lumOff val="60000"/>
                      </a:schemeClr>
                    </a:solid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deleted lines of code</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no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files_changed</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en-US" sz="2000" noProof="0" dirty="0" smtClean="0">
                          <a:effectLst/>
                          <a:latin typeface="+mn-lt"/>
                          <a:cs typeface="Times New Roman" panose="02020603050405020304" pitchFamily="18" charset="0"/>
                        </a:rPr>
                        <a:t>Amount of changed files</a:t>
                      </a:r>
                      <a:endParaRPr lang="en-US" sz="2000" noProof="0" dirty="0">
                        <a:effectLst/>
                        <a:latin typeface="+mn-lt"/>
                        <a:cs typeface="Times New Roman" panose="02020603050405020304" pitchFamily="18" charset="0"/>
                      </a:endParaRPr>
                    </a:p>
                  </a:txBody>
                  <a:tcPr marL="72000" marR="72000" marT="0" marB="0">
                    <a:lnL>
                      <a:noFill/>
                    </a:lnL>
                    <a:lnR>
                      <a:noFill/>
                    </a:lnR>
                    <a:lnT>
                      <a:noFill/>
                    </a:lnT>
                    <a:lnB w="12700" cap="flat" cmpd="sng" algn="ctr">
                      <a:solidFill>
                        <a:schemeClr val="tx1"/>
                      </a:solidFill>
                      <a:prstDash val="solid"/>
                      <a:round/>
                      <a:headEnd type="none" w="med" len="med"/>
                      <a:tailEnd type="none" w="med" len="med"/>
                    </a:lnB>
                    <a:noFill/>
                  </a:tcPr>
                </a:tc>
              </a:tr>
              <a:tr h="0">
                <a:tc rowSpan="4">
                  <a:txBody>
                    <a:bodyPr/>
                    <a:lstStyle/>
                    <a:p>
                      <a:pPr algn="ctr">
                        <a:lnSpc>
                          <a:spcPct val="100000"/>
                        </a:lnSpc>
                        <a:spcAft>
                          <a:spcPts val="0"/>
                        </a:spcAft>
                      </a:pPr>
                      <a:r>
                        <a:rPr lang="pt-BR" sz="2000" b="1" dirty="0" smtClean="0">
                          <a:effectLst/>
                          <a:latin typeface="+mn-lt"/>
                          <a:ea typeface="Times New Roman" panose="02020603050405020304" pitchFamily="18" charset="0"/>
                          <a:cs typeface="Times New Roman" panose="02020603050405020304" pitchFamily="18" charset="0"/>
                        </a:rPr>
                        <a:t>Social</a:t>
                      </a:r>
                      <a:endParaRPr lang="pt-BR" sz="2000" b="1"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followers_user</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chemeClr val="tx1"/>
                      </a:solidFill>
                      <a:prstDash val="solid"/>
                      <a:round/>
                      <a:headEnd type="none" w="med" len="med"/>
                      <a:tailEnd type="none" w="med" len="med"/>
                    </a:lnT>
                    <a:lnB>
                      <a:noFill/>
                    </a:lnB>
                    <a:solidFill>
                      <a:schemeClr val="accent3">
                        <a:lumMod val="40000"/>
                        <a:lumOff val="60000"/>
                      </a:schemeClr>
                    </a:solidFill>
                  </a:tcPr>
                </a:tc>
                <a:tc>
                  <a:txBody>
                    <a:bodyPr/>
                    <a:lstStyle/>
                    <a:p>
                      <a:pPr algn="l">
                        <a:lnSpc>
                          <a:spcPct val="100000"/>
                        </a:lnSpc>
                        <a:spcAft>
                          <a:spcPts val="0"/>
                        </a:spcAft>
                      </a:pPr>
                      <a:r>
                        <a:rPr lang="en-US" sz="2000" noProof="0" dirty="0" smtClean="0">
                          <a:effectLst/>
                          <a:latin typeface="+mn-lt"/>
                          <a:cs typeface="Times New Roman" panose="02020603050405020304" pitchFamily="18" charset="0"/>
                        </a:rPr>
                        <a:t>Amount of collaborator's followers</a:t>
                      </a:r>
                      <a:endParaRPr lang="pt-BR" sz="2000" dirty="0">
                        <a:effectLst/>
                        <a:latin typeface="+mn-lt"/>
                        <a:cs typeface="Times New Roman" panose="02020603050405020304" pitchFamily="18" charset="0"/>
                      </a:endParaRPr>
                    </a:p>
                  </a:txBody>
                  <a:tcPr marL="72000" marR="72000" marT="0" marB="0">
                    <a:lnL>
                      <a:noFill/>
                    </a:lnL>
                    <a:lnR>
                      <a:noFill/>
                    </a:lnR>
                    <a:lnT w="12700" cap="flat" cmpd="sng" algn="ctr">
                      <a:solidFill>
                        <a:schemeClr val="tx1"/>
                      </a:solidFill>
                      <a:prstDash val="solid"/>
                      <a:round/>
                      <a:headEnd type="none" w="med" len="med"/>
                      <a:tailEnd type="none" w="med" len="med"/>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follower</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developers followed by the collaborator</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bg1">
                        <a:lumMod val="85000"/>
                      </a:schemeClr>
                    </a:solid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follower_project</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solidFill>
                      <a:schemeClr val="accent3">
                        <a:lumMod val="40000"/>
                        <a:lumOff val="60000"/>
                      </a:schemeClr>
                    </a:solid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Amount of developers in core team followed by the collaborator</a:t>
                      </a:r>
                      <a:endParaRPr lang="pt-BR" sz="2000" dirty="0">
                        <a:effectLst/>
                        <a:latin typeface="+mn-lt"/>
                        <a:cs typeface="Times New Roman" panose="02020603050405020304" pitchFamily="18" charset="0"/>
                      </a:endParaRPr>
                    </a:p>
                  </a:txBody>
                  <a:tcPr marL="72000" marR="72000" marT="0" marB="0">
                    <a:lnL>
                      <a:noFill/>
                    </a:lnL>
                    <a:lnR>
                      <a:noFill/>
                    </a:lnR>
                    <a:lnT>
                      <a:noFill/>
                    </a:lnT>
                    <a:lnB>
                      <a:noFill/>
                    </a:lnB>
                    <a:solidFill>
                      <a:schemeClr val="accent3">
                        <a:lumMod val="40000"/>
                        <a:lumOff val="60000"/>
                      </a:schemeClr>
                    </a:solidFill>
                  </a:tcPr>
                </a:tc>
              </a:tr>
              <a:tr h="0">
                <a:tc vMerge="1">
                  <a:txBody>
                    <a:bodyPr/>
                    <a:lstStyle/>
                    <a:p>
                      <a:pPr algn="l">
                        <a:lnSpc>
                          <a:spcPct val="107000"/>
                        </a:lnSpc>
                        <a:spcAft>
                          <a:spcPts val="0"/>
                        </a:spcAft>
                      </a:pPr>
                      <a:endParaRPr lang="pt-BR"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a:noFill/>
                    </a:lnB>
                    <a:noFill/>
                  </a:tcPr>
                </a:tc>
                <a:tc>
                  <a:txBody>
                    <a:bodyPr/>
                    <a:lstStyle/>
                    <a:p>
                      <a:pPr algn="l">
                        <a:lnSpc>
                          <a:spcPct val="100000"/>
                        </a:lnSpc>
                        <a:spcAft>
                          <a:spcPts val="0"/>
                        </a:spcAft>
                      </a:pPr>
                      <a:r>
                        <a:rPr lang="pt-BR" sz="2000" spc="10" dirty="0" err="1">
                          <a:effectLst/>
                          <a:latin typeface="+mn-lt"/>
                          <a:ea typeface="Calibri" panose="020F0502020204030204" pitchFamily="34" charset="0"/>
                          <a:cs typeface="Times New Roman" panose="02020603050405020304" pitchFamily="18" charset="0"/>
                        </a:rPr>
                        <a:t>watcher_project</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r>
                        <a:rPr lang="en-US" sz="2000" spc="10" dirty="0" smtClean="0">
                          <a:effectLst/>
                          <a:latin typeface="+mn-lt"/>
                          <a:ea typeface="Calibri" panose="020F0502020204030204" pitchFamily="34" charset="0"/>
                          <a:cs typeface="Times New Roman" panose="02020603050405020304" pitchFamily="18" charset="0"/>
                        </a:rPr>
                        <a:t>Indicates whether the project is one of the favorites of the collaborator</a:t>
                      </a:r>
                      <a:endParaRPr lang="pt-BR" sz="2000" dirty="0">
                        <a:effectLst/>
                        <a:latin typeface="+mn-lt"/>
                        <a:cs typeface="Times New Roman" panose="02020603050405020304" pitchFamily="18" charset="0"/>
                      </a:endParaRPr>
                    </a:p>
                  </a:txBody>
                  <a:tcPr marL="72000" marR="72000" marT="0" marB="0">
                    <a:lnL>
                      <a:noFill/>
                    </a:lnL>
                    <a:lnR>
                      <a:noFill/>
                    </a:lnR>
                    <a:lnT>
                      <a:noFill/>
                    </a:lnT>
                    <a:lnB w="12700" cap="flat" cmpd="sng" algn="ctr">
                      <a:solidFill>
                        <a:schemeClr val="tx1"/>
                      </a:solidFill>
                      <a:prstDash val="solid"/>
                      <a:round/>
                      <a:headEnd type="none" w="med" len="med"/>
                      <a:tailEnd type="none" w="med" len="med"/>
                    </a:lnB>
                    <a:noFill/>
                  </a:tcPr>
                </a:tc>
              </a:tr>
              <a:tr h="0">
                <a:tc>
                  <a:txBody>
                    <a:bodyPr/>
                    <a:lstStyle/>
                    <a:p>
                      <a:pPr algn="ctr">
                        <a:lnSpc>
                          <a:spcPct val="100000"/>
                        </a:lnSpc>
                        <a:spcAft>
                          <a:spcPts val="0"/>
                        </a:spcAft>
                      </a:pPr>
                      <a:r>
                        <a:rPr lang="en-US" sz="2000" b="1" noProof="0" dirty="0" smtClean="0">
                          <a:effectLst/>
                          <a:latin typeface="+mn-lt"/>
                          <a:ea typeface="Times New Roman" panose="02020603050405020304" pitchFamily="18" charset="0"/>
                          <a:cs typeface="Times New Roman" panose="02020603050405020304" pitchFamily="18" charset="0"/>
                        </a:rPr>
                        <a:t>Class</a:t>
                      </a:r>
                      <a:endParaRPr lang="en-US" sz="2000" b="1" noProof="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0000"/>
                        </a:lnSpc>
                        <a:spcAft>
                          <a:spcPts val="0"/>
                        </a:spcAft>
                      </a:pPr>
                      <a:r>
                        <a:rPr lang="pt-BR" sz="2000" spc="10" dirty="0" err="1" smtClean="0">
                          <a:effectLst/>
                          <a:latin typeface="+mn-lt"/>
                          <a:ea typeface="Calibri" panose="020F0502020204030204" pitchFamily="34" charset="0"/>
                          <a:cs typeface="Times New Roman" panose="02020603050405020304" pitchFamily="18" charset="0"/>
                        </a:rPr>
                        <a:t>final_developer</a:t>
                      </a:r>
                      <a:endParaRPr lang="pt-BR" sz="2000" dirty="0">
                        <a:effectLst/>
                        <a:latin typeface="+mn-lt"/>
                        <a:ea typeface="Times New Roman" panose="02020603050405020304" pitchFamily="18" charset="0"/>
                        <a:cs typeface="Times New Roman" panose="02020603050405020304" pitchFamily="18" charset="0"/>
                      </a:endParaRPr>
                    </a:p>
                  </a:txBody>
                  <a:tcPr marL="72000" marR="7200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l">
                        <a:lnSpc>
                          <a:spcPct val="100000"/>
                        </a:lnSpc>
                        <a:spcAft>
                          <a:spcPts val="0"/>
                        </a:spcAft>
                      </a:pPr>
                      <a:r>
                        <a:rPr lang="en-US" sz="2000" dirty="0" smtClean="0">
                          <a:effectLst/>
                          <a:latin typeface="+mn-lt"/>
                          <a:cs typeface="Times New Roman" panose="02020603050405020304" pitchFamily="18" charset="0"/>
                        </a:rPr>
                        <a:t>Who analyzed the pull request</a:t>
                      </a:r>
                      <a:endParaRPr lang="pt-BR" sz="2000" dirty="0">
                        <a:effectLst/>
                        <a:latin typeface="+mn-lt"/>
                        <a:cs typeface="Times New Roman" panose="02020603050405020304" pitchFamily="18" charset="0"/>
                      </a:endParaRPr>
                    </a:p>
                  </a:txBody>
                  <a:tcPr marL="72000" marR="72000" marT="0" marB="0">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r>
            </a:tbl>
          </a:graphicData>
        </a:graphic>
      </p:graphicFrame>
    </p:spTree>
    <p:extLst>
      <p:ext uri="{BB962C8B-B14F-4D97-AF65-F5344CB8AC3E}">
        <p14:creationId xmlns:p14="http://schemas.microsoft.com/office/powerpoint/2010/main" val="24110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Agenda</a:t>
            </a:r>
            <a:endParaRPr lang="en-US" dirty="0"/>
          </a:p>
        </p:txBody>
      </p:sp>
      <p:sp>
        <p:nvSpPr>
          <p:cNvPr id="3" name="Espaço Reservado para Conteúdo 2"/>
          <p:cNvSpPr>
            <a:spLocks noGrp="1"/>
          </p:cNvSpPr>
          <p:nvPr>
            <p:ph idx="1"/>
          </p:nvPr>
        </p:nvSpPr>
        <p:spPr/>
        <p:txBody>
          <a:bodyPr>
            <a:normAutofit/>
          </a:bodyPr>
          <a:lstStyle/>
          <a:p>
            <a:pPr marL="548640" indent="-252000">
              <a:buFont typeface="Wingdings" panose="05000000000000000000" pitchFamily="2" charset="2"/>
              <a:buChar char="§"/>
            </a:pPr>
            <a:r>
              <a:rPr lang="en-US" dirty="0">
                <a:solidFill>
                  <a:schemeClr val="bg1">
                    <a:lumMod val="75000"/>
                  </a:schemeClr>
                </a:solidFill>
              </a:rPr>
              <a:t>Introduction</a:t>
            </a:r>
          </a:p>
          <a:p>
            <a:pPr marL="548640" indent="-252000">
              <a:buFont typeface="Wingdings" panose="05000000000000000000" pitchFamily="2" charset="2"/>
              <a:buChar char="§"/>
            </a:pPr>
            <a:r>
              <a:rPr lang="en-US" dirty="0">
                <a:solidFill>
                  <a:schemeClr val="bg1">
                    <a:lumMod val="75000"/>
                  </a:schemeClr>
                </a:solidFill>
              </a:rPr>
              <a:t>Materials and methods</a:t>
            </a:r>
          </a:p>
          <a:p>
            <a:pPr marL="841248" lvl="1" indent="-252000">
              <a:buFont typeface="Wingdings" panose="05000000000000000000" pitchFamily="2" charset="2"/>
              <a:buChar char="§"/>
            </a:pPr>
            <a:r>
              <a:rPr lang="en-US" sz="2400" dirty="0">
                <a:solidFill>
                  <a:schemeClr val="bg1">
                    <a:lumMod val="75000"/>
                  </a:schemeClr>
                </a:solidFill>
              </a:rPr>
              <a:t>Methodology </a:t>
            </a:r>
            <a:endParaRPr lang="en-US" sz="2400" dirty="0" smtClean="0">
              <a:solidFill>
                <a:schemeClr val="bg1">
                  <a:lumMod val="75000"/>
                </a:schemeClr>
              </a:solidFill>
            </a:endParaRPr>
          </a:p>
          <a:p>
            <a:pPr marL="841248" lvl="1" indent="-252000">
              <a:buFont typeface="Wingdings" panose="05000000000000000000" pitchFamily="2" charset="2"/>
              <a:buChar char="§"/>
            </a:pPr>
            <a:r>
              <a:rPr lang="en-US" sz="2400" dirty="0" smtClean="0">
                <a:solidFill>
                  <a:schemeClr val="bg1">
                    <a:lumMod val="75000"/>
                  </a:schemeClr>
                </a:solidFill>
              </a:rPr>
              <a:t>Projects</a:t>
            </a:r>
            <a:endParaRPr lang="en-US" sz="2400" dirty="0">
              <a:solidFill>
                <a:schemeClr val="bg1">
                  <a:lumMod val="75000"/>
                </a:schemeClr>
              </a:solidFill>
            </a:endParaRPr>
          </a:p>
          <a:p>
            <a:pPr marL="841248" lvl="1" indent="-252000">
              <a:buFont typeface="Wingdings" panose="05000000000000000000" pitchFamily="2" charset="2"/>
              <a:buChar char="§"/>
            </a:pPr>
            <a:r>
              <a:rPr lang="en-US" sz="2400" dirty="0" smtClean="0">
                <a:solidFill>
                  <a:schemeClr val="bg1">
                    <a:lumMod val="75000"/>
                  </a:schemeClr>
                </a:solidFill>
              </a:rPr>
              <a:t>Attributes</a:t>
            </a:r>
            <a:endParaRPr lang="en-US" sz="2400" dirty="0">
              <a:solidFill>
                <a:schemeClr val="bg1">
                  <a:lumMod val="75000"/>
                </a:schemeClr>
              </a:solidFill>
            </a:endParaRPr>
          </a:p>
          <a:p>
            <a:pPr marL="548640" indent="-252000">
              <a:buFont typeface="Wingdings" panose="05000000000000000000" pitchFamily="2" charset="2"/>
              <a:buChar char="§"/>
            </a:pPr>
            <a:r>
              <a:rPr lang="en-US" dirty="0"/>
              <a:t>Results and discussion</a:t>
            </a:r>
          </a:p>
          <a:p>
            <a:pPr marL="841248" lvl="1" indent="-252000">
              <a:buFont typeface="Wingdings" panose="05000000000000000000" pitchFamily="2" charset="2"/>
              <a:buChar char="§"/>
            </a:pPr>
            <a:r>
              <a:rPr lang="en-US" sz="2400" dirty="0"/>
              <a:t>Accuracies of the classification algorithms</a:t>
            </a:r>
          </a:p>
          <a:p>
            <a:pPr marL="841248" lvl="1" indent="-252000">
              <a:buFont typeface="Wingdings" panose="05000000000000000000" pitchFamily="2" charset="2"/>
              <a:buChar char="§"/>
            </a:pPr>
            <a:r>
              <a:rPr lang="en-US" sz="2400" dirty="0"/>
              <a:t>Developer’s ranking</a:t>
            </a:r>
          </a:p>
          <a:p>
            <a:pPr marL="548640" indent="-252000">
              <a:buFont typeface="Wingdings" panose="05000000000000000000" pitchFamily="2" charset="2"/>
              <a:buChar char="§"/>
            </a:pPr>
            <a:r>
              <a:rPr lang="en-US" dirty="0" smtClean="0">
                <a:solidFill>
                  <a:schemeClr val="bg1">
                    <a:lumMod val="75000"/>
                  </a:schemeClr>
                </a:solidFill>
              </a:rPr>
              <a:t>Conclusions </a:t>
            </a:r>
            <a:endParaRPr lang="en-US" dirty="0">
              <a:solidFill>
                <a:schemeClr val="bg1">
                  <a:lumMod val="75000"/>
                </a:schemeClr>
              </a:solidFill>
            </a:endParaRPr>
          </a:p>
          <a:p>
            <a:endParaRPr lang="pt-BR" dirty="0"/>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en-US" dirty="0"/>
              <a:t>Developers Assignment for Analyzing Pull Requests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11</a:t>
            </a:fld>
            <a:endParaRPr lang="pt-BR" dirty="0"/>
          </a:p>
        </p:txBody>
      </p:sp>
    </p:spTree>
    <p:extLst>
      <p:ext uri="{BB962C8B-B14F-4D97-AF65-F5344CB8AC3E}">
        <p14:creationId xmlns:p14="http://schemas.microsoft.com/office/powerpoint/2010/main" val="148618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a:bodyPr>
          <a:lstStyle/>
          <a:p>
            <a:r>
              <a:rPr lang="en-US" b="1" dirty="0"/>
              <a:t>Accuracies </a:t>
            </a:r>
            <a:r>
              <a:rPr lang="en-US" b="1" dirty="0" smtClean="0"/>
              <a:t>of SVM</a:t>
            </a:r>
            <a:endParaRPr lang="pt-BR" b="1" dirty="0"/>
          </a:p>
        </p:txBody>
      </p:sp>
      <p:sp>
        <p:nvSpPr>
          <p:cNvPr id="2" name="Espaço Reservado para Data 1"/>
          <p:cNvSpPr>
            <a:spLocks noGrp="1"/>
          </p:cNvSpPr>
          <p:nvPr>
            <p:ph type="dt" sz="half" idx="10"/>
          </p:nvPr>
        </p:nvSpPr>
        <p:spPr/>
        <p:txBody>
          <a:bodyPr/>
          <a:lstStyle/>
          <a:p>
            <a:r>
              <a:rPr lang="pt-BR" smtClean="0"/>
              <a:t>Manoel Limeira</a:t>
            </a:r>
            <a:endParaRPr lang="pt-BR" dirty="0" smtClean="0"/>
          </a:p>
        </p:txBody>
      </p:sp>
      <p:sp>
        <p:nvSpPr>
          <p:cNvPr id="3" name="Espaço Reservado para Rodapé 2"/>
          <p:cNvSpPr>
            <a:spLocks noGrp="1"/>
          </p:cNvSpPr>
          <p:nvPr>
            <p:ph type="ftr" sz="quarter" idx="11"/>
          </p:nvPr>
        </p:nvSpPr>
        <p:spPr/>
        <p:txBody>
          <a:bodyPr/>
          <a:lstStyle/>
          <a:p>
            <a:r>
              <a:rPr lang="en-US" dirty="0"/>
              <a:t>Results and discussion</a:t>
            </a:r>
            <a:endParaRPr lang="pt-BR" dirty="0"/>
          </a:p>
        </p:txBody>
      </p:sp>
      <p:sp>
        <p:nvSpPr>
          <p:cNvPr id="4" name="Espaço Reservado para Número de Slide 3"/>
          <p:cNvSpPr>
            <a:spLocks noGrp="1"/>
          </p:cNvSpPr>
          <p:nvPr>
            <p:ph type="sldNum" sz="quarter" idx="12"/>
          </p:nvPr>
        </p:nvSpPr>
        <p:spPr/>
        <p:txBody>
          <a:bodyPr/>
          <a:lstStyle/>
          <a:p>
            <a:fld id="{0AAA623A-5D3C-471A-939B-3DC944CAB218}" type="slidenum">
              <a:rPr lang="pt-BR" smtClean="0"/>
              <a:pPr/>
              <a:t>12</a:t>
            </a:fld>
            <a:endParaRPr lang="pt-BR"/>
          </a:p>
        </p:txBody>
      </p:sp>
      <p:pic>
        <p:nvPicPr>
          <p:cNvPr id="6" name="Imagem 5"/>
          <p:cNvPicPr>
            <a:picLocks noChangeAspect="1"/>
          </p:cNvPicPr>
          <p:nvPr/>
        </p:nvPicPr>
        <p:blipFill rotWithShape="1">
          <a:blip r:embed="rId3">
            <a:extLst>
              <a:ext uri="{28A0092B-C50C-407E-A947-70E740481C1C}">
                <a14:useLocalDpi xmlns:a14="http://schemas.microsoft.com/office/drawing/2010/main" val="0"/>
              </a:ext>
            </a:extLst>
          </a:blip>
          <a:srcRect t="-1" b="777"/>
          <a:stretch/>
        </p:blipFill>
        <p:spPr>
          <a:xfrm>
            <a:off x="3363917" y="1384561"/>
            <a:ext cx="5108347" cy="5068775"/>
          </a:xfrm>
          <a:prstGeom prst="rect">
            <a:avLst/>
          </a:prstGeom>
        </p:spPr>
      </p:pic>
      <p:graphicFrame>
        <p:nvGraphicFramePr>
          <p:cNvPr id="14" name="Diagrama 13"/>
          <p:cNvGraphicFramePr/>
          <p:nvPr>
            <p:extLst>
              <p:ext uri="{D42A27DB-BD31-4B8C-83A1-F6EECF244321}">
                <p14:modId xmlns:p14="http://schemas.microsoft.com/office/powerpoint/2010/main" val="1500073813"/>
              </p:ext>
            </p:extLst>
          </p:nvPr>
        </p:nvGraphicFramePr>
        <p:xfrm>
          <a:off x="10128448" y="3376833"/>
          <a:ext cx="1800200" cy="1051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a 12"/>
          <p:cNvGraphicFramePr/>
          <p:nvPr>
            <p:extLst>
              <p:ext uri="{D42A27DB-BD31-4B8C-83A1-F6EECF244321}">
                <p14:modId xmlns:p14="http://schemas.microsoft.com/office/powerpoint/2010/main" val="2910263826"/>
              </p:ext>
            </p:extLst>
          </p:nvPr>
        </p:nvGraphicFramePr>
        <p:xfrm>
          <a:off x="10128448" y="4499600"/>
          <a:ext cx="1800200" cy="15216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CaixaDeTexto 6"/>
          <p:cNvSpPr txBox="1"/>
          <p:nvPr/>
        </p:nvSpPr>
        <p:spPr>
          <a:xfrm>
            <a:off x="5666802" y="6249592"/>
            <a:ext cx="819135" cy="184666"/>
          </a:xfrm>
          <a:prstGeom prst="rect">
            <a:avLst/>
          </a:prstGeom>
          <a:solidFill>
            <a:schemeClr val="bg1"/>
          </a:solidFill>
        </p:spPr>
        <p:txBody>
          <a:bodyPr wrap="none" lIns="0" tIns="0" rIns="0" bIns="0" rtlCol="0">
            <a:spAutoFit/>
          </a:bodyPr>
          <a:lstStyle/>
          <a:p>
            <a:r>
              <a:rPr lang="pt-BR" sz="1200" dirty="0" smtClean="0">
                <a:solidFill>
                  <a:schemeClr val="tx1">
                    <a:lumMod val="75000"/>
                    <a:lumOff val="25000"/>
                  </a:schemeClr>
                </a:solidFill>
                <a:latin typeface="Arial" panose="020B0604020202020204" pitchFamily="34" charset="0"/>
                <a:cs typeface="Arial" panose="020B0604020202020204" pitchFamily="34" charset="0"/>
              </a:rPr>
              <a:t>SVM </a:t>
            </a:r>
            <a:r>
              <a:rPr lang="pt-BR" sz="1200" dirty="0" err="1" smtClean="0">
                <a:solidFill>
                  <a:schemeClr val="tx1">
                    <a:lumMod val="75000"/>
                    <a:lumOff val="25000"/>
                  </a:schemeClr>
                </a:solidFill>
                <a:latin typeface="Arial" panose="020B0604020202020204" pitchFamily="34" charset="0"/>
                <a:cs typeface="Arial" panose="020B0604020202020204" pitchFamily="34" charset="0"/>
              </a:rPr>
              <a:t>Kernel</a:t>
            </a:r>
            <a:endParaRPr lang="pt-BR" sz="1200" dirty="0" smtClean="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7512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488" y="1354035"/>
            <a:ext cx="8424382" cy="5138873"/>
          </a:xfrm>
          <a:prstGeom prst="rect">
            <a:avLst/>
          </a:prstGeom>
        </p:spPr>
      </p:pic>
      <p:sp>
        <p:nvSpPr>
          <p:cNvPr id="5" name="Título 4"/>
          <p:cNvSpPr>
            <a:spLocks noGrp="1"/>
          </p:cNvSpPr>
          <p:nvPr>
            <p:ph type="title"/>
          </p:nvPr>
        </p:nvSpPr>
        <p:spPr/>
        <p:txBody>
          <a:bodyPr>
            <a:normAutofit/>
          </a:bodyPr>
          <a:lstStyle/>
          <a:p>
            <a:r>
              <a:rPr lang="en-US" b="1" dirty="0"/>
              <a:t>Accuracies </a:t>
            </a:r>
            <a:r>
              <a:rPr lang="en-US" b="1" dirty="0" smtClean="0"/>
              <a:t>of </a:t>
            </a:r>
            <a:r>
              <a:rPr lang="en-US" b="1" i="1" dirty="0" smtClean="0"/>
              <a:t>k</a:t>
            </a:r>
            <a:r>
              <a:rPr lang="en-US" b="1" dirty="0" smtClean="0"/>
              <a:t>-NN</a:t>
            </a:r>
            <a:endParaRPr lang="pt-BR" b="1" dirty="0"/>
          </a:p>
        </p:txBody>
      </p:sp>
      <p:sp>
        <p:nvSpPr>
          <p:cNvPr id="2" name="Espaço Reservado para Data 1"/>
          <p:cNvSpPr>
            <a:spLocks noGrp="1"/>
          </p:cNvSpPr>
          <p:nvPr>
            <p:ph type="dt" sz="half" idx="10"/>
          </p:nvPr>
        </p:nvSpPr>
        <p:spPr/>
        <p:txBody>
          <a:bodyPr/>
          <a:lstStyle/>
          <a:p>
            <a:r>
              <a:rPr lang="pt-BR" smtClean="0"/>
              <a:t>Manoel Limeira</a:t>
            </a:r>
            <a:endParaRPr lang="pt-BR" dirty="0" smtClean="0"/>
          </a:p>
        </p:txBody>
      </p:sp>
      <p:sp>
        <p:nvSpPr>
          <p:cNvPr id="3" name="Espaço Reservado para Rodapé 2"/>
          <p:cNvSpPr>
            <a:spLocks noGrp="1"/>
          </p:cNvSpPr>
          <p:nvPr>
            <p:ph type="ftr" sz="quarter" idx="11"/>
          </p:nvPr>
        </p:nvSpPr>
        <p:spPr/>
        <p:txBody>
          <a:bodyPr/>
          <a:lstStyle/>
          <a:p>
            <a:r>
              <a:rPr lang="en-US" dirty="0"/>
              <a:t>Results and discussion</a:t>
            </a:r>
            <a:endParaRPr lang="pt-BR" dirty="0"/>
          </a:p>
        </p:txBody>
      </p:sp>
      <p:sp>
        <p:nvSpPr>
          <p:cNvPr id="4" name="Espaço Reservado para Número de Slide 3"/>
          <p:cNvSpPr>
            <a:spLocks noGrp="1"/>
          </p:cNvSpPr>
          <p:nvPr>
            <p:ph type="sldNum" sz="quarter" idx="12"/>
          </p:nvPr>
        </p:nvSpPr>
        <p:spPr/>
        <p:txBody>
          <a:bodyPr/>
          <a:lstStyle/>
          <a:p>
            <a:fld id="{0AAA623A-5D3C-471A-939B-3DC944CAB218}" type="slidenum">
              <a:rPr lang="pt-BR" smtClean="0"/>
              <a:pPr/>
              <a:t>13</a:t>
            </a:fld>
            <a:endParaRPr lang="pt-BR"/>
          </a:p>
        </p:txBody>
      </p:sp>
      <p:graphicFrame>
        <p:nvGraphicFramePr>
          <p:cNvPr id="12" name="Diagrama 11"/>
          <p:cNvGraphicFramePr/>
          <p:nvPr>
            <p:extLst>
              <p:ext uri="{D42A27DB-BD31-4B8C-83A1-F6EECF244321}">
                <p14:modId xmlns:p14="http://schemas.microsoft.com/office/powerpoint/2010/main" val="1792930064"/>
              </p:ext>
            </p:extLst>
          </p:nvPr>
        </p:nvGraphicFramePr>
        <p:xfrm>
          <a:off x="10128448" y="3736873"/>
          <a:ext cx="1800200" cy="1051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a 12"/>
          <p:cNvGraphicFramePr/>
          <p:nvPr>
            <p:extLst>
              <p:ext uri="{D42A27DB-BD31-4B8C-83A1-F6EECF244321}">
                <p14:modId xmlns:p14="http://schemas.microsoft.com/office/powerpoint/2010/main" val="1580067810"/>
              </p:ext>
            </p:extLst>
          </p:nvPr>
        </p:nvGraphicFramePr>
        <p:xfrm>
          <a:off x="10128448" y="4859640"/>
          <a:ext cx="1800200" cy="11616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040934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tângulo 21"/>
          <p:cNvSpPr/>
          <p:nvPr/>
        </p:nvSpPr>
        <p:spPr>
          <a:xfrm>
            <a:off x="3617248" y="2298137"/>
            <a:ext cx="7200000" cy="289560"/>
          </a:xfrm>
          <a:prstGeom prst="rect">
            <a:avLst/>
          </a:prstGeom>
          <a:solidFill>
            <a:schemeClr val="accent3">
              <a:lumMod val="40000"/>
              <a:lumOff val="60000"/>
            </a:schemeClr>
          </a:solidFill>
          <a:ln w="2857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white"/>
              </a:solidFill>
              <a:effectLst/>
              <a:uLnTx/>
              <a:uFillTx/>
              <a:latin typeface="Calibri" panose="020F0502020204030204"/>
            </a:endParaRPr>
          </a:p>
        </p:txBody>
      </p:sp>
      <p:sp>
        <p:nvSpPr>
          <p:cNvPr id="5" name="Espaço Reservado para Rodapé 4"/>
          <p:cNvSpPr>
            <a:spLocks noGrp="1"/>
          </p:cNvSpPr>
          <p:nvPr>
            <p:ph type="ftr" sz="quarter" idx="11"/>
          </p:nvPr>
        </p:nvSpPr>
        <p:spPr>
          <a:xfrm>
            <a:off x="14648" y="6492875"/>
            <a:ext cx="3921112" cy="365125"/>
          </a:xfrm>
        </p:spPr>
        <p:txBody>
          <a:bodyPr/>
          <a:lstStyle/>
          <a:p>
            <a:r>
              <a:rPr lang="en-US" dirty="0"/>
              <a:t>Results and </a:t>
            </a:r>
            <a:r>
              <a:rPr lang="en-US" dirty="0" smtClean="0"/>
              <a:t>discussion</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14</a:t>
            </a:fld>
            <a:endParaRPr lang="pt-BR"/>
          </a:p>
        </p:txBody>
      </p:sp>
      <p:sp>
        <p:nvSpPr>
          <p:cNvPr id="2" name="Título 1"/>
          <p:cNvSpPr>
            <a:spLocks noGrp="1"/>
          </p:cNvSpPr>
          <p:nvPr>
            <p:ph type="title" idx="4294967295"/>
          </p:nvPr>
        </p:nvSpPr>
        <p:spPr>
          <a:xfrm>
            <a:off x="278000" y="44624"/>
            <a:ext cx="3316116" cy="2375996"/>
          </a:xfrm>
        </p:spPr>
        <p:txBody>
          <a:bodyPr>
            <a:normAutofit fontScale="90000"/>
          </a:bodyPr>
          <a:lstStyle/>
          <a:p>
            <a:r>
              <a:rPr lang="en-US" b="1" dirty="0"/>
              <a:t>Accuracies obtained for each </a:t>
            </a:r>
            <a:r>
              <a:rPr lang="en-US" b="1" dirty="0" smtClean="0"/>
              <a:t>project</a:t>
            </a:r>
            <a:br>
              <a:rPr lang="en-US" b="1" dirty="0" smtClean="0"/>
            </a:br>
            <a:r>
              <a:rPr lang="en-US" sz="2700" b="1" dirty="0" smtClean="0"/>
              <a:t>(Continuous Attributes)</a:t>
            </a:r>
            <a:endParaRPr lang="pt-BR" sz="2700" b="1" dirty="0"/>
          </a:p>
        </p:txBody>
      </p:sp>
      <p:graphicFrame>
        <p:nvGraphicFramePr>
          <p:cNvPr id="7" name="Espaço Reservado para Conteúdo 5"/>
          <p:cNvGraphicFramePr>
            <a:graphicFrameLocks/>
          </p:cNvGraphicFramePr>
          <p:nvPr>
            <p:extLst>
              <p:ext uri="{D42A27DB-BD31-4B8C-83A1-F6EECF244321}">
                <p14:modId xmlns:p14="http://schemas.microsoft.com/office/powerpoint/2010/main" val="1340777841"/>
              </p:ext>
            </p:extLst>
          </p:nvPr>
        </p:nvGraphicFramePr>
        <p:xfrm>
          <a:off x="3594116" y="60160"/>
          <a:ext cx="7254416" cy="6739200"/>
        </p:xfrm>
        <a:graphic>
          <a:graphicData uri="http://schemas.openxmlformats.org/drawingml/2006/table">
            <a:tbl>
              <a:tblPr firstRow="1" firstCol="1" bandRow="1"/>
              <a:tblGrid>
                <a:gridCol w="1709796"/>
                <a:gridCol w="720080"/>
                <a:gridCol w="758445"/>
                <a:gridCol w="812127"/>
                <a:gridCol w="813492"/>
                <a:gridCol w="813492"/>
                <a:gridCol w="813492"/>
                <a:gridCol w="813492"/>
              </a:tblGrid>
              <a:tr h="280800">
                <a:tc rowSpan="2">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just">
                        <a:lnSpc>
                          <a:spcPct val="100000"/>
                        </a:lnSpc>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Project</a:t>
                      </a:r>
                      <a:endParaRPr lang="pt-BR" sz="2800" dirty="0">
                        <a:effectLst/>
                        <a:latin typeface="+mn-lt"/>
                        <a:ea typeface="Calibri" panose="020F050202020403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lnSpc>
                          <a:spcPct val="100000"/>
                        </a:lnSpc>
                        <a:spcAft>
                          <a:spcPts val="0"/>
                        </a:spcAft>
                      </a:pPr>
                      <a:r>
                        <a:rPr lang="pt-BR" sz="1800" b="1" dirty="0" smtClean="0">
                          <a:effectLst/>
                          <a:latin typeface="+mn-lt"/>
                          <a:ea typeface="Calibri" panose="020F0502020204030204" pitchFamily="34" charset="0"/>
                          <a:cs typeface="Times New Roman" panose="02020603050405020304" pitchFamily="18" charset="0"/>
                        </a:rPr>
                        <a:t>Core Team</a:t>
                      </a:r>
                      <a:endParaRPr lang="pt-BR" sz="1800" b="1" dirty="0">
                        <a:effectLst/>
                        <a:latin typeface="+mn-lt"/>
                        <a:ea typeface="Calibri" panose="020F050202020403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dirty="0" smtClean="0">
                          <a:solidFill>
                            <a:srgbClr val="000000"/>
                          </a:solidFill>
                          <a:effectLst/>
                          <a:latin typeface="+mn-lt"/>
                          <a:ea typeface="Times New Roman" panose="02020603050405020304" pitchFamily="18" charset="0"/>
                          <a:cs typeface="Times New Roman" panose="02020603050405020304" pitchFamily="18" charset="0"/>
                        </a:rPr>
                        <a:t>MC</a:t>
                      </a:r>
                      <a:br>
                        <a:rPr lang="en-US" sz="1800" b="1" dirty="0" smtClean="0">
                          <a:solidFill>
                            <a:srgbClr val="000000"/>
                          </a:solidFill>
                          <a:effectLst/>
                          <a:latin typeface="+mn-lt"/>
                          <a:ea typeface="Times New Roman" panose="02020603050405020304" pitchFamily="18" charset="0"/>
                          <a:cs typeface="Times New Roman" panose="02020603050405020304" pitchFamily="18" charset="0"/>
                        </a:rPr>
                      </a:br>
                      <a:r>
                        <a:rPr lang="en-US" sz="1800" b="1" dirty="0" smtClean="0">
                          <a:solidFill>
                            <a:srgbClr val="000000"/>
                          </a:solidFill>
                          <a:effectLst/>
                          <a:latin typeface="+mn-lt"/>
                          <a:ea typeface="Times New Roman" panose="02020603050405020304" pitchFamily="18" charset="0"/>
                          <a:cs typeface="Times New Roman" panose="02020603050405020304" pitchFamily="18" charset="0"/>
                        </a:rPr>
                        <a:t>(%)</a:t>
                      </a:r>
                      <a:endParaRPr lang="pt-BR" sz="2800" dirty="0">
                        <a:effectLst/>
                        <a:latin typeface="+mn-lt"/>
                        <a:ea typeface="Calibri" panose="020F050202020403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5">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Accuracy (%)</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r>
              <a:tr h="280800">
                <a:tc vMerge="1">
                  <a:txBody>
                    <a:bodyPr/>
                    <a:lstStyle/>
                    <a:p>
                      <a:endParaRPr lang="pt-BR"/>
                    </a:p>
                  </a:txBody>
                  <a:tcPr/>
                </a:tc>
                <a:tc vMerge="1">
                  <a:txBody>
                    <a:bodyPr/>
                    <a:lstStyle/>
                    <a:p>
                      <a:endParaRPr lang="pt-BR"/>
                    </a:p>
                  </a:txBody>
                  <a:tcPr/>
                </a:tc>
                <a:tc vMerge="1">
                  <a:txBody>
                    <a:bodyPr/>
                    <a:lstStyle/>
                    <a:p>
                      <a:endParaRPr lang="pt-BR"/>
                    </a:p>
                  </a:txBody>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a:solidFill>
                            <a:srgbClr val="000000"/>
                          </a:solidFill>
                          <a:effectLst/>
                          <a:latin typeface="+mn-lt"/>
                          <a:ea typeface="Times New Roman" panose="02020603050405020304" pitchFamily="18" charset="0"/>
                        </a:rPr>
                        <a:t>NB</a:t>
                      </a:r>
                      <a:endParaRPr lang="pt-BR" sz="2800">
                        <a:effectLst/>
                        <a:latin typeface="+mn-lt"/>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J48</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a:solidFill>
                            <a:srgbClr val="000000"/>
                          </a:solidFill>
                          <a:effectLst/>
                          <a:latin typeface="+mn-lt"/>
                          <a:ea typeface="Times New Roman" panose="02020603050405020304" pitchFamily="18" charset="0"/>
                          <a:cs typeface="Times New Roman" panose="02020603050405020304" pitchFamily="18" charset="0"/>
                        </a:rPr>
                        <a:t>RF</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i="1" dirty="0" smtClean="0">
                          <a:solidFill>
                            <a:srgbClr val="000000"/>
                          </a:solidFill>
                          <a:effectLst/>
                          <a:latin typeface="+mn-lt"/>
                          <a:ea typeface="Times New Roman" panose="02020603050405020304" pitchFamily="18" charset="0"/>
                          <a:cs typeface="Times New Roman" panose="02020603050405020304" pitchFamily="18" charset="0"/>
                        </a:rPr>
                        <a:t>k</a:t>
                      </a:r>
                      <a:r>
                        <a:rPr lang="en-US" sz="1800" b="1" dirty="0" smtClean="0">
                          <a:solidFill>
                            <a:srgbClr val="000000"/>
                          </a:solidFill>
                          <a:effectLst/>
                          <a:latin typeface="+mn-lt"/>
                          <a:ea typeface="Times New Roman" panose="02020603050405020304" pitchFamily="18" charset="0"/>
                          <a:cs typeface="Times New Roman" panose="02020603050405020304" pitchFamily="18" charset="0"/>
                        </a:rPr>
                        <a:t>-NN</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dirty="0" smtClean="0">
                          <a:solidFill>
                            <a:srgbClr val="000000"/>
                          </a:solidFill>
                          <a:effectLst/>
                          <a:latin typeface="+mn-lt"/>
                          <a:ea typeface="Times New Roman" panose="02020603050405020304" pitchFamily="18" charset="0"/>
                          <a:cs typeface="Times New Roman" panose="02020603050405020304" pitchFamily="18" charset="0"/>
                        </a:rPr>
                        <a:t>SVM</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akka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7</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35.89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11.21</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59.35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68.27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61.00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56.87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angular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15</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33.68</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8.86</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34.20</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40.21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36.58</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42.90</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Baystation12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14</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22.84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7.91</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40.40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44.12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44.92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42.26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bitcoin</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7</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36.04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25.85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50.31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53.90</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Times New Roman" panose="02020603050405020304" pitchFamily="18" charset="0"/>
                          <a:cs typeface="Times New Roman" panose="02020603050405020304" pitchFamily="18" charset="0"/>
                        </a:rPr>
                        <a:t>52.83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52.20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brackets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27</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18.25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5.43</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30.24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34.72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31.77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30.16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commcare-hq</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11</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40.36</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14.87</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50.37</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52.43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Times New Roman" panose="02020603050405020304" pitchFamily="18" charset="0"/>
                          <a:cs typeface="Times New Roman" panose="02020603050405020304" pitchFamily="18" charset="0"/>
                        </a:rPr>
                        <a:t>51.34</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51.46</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gaia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107</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22.59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9.69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43.87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45.93</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45.41</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34.53</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infinispan</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14</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24.28</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9.37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34.37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39.20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37.76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33.58</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ipython</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11</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29.90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8.49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45.79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48.98</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49.32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48.05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katello</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20</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12.43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10.03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34.31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35.69</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Times New Roman" panose="02020603050405020304" pitchFamily="18" charset="0"/>
                          <a:cs typeface="Times New Roman" panose="02020603050405020304" pitchFamily="18" charset="0"/>
                        </a:rPr>
                        <a:t>36.03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31.02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kuma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6</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43.66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19.43</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59.47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61.74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61.31</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56.72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metasploit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22</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40.27</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5.09</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49.55</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52.62</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Times New Roman" panose="02020603050405020304" pitchFamily="18" charset="0"/>
                          <a:cs typeface="Times New Roman" panose="02020603050405020304" pitchFamily="18" charset="0"/>
                        </a:rPr>
                        <a:t>48.51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51.34</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pandas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10</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42.69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17.96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63.37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67.44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61.80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67.12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phobos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21</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31.71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4.31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33.58</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39.58</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Times New Roman" panose="02020603050405020304" pitchFamily="18" charset="0"/>
                          <a:cs typeface="Times New Roman" panose="02020603050405020304" pitchFamily="18" charset="0"/>
                        </a:rPr>
                        <a:t>37.21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36.14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puppet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45</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20.44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4.68</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35.87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41.95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35.74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33.07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rails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29</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22.96</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16.34</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18.03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22.45</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21.25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27.27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rosdistro</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8</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28.16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13.57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45.82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50.32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47.02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39.59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scala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10</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33.50</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10.77</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56.09</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60.14</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57.39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51.15</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err="1">
                          <a:solidFill>
                            <a:srgbClr val="000000"/>
                          </a:solidFill>
                          <a:effectLst/>
                          <a:latin typeface="+mn-lt"/>
                          <a:ea typeface="Calibri" panose="020F0502020204030204" pitchFamily="34" charset="0"/>
                          <a:cs typeface="Times New Roman" panose="02020603050405020304" pitchFamily="18" charset="0"/>
                        </a:rPr>
                        <a:t>tg</a:t>
                      </a:r>
                      <a:r>
                        <a:rPr lang="en-US" sz="1800" kern="1200" dirty="0">
                          <a:solidFill>
                            <a:srgbClr val="000000"/>
                          </a:solidFill>
                          <a:effectLst/>
                          <a:latin typeface="+mn-lt"/>
                          <a:ea typeface="Calibri" panose="020F0502020204030204" pitchFamily="34" charset="0"/>
                          <a:cs typeface="Times New Roman" panose="02020603050405020304" pitchFamily="18" charset="0"/>
                        </a:rPr>
                        <a:t>-station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9</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37.86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4.56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39.09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44.22</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43.36</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40.71</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titanium_mobile</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a:noFill/>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26</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18.03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12.51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a:effectLst/>
                          <a:latin typeface="+mn-lt"/>
                          <a:ea typeface="Times New Roman" panose="02020603050405020304" pitchFamily="18" charset="0"/>
                          <a:cs typeface="Times New Roman" panose="02020603050405020304" pitchFamily="18" charset="0"/>
                        </a:rPr>
                        <a:t>57.89</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60.71</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57.60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46.00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a:noFill/>
                    </a:lnB>
                    <a:lnTlToBr w="12700" cmpd="sng">
                      <a:noFill/>
                      <a:prstDash val="solid"/>
                    </a:lnTlToBr>
                    <a:lnBlToTr w="12700" cmpd="sng">
                      <a:noFill/>
                      <a:prstDash val="solid"/>
                    </a:lnBlToTr>
                    <a:no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kern="1200" dirty="0" err="1">
                          <a:solidFill>
                            <a:srgbClr val="000000"/>
                          </a:solidFill>
                          <a:effectLst/>
                          <a:latin typeface="+mn-lt"/>
                          <a:ea typeface="Calibri" panose="020F0502020204030204" pitchFamily="34" charset="0"/>
                          <a:cs typeface="Times New Roman" panose="02020603050405020304" pitchFamily="18" charset="0"/>
                        </a:rPr>
                        <a:t>xbmc</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lnSpc>
                          <a:spcPct val="100000"/>
                        </a:lnSpc>
                        <a:spcAft>
                          <a:spcPts val="0"/>
                        </a:spcAft>
                      </a:pPr>
                      <a:r>
                        <a:rPr lang="pt-BR" sz="1800" dirty="0" smtClean="0">
                          <a:effectLst/>
                          <a:latin typeface="+mn-lt"/>
                          <a:ea typeface="Calibri" panose="020F0502020204030204" pitchFamily="34" charset="0"/>
                          <a:cs typeface="Times New Roman" panose="02020603050405020304" pitchFamily="18" charset="0"/>
                        </a:rPr>
                        <a:t>41</a:t>
                      </a:r>
                      <a:endParaRPr lang="pt-BR" sz="1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24.93</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11.57</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dirty="0">
                          <a:effectLst/>
                          <a:latin typeface="+mn-lt"/>
                          <a:ea typeface="Times New Roman" panose="02020603050405020304" pitchFamily="18" charset="0"/>
                          <a:cs typeface="Times New Roman" panose="02020603050405020304" pitchFamily="18" charset="0"/>
                        </a:rPr>
                        <a:t>36.40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39.44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Times New Roman" panose="02020603050405020304" pitchFamily="18" charset="0"/>
                          <a:cs typeface="Times New Roman" panose="02020603050405020304" pitchFamily="18" charset="0"/>
                        </a:rPr>
                        <a:t>37.79</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33.70</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280800">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nSpc>
                          <a:spcPct val="100000"/>
                        </a:lnSpc>
                        <a:spcAft>
                          <a:spcPts val="0"/>
                        </a:spcAft>
                      </a:pPr>
                      <a:r>
                        <a:rPr lang="en-US" sz="1800" b="1" dirty="0">
                          <a:solidFill>
                            <a:srgbClr val="000000"/>
                          </a:solidFill>
                          <a:effectLst/>
                          <a:latin typeface="+mn-lt"/>
                          <a:ea typeface="Times New Roman" panose="02020603050405020304" pitchFamily="18" charset="0"/>
                          <a:cs typeface="Times New Roman" panose="02020603050405020304" pitchFamily="18" charset="0"/>
                        </a:rPr>
                        <a:t>Average</a:t>
                      </a:r>
                      <a:endParaRPr lang="pt-BR" sz="2800" dirty="0">
                        <a:effectLst/>
                        <a:latin typeface="+mn-lt"/>
                        <a:ea typeface="Calibri" panose="020F0502020204030204" pitchFamily="34" charset="0"/>
                        <a:cs typeface="Times New Roman" panose="02020603050405020304" pitchFamily="18" charset="0"/>
                      </a:endParaRPr>
                    </a:p>
                  </a:txBody>
                  <a:tcPr marL="7200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spcAft>
                          <a:spcPts val="0"/>
                        </a:spcAft>
                      </a:pPr>
                      <a:r>
                        <a:rPr lang="pt-BR" sz="1800" b="1" dirty="0" smtClean="0">
                          <a:effectLst/>
                          <a:latin typeface="+mn-lt"/>
                          <a:ea typeface="Calibri" panose="020F0502020204030204" pitchFamily="34" charset="0"/>
                          <a:cs typeface="Times New Roman" panose="02020603050405020304" pitchFamily="18" charset="0"/>
                        </a:rPr>
                        <a:t>21,90</a:t>
                      </a:r>
                      <a:endParaRPr lang="pt-BR" sz="1800" b="1"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29.55</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a:effectLst/>
                          <a:latin typeface="+mn-lt"/>
                          <a:ea typeface="Times New Roman" panose="02020603050405020304" pitchFamily="18" charset="0"/>
                          <a:cs typeface="Times New Roman" panose="02020603050405020304" pitchFamily="18" charset="0"/>
                        </a:rPr>
                        <a:t>11.07</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a:effectLst/>
                          <a:latin typeface="+mn-lt"/>
                          <a:ea typeface="Times New Roman" panose="02020603050405020304" pitchFamily="18" charset="0"/>
                          <a:cs typeface="Times New Roman" panose="02020603050405020304" pitchFamily="18" charset="0"/>
                        </a:rPr>
                        <a:t>43.73</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a:effectLst/>
                          <a:latin typeface="+mn-lt"/>
                          <a:ea typeface="Times New Roman" panose="02020603050405020304" pitchFamily="18" charset="0"/>
                          <a:cs typeface="Times New Roman" panose="02020603050405020304" pitchFamily="18" charset="0"/>
                        </a:rPr>
                        <a:t>47.81</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a:effectLst/>
                          <a:latin typeface="+mn-lt"/>
                          <a:ea typeface="Times New Roman" panose="02020603050405020304" pitchFamily="18" charset="0"/>
                          <a:cs typeface="Times New Roman" panose="02020603050405020304" pitchFamily="18" charset="0"/>
                        </a:rPr>
                        <a:t>45.52</a:t>
                      </a:r>
                      <a:endParaRPr lang="pt-BR" sz="280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ea typeface=""/>
                          <a:cs typeface=""/>
                        </a:defRPr>
                      </a:lvl1pPr>
                      <a:lvl2pPr marL="457200" algn="l" defTabSz="914400" rtl="0" eaLnBrk="1" latinLnBrk="0" hangingPunct="1">
                        <a:defRPr sz="1800" kern="1200">
                          <a:solidFill>
                            <a:schemeClr val="tx1"/>
                          </a:solidFill>
                          <a:latin typeface="Calibri" panose="020F0502020204030204"/>
                          <a:ea typeface=""/>
                          <a:cs typeface=""/>
                        </a:defRPr>
                      </a:lvl2pPr>
                      <a:lvl3pPr marL="914400" algn="l" defTabSz="914400" rtl="0" eaLnBrk="1" latinLnBrk="0" hangingPunct="1">
                        <a:defRPr sz="1800" kern="1200">
                          <a:solidFill>
                            <a:schemeClr val="tx1"/>
                          </a:solidFill>
                          <a:latin typeface="Calibri" panose="020F0502020204030204"/>
                          <a:ea typeface=""/>
                          <a:cs typeface=""/>
                        </a:defRPr>
                      </a:lvl3pPr>
                      <a:lvl4pPr marL="1371600" algn="l" defTabSz="914400" rtl="0" eaLnBrk="1" latinLnBrk="0" hangingPunct="1">
                        <a:defRPr sz="1800" kern="1200">
                          <a:solidFill>
                            <a:schemeClr val="tx1"/>
                          </a:solidFill>
                          <a:latin typeface="Calibri" panose="020F0502020204030204"/>
                          <a:ea typeface=""/>
                          <a:cs typeface=""/>
                        </a:defRPr>
                      </a:lvl4pPr>
                      <a:lvl5pPr marL="1828800" algn="l" defTabSz="914400" rtl="0" eaLnBrk="1" latinLnBrk="0" hangingPunct="1">
                        <a:defRPr sz="1800" kern="1200">
                          <a:solidFill>
                            <a:schemeClr val="tx1"/>
                          </a:solidFill>
                          <a:latin typeface="Calibri" panose="020F0502020204030204"/>
                          <a:ea typeface=""/>
                          <a:cs typeface=""/>
                        </a:defRPr>
                      </a:lvl5pPr>
                      <a:lvl6pPr marL="2286000" algn="l" defTabSz="914400" rtl="0" eaLnBrk="1" latinLnBrk="0" hangingPunct="1">
                        <a:defRPr sz="1800" kern="1200">
                          <a:solidFill>
                            <a:schemeClr val="tx1"/>
                          </a:solidFill>
                          <a:latin typeface="Calibri" panose="020F0502020204030204"/>
                          <a:ea typeface=""/>
                          <a:cs typeface=""/>
                        </a:defRPr>
                      </a:lvl6pPr>
                      <a:lvl7pPr marL="2743200" algn="l" defTabSz="914400" rtl="0" eaLnBrk="1" latinLnBrk="0" hangingPunct="1">
                        <a:defRPr sz="1800" kern="1200">
                          <a:solidFill>
                            <a:schemeClr val="tx1"/>
                          </a:solidFill>
                          <a:latin typeface="Calibri" panose="020F0502020204030204"/>
                          <a:ea typeface=""/>
                          <a:cs typeface=""/>
                        </a:defRPr>
                      </a:lvl7pPr>
                      <a:lvl8pPr marL="3200400" algn="l" defTabSz="914400" rtl="0" eaLnBrk="1" latinLnBrk="0" hangingPunct="1">
                        <a:defRPr sz="1800" kern="1200">
                          <a:solidFill>
                            <a:schemeClr val="tx1"/>
                          </a:solidFill>
                          <a:latin typeface="Calibri" panose="020F0502020204030204"/>
                          <a:ea typeface=""/>
                          <a:cs typeface=""/>
                        </a:defRPr>
                      </a:lvl8pPr>
                      <a:lvl9pPr marL="3657600" algn="l" defTabSz="914400" rtl="0" eaLnBrk="1" latinLnBrk="0" hangingPunct="1">
                        <a:defRPr sz="1800" kern="1200">
                          <a:solidFill>
                            <a:schemeClr val="tx1"/>
                          </a:solidFill>
                          <a:latin typeface="Calibri" panose="020F0502020204030204"/>
                          <a:ea typeface=""/>
                          <a:cs typeface=""/>
                        </a:defRPr>
                      </a:lvl9pPr>
                    </a:lstStyle>
                    <a:p>
                      <a:pPr algn="ctr">
                        <a:lnSpc>
                          <a:spcPct val="100000"/>
                        </a:lnSpc>
                        <a:spcAft>
                          <a:spcPts val="0"/>
                        </a:spcAft>
                      </a:pPr>
                      <a:r>
                        <a:rPr lang="en-US" sz="1800" b="1" dirty="0">
                          <a:effectLst/>
                          <a:latin typeface="+mn-lt"/>
                          <a:ea typeface="Times New Roman" panose="02020603050405020304" pitchFamily="18" charset="0"/>
                          <a:cs typeface="Times New Roman" panose="02020603050405020304" pitchFamily="18" charset="0"/>
                        </a:rPr>
                        <a:t>43.14</a:t>
                      </a:r>
                      <a:endParaRPr lang="pt-BR" sz="2800" dirty="0">
                        <a:effectLst/>
                        <a:latin typeface="+mn-lt"/>
                        <a:ea typeface="Calibri" panose="020F0502020204030204" pitchFamily="34" charset="0"/>
                        <a:cs typeface="Times New Roman" panose="02020603050405020304" pitchFamily="18" charset="0"/>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 name="Retângulo 7"/>
          <p:cNvSpPr/>
          <p:nvPr/>
        </p:nvSpPr>
        <p:spPr>
          <a:xfrm>
            <a:off x="3610878" y="3139440"/>
            <a:ext cx="7230967" cy="289560"/>
          </a:xfrm>
          <a:prstGeom prst="rect">
            <a:avLst/>
          </a:prstGeom>
          <a:noFill/>
          <a:ln w="28575" cap="flat" cmpd="sng" algn="ctr">
            <a:solidFill>
              <a:schemeClr val="tx1">
                <a:lumMod val="85000"/>
                <a:lumOff val="1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white"/>
              </a:solidFill>
              <a:effectLst/>
              <a:uLnTx/>
              <a:uFillTx/>
              <a:latin typeface="Calibri" panose="020F0502020204030204"/>
            </a:endParaRPr>
          </a:p>
        </p:txBody>
      </p:sp>
      <p:sp>
        <p:nvSpPr>
          <p:cNvPr id="9" name="Retângulo 8"/>
          <p:cNvSpPr/>
          <p:nvPr/>
        </p:nvSpPr>
        <p:spPr>
          <a:xfrm>
            <a:off x="3610878" y="2298700"/>
            <a:ext cx="7230967" cy="289560"/>
          </a:xfrm>
          <a:prstGeom prst="rect">
            <a:avLst/>
          </a:prstGeom>
          <a:noFill/>
          <a:ln w="28575" cap="flat" cmpd="sng" algn="ctr">
            <a:solidFill>
              <a:schemeClr val="tx1">
                <a:lumMod val="85000"/>
                <a:lumOff val="1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white"/>
              </a:solidFill>
              <a:effectLst/>
              <a:uLnTx/>
              <a:uFillTx/>
              <a:latin typeface="Calibri" panose="020F0502020204030204"/>
            </a:endParaRPr>
          </a:p>
        </p:txBody>
      </p:sp>
      <p:sp>
        <p:nvSpPr>
          <p:cNvPr id="10" name="Retângulo 9"/>
          <p:cNvSpPr/>
          <p:nvPr/>
        </p:nvSpPr>
        <p:spPr>
          <a:xfrm>
            <a:off x="3610878" y="5943690"/>
            <a:ext cx="7230967" cy="297814"/>
          </a:xfrm>
          <a:prstGeom prst="rect">
            <a:avLst/>
          </a:prstGeom>
          <a:noFill/>
          <a:ln w="28575" cap="flat" cmpd="sng" algn="ctr">
            <a:solidFill>
              <a:schemeClr val="tx1">
                <a:lumMod val="85000"/>
                <a:lumOff val="15000"/>
              </a:scheme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smtClean="0">
              <a:ln>
                <a:noFill/>
              </a:ln>
              <a:solidFill>
                <a:prstClr val="white"/>
              </a:solidFill>
              <a:effectLst/>
              <a:uLnTx/>
              <a:uFillTx/>
              <a:latin typeface="Calibri" panose="020F0502020204030204"/>
            </a:endParaRPr>
          </a:p>
        </p:txBody>
      </p:sp>
      <p:sp>
        <p:nvSpPr>
          <p:cNvPr id="12" name="CaixaDeTexto 11"/>
          <p:cNvSpPr txBox="1"/>
          <p:nvPr/>
        </p:nvSpPr>
        <p:spPr>
          <a:xfrm>
            <a:off x="11057546" y="2298682"/>
            <a:ext cx="583070" cy="282573"/>
          </a:xfrm>
          <a:prstGeom prst="rect">
            <a:avLst/>
          </a:prstGeom>
          <a:noFill/>
          <a:ln w="28575">
            <a:solidFill>
              <a:schemeClr val="tx1">
                <a:lumMod val="85000"/>
                <a:lumOff val="15000"/>
              </a:schemeClr>
            </a:solidFill>
          </a:ln>
        </p:spPr>
        <p:txBody>
          <a:bodyPr wrap="square" lIns="36000" tIns="18000" rIns="36000" bIns="18000" rtlCol="0">
            <a:spAutoFit/>
          </a:bodyPr>
          <a:lstStyle/>
          <a:p>
            <a:pPr defTabSz="457200"/>
            <a:r>
              <a:rPr lang="pt-BR" sz="1600" b="1" dirty="0" smtClean="0">
                <a:solidFill>
                  <a:srgbClr val="000000"/>
                </a:solidFill>
                <a:cs typeface="Times New Roman" panose="02020603050405020304" pitchFamily="18" charset="0"/>
              </a:rPr>
              <a:t>103%</a:t>
            </a:r>
            <a:endParaRPr lang="pt-BR" sz="1600" b="1" dirty="0">
              <a:solidFill>
                <a:srgbClr val="000000"/>
              </a:solidFill>
              <a:cs typeface="Times New Roman" panose="02020603050405020304" pitchFamily="18" charset="0"/>
            </a:endParaRPr>
          </a:p>
        </p:txBody>
      </p:sp>
      <p:sp>
        <p:nvSpPr>
          <p:cNvPr id="14" name="CaixaDeTexto 13"/>
          <p:cNvSpPr txBox="1"/>
          <p:nvPr/>
        </p:nvSpPr>
        <p:spPr>
          <a:xfrm>
            <a:off x="11057546" y="3136882"/>
            <a:ext cx="583070" cy="282573"/>
          </a:xfrm>
          <a:prstGeom prst="rect">
            <a:avLst/>
          </a:prstGeom>
          <a:noFill/>
          <a:ln w="28575">
            <a:solidFill>
              <a:schemeClr val="tx1">
                <a:lumMod val="85000"/>
                <a:lumOff val="15000"/>
              </a:schemeClr>
            </a:solidFill>
          </a:ln>
        </p:spPr>
        <p:txBody>
          <a:bodyPr wrap="square" lIns="36000" tIns="18000" rIns="36000" bIns="18000" rtlCol="0">
            <a:spAutoFit/>
          </a:bodyPr>
          <a:lstStyle/>
          <a:p>
            <a:pPr defTabSz="457200"/>
            <a:r>
              <a:rPr lang="pt-BR" sz="1600" b="1" dirty="0" smtClean="0">
                <a:solidFill>
                  <a:srgbClr val="000000"/>
                </a:solidFill>
                <a:cs typeface="Times New Roman" panose="02020603050405020304" pitchFamily="18" charset="0"/>
              </a:rPr>
              <a:t>187%</a:t>
            </a:r>
            <a:endParaRPr lang="pt-BR" sz="1600" b="1" dirty="0">
              <a:solidFill>
                <a:srgbClr val="000000"/>
              </a:solidFill>
              <a:cs typeface="Times New Roman" panose="02020603050405020304" pitchFamily="18" charset="0"/>
            </a:endParaRPr>
          </a:p>
        </p:txBody>
      </p:sp>
      <p:sp>
        <p:nvSpPr>
          <p:cNvPr id="16" name="CaixaDeTexto 15"/>
          <p:cNvSpPr txBox="1"/>
          <p:nvPr/>
        </p:nvSpPr>
        <p:spPr>
          <a:xfrm>
            <a:off x="11057546" y="5938501"/>
            <a:ext cx="583070" cy="282573"/>
          </a:xfrm>
          <a:prstGeom prst="rect">
            <a:avLst/>
          </a:prstGeom>
          <a:noFill/>
          <a:ln w="28575">
            <a:solidFill>
              <a:schemeClr val="tx1">
                <a:lumMod val="85000"/>
                <a:lumOff val="15000"/>
              </a:schemeClr>
            </a:solidFill>
          </a:ln>
        </p:spPr>
        <p:txBody>
          <a:bodyPr wrap="square" lIns="36000" tIns="18000" rIns="36000" bIns="18000" rtlCol="0">
            <a:spAutoFit/>
          </a:bodyPr>
          <a:lstStyle/>
          <a:p>
            <a:pPr defTabSz="457200"/>
            <a:r>
              <a:rPr lang="pt-BR" sz="1600" b="1" dirty="0" smtClean="0">
                <a:solidFill>
                  <a:srgbClr val="000000"/>
                </a:solidFill>
                <a:cs typeface="Times New Roman" panose="02020603050405020304" pitchFamily="18" charset="0"/>
              </a:rPr>
              <a:t>236%</a:t>
            </a:r>
            <a:endParaRPr lang="pt-BR" sz="1600" b="1" dirty="0">
              <a:solidFill>
                <a:srgbClr val="000000"/>
              </a:solidFill>
              <a:cs typeface="Times New Roman" panose="02020603050405020304" pitchFamily="18" charset="0"/>
            </a:endParaRPr>
          </a:p>
        </p:txBody>
      </p:sp>
      <p:sp>
        <p:nvSpPr>
          <p:cNvPr id="17" name="Retângulo 16"/>
          <p:cNvSpPr/>
          <p:nvPr/>
        </p:nvSpPr>
        <p:spPr>
          <a:xfrm>
            <a:off x="3590546" y="626662"/>
            <a:ext cx="7261200" cy="1666800"/>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3590546" y="2601604"/>
            <a:ext cx="7261200" cy="535278"/>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Forma livre 12"/>
          <p:cNvSpPr/>
          <p:nvPr/>
        </p:nvSpPr>
        <p:spPr>
          <a:xfrm>
            <a:off x="6704424" y="3033624"/>
            <a:ext cx="1839848" cy="284242"/>
          </a:xfrm>
          <a:custGeom>
            <a:avLst/>
            <a:gdLst>
              <a:gd name="connsiteX0" fmla="*/ 0 w 1767840"/>
              <a:gd name="connsiteY0" fmla="*/ 274356 h 274356"/>
              <a:gd name="connsiteX1" fmla="*/ 914400 w 1767840"/>
              <a:gd name="connsiteY1" fmla="*/ 36 h 274356"/>
              <a:gd name="connsiteX2" fmla="*/ 1767840 w 1767840"/>
              <a:gd name="connsiteY2" fmla="*/ 259116 h 274356"/>
            </a:gdLst>
            <a:ahLst/>
            <a:cxnLst>
              <a:cxn ang="0">
                <a:pos x="connsiteX0" y="connsiteY0"/>
              </a:cxn>
              <a:cxn ang="0">
                <a:pos x="connsiteX1" y="connsiteY1"/>
              </a:cxn>
              <a:cxn ang="0">
                <a:pos x="connsiteX2" y="connsiteY2"/>
              </a:cxn>
            </a:cxnLst>
            <a:rect l="l" t="t" r="r" b="b"/>
            <a:pathLst>
              <a:path w="1767840" h="274356">
                <a:moveTo>
                  <a:pt x="0" y="274356"/>
                </a:moveTo>
                <a:cubicBezTo>
                  <a:pt x="309880" y="138466"/>
                  <a:pt x="619760" y="2576"/>
                  <a:pt x="914400" y="36"/>
                </a:cubicBezTo>
                <a:cubicBezTo>
                  <a:pt x="1209040" y="-2504"/>
                  <a:pt x="1488440" y="128306"/>
                  <a:pt x="1767840" y="259116"/>
                </a:cubicBezTo>
              </a:path>
            </a:pathLst>
          </a:custGeom>
          <a:ln w="41275">
            <a:solidFill>
              <a:schemeClr val="tx1">
                <a:lumMod val="75000"/>
                <a:lumOff val="2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pt-BR" kern="0">
              <a:solidFill>
                <a:prstClr val="white"/>
              </a:solidFill>
              <a:latin typeface="Calibri" panose="020F0502020204030204"/>
            </a:endParaRPr>
          </a:p>
        </p:txBody>
      </p:sp>
      <p:sp>
        <p:nvSpPr>
          <p:cNvPr id="11" name="Forma livre 10"/>
          <p:cNvSpPr/>
          <p:nvPr/>
        </p:nvSpPr>
        <p:spPr>
          <a:xfrm>
            <a:off x="6704424" y="2195424"/>
            <a:ext cx="1839848" cy="284242"/>
          </a:xfrm>
          <a:custGeom>
            <a:avLst/>
            <a:gdLst>
              <a:gd name="connsiteX0" fmla="*/ 0 w 1767840"/>
              <a:gd name="connsiteY0" fmla="*/ 274356 h 274356"/>
              <a:gd name="connsiteX1" fmla="*/ 914400 w 1767840"/>
              <a:gd name="connsiteY1" fmla="*/ 36 h 274356"/>
              <a:gd name="connsiteX2" fmla="*/ 1767840 w 1767840"/>
              <a:gd name="connsiteY2" fmla="*/ 259116 h 274356"/>
            </a:gdLst>
            <a:ahLst/>
            <a:cxnLst>
              <a:cxn ang="0">
                <a:pos x="connsiteX0" y="connsiteY0"/>
              </a:cxn>
              <a:cxn ang="0">
                <a:pos x="connsiteX1" y="connsiteY1"/>
              </a:cxn>
              <a:cxn ang="0">
                <a:pos x="connsiteX2" y="connsiteY2"/>
              </a:cxn>
            </a:cxnLst>
            <a:rect l="l" t="t" r="r" b="b"/>
            <a:pathLst>
              <a:path w="1767840" h="274356">
                <a:moveTo>
                  <a:pt x="0" y="274356"/>
                </a:moveTo>
                <a:cubicBezTo>
                  <a:pt x="309880" y="138466"/>
                  <a:pt x="619760" y="2576"/>
                  <a:pt x="914400" y="36"/>
                </a:cubicBezTo>
                <a:cubicBezTo>
                  <a:pt x="1209040" y="-2504"/>
                  <a:pt x="1488440" y="128306"/>
                  <a:pt x="1767840" y="259116"/>
                </a:cubicBezTo>
              </a:path>
            </a:pathLst>
          </a:custGeom>
          <a:ln w="41275">
            <a:solidFill>
              <a:schemeClr val="tx1">
                <a:lumMod val="75000"/>
                <a:lumOff val="2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pt-BR" kern="0">
              <a:solidFill>
                <a:prstClr val="white"/>
              </a:solidFill>
              <a:latin typeface="Calibri" panose="020F0502020204030204"/>
            </a:endParaRPr>
          </a:p>
        </p:txBody>
      </p:sp>
      <p:sp>
        <p:nvSpPr>
          <p:cNvPr id="19" name="Retângulo 18"/>
          <p:cNvSpPr/>
          <p:nvPr/>
        </p:nvSpPr>
        <p:spPr>
          <a:xfrm>
            <a:off x="3594116" y="3436946"/>
            <a:ext cx="7261200" cy="2512334"/>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Forma livre 14"/>
          <p:cNvSpPr/>
          <p:nvPr/>
        </p:nvSpPr>
        <p:spPr>
          <a:xfrm>
            <a:off x="6704424" y="5835244"/>
            <a:ext cx="1839848" cy="284242"/>
          </a:xfrm>
          <a:custGeom>
            <a:avLst/>
            <a:gdLst>
              <a:gd name="connsiteX0" fmla="*/ 0 w 1767840"/>
              <a:gd name="connsiteY0" fmla="*/ 274356 h 274356"/>
              <a:gd name="connsiteX1" fmla="*/ 914400 w 1767840"/>
              <a:gd name="connsiteY1" fmla="*/ 36 h 274356"/>
              <a:gd name="connsiteX2" fmla="*/ 1767840 w 1767840"/>
              <a:gd name="connsiteY2" fmla="*/ 259116 h 274356"/>
            </a:gdLst>
            <a:ahLst/>
            <a:cxnLst>
              <a:cxn ang="0">
                <a:pos x="connsiteX0" y="connsiteY0"/>
              </a:cxn>
              <a:cxn ang="0">
                <a:pos x="connsiteX1" y="connsiteY1"/>
              </a:cxn>
              <a:cxn ang="0">
                <a:pos x="connsiteX2" y="connsiteY2"/>
              </a:cxn>
            </a:cxnLst>
            <a:rect l="l" t="t" r="r" b="b"/>
            <a:pathLst>
              <a:path w="1767840" h="274356">
                <a:moveTo>
                  <a:pt x="0" y="274356"/>
                </a:moveTo>
                <a:cubicBezTo>
                  <a:pt x="309880" y="138466"/>
                  <a:pt x="619760" y="2576"/>
                  <a:pt x="914400" y="36"/>
                </a:cubicBezTo>
                <a:cubicBezTo>
                  <a:pt x="1209040" y="-2504"/>
                  <a:pt x="1488440" y="128306"/>
                  <a:pt x="1767840" y="259116"/>
                </a:cubicBezTo>
              </a:path>
            </a:pathLst>
          </a:custGeom>
          <a:ln w="41275">
            <a:solidFill>
              <a:schemeClr val="tx1">
                <a:lumMod val="75000"/>
                <a:lumOff val="2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a:endParaRPr lang="pt-BR" kern="0">
              <a:solidFill>
                <a:prstClr val="white"/>
              </a:solidFill>
              <a:latin typeface="Calibri" panose="020F0502020204030204"/>
            </a:endParaRPr>
          </a:p>
        </p:txBody>
      </p:sp>
      <p:sp>
        <p:nvSpPr>
          <p:cNvPr id="20" name="Retângulo 19"/>
          <p:cNvSpPr/>
          <p:nvPr/>
        </p:nvSpPr>
        <p:spPr>
          <a:xfrm>
            <a:off x="3594116" y="6244257"/>
            <a:ext cx="7254412" cy="262800"/>
          </a:xfrm>
          <a:prstGeom prst="rect">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23" name="Diagrama 22"/>
          <p:cNvGraphicFramePr/>
          <p:nvPr>
            <p:extLst>
              <p:ext uri="{D42A27DB-BD31-4B8C-83A1-F6EECF244321}">
                <p14:modId xmlns:p14="http://schemas.microsoft.com/office/powerpoint/2010/main" val="1189728427"/>
              </p:ext>
            </p:extLst>
          </p:nvPr>
        </p:nvGraphicFramePr>
        <p:xfrm>
          <a:off x="1177454" y="2924944"/>
          <a:ext cx="1636545" cy="105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4" name="Diagrama 23"/>
          <p:cNvGraphicFramePr/>
          <p:nvPr>
            <p:extLst>
              <p:ext uri="{D42A27DB-BD31-4B8C-83A1-F6EECF244321}">
                <p14:modId xmlns:p14="http://schemas.microsoft.com/office/powerpoint/2010/main" val="556632499"/>
              </p:ext>
            </p:extLst>
          </p:nvPr>
        </p:nvGraphicFramePr>
        <p:xfrm>
          <a:off x="1177454" y="4077071"/>
          <a:ext cx="1636545" cy="241580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9242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 presetClass="exit"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9" grpId="0" animBg="1"/>
      <p:bldP spid="10" grpId="0" animBg="1"/>
      <p:bldP spid="12" grpId="0" animBg="1"/>
      <p:bldP spid="14" grpId="0" animBg="1"/>
      <p:bldP spid="16" grpId="0" animBg="1"/>
      <p:bldP spid="17" grpId="0" animBg="1"/>
      <p:bldP spid="18" grpId="0" animBg="1"/>
      <p:bldP spid="13" grpId="0" animBg="1"/>
      <p:bldP spid="11" grpId="0" animBg="1"/>
      <p:bldP spid="19" grpId="0" animBg="1"/>
      <p:bldP spid="15"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0874"/>
            <a:ext cx="12192000" cy="3944470"/>
          </a:xfrm>
          <a:prstGeom prst="rect">
            <a:avLst/>
          </a:prstGeom>
        </p:spPr>
      </p:pic>
      <p:sp>
        <p:nvSpPr>
          <p:cNvPr id="2" name="Título 1"/>
          <p:cNvSpPr>
            <a:spLocks noGrp="1"/>
          </p:cNvSpPr>
          <p:nvPr>
            <p:ph type="title"/>
          </p:nvPr>
        </p:nvSpPr>
        <p:spPr/>
        <p:txBody>
          <a:bodyPr/>
          <a:lstStyle/>
          <a:p>
            <a:r>
              <a:rPr lang="en-US" b="1" dirty="0"/>
              <a:t>Ranking for developers assignment</a:t>
            </a:r>
            <a:endParaRPr lang="pt-BR" b="1" dirty="0"/>
          </a:p>
        </p:txBody>
      </p:sp>
      <p:pic>
        <p:nvPicPr>
          <p:cNvPr id="36" name="Espaço Reservado para Conteúdo 3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3" y="1387347"/>
            <a:ext cx="12110991" cy="5137997"/>
          </a:xfrm>
        </p:spPr>
      </p:pic>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a:t>Results and discussion</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15</a:t>
            </a:fld>
            <a:endParaRPr lang="pt-BR"/>
          </a:p>
        </p:txBody>
      </p:sp>
      <p:sp>
        <p:nvSpPr>
          <p:cNvPr id="34" name="Retângulo 33"/>
          <p:cNvSpPr/>
          <p:nvPr/>
        </p:nvSpPr>
        <p:spPr>
          <a:xfrm>
            <a:off x="1055440" y="1525118"/>
            <a:ext cx="5220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2160962" y="1522120"/>
            <a:ext cx="5076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3255034" y="1524608"/>
            <a:ext cx="37980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8180688" y="1526588"/>
            <a:ext cx="1060209"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9819550" y="1525908"/>
            <a:ext cx="2154625"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p:cNvSpPr/>
          <p:nvPr/>
        </p:nvSpPr>
        <p:spPr>
          <a:xfrm>
            <a:off x="516520" y="1525262"/>
            <a:ext cx="5184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p:cNvSpPr/>
          <p:nvPr/>
        </p:nvSpPr>
        <p:spPr>
          <a:xfrm>
            <a:off x="1613560" y="1525144"/>
            <a:ext cx="5220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p:cNvSpPr/>
          <p:nvPr/>
        </p:nvSpPr>
        <p:spPr>
          <a:xfrm>
            <a:off x="2694371" y="1525144"/>
            <a:ext cx="5220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p:cNvSpPr/>
          <p:nvPr/>
        </p:nvSpPr>
        <p:spPr>
          <a:xfrm>
            <a:off x="7086167" y="1525440"/>
            <a:ext cx="1052837"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p:cNvSpPr/>
          <p:nvPr/>
        </p:nvSpPr>
        <p:spPr>
          <a:xfrm>
            <a:off x="9280357" y="1525510"/>
            <a:ext cx="511200" cy="4428000"/>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90789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7" grpId="0" animBg="1"/>
      <p:bldP spid="37" grpId="1" animBg="1"/>
      <p:bldP spid="38" grpId="0" animBg="1"/>
      <p:bldP spid="38" grpId="1" animBg="1"/>
      <p:bldP spid="39" grpId="0" animBg="1"/>
      <p:bldP spid="39" grpId="1" animBg="1"/>
      <p:bldP spid="40" grpId="0" animBg="1"/>
      <p:bldP spid="41" grpId="0" animBg="1"/>
      <p:bldP spid="42"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Agenda</a:t>
            </a:r>
            <a:endParaRPr lang="en-US" dirty="0"/>
          </a:p>
        </p:txBody>
      </p:sp>
      <p:sp>
        <p:nvSpPr>
          <p:cNvPr id="3" name="Espaço Reservado para Conteúdo 2"/>
          <p:cNvSpPr>
            <a:spLocks noGrp="1"/>
          </p:cNvSpPr>
          <p:nvPr>
            <p:ph idx="1"/>
          </p:nvPr>
        </p:nvSpPr>
        <p:spPr/>
        <p:txBody>
          <a:bodyPr>
            <a:normAutofit/>
          </a:bodyPr>
          <a:lstStyle/>
          <a:p>
            <a:pPr marL="548640" indent="-252000">
              <a:buFont typeface="Wingdings" panose="05000000000000000000" pitchFamily="2" charset="2"/>
              <a:buChar char="§"/>
            </a:pPr>
            <a:r>
              <a:rPr lang="en-US" dirty="0">
                <a:solidFill>
                  <a:schemeClr val="bg1">
                    <a:lumMod val="75000"/>
                  </a:schemeClr>
                </a:solidFill>
              </a:rPr>
              <a:t>Introduction</a:t>
            </a:r>
          </a:p>
          <a:p>
            <a:pPr marL="548640" indent="-252000">
              <a:buFont typeface="Wingdings" panose="05000000000000000000" pitchFamily="2" charset="2"/>
              <a:buChar char="§"/>
            </a:pPr>
            <a:r>
              <a:rPr lang="en-US" dirty="0">
                <a:solidFill>
                  <a:schemeClr val="bg1">
                    <a:lumMod val="75000"/>
                  </a:schemeClr>
                </a:solidFill>
              </a:rPr>
              <a:t>Materials and methods</a:t>
            </a:r>
          </a:p>
          <a:p>
            <a:pPr marL="841248" lvl="1" indent="-252000">
              <a:buFont typeface="Wingdings" panose="05000000000000000000" pitchFamily="2" charset="2"/>
              <a:buChar char="§"/>
            </a:pPr>
            <a:r>
              <a:rPr lang="en-US" sz="2400" dirty="0">
                <a:solidFill>
                  <a:schemeClr val="bg1">
                    <a:lumMod val="75000"/>
                  </a:schemeClr>
                </a:solidFill>
              </a:rPr>
              <a:t>Methodology </a:t>
            </a:r>
            <a:endParaRPr lang="en-US" sz="2400" dirty="0" smtClean="0">
              <a:solidFill>
                <a:schemeClr val="bg1">
                  <a:lumMod val="75000"/>
                </a:schemeClr>
              </a:solidFill>
            </a:endParaRPr>
          </a:p>
          <a:p>
            <a:pPr marL="841248" lvl="1" indent="-252000">
              <a:buFont typeface="Wingdings" panose="05000000000000000000" pitchFamily="2" charset="2"/>
              <a:buChar char="§"/>
            </a:pPr>
            <a:r>
              <a:rPr lang="en-US" sz="2400" dirty="0" smtClean="0">
                <a:solidFill>
                  <a:schemeClr val="bg1">
                    <a:lumMod val="75000"/>
                  </a:schemeClr>
                </a:solidFill>
              </a:rPr>
              <a:t>Projects</a:t>
            </a:r>
            <a:endParaRPr lang="en-US" sz="2400" dirty="0">
              <a:solidFill>
                <a:schemeClr val="bg1">
                  <a:lumMod val="75000"/>
                </a:schemeClr>
              </a:solidFill>
            </a:endParaRPr>
          </a:p>
          <a:p>
            <a:pPr marL="841248" lvl="1" indent="-252000">
              <a:buFont typeface="Wingdings" panose="05000000000000000000" pitchFamily="2" charset="2"/>
              <a:buChar char="§"/>
            </a:pPr>
            <a:r>
              <a:rPr lang="en-US" sz="2400" dirty="0" smtClean="0">
                <a:solidFill>
                  <a:schemeClr val="bg1">
                    <a:lumMod val="75000"/>
                  </a:schemeClr>
                </a:solidFill>
              </a:rPr>
              <a:t>Attributes</a:t>
            </a:r>
            <a:endParaRPr lang="en-US" sz="2400" dirty="0">
              <a:solidFill>
                <a:schemeClr val="bg1">
                  <a:lumMod val="75000"/>
                </a:schemeClr>
              </a:solidFill>
            </a:endParaRPr>
          </a:p>
          <a:p>
            <a:pPr marL="548640" indent="-252000">
              <a:buFont typeface="Wingdings" panose="05000000000000000000" pitchFamily="2" charset="2"/>
              <a:buChar char="§"/>
            </a:pPr>
            <a:r>
              <a:rPr lang="en-US" dirty="0">
                <a:solidFill>
                  <a:schemeClr val="bg1">
                    <a:lumMod val="75000"/>
                  </a:schemeClr>
                </a:solidFill>
              </a:rPr>
              <a:t>Results and discussion</a:t>
            </a:r>
          </a:p>
          <a:p>
            <a:pPr marL="841248" lvl="1" indent="-252000">
              <a:buFont typeface="Wingdings" panose="05000000000000000000" pitchFamily="2" charset="2"/>
              <a:buChar char="§"/>
            </a:pPr>
            <a:r>
              <a:rPr lang="en-US" sz="2400" dirty="0">
                <a:solidFill>
                  <a:schemeClr val="bg1">
                    <a:lumMod val="75000"/>
                  </a:schemeClr>
                </a:solidFill>
              </a:rPr>
              <a:t>Accuracies of the classification algorithms</a:t>
            </a:r>
          </a:p>
          <a:p>
            <a:pPr marL="841248" lvl="1" indent="-252000">
              <a:buFont typeface="Wingdings" panose="05000000000000000000" pitchFamily="2" charset="2"/>
              <a:buChar char="§"/>
            </a:pPr>
            <a:r>
              <a:rPr lang="en-US" sz="2400" dirty="0">
                <a:solidFill>
                  <a:schemeClr val="bg1">
                    <a:lumMod val="75000"/>
                  </a:schemeClr>
                </a:solidFill>
              </a:rPr>
              <a:t>Developer’s ranking</a:t>
            </a:r>
          </a:p>
          <a:p>
            <a:pPr marL="548640" indent="-252000">
              <a:buFont typeface="Wingdings" panose="05000000000000000000" pitchFamily="2" charset="2"/>
              <a:buChar char="§"/>
            </a:pPr>
            <a:r>
              <a:rPr lang="en-US" dirty="0" smtClean="0"/>
              <a:t>Conclusions </a:t>
            </a:r>
            <a:endParaRPr lang="en-US" dirty="0"/>
          </a:p>
          <a:p>
            <a:endParaRPr lang="pt-BR" dirty="0"/>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en-US" dirty="0"/>
              <a:t>Developers Assignment for Analyzing Pull Requests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16</a:t>
            </a:fld>
            <a:endParaRPr lang="pt-BR" dirty="0"/>
          </a:p>
        </p:txBody>
      </p:sp>
    </p:spTree>
    <p:extLst>
      <p:ext uri="{BB962C8B-B14F-4D97-AF65-F5344CB8AC3E}">
        <p14:creationId xmlns:p14="http://schemas.microsoft.com/office/powerpoint/2010/main" val="4258156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Conclusions</a:t>
            </a:r>
            <a:endParaRPr lang="en-US" b="1" dirty="0"/>
          </a:p>
        </p:txBody>
      </p:sp>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smtClean="0"/>
              <a:t>Conclusions</a:t>
            </a:r>
            <a:endParaRPr lang="en-US"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17</a:t>
            </a:fld>
            <a:endParaRPr lang="pt-BR"/>
          </a:p>
        </p:txBody>
      </p:sp>
      <p:sp>
        <p:nvSpPr>
          <p:cNvPr id="8" name="Espaço Reservado para Conteúdo 2"/>
          <p:cNvSpPr>
            <a:spLocks noGrp="1"/>
          </p:cNvSpPr>
          <p:nvPr>
            <p:ph idx="1"/>
          </p:nvPr>
        </p:nvSpPr>
        <p:spPr>
          <a:xfrm>
            <a:off x="190461" y="1714488"/>
            <a:ext cx="11811083" cy="4778420"/>
          </a:xfrm>
        </p:spPr>
        <p:txBody>
          <a:bodyPr>
            <a:normAutofit lnSpcReduction="10000"/>
          </a:bodyPr>
          <a:lstStyle/>
          <a:p>
            <a:pPr marL="548640" indent="-252000">
              <a:buFont typeface="Wingdings" panose="05000000000000000000" pitchFamily="2" charset="2"/>
              <a:buChar char="§"/>
            </a:pPr>
            <a:r>
              <a:rPr lang="en-US" dirty="0" smtClean="0"/>
              <a:t>The best accuracy in 76% of the projects – Random Forest</a:t>
            </a:r>
            <a:endParaRPr lang="en-US" dirty="0"/>
          </a:p>
          <a:p>
            <a:pPr marL="548640" indent="-252000">
              <a:buFont typeface="Wingdings" panose="05000000000000000000" pitchFamily="2" charset="2"/>
              <a:buChar char="§"/>
            </a:pPr>
            <a:r>
              <a:rPr lang="en-US" dirty="0" smtClean="0"/>
              <a:t>The accuracy for </a:t>
            </a:r>
            <a:r>
              <a:rPr lang="en-US" dirty="0" smtClean="0"/>
              <a:t>developer </a:t>
            </a:r>
            <a:r>
              <a:rPr lang="en-US" dirty="0" smtClean="0"/>
              <a:t>assignment </a:t>
            </a:r>
            <a:r>
              <a:rPr lang="en-US" dirty="0"/>
              <a:t>was significantly increased in </a:t>
            </a:r>
            <a:r>
              <a:rPr lang="en-US" dirty="0" smtClean="0"/>
              <a:t>the ranking </a:t>
            </a:r>
            <a:endParaRPr lang="en-US" dirty="0" smtClean="0"/>
          </a:p>
          <a:p>
            <a:pPr marL="548640" indent="-252000">
              <a:buFont typeface="Wingdings" panose="05000000000000000000" pitchFamily="2" charset="2"/>
              <a:buChar char="§"/>
            </a:pPr>
            <a:r>
              <a:rPr lang="en-US" dirty="0"/>
              <a:t>The ranking approach did not produce good results for few projects</a:t>
            </a:r>
            <a:endParaRPr lang="en-US" dirty="0" smtClean="0"/>
          </a:p>
          <a:p>
            <a:pPr marL="548640" indent="-252000">
              <a:buFont typeface="Wingdings" panose="05000000000000000000" pitchFamily="2" charset="2"/>
              <a:buChar char="§"/>
            </a:pPr>
            <a:r>
              <a:rPr lang="en-US" dirty="0" smtClean="0"/>
              <a:t>Future work</a:t>
            </a:r>
            <a:endParaRPr lang="en-US" dirty="0"/>
          </a:p>
          <a:p>
            <a:pPr marL="841248" lvl="1" indent="-252000">
              <a:buFont typeface="Wingdings" panose="05000000000000000000" pitchFamily="2" charset="2"/>
              <a:buChar char="§"/>
            </a:pPr>
            <a:r>
              <a:rPr lang="en-US" dirty="0" smtClean="0"/>
              <a:t>New </a:t>
            </a:r>
            <a:r>
              <a:rPr lang="en-US" dirty="0" smtClean="0"/>
              <a:t>predictive attributes (e.g. source </a:t>
            </a:r>
            <a:r>
              <a:rPr lang="en-US" dirty="0"/>
              <a:t>code metrics)</a:t>
            </a:r>
          </a:p>
          <a:p>
            <a:pPr marL="841248" lvl="1" indent="-252000">
              <a:buFont typeface="Wingdings" panose="05000000000000000000" pitchFamily="2" charset="2"/>
              <a:buChar char="§"/>
            </a:pPr>
            <a:r>
              <a:rPr lang="en-US" dirty="0" smtClean="0"/>
              <a:t>Attribute</a:t>
            </a:r>
            <a:r>
              <a:rPr lang="pt-BR" dirty="0" smtClean="0"/>
              <a:t> </a:t>
            </a:r>
            <a:r>
              <a:rPr lang="en-US" dirty="0" smtClean="0"/>
              <a:t>Selection</a:t>
            </a:r>
          </a:p>
          <a:p>
            <a:pPr marL="841248" lvl="1" indent="-252000">
              <a:buFont typeface="Wingdings" panose="05000000000000000000" pitchFamily="2" charset="2"/>
              <a:buChar char="§"/>
            </a:pPr>
            <a:r>
              <a:rPr lang="pt-BR" dirty="0" smtClean="0"/>
              <a:t>Improve </a:t>
            </a:r>
            <a:r>
              <a:rPr lang="en-US" dirty="0" smtClean="0"/>
              <a:t>Accuracies</a:t>
            </a:r>
          </a:p>
          <a:p>
            <a:pPr marL="841248" lvl="1" indent="-252000">
              <a:buFont typeface="Wingdings" panose="05000000000000000000" pitchFamily="2" charset="2"/>
              <a:buChar char="§"/>
            </a:pPr>
            <a:endParaRPr lang="en-US" sz="2400" dirty="0"/>
          </a:p>
        </p:txBody>
      </p:sp>
    </p:spTree>
    <p:extLst>
      <p:ext uri="{BB962C8B-B14F-4D97-AF65-F5344CB8AC3E}">
        <p14:creationId xmlns:p14="http://schemas.microsoft.com/office/powerpoint/2010/main" val="2098498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b="1" dirty="0">
                <a:effectLst>
                  <a:outerShdw blurRad="38100" dist="38100" dir="2700000" algn="tl">
                    <a:srgbClr val="000000">
                      <a:alpha val="43137"/>
                    </a:srgbClr>
                  </a:outerShdw>
                </a:effectLst>
              </a:rPr>
              <a:t>Developers Assignment for Analyzing Pull Requests</a:t>
            </a:r>
            <a:endParaRPr lang="pt-BR"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2855639" y="5786429"/>
            <a:ext cx="6264695" cy="1080000"/>
          </a:xfrm>
        </p:spPr>
        <p:txBody>
          <a:bodyPr>
            <a:normAutofit/>
          </a:bodyPr>
          <a:lstStyle/>
          <a:p>
            <a:pPr>
              <a:spcBef>
                <a:spcPts val="600"/>
              </a:spcBef>
            </a:pPr>
            <a:r>
              <a:rPr lang="pt-BR" b="1" dirty="0"/>
              <a:t>Manoel Limeira de Lima </a:t>
            </a:r>
            <a:r>
              <a:rPr lang="pt-BR" b="1" dirty="0" smtClean="0"/>
              <a:t>Júnior </a:t>
            </a:r>
            <a:br>
              <a:rPr lang="pt-BR" b="1" dirty="0" smtClean="0"/>
            </a:br>
            <a:r>
              <a:rPr lang="pt-BR" sz="2400" b="1" dirty="0" smtClean="0"/>
              <a:t>limeira@ufac.br</a:t>
            </a:r>
            <a:endParaRPr lang="pt-BR" b="1" dirty="0"/>
          </a:p>
        </p:txBody>
      </p:sp>
      <p:sp>
        <p:nvSpPr>
          <p:cNvPr id="6" name="CaixaDeTexto 5"/>
          <p:cNvSpPr txBox="1"/>
          <p:nvPr/>
        </p:nvSpPr>
        <p:spPr>
          <a:xfrm>
            <a:off x="9120336" y="5786429"/>
            <a:ext cx="3071664" cy="1077218"/>
          </a:xfrm>
          <a:prstGeom prst="rect">
            <a:avLst/>
          </a:prstGeom>
          <a:noFill/>
        </p:spPr>
        <p:txBody>
          <a:bodyPr wrap="square" rtlCol="0">
            <a:spAutoFit/>
          </a:bodyPr>
          <a:lstStyle/>
          <a:p>
            <a:pPr>
              <a:spcBef>
                <a:spcPts val="600"/>
              </a:spcBef>
            </a:pPr>
            <a:r>
              <a:rPr lang="pt-BR" dirty="0" err="1"/>
              <a:t>Daricélio</a:t>
            </a:r>
            <a:r>
              <a:rPr lang="pt-BR" dirty="0"/>
              <a:t> Soares – </a:t>
            </a:r>
            <a:r>
              <a:rPr lang="pt-BR" dirty="0" smtClean="0"/>
              <a:t>UFAC/</a:t>
            </a:r>
            <a:r>
              <a:rPr lang="pt-BR" dirty="0" err="1" smtClean="0"/>
              <a:t>Brazil</a:t>
            </a:r>
            <a:endParaRPr lang="pt-BR" dirty="0"/>
          </a:p>
          <a:p>
            <a:pPr>
              <a:spcBef>
                <a:spcPts val="600"/>
              </a:spcBef>
            </a:pPr>
            <a:r>
              <a:rPr lang="pt-BR" dirty="0"/>
              <a:t>Alexandre </a:t>
            </a:r>
            <a:r>
              <a:rPr lang="pt-BR" dirty="0" err="1"/>
              <a:t>Plastino</a:t>
            </a:r>
            <a:r>
              <a:rPr lang="pt-BR" dirty="0"/>
              <a:t> – UFF/</a:t>
            </a:r>
            <a:r>
              <a:rPr lang="pt-BR" dirty="0" err="1"/>
              <a:t>Brazil</a:t>
            </a:r>
            <a:endParaRPr lang="pt-BR" dirty="0"/>
          </a:p>
          <a:p>
            <a:pPr>
              <a:spcBef>
                <a:spcPts val="600"/>
              </a:spcBef>
            </a:pPr>
            <a:r>
              <a:rPr lang="pt-BR" dirty="0"/>
              <a:t>Leonardo Murta – </a:t>
            </a:r>
            <a:r>
              <a:rPr lang="pt-BR" dirty="0" smtClean="0"/>
              <a:t>UFF/</a:t>
            </a:r>
            <a:r>
              <a:rPr lang="pt-BR" dirty="0" err="1" smtClean="0"/>
              <a:t>Brazil</a:t>
            </a:r>
            <a:endParaRPr lang="pt-BR" dirty="0"/>
          </a:p>
        </p:txBody>
      </p:sp>
      <p:cxnSp>
        <p:nvCxnSpPr>
          <p:cNvPr id="8" name="Conector reto 7"/>
          <p:cNvCxnSpPr/>
          <p:nvPr/>
        </p:nvCxnSpPr>
        <p:spPr>
          <a:xfrm>
            <a:off x="9120336" y="5882888"/>
            <a:ext cx="0" cy="864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94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rmAutofit fontScale="90000"/>
          </a:bodyPr>
          <a:lstStyle/>
          <a:p>
            <a:r>
              <a:rPr lang="en-US" b="1" dirty="0"/>
              <a:t>Accuracies with continuous and discrete </a:t>
            </a:r>
            <a:r>
              <a:rPr lang="en-US" b="1" dirty="0" smtClean="0"/>
              <a:t>attributes</a:t>
            </a:r>
            <a:endParaRPr lang="pt-BR" b="1" dirty="0"/>
          </a:p>
        </p:txBody>
      </p:sp>
      <p:sp>
        <p:nvSpPr>
          <p:cNvPr id="2" name="Espaço Reservado para Data 1"/>
          <p:cNvSpPr>
            <a:spLocks noGrp="1"/>
          </p:cNvSpPr>
          <p:nvPr>
            <p:ph type="dt" sz="half" idx="10"/>
          </p:nvPr>
        </p:nvSpPr>
        <p:spPr/>
        <p:txBody>
          <a:bodyPr/>
          <a:lstStyle/>
          <a:p>
            <a:r>
              <a:rPr lang="pt-BR" smtClean="0"/>
              <a:t>Manoel Limeira</a:t>
            </a:r>
            <a:endParaRPr lang="pt-BR" dirty="0" smtClean="0"/>
          </a:p>
        </p:txBody>
      </p:sp>
      <p:sp>
        <p:nvSpPr>
          <p:cNvPr id="3" name="Espaço Reservado para Rodapé 2"/>
          <p:cNvSpPr>
            <a:spLocks noGrp="1"/>
          </p:cNvSpPr>
          <p:nvPr>
            <p:ph type="ftr" sz="quarter" idx="11"/>
          </p:nvPr>
        </p:nvSpPr>
        <p:spPr/>
        <p:txBody>
          <a:bodyPr/>
          <a:lstStyle/>
          <a:p>
            <a:r>
              <a:rPr lang="en-US" dirty="0"/>
              <a:t>Results and discussion</a:t>
            </a:r>
            <a:endParaRPr lang="pt-BR" dirty="0"/>
          </a:p>
        </p:txBody>
      </p:sp>
      <p:sp>
        <p:nvSpPr>
          <p:cNvPr id="4" name="Espaço Reservado para Número de Slide 3"/>
          <p:cNvSpPr>
            <a:spLocks noGrp="1"/>
          </p:cNvSpPr>
          <p:nvPr>
            <p:ph type="sldNum" sz="quarter" idx="12"/>
          </p:nvPr>
        </p:nvSpPr>
        <p:spPr/>
        <p:txBody>
          <a:bodyPr/>
          <a:lstStyle/>
          <a:p>
            <a:fld id="{0AAA623A-5D3C-471A-939B-3DC944CAB218}" type="slidenum">
              <a:rPr lang="pt-BR" smtClean="0"/>
              <a:pPr/>
              <a:t>19</a:t>
            </a:fld>
            <a:endParaRPr lang="pt-BR"/>
          </a:p>
        </p:txBody>
      </p:sp>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456" y="1359421"/>
            <a:ext cx="8555812" cy="5133487"/>
          </a:xfrm>
          <a:prstGeom prst="rect">
            <a:avLst/>
          </a:prstGeom>
        </p:spPr>
      </p:pic>
      <p:graphicFrame>
        <p:nvGraphicFramePr>
          <p:cNvPr id="11" name="Diagrama 10"/>
          <p:cNvGraphicFramePr/>
          <p:nvPr>
            <p:extLst>
              <p:ext uri="{D42A27DB-BD31-4B8C-83A1-F6EECF244321}">
                <p14:modId xmlns:p14="http://schemas.microsoft.com/office/powerpoint/2010/main" val="3916185368"/>
              </p:ext>
            </p:extLst>
          </p:nvPr>
        </p:nvGraphicFramePr>
        <p:xfrm>
          <a:off x="10069456" y="3756225"/>
          <a:ext cx="1800200" cy="10519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2" name="Diagrama 11"/>
          <p:cNvGraphicFramePr/>
          <p:nvPr>
            <p:extLst>
              <p:ext uri="{D42A27DB-BD31-4B8C-83A1-F6EECF244321}">
                <p14:modId xmlns:p14="http://schemas.microsoft.com/office/powerpoint/2010/main" val="1496642751"/>
              </p:ext>
            </p:extLst>
          </p:nvPr>
        </p:nvGraphicFramePr>
        <p:xfrm>
          <a:off x="10069456" y="4878992"/>
          <a:ext cx="1800200" cy="11616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198369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Agenda</a:t>
            </a:r>
            <a:endParaRPr lang="en-US" dirty="0"/>
          </a:p>
        </p:txBody>
      </p:sp>
      <p:sp>
        <p:nvSpPr>
          <p:cNvPr id="3" name="Espaço Reservado para Conteúdo 2"/>
          <p:cNvSpPr>
            <a:spLocks noGrp="1"/>
          </p:cNvSpPr>
          <p:nvPr>
            <p:ph idx="1"/>
          </p:nvPr>
        </p:nvSpPr>
        <p:spPr/>
        <p:txBody>
          <a:bodyPr>
            <a:normAutofit/>
          </a:bodyPr>
          <a:lstStyle/>
          <a:p>
            <a:pPr marL="548640" indent="-252000">
              <a:buFont typeface="Wingdings" panose="05000000000000000000" pitchFamily="2" charset="2"/>
              <a:buChar char="§"/>
            </a:pPr>
            <a:r>
              <a:rPr lang="en-US" dirty="0"/>
              <a:t>Introduction</a:t>
            </a:r>
          </a:p>
          <a:p>
            <a:pPr marL="548640" indent="-252000">
              <a:buFont typeface="Wingdings" panose="05000000000000000000" pitchFamily="2" charset="2"/>
              <a:buChar char="§"/>
            </a:pPr>
            <a:r>
              <a:rPr lang="en-US" dirty="0"/>
              <a:t>Materials and methods</a:t>
            </a:r>
          </a:p>
          <a:p>
            <a:pPr marL="841248" lvl="1" indent="-252000">
              <a:buFont typeface="Wingdings" panose="05000000000000000000" pitchFamily="2" charset="2"/>
              <a:buChar char="§"/>
            </a:pPr>
            <a:r>
              <a:rPr lang="en-US" sz="2400" dirty="0"/>
              <a:t>Methodology </a:t>
            </a:r>
            <a:endParaRPr lang="en-US" sz="2400" dirty="0" smtClean="0"/>
          </a:p>
          <a:p>
            <a:pPr marL="841248" lvl="1" indent="-252000">
              <a:buFont typeface="Wingdings" panose="05000000000000000000" pitchFamily="2" charset="2"/>
              <a:buChar char="§"/>
            </a:pPr>
            <a:r>
              <a:rPr lang="en-US" sz="2400" dirty="0" smtClean="0"/>
              <a:t>Projects</a:t>
            </a:r>
            <a:endParaRPr lang="en-US" sz="2400" dirty="0"/>
          </a:p>
          <a:p>
            <a:pPr marL="841248" lvl="1" indent="-252000">
              <a:buFont typeface="Wingdings" panose="05000000000000000000" pitchFamily="2" charset="2"/>
              <a:buChar char="§"/>
            </a:pPr>
            <a:r>
              <a:rPr lang="en-US" sz="2400" dirty="0" smtClean="0"/>
              <a:t>Attributes</a:t>
            </a:r>
            <a:endParaRPr lang="en-US" sz="2400" dirty="0"/>
          </a:p>
          <a:p>
            <a:pPr marL="548640" indent="-252000">
              <a:buFont typeface="Wingdings" panose="05000000000000000000" pitchFamily="2" charset="2"/>
              <a:buChar char="§"/>
            </a:pPr>
            <a:r>
              <a:rPr lang="en-US" dirty="0"/>
              <a:t>Results and discussion</a:t>
            </a:r>
          </a:p>
          <a:p>
            <a:pPr marL="841248" lvl="1" indent="-252000">
              <a:buFont typeface="Wingdings" panose="05000000000000000000" pitchFamily="2" charset="2"/>
              <a:buChar char="§"/>
            </a:pPr>
            <a:r>
              <a:rPr lang="en-US" sz="2400" dirty="0"/>
              <a:t>Accuracies of the classification algorithms</a:t>
            </a:r>
          </a:p>
          <a:p>
            <a:pPr marL="841248" lvl="1" indent="-252000">
              <a:buFont typeface="Wingdings" panose="05000000000000000000" pitchFamily="2" charset="2"/>
              <a:buChar char="§"/>
            </a:pPr>
            <a:r>
              <a:rPr lang="en-US" sz="2400" dirty="0"/>
              <a:t>Developer’s ranking</a:t>
            </a:r>
          </a:p>
          <a:p>
            <a:pPr marL="548640" indent="-252000">
              <a:buFont typeface="Wingdings" panose="05000000000000000000" pitchFamily="2" charset="2"/>
              <a:buChar char="§"/>
            </a:pPr>
            <a:r>
              <a:rPr lang="en-US" dirty="0" smtClean="0"/>
              <a:t>Conclusions </a:t>
            </a:r>
            <a:endParaRPr lang="en-US" dirty="0"/>
          </a:p>
          <a:p>
            <a:endParaRPr lang="pt-BR" dirty="0"/>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en-US" dirty="0"/>
              <a:t>Developers Assignment for Analyzing Pull Requests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2</a:t>
            </a:fld>
            <a:endParaRPr lang="pt-BR" dirty="0"/>
          </a:p>
        </p:txBody>
      </p:sp>
    </p:spTree>
    <p:extLst>
      <p:ext uri="{BB962C8B-B14F-4D97-AF65-F5344CB8AC3E}">
        <p14:creationId xmlns:p14="http://schemas.microsoft.com/office/powerpoint/2010/main" val="21655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Agenda</a:t>
            </a:r>
            <a:endParaRPr lang="en-US" dirty="0"/>
          </a:p>
        </p:txBody>
      </p:sp>
      <p:sp>
        <p:nvSpPr>
          <p:cNvPr id="3" name="Espaço Reservado para Conteúdo 2"/>
          <p:cNvSpPr>
            <a:spLocks noGrp="1"/>
          </p:cNvSpPr>
          <p:nvPr>
            <p:ph idx="1"/>
          </p:nvPr>
        </p:nvSpPr>
        <p:spPr/>
        <p:txBody>
          <a:bodyPr>
            <a:normAutofit/>
          </a:bodyPr>
          <a:lstStyle/>
          <a:p>
            <a:pPr marL="548640" indent="-252000">
              <a:buFont typeface="Wingdings" panose="05000000000000000000" pitchFamily="2" charset="2"/>
              <a:buChar char="§"/>
            </a:pPr>
            <a:r>
              <a:rPr lang="en-US" dirty="0"/>
              <a:t>Introduction</a:t>
            </a:r>
          </a:p>
          <a:p>
            <a:pPr marL="548640" indent="-252000">
              <a:buFont typeface="Wingdings" panose="05000000000000000000" pitchFamily="2" charset="2"/>
              <a:buChar char="§"/>
            </a:pPr>
            <a:r>
              <a:rPr lang="en-US" dirty="0">
                <a:solidFill>
                  <a:schemeClr val="bg1">
                    <a:lumMod val="75000"/>
                  </a:schemeClr>
                </a:solidFill>
              </a:rPr>
              <a:t>Materials and methods</a:t>
            </a:r>
          </a:p>
          <a:p>
            <a:pPr marL="841248" lvl="1" indent="-252000">
              <a:buFont typeface="Wingdings" panose="05000000000000000000" pitchFamily="2" charset="2"/>
              <a:buChar char="§"/>
            </a:pPr>
            <a:r>
              <a:rPr lang="en-US" sz="2400" dirty="0">
                <a:solidFill>
                  <a:schemeClr val="bg1">
                    <a:lumMod val="75000"/>
                  </a:schemeClr>
                </a:solidFill>
              </a:rPr>
              <a:t>Methodology </a:t>
            </a:r>
            <a:endParaRPr lang="en-US" sz="2400" dirty="0" smtClean="0">
              <a:solidFill>
                <a:schemeClr val="bg1">
                  <a:lumMod val="75000"/>
                </a:schemeClr>
              </a:solidFill>
            </a:endParaRPr>
          </a:p>
          <a:p>
            <a:pPr marL="841248" lvl="1" indent="-252000">
              <a:buFont typeface="Wingdings" panose="05000000000000000000" pitchFamily="2" charset="2"/>
              <a:buChar char="§"/>
            </a:pPr>
            <a:r>
              <a:rPr lang="en-US" sz="2400" dirty="0" smtClean="0">
                <a:solidFill>
                  <a:schemeClr val="bg1">
                    <a:lumMod val="75000"/>
                  </a:schemeClr>
                </a:solidFill>
              </a:rPr>
              <a:t>Projects</a:t>
            </a:r>
            <a:endParaRPr lang="en-US" sz="2400" dirty="0">
              <a:solidFill>
                <a:schemeClr val="bg1">
                  <a:lumMod val="75000"/>
                </a:schemeClr>
              </a:solidFill>
            </a:endParaRPr>
          </a:p>
          <a:p>
            <a:pPr marL="841248" lvl="1" indent="-252000">
              <a:buFont typeface="Wingdings" panose="05000000000000000000" pitchFamily="2" charset="2"/>
              <a:buChar char="§"/>
            </a:pPr>
            <a:r>
              <a:rPr lang="en-US" sz="2400" dirty="0" smtClean="0">
                <a:solidFill>
                  <a:schemeClr val="bg1">
                    <a:lumMod val="75000"/>
                  </a:schemeClr>
                </a:solidFill>
              </a:rPr>
              <a:t>Attributes</a:t>
            </a:r>
            <a:endParaRPr lang="en-US" sz="2400" dirty="0">
              <a:solidFill>
                <a:schemeClr val="bg1">
                  <a:lumMod val="75000"/>
                </a:schemeClr>
              </a:solidFill>
            </a:endParaRPr>
          </a:p>
          <a:p>
            <a:pPr marL="548640" indent="-252000">
              <a:buFont typeface="Wingdings" panose="05000000000000000000" pitchFamily="2" charset="2"/>
              <a:buChar char="§"/>
            </a:pPr>
            <a:r>
              <a:rPr lang="en-US" dirty="0">
                <a:solidFill>
                  <a:schemeClr val="bg1">
                    <a:lumMod val="75000"/>
                  </a:schemeClr>
                </a:solidFill>
              </a:rPr>
              <a:t>Results and discussion</a:t>
            </a:r>
          </a:p>
          <a:p>
            <a:pPr marL="841248" lvl="1" indent="-252000">
              <a:buFont typeface="Wingdings" panose="05000000000000000000" pitchFamily="2" charset="2"/>
              <a:buChar char="§"/>
            </a:pPr>
            <a:r>
              <a:rPr lang="en-US" sz="2400" dirty="0">
                <a:solidFill>
                  <a:schemeClr val="bg1">
                    <a:lumMod val="75000"/>
                  </a:schemeClr>
                </a:solidFill>
              </a:rPr>
              <a:t>Accuracies of the classification algorithms</a:t>
            </a:r>
          </a:p>
          <a:p>
            <a:pPr marL="841248" lvl="1" indent="-252000">
              <a:buFont typeface="Wingdings" panose="05000000000000000000" pitchFamily="2" charset="2"/>
              <a:buChar char="§"/>
            </a:pPr>
            <a:r>
              <a:rPr lang="en-US" sz="2400" dirty="0">
                <a:solidFill>
                  <a:schemeClr val="bg1">
                    <a:lumMod val="75000"/>
                  </a:schemeClr>
                </a:solidFill>
              </a:rPr>
              <a:t>Developer’s ranking</a:t>
            </a:r>
          </a:p>
          <a:p>
            <a:pPr marL="548640" indent="-252000">
              <a:buFont typeface="Wingdings" panose="05000000000000000000" pitchFamily="2" charset="2"/>
              <a:buChar char="§"/>
            </a:pPr>
            <a:r>
              <a:rPr lang="en-US" dirty="0" smtClean="0">
                <a:solidFill>
                  <a:schemeClr val="bg1">
                    <a:lumMod val="75000"/>
                  </a:schemeClr>
                </a:solidFill>
              </a:rPr>
              <a:t>Conclusions </a:t>
            </a:r>
            <a:endParaRPr lang="en-US" dirty="0">
              <a:solidFill>
                <a:schemeClr val="bg1">
                  <a:lumMod val="75000"/>
                </a:schemeClr>
              </a:solidFill>
            </a:endParaRPr>
          </a:p>
          <a:p>
            <a:endParaRPr lang="pt-BR" dirty="0"/>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en-US" dirty="0"/>
              <a:t>Developers Assignment for Analyzing Pull Requests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3</a:t>
            </a:fld>
            <a:endParaRPr lang="pt-BR" dirty="0"/>
          </a:p>
        </p:txBody>
      </p:sp>
    </p:spTree>
    <p:extLst>
      <p:ext uri="{BB962C8B-B14F-4D97-AF65-F5344CB8AC3E}">
        <p14:creationId xmlns:p14="http://schemas.microsoft.com/office/powerpoint/2010/main" val="19174165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Pull Request </a:t>
            </a:r>
            <a:r>
              <a:rPr lang="pt-BR" b="1" dirty="0" err="1"/>
              <a:t>Model</a:t>
            </a:r>
            <a:endParaRPr lang="pt-BR" dirty="0"/>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en-US" dirty="0"/>
              <a:t>Introduction</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4</a:t>
            </a:fld>
            <a:endParaRPr lang="pt-BR"/>
          </a:p>
        </p:txBody>
      </p:sp>
      <p:grpSp>
        <p:nvGrpSpPr>
          <p:cNvPr id="7" name="Grupo 6"/>
          <p:cNvGrpSpPr/>
          <p:nvPr/>
        </p:nvGrpSpPr>
        <p:grpSpPr>
          <a:xfrm>
            <a:off x="1435596" y="1412777"/>
            <a:ext cx="9628956" cy="3098599"/>
            <a:chOff x="1962969" y="3465312"/>
            <a:chExt cx="8190000" cy="2772000"/>
          </a:xfrm>
        </p:grpSpPr>
        <p:sp>
          <p:nvSpPr>
            <p:cNvPr id="8" name="Retângulo 7"/>
            <p:cNvSpPr/>
            <p:nvPr/>
          </p:nvSpPr>
          <p:spPr>
            <a:xfrm>
              <a:off x="1962969" y="3465312"/>
              <a:ext cx="594000" cy="2772000"/>
            </a:xfrm>
            <a:prstGeom prst="rect">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b="1" dirty="0" err="1" smtClean="0">
                  <a:solidFill>
                    <a:schemeClr val="tx1">
                      <a:lumMod val="85000"/>
                      <a:lumOff val="15000"/>
                    </a:schemeClr>
                  </a:solidFill>
                </a:rPr>
                <a:t>Collaborator</a:t>
              </a:r>
              <a:endParaRPr lang="pt-BR" b="1" dirty="0">
                <a:solidFill>
                  <a:schemeClr val="tx1">
                    <a:lumMod val="85000"/>
                    <a:lumOff val="15000"/>
                  </a:schemeClr>
                </a:solidFill>
              </a:endParaRPr>
            </a:p>
          </p:txBody>
        </p:sp>
        <p:sp>
          <p:nvSpPr>
            <p:cNvPr id="9" name="Retângulo 8"/>
            <p:cNvSpPr/>
            <p:nvPr/>
          </p:nvSpPr>
          <p:spPr>
            <a:xfrm>
              <a:off x="2556969" y="3465312"/>
              <a:ext cx="7596000" cy="2772000"/>
            </a:xfrm>
            <a:prstGeom prst="rect">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grpSp>
      <p:sp>
        <p:nvSpPr>
          <p:cNvPr id="10" name="Cilindro 9"/>
          <p:cNvSpPr/>
          <p:nvPr/>
        </p:nvSpPr>
        <p:spPr>
          <a:xfrm>
            <a:off x="5615421" y="1544719"/>
            <a:ext cx="903170" cy="839729"/>
          </a:xfrm>
          <a:prstGeom prst="can">
            <a:avLst>
              <a:gd name="adj" fmla="val 34202"/>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pt-BR" sz="1400" b="1" dirty="0" smtClean="0">
                <a:solidFill>
                  <a:schemeClr val="tx1">
                    <a:lumMod val="75000"/>
                    <a:lumOff val="25000"/>
                  </a:schemeClr>
                </a:solidFill>
              </a:rPr>
              <a:t>Local </a:t>
            </a:r>
            <a:r>
              <a:rPr lang="pt-BR" sz="1400" b="1" dirty="0" err="1" smtClean="0">
                <a:solidFill>
                  <a:schemeClr val="tx1">
                    <a:lumMod val="75000"/>
                    <a:lumOff val="25000"/>
                  </a:schemeClr>
                </a:solidFill>
              </a:rPr>
              <a:t>Repository</a:t>
            </a:r>
            <a:endParaRPr lang="pt-BR" sz="1400" b="1" dirty="0">
              <a:solidFill>
                <a:schemeClr val="tx1">
                  <a:lumMod val="75000"/>
                  <a:lumOff val="25000"/>
                </a:schemeClr>
              </a:solidFill>
            </a:endParaRPr>
          </a:p>
        </p:txBody>
      </p:sp>
      <p:sp>
        <p:nvSpPr>
          <p:cNvPr id="12" name="Cilindro 11"/>
          <p:cNvSpPr/>
          <p:nvPr/>
        </p:nvSpPr>
        <p:spPr>
          <a:xfrm>
            <a:off x="4532883" y="3590000"/>
            <a:ext cx="903170" cy="839729"/>
          </a:xfrm>
          <a:prstGeom prst="can">
            <a:avLst>
              <a:gd name="adj" fmla="val 34202"/>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400" b="1" dirty="0" smtClean="0">
                <a:solidFill>
                  <a:schemeClr val="tx1">
                    <a:lumMod val="75000"/>
                    <a:lumOff val="25000"/>
                  </a:schemeClr>
                </a:solidFill>
              </a:rPr>
              <a:t>Fork Repository</a:t>
            </a:r>
            <a:endParaRPr lang="en-US" sz="1400" b="1" dirty="0">
              <a:solidFill>
                <a:schemeClr val="tx1">
                  <a:lumMod val="75000"/>
                  <a:lumOff val="25000"/>
                </a:schemeClr>
              </a:solidFill>
            </a:endParaRPr>
          </a:p>
        </p:txBody>
      </p:sp>
      <p:cxnSp>
        <p:nvCxnSpPr>
          <p:cNvPr id="13" name="Conector angulado 12"/>
          <p:cNvCxnSpPr>
            <a:stCxn id="44" idx="0"/>
            <a:endCxn id="10" idx="2"/>
          </p:cNvCxnSpPr>
          <p:nvPr/>
        </p:nvCxnSpPr>
        <p:spPr>
          <a:xfrm rot="5400000" flipH="1" flipV="1">
            <a:off x="4999483" y="1949571"/>
            <a:ext cx="600926" cy="630952"/>
          </a:xfrm>
          <a:prstGeom prst="bentConnector2">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cxnSp>
        <p:nvCxnSpPr>
          <p:cNvPr id="14" name="Conector angulado 13"/>
          <p:cNvCxnSpPr>
            <a:stCxn id="46" idx="0"/>
            <a:endCxn id="10" idx="4"/>
          </p:cNvCxnSpPr>
          <p:nvPr/>
        </p:nvCxnSpPr>
        <p:spPr>
          <a:xfrm rot="16200000" flipV="1">
            <a:off x="6538223" y="1944954"/>
            <a:ext cx="591691" cy="630952"/>
          </a:xfrm>
          <a:prstGeom prst="bentConnector2">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cxnSp>
        <p:nvCxnSpPr>
          <p:cNvPr id="15" name="Conector angulado 61"/>
          <p:cNvCxnSpPr>
            <a:stCxn id="12" idx="1"/>
            <a:endCxn id="44" idx="2"/>
          </p:cNvCxnSpPr>
          <p:nvPr/>
        </p:nvCxnSpPr>
        <p:spPr>
          <a:xfrm flipV="1">
            <a:off x="4984468" y="3209374"/>
            <a:ext cx="1" cy="380626"/>
          </a:xfrm>
          <a:prstGeom prst="straightConnector1">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cxnSp>
        <p:nvCxnSpPr>
          <p:cNvPr id="16" name="Conector angulado 15"/>
          <p:cNvCxnSpPr>
            <a:stCxn id="49" idx="2"/>
            <a:endCxn id="12" idx="4"/>
          </p:cNvCxnSpPr>
          <p:nvPr/>
        </p:nvCxnSpPr>
        <p:spPr>
          <a:xfrm rot="5400000">
            <a:off x="6621371" y="2019508"/>
            <a:ext cx="805040" cy="3175673"/>
          </a:xfrm>
          <a:prstGeom prst="bentConnector2">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sp>
        <p:nvSpPr>
          <p:cNvPr id="17" name="CaixaDeTexto 16"/>
          <p:cNvSpPr txBox="1"/>
          <p:nvPr/>
        </p:nvSpPr>
        <p:spPr>
          <a:xfrm>
            <a:off x="2233771" y="1466013"/>
            <a:ext cx="705763" cy="584775"/>
          </a:xfrm>
          <a:prstGeom prst="rect">
            <a:avLst/>
          </a:prstGeom>
          <a:noFill/>
        </p:spPr>
        <p:txBody>
          <a:bodyPr wrap="none" lIns="36000" rIns="36000" rtlCol="0">
            <a:spAutoFit/>
          </a:bodyPr>
          <a:lstStyle/>
          <a:p>
            <a:pPr algn="ctr"/>
            <a:r>
              <a:rPr lang="pt-BR" sz="1600" dirty="0" smtClean="0"/>
              <a:t>Start</a:t>
            </a:r>
            <a:br>
              <a:rPr lang="pt-BR" sz="1600" dirty="0" smtClean="0"/>
            </a:br>
            <a:r>
              <a:rPr lang="en-US" sz="1600" dirty="0" smtClean="0"/>
              <a:t>Process</a:t>
            </a:r>
            <a:endParaRPr lang="en-US" sz="1600" dirty="0"/>
          </a:p>
        </p:txBody>
      </p:sp>
      <p:sp>
        <p:nvSpPr>
          <p:cNvPr id="21" name="Cilindro 20"/>
          <p:cNvSpPr/>
          <p:nvPr/>
        </p:nvSpPr>
        <p:spPr>
          <a:xfrm>
            <a:off x="2750843" y="4802965"/>
            <a:ext cx="903170" cy="839729"/>
          </a:xfrm>
          <a:prstGeom prst="can">
            <a:avLst>
              <a:gd name="adj" fmla="val 34202"/>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400" b="1" dirty="0" smtClean="0">
                <a:solidFill>
                  <a:schemeClr val="tx1">
                    <a:lumMod val="75000"/>
                    <a:lumOff val="25000"/>
                  </a:schemeClr>
                </a:solidFill>
              </a:rPr>
              <a:t>Main Repository</a:t>
            </a:r>
            <a:endParaRPr lang="en-US" sz="1400" b="1" dirty="0">
              <a:solidFill>
                <a:schemeClr val="tx1">
                  <a:lumMod val="75000"/>
                  <a:lumOff val="25000"/>
                </a:schemeClr>
              </a:solidFill>
            </a:endParaRPr>
          </a:p>
        </p:txBody>
      </p:sp>
      <p:cxnSp>
        <p:nvCxnSpPr>
          <p:cNvPr id="22" name="Conector angulado 21"/>
          <p:cNvCxnSpPr>
            <a:stCxn id="21" idx="1"/>
          </p:cNvCxnSpPr>
          <p:nvPr/>
        </p:nvCxnSpPr>
        <p:spPr>
          <a:xfrm rot="5400000" flipH="1" flipV="1">
            <a:off x="2413892" y="4014426"/>
            <a:ext cx="1577076" cy="4"/>
          </a:xfrm>
          <a:prstGeom prst="bentConnector3">
            <a:avLst>
              <a:gd name="adj1" fmla="val 50000"/>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sp>
        <p:nvSpPr>
          <p:cNvPr id="23" name="Retângulo de cantos arredondados 22"/>
          <p:cNvSpPr/>
          <p:nvPr/>
        </p:nvSpPr>
        <p:spPr>
          <a:xfrm>
            <a:off x="2878541" y="2565132"/>
            <a:ext cx="1100574" cy="643865"/>
          </a:xfrm>
          <a:prstGeom prst="roundRect">
            <a:avLst/>
          </a:prstGeom>
          <a:solidFill>
            <a:srgbClr val="ECEFFF"/>
          </a:solidFill>
          <a:ln w="19050">
            <a:solidFill>
              <a:srgbClr val="086B9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BR" sz="1600" dirty="0" err="1" smtClean="0">
                <a:solidFill>
                  <a:schemeClr val="tx1">
                    <a:lumMod val="75000"/>
                    <a:lumOff val="25000"/>
                  </a:schemeClr>
                </a:solidFill>
              </a:rPr>
              <a:t>Create</a:t>
            </a:r>
            <a:r>
              <a:rPr lang="pt-BR" sz="1600" dirty="0" smtClean="0">
                <a:solidFill>
                  <a:schemeClr val="tx1">
                    <a:lumMod val="75000"/>
                    <a:lumOff val="25000"/>
                  </a:schemeClr>
                </a:solidFill>
              </a:rPr>
              <a:t> </a:t>
            </a:r>
            <a:br>
              <a:rPr lang="pt-BR" sz="1600" dirty="0" smtClean="0">
                <a:solidFill>
                  <a:schemeClr val="tx1">
                    <a:lumMod val="75000"/>
                    <a:lumOff val="25000"/>
                  </a:schemeClr>
                </a:solidFill>
              </a:rPr>
            </a:br>
            <a:r>
              <a:rPr lang="pt-BR" sz="1600" dirty="0" err="1" smtClean="0">
                <a:solidFill>
                  <a:schemeClr val="tx1">
                    <a:lumMod val="75000"/>
                    <a:lumOff val="25000"/>
                  </a:schemeClr>
                </a:solidFill>
              </a:rPr>
              <a:t>Fork</a:t>
            </a:r>
            <a:endParaRPr lang="pt-BR" sz="1600" dirty="0">
              <a:solidFill>
                <a:schemeClr val="tx1">
                  <a:lumMod val="75000"/>
                  <a:lumOff val="25000"/>
                </a:schemeClr>
              </a:solidFill>
            </a:endParaRPr>
          </a:p>
        </p:txBody>
      </p:sp>
      <p:cxnSp>
        <p:nvCxnSpPr>
          <p:cNvPr id="24" name="Conector angulado 23"/>
          <p:cNvCxnSpPr>
            <a:endCxn id="12" idx="2"/>
          </p:cNvCxnSpPr>
          <p:nvPr/>
        </p:nvCxnSpPr>
        <p:spPr>
          <a:xfrm rot="16200000" flipH="1">
            <a:off x="3740252" y="3217233"/>
            <a:ext cx="783974" cy="801289"/>
          </a:xfrm>
          <a:prstGeom prst="bentConnector2">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ector angulado 25"/>
          <p:cNvCxnSpPr>
            <a:stCxn id="12" idx="3"/>
            <a:endCxn id="43" idx="1"/>
          </p:cNvCxnSpPr>
          <p:nvPr/>
        </p:nvCxnSpPr>
        <p:spPr>
          <a:xfrm rot="16200000" flipH="1">
            <a:off x="5338046" y="4076151"/>
            <a:ext cx="825026" cy="1532182"/>
          </a:xfrm>
          <a:prstGeom prst="bentConnector2">
            <a:avLst/>
          </a:prstGeom>
          <a:ln w="12700">
            <a:solidFill>
              <a:schemeClr val="tx1">
                <a:lumMod val="75000"/>
                <a:lumOff val="25000"/>
              </a:schemeClr>
            </a:solidFill>
            <a:prstDash val="dash"/>
            <a:tailEnd type="arrow" w="med" len="med"/>
          </a:ln>
        </p:spPr>
        <p:style>
          <a:lnRef idx="1">
            <a:schemeClr val="accent1"/>
          </a:lnRef>
          <a:fillRef idx="0">
            <a:schemeClr val="accent1"/>
          </a:fillRef>
          <a:effectRef idx="0">
            <a:schemeClr val="accent1"/>
          </a:effectRef>
          <a:fontRef idx="minor">
            <a:schemeClr val="tx1"/>
          </a:fontRef>
        </p:style>
      </p:cxnSp>
      <p:sp>
        <p:nvSpPr>
          <p:cNvPr id="27" name="Fluxograma: Decisão 26"/>
          <p:cNvSpPr/>
          <p:nvPr/>
        </p:nvSpPr>
        <p:spPr>
          <a:xfrm>
            <a:off x="8456175" y="4992606"/>
            <a:ext cx="550226" cy="523140"/>
          </a:xfrm>
          <a:prstGeom prst="flowChartDecision">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cxnSp>
        <p:nvCxnSpPr>
          <p:cNvPr id="28" name="Conector angulado 50"/>
          <p:cNvCxnSpPr>
            <a:stCxn id="38" idx="6"/>
            <a:endCxn id="41" idx="6"/>
          </p:cNvCxnSpPr>
          <p:nvPr/>
        </p:nvCxnSpPr>
        <p:spPr>
          <a:xfrm>
            <a:off x="10332869" y="5254176"/>
            <a:ext cx="12700" cy="752124"/>
          </a:xfrm>
          <a:prstGeom prst="bentConnector3">
            <a:avLst>
              <a:gd name="adj1" fmla="val 1800000"/>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grpSp>
        <p:nvGrpSpPr>
          <p:cNvPr id="29" name="Grupo 28"/>
          <p:cNvGrpSpPr/>
          <p:nvPr/>
        </p:nvGrpSpPr>
        <p:grpSpPr>
          <a:xfrm>
            <a:off x="1435596" y="4512256"/>
            <a:ext cx="9628956" cy="1901675"/>
            <a:chOff x="1962969" y="3465312"/>
            <a:chExt cx="8190000" cy="2772000"/>
          </a:xfrm>
        </p:grpSpPr>
        <p:sp>
          <p:nvSpPr>
            <p:cNvPr id="30" name="Retângulo 29"/>
            <p:cNvSpPr/>
            <p:nvPr/>
          </p:nvSpPr>
          <p:spPr>
            <a:xfrm>
              <a:off x="1962969" y="3465312"/>
              <a:ext cx="594000" cy="2772000"/>
            </a:xfrm>
            <a:prstGeom prst="rect">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pt-BR" b="1" dirty="0" smtClean="0">
                  <a:solidFill>
                    <a:schemeClr val="tx1">
                      <a:lumMod val="85000"/>
                      <a:lumOff val="15000"/>
                    </a:schemeClr>
                  </a:solidFill>
                </a:rPr>
                <a:t>Core Team</a:t>
              </a:r>
              <a:endParaRPr lang="pt-BR" b="1" dirty="0">
                <a:solidFill>
                  <a:schemeClr val="tx1">
                    <a:lumMod val="85000"/>
                    <a:lumOff val="15000"/>
                  </a:schemeClr>
                </a:solidFill>
              </a:endParaRPr>
            </a:p>
          </p:txBody>
        </p:sp>
        <p:sp>
          <p:nvSpPr>
            <p:cNvPr id="31" name="Retângulo 30"/>
            <p:cNvSpPr/>
            <p:nvPr/>
          </p:nvSpPr>
          <p:spPr>
            <a:xfrm>
              <a:off x="2556969" y="3465312"/>
              <a:ext cx="7596000" cy="2772000"/>
            </a:xfrm>
            <a:prstGeom prst="rect">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grpSp>
      <p:sp>
        <p:nvSpPr>
          <p:cNvPr id="33" name="CaixaDeTexto 32"/>
          <p:cNvSpPr txBox="1"/>
          <p:nvPr/>
        </p:nvSpPr>
        <p:spPr>
          <a:xfrm>
            <a:off x="9763627" y="5391214"/>
            <a:ext cx="755335" cy="307777"/>
          </a:xfrm>
          <a:prstGeom prst="rect">
            <a:avLst/>
          </a:prstGeom>
          <a:noFill/>
        </p:spPr>
        <p:txBody>
          <a:bodyPr wrap="none" rtlCol="0">
            <a:spAutoFit/>
          </a:bodyPr>
          <a:lstStyle/>
          <a:p>
            <a:pPr algn="ctr"/>
            <a:r>
              <a:rPr lang="pt-BR" sz="1400" i="1" dirty="0" smtClean="0"/>
              <a:t>Merged</a:t>
            </a:r>
            <a:endParaRPr lang="pt-BR" sz="1400" i="1" dirty="0"/>
          </a:p>
        </p:txBody>
      </p:sp>
      <p:sp>
        <p:nvSpPr>
          <p:cNvPr id="34" name="CaixaDeTexto 33"/>
          <p:cNvSpPr txBox="1"/>
          <p:nvPr/>
        </p:nvSpPr>
        <p:spPr>
          <a:xfrm>
            <a:off x="9798083" y="6156456"/>
            <a:ext cx="660758" cy="307777"/>
          </a:xfrm>
          <a:prstGeom prst="rect">
            <a:avLst/>
          </a:prstGeom>
          <a:noFill/>
        </p:spPr>
        <p:txBody>
          <a:bodyPr wrap="none" rtlCol="0">
            <a:spAutoFit/>
          </a:bodyPr>
          <a:lstStyle/>
          <a:p>
            <a:pPr algn="ctr"/>
            <a:r>
              <a:rPr lang="pt-BR" sz="1400" i="1" dirty="0" smtClean="0"/>
              <a:t>Closed</a:t>
            </a:r>
            <a:endParaRPr lang="pt-BR" sz="1400" i="1" dirty="0"/>
          </a:p>
        </p:txBody>
      </p:sp>
      <p:grpSp>
        <p:nvGrpSpPr>
          <p:cNvPr id="37" name="Grupo 36"/>
          <p:cNvGrpSpPr/>
          <p:nvPr/>
        </p:nvGrpSpPr>
        <p:grpSpPr>
          <a:xfrm>
            <a:off x="9929670" y="5052968"/>
            <a:ext cx="403199" cy="402416"/>
            <a:chOff x="9422428" y="4819956"/>
            <a:chExt cx="342945" cy="360000"/>
          </a:xfrm>
        </p:grpSpPr>
        <p:sp>
          <p:nvSpPr>
            <p:cNvPr id="38" name="Fluxograma: Conector 37"/>
            <p:cNvSpPr/>
            <p:nvPr/>
          </p:nvSpPr>
          <p:spPr>
            <a:xfrm>
              <a:off x="9422428" y="4819956"/>
              <a:ext cx="342945" cy="360000"/>
            </a:xfrm>
            <a:prstGeom prst="flowChartConnector">
              <a:avLst/>
            </a:prstGeom>
            <a:solidFill>
              <a:srgbClr val="FEFAEF"/>
            </a:solidFill>
            <a:ln w="23495">
              <a:solidFill>
                <a:srgbClr val="9691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39" name="Fluxograma: Conector 38"/>
            <p:cNvSpPr/>
            <p:nvPr/>
          </p:nvSpPr>
          <p:spPr>
            <a:xfrm>
              <a:off x="9462028" y="4860251"/>
              <a:ext cx="266395" cy="280800"/>
            </a:xfrm>
            <a:prstGeom prst="flowChartConnector">
              <a:avLst/>
            </a:prstGeom>
            <a:solidFill>
              <a:srgbClr val="FEFAEF"/>
            </a:solidFill>
            <a:ln w="23495">
              <a:solidFill>
                <a:srgbClr val="9691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grpSp>
      <p:grpSp>
        <p:nvGrpSpPr>
          <p:cNvPr id="40" name="Grupo 39"/>
          <p:cNvGrpSpPr/>
          <p:nvPr/>
        </p:nvGrpSpPr>
        <p:grpSpPr>
          <a:xfrm>
            <a:off x="9929670" y="5804700"/>
            <a:ext cx="403199" cy="403200"/>
            <a:chOff x="9422428" y="4819956"/>
            <a:chExt cx="342945" cy="360702"/>
          </a:xfrm>
          <a:solidFill>
            <a:srgbClr val="F0AEAE"/>
          </a:solidFill>
        </p:grpSpPr>
        <p:sp>
          <p:nvSpPr>
            <p:cNvPr id="41" name="Fluxograma: Conector 40"/>
            <p:cNvSpPr/>
            <p:nvPr/>
          </p:nvSpPr>
          <p:spPr>
            <a:xfrm>
              <a:off x="9422428" y="4819956"/>
              <a:ext cx="342945" cy="360702"/>
            </a:xfrm>
            <a:prstGeom prst="flowChartConnector">
              <a:avLst/>
            </a:prstGeom>
            <a:grpFill/>
            <a:ln w="23495">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42" name="Fluxograma: Conector 41"/>
            <p:cNvSpPr/>
            <p:nvPr/>
          </p:nvSpPr>
          <p:spPr>
            <a:xfrm>
              <a:off x="9470703" y="4870551"/>
              <a:ext cx="252000" cy="264085"/>
            </a:xfrm>
            <a:prstGeom prst="flowChartConnector">
              <a:avLst/>
            </a:prstGeom>
            <a:solidFill>
              <a:srgbClr val="990000"/>
            </a:solidFill>
            <a:ln w="2349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grpSp>
      <p:sp>
        <p:nvSpPr>
          <p:cNvPr id="43" name="Retângulo de cantos arredondados 42"/>
          <p:cNvSpPr/>
          <p:nvPr/>
        </p:nvSpPr>
        <p:spPr>
          <a:xfrm>
            <a:off x="6516650" y="4932823"/>
            <a:ext cx="1100574" cy="643865"/>
          </a:xfrm>
          <a:prstGeom prst="roundRect">
            <a:avLst/>
          </a:prstGeom>
          <a:solidFill>
            <a:srgbClr val="ECEFFF"/>
          </a:solidFill>
          <a:ln w="19050">
            <a:solidFill>
              <a:srgbClr val="086B9C"/>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smtClean="0">
                <a:solidFill>
                  <a:schemeClr val="tx1">
                    <a:lumMod val="75000"/>
                    <a:lumOff val="25000"/>
                  </a:schemeClr>
                </a:solidFill>
              </a:rPr>
              <a:t>Analyze Pull Request</a:t>
            </a:r>
            <a:endParaRPr lang="en-US" sz="1600" dirty="0">
              <a:solidFill>
                <a:schemeClr val="tx1">
                  <a:lumMod val="75000"/>
                  <a:lumOff val="25000"/>
                </a:schemeClr>
              </a:solidFill>
            </a:endParaRPr>
          </a:p>
        </p:txBody>
      </p:sp>
      <p:sp>
        <p:nvSpPr>
          <p:cNvPr id="44" name="Retângulo de cantos arredondados 43"/>
          <p:cNvSpPr/>
          <p:nvPr/>
        </p:nvSpPr>
        <p:spPr>
          <a:xfrm>
            <a:off x="4434182" y="2565510"/>
            <a:ext cx="1100574" cy="643865"/>
          </a:xfrm>
          <a:prstGeom prst="roundRect">
            <a:avLst/>
          </a:prstGeom>
          <a:solidFill>
            <a:srgbClr val="ECEFFF"/>
          </a:solidFill>
          <a:ln w="19050">
            <a:solidFill>
              <a:srgbClr val="086B9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pt-BR" sz="1600" dirty="0" err="1">
                <a:solidFill>
                  <a:schemeClr val="tx1">
                    <a:lumMod val="75000"/>
                    <a:lumOff val="25000"/>
                  </a:schemeClr>
                </a:solidFill>
              </a:rPr>
              <a:t>Create</a:t>
            </a:r>
            <a:r>
              <a:rPr lang="pt-BR" sz="1600" dirty="0">
                <a:solidFill>
                  <a:schemeClr val="tx1">
                    <a:lumMod val="75000"/>
                    <a:lumOff val="25000"/>
                  </a:schemeClr>
                </a:solidFill>
              </a:rPr>
              <a:t> </a:t>
            </a:r>
            <a:br>
              <a:rPr lang="pt-BR" sz="1600" dirty="0">
                <a:solidFill>
                  <a:schemeClr val="tx1">
                    <a:lumMod val="75000"/>
                    <a:lumOff val="25000"/>
                  </a:schemeClr>
                </a:solidFill>
              </a:rPr>
            </a:br>
            <a:r>
              <a:rPr lang="pt-BR" sz="1600" dirty="0" smtClean="0">
                <a:solidFill>
                  <a:schemeClr val="tx1">
                    <a:lumMod val="75000"/>
                    <a:lumOff val="25000"/>
                  </a:schemeClr>
                </a:solidFill>
              </a:rPr>
              <a:t>Clone</a:t>
            </a:r>
            <a:endParaRPr lang="pt-BR" sz="1600" dirty="0">
              <a:solidFill>
                <a:schemeClr val="tx1">
                  <a:lumMod val="75000"/>
                  <a:lumOff val="25000"/>
                </a:schemeClr>
              </a:solidFill>
            </a:endParaRPr>
          </a:p>
        </p:txBody>
      </p:sp>
      <p:sp>
        <p:nvSpPr>
          <p:cNvPr id="45" name="Fluxograma: Conector 44"/>
          <p:cNvSpPr/>
          <p:nvPr/>
        </p:nvSpPr>
        <p:spPr>
          <a:xfrm>
            <a:off x="2383585" y="2007034"/>
            <a:ext cx="423251" cy="382295"/>
          </a:xfrm>
          <a:prstGeom prst="flowChartConnector">
            <a:avLst/>
          </a:prstGeom>
          <a:solidFill>
            <a:srgbClr val="9BBB59"/>
          </a:solidFill>
          <a:ln w="23495">
            <a:solidFill>
              <a:srgbClr val="5B78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000"/>
          </a:p>
        </p:txBody>
      </p:sp>
      <p:sp>
        <p:nvSpPr>
          <p:cNvPr id="46" name="Retângulo de cantos arredondados 45"/>
          <p:cNvSpPr/>
          <p:nvPr/>
        </p:nvSpPr>
        <p:spPr>
          <a:xfrm>
            <a:off x="6599256" y="2556274"/>
            <a:ext cx="1100574" cy="643865"/>
          </a:xfrm>
          <a:prstGeom prst="roundRect">
            <a:avLst/>
          </a:prstGeom>
          <a:solidFill>
            <a:srgbClr val="ECEFFF"/>
          </a:solidFill>
          <a:ln w="19050">
            <a:solidFill>
              <a:srgbClr val="086B9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600" dirty="0" smtClean="0">
                <a:solidFill>
                  <a:schemeClr val="tx1">
                    <a:lumMod val="75000"/>
                    <a:lumOff val="25000"/>
                  </a:schemeClr>
                </a:solidFill>
              </a:rPr>
              <a:t>Submit Commits</a:t>
            </a:r>
            <a:endParaRPr lang="en-US" sz="1600" dirty="0">
              <a:solidFill>
                <a:schemeClr val="tx1">
                  <a:lumMod val="75000"/>
                  <a:lumOff val="25000"/>
                </a:schemeClr>
              </a:solidFill>
            </a:endParaRPr>
          </a:p>
        </p:txBody>
      </p:sp>
      <p:sp>
        <p:nvSpPr>
          <p:cNvPr id="48" name="Retângulo de cantos arredondados 47"/>
          <p:cNvSpPr/>
          <p:nvPr/>
        </p:nvSpPr>
        <p:spPr>
          <a:xfrm>
            <a:off x="9521859" y="2563507"/>
            <a:ext cx="1190552" cy="643865"/>
          </a:xfrm>
          <a:prstGeom prst="roundRect">
            <a:avLst/>
          </a:prstGeom>
          <a:solidFill>
            <a:srgbClr val="ECEFFF"/>
          </a:solidFill>
          <a:ln w="19050">
            <a:solidFill>
              <a:srgbClr val="086B9C"/>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pt-BR" sz="1600" dirty="0" err="1" smtClean="0">
                <a:solidFill>
                  <a:schemeClr val="tx1">
                    <a:lumMod val="75000"/>
                    <a:lumOff val="25000"/>
                  </a:schemeClr>
                </a:solidFill>
              </a:rPr>
              <a:t>Submit</a:t>
            </a:r>
            <a:r>
              <a:rPr lang="pt-BR" sz="1600" dirty="0" smtClean="0">
                <a:solidFill>
                  <a:schemeClr val="tx1">
                    <a:lumMod val="75000"/>
                    <a:lumOff val="25000"/>
                  </a:schemeClr>
                </a:solidFill>
              </a:rPr>
              <a:t> </a:t>
            </a:r>
            <a:r>
              <a:rPr lang="pt-BR" sz="1600" i="1" dirty="0" smtClean="0">
                <a:solidFill>
                  <a:schemeClr val="tx1">
                    <a:lumMod val="75000"/>
                    <a:lumOff val="25000"/>
                  </a:schemeClr>
                </a:solidFill>
              </a:rPr>
              <a:t>Pull Request</a:t>
            </a:r>
            <a:endParaRPr lang="pt-BR" sz="1600" i="1" dirty="0">
              <a:solidFill>
                <a:schemeClr val="tx1">
                  <a:lumMod val="75000"/>
                  <a:lumOff val="25000"/>
                </a:schemeClr>
              </a:solidFill>
            </a:endParaRPr>
          </a:p>
        </p:txBody>
      </p:sp>
      <p:sp>
        <p:nvSpPr>
          <p:cNvPr id="49" name="Retângulo de cantos arredondados 48"/>
          <p:cNvSpPr/>
          <p:nvPr/>
        </p:nvSpPr>
        <p:spPr>
          <a:xfrm>
            <a:off x="8061439" y="2560960"/>
            <a:ext cx="1100574" cy="643865"/>
          </a:xfrm>
          <a:prstGeom prst="roundRect">
            <a:avLst/>
          </a:prstGeom>
          <a:solidFill>
            <a:srgbClr val="ECEFFF"/>
          </a:solidFill>
          <a:ln w="19050">
            <a:solidFill>
              <a:srgbClr val="086B9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pt-BR" sz="1600" dirty="0" err="1" smtClean="0">
                <a:solidFill>
                  <a:schemeClr val="tx1">
                    <a:lumMod val="75000"/>
                    <a:lumOff val="25000"/>
                  </a:schemeClr>
                </a:solidFill>
              </a:rPr>
              <a:t>Push</a:t>
            </a:r>
            <a:r>
              <a:rPr lang="pt-BR" sz="1600" dirty="0" smtClean="0">
                <a:solidFill>
                  <a:schemeClr val="tx1">
                    <a:lumMod val="75000"/>
                    <a:lumOff val="25000"/>
                  </a:schemeClr>
                </a:solidFill>
              </a:rPr>
              <a:t> </a:t>
            </a:r>
          </a:p>
          <a:p>
            <a:pPr algn="ctr"/>
            <a:r>
              <a:rPr lang="pt-BR" sz="1600" dirty="0" err="1" smtClean="0">
                <a:solidFill>
                  <a:schemeClr val="tx1">
                    <a:lumMod val="75000"/>
                    <a:lumOff val="25000"/>
                  </a:schemeClr>
                </a:solidFill>
              </a:rPr>
              <a:t>Commits</a:t>
            </a:r>
            <a:endParaRPr lang="pt-BR" sz="1600" dirty="0">
              <a:solidFill>
                <a:schemeClr val="tx1">
                  <a:lumMod val="75000"/>
                  <a:lumOff val="25000"/>
                </a:schemeClr>
              </a:solidFill>
            </a:endParaRPr>
          </a:p>
        </p:txBody>
      </p:sp>
      <p:cxnSp>
        <p:nvCxnSpPr>
          <p:cNvPr id="50" name="Conector angulado 100"/>
          <p:cNvCxnSpPr>
            <a:stCxn id="23" idx="3"/>
            <a:endCxn id="44" idx="1"/>
          </p:cNvCxnSpPr>
          <p:nvPr/>
        </p:nvCxnSpPr>
        <p:spPr>
          <a:xfrm>
            <a:off x="3979116" y="2887064"/>
            <a:ext cx="455066" cy="378"/>
          </a:xfrm>
          <a:prstGeom prst="straightConnector1">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1" name="Conector angulado 47"/>
          <p:cNvCxnSpPr>
            <a:stCxn id="44" idx="3"/>
            <a:endCxn id="46" idx="1"/>
          </p:cNvCxnSpPr>
          <p:nvPr/>
        </p:nvCxnSpPr>
        <p:spPr>
          <a:xfrm flipV="1">
            <a:off x="5534757" y="2878207"/>
            <a:ext cx="1064499" cy="9235"/>
          </a:xfrm>
          <a:prstGeom prst="straightConnector1">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2" name="Conector angulado 50"/>
          <p:cNvCxnSpPr>
            <a:stCxn id="46" idx="3"/>
            <a:endCxn id="49" idx="1"/>
          </p:cNvCxnSpPr>
          <p:nvPr/>
        </p:nvCxnSpPr>
        <p:spPr>
          <a:xfrm>
            <a:off x="7699830" y="2878207"/>
            <a:ext cx="361609" cy="4686"/>
          </a:xfrm>
          <a:prstGeom prst="straightConnector1">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3" name="Conector angulado 50"/>
          <p:cNvCxnSpPr>
            <a:stCxn id="49" idx="3"/>
            <a:endCxn id="48" idx="1"/>
          </p:cNvCxnSpPr>
          <p:nvPr/>
        </p:nvCxnSpPr>
        <p:spPr>
          <a:xfrm>
            <a:off x="9162014" y="2882893"/>
            <a:ext cx="359845" cy="2546"/>
          </a:xfrm>
          <a:prstGeom prst="straightConnector1">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4" name="Conector angulado 53"/>
          <p:cNvCxnSpPr>
            <a:stCxn id="45" idx="4"/>
            <a:endCxn id="23" idx="1"/>
          </p:cNvCxnSpPr>
          <p:nvPr/>
        </p:nvCxnSpPr>
        <p:spPr>
          <a:xfrm rot="16200000" flipH="1">
            <a:off x="2488009" y="2496530"/>
            <a:ext cx="497735" cy="283331"/>
          </a:xfrm>
          <a:prstGeom prst="bentConnector2">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5" name="Conector angulado 50"/>
          <p:cNvCxnSpPr>
            <a:stCxn id="43" idx="3"/>
            <a:endCxn id="27" idx="1"/>
          </p:cNvCxnSpPr>
          <p:nvPr/>
        </p:nvCxnSpPr>
        <p:spPr>
          <a:xfrm flipV="1">
            <a:off x="7617225" y="5254176"/>
            <a:ext cx="838950" cy="579"/>
          </a:xfrm>
          <a:prstGeom prst="straightConnector1">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7" name="Conector angulado 50"/>
          <p:cNvCxnSpPr>
            <a:stCxn id="27" idx="3"/>
            <a:endCxn id="38" idx="2"/>
          </p:cNvCxnSpPr>
          <p:nvPr/>
        </p:nvCxnSpPr>
        <p:spPr>
          <a:xfrm>
            <a:off x="9006401" y="5254176"/>
            <a:ext cx="923269" cy="0"/>
          </a:xfrm>
          <a:prstGeom prst="straightConnector1">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58" name="Conector angulado 50"/>
          <p:cNvCxnSpPr>
            <a:stCxn id="27" idx="2"/>
            <a:endCxn id="41" idx="2"/>
          </p:cNvCxnSpPr>
          <p:nvPr/>
        </p:nvCxnSpPr>
        <p:spPr>
          <a:xfrm rot="16200000" flipH="1">
            <a:off x="9085201" y="5161832"/>
            <a:ext cx="490553" cy="1198382"/>
          </a:xfrm>
          <a:prstGeom prst="bentConnector2">
            <a:avLst/>
          </a:prstGeom>
          <a:ln w="25400">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760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err="1"/>
              <a:t>Motivation</a:t>
            </a:r>
            <a:endParaRPr lang="pt-BR" dirty="0"/>
          </a:p>
        </p:txBody>
      </p:sp>
      <p:sp>
        <p:nvSpPr>
          <p:cNvPr id="3" name="Espaço Reservado para Conteúdo 2"/>
          <p:cNvSpPr>
            <a:spLocks noGrp="1"/>
          </p:cNvSpPr>
          <p:nvPr>
            <p:ph idx="1"/>
          </p:nvPr>
        </p:nvSpPr>
        <p:spPr>
          <a:xfrm>
            <a:off x="190461" y="1714488"/>
            <a:ext cx="11811083" cy="4778420"/>
          </a:xfrm>
        </p:spPr>
        <p:txBody>
          <a:bodyPr>
            <a:normAutofit/>
          </a:bodyPr>
          <a:lstStyle/>
          <a:p>
            <a:pPr marL="548100" indent="-252000">
              <a:buFont typeface="Wingdings" panose="05000000000000000000" pitchFamily="2" charset="2"/>
              <a:buChar char="§"/>
            </a:pPr>
            <a:r>
              <a:rPr lang="en-US" sz="3600" dirty="0" err="1" smtClean="0"/>
              <a:t>GitHub</a:t>
            </a:r>
            <a:endParaRPr lang="en-US" sz="3600" dirty="0" smtClean="0"/>
          </a:p>
          <a:p>
            <a:pPr marL="948150" lvl="1" indent="-252000">
              <a:buFont typeface="Wingdings" panose="05000000000000000000" pitchFamily="2" charset="2"/>
              <a:buChar char="§"/>
            </a:pPr>
            <a:r>
              <a:rPr lang="en-US" sz="3200" dirty="0" smtClean="0"/>
              <a:t>Fixing</a:t>
            </a:r>
            <a:r>
              <a:rPr lang="pt-BR" sz="3200" dirty="0" smtClean="0"/>
              <a:t> </a:t>
            </a:r>
            <a:r>
              <a:rPr lang="pt-BR" sz="3200" dirty="0"/>
              <a:t>bugs</a:t>
            </a:r>
          </a:p>
          <a:p>
            <a:pPr marL="948150" lvl="1" indent="-252000">
              <a:buFont typeface="Wingdings" panose="05000000000000000000" pitchFamily="2" charset="2"/>
              <a:buChar char="§"/>
            </a:pPr>
            <a:r>
              <a:rPr lang="en-US" sz="3200" dirty="0" smtClean="0"/>
              <a:t>Developing</a:t>
            </a:r>
            <a:r>
              <a:rPr lang="pt-BR" sz="3200" dirty="0" smtClean="0"/>
              <a:t> </a:t>
            </a:r>
            <a:r>
              <a:rPr lang="pt-BR" sz="3200" dirty="0"/>
              <a:t>new </a:t>
            </a:r>
            <a:r>
              <a:rPr lang="en-US" sz="3200" dirty="0" smtClean="0"/>
              <a:t>features</a:t>
            </a:r>
          </a:p>
          <a:p>
            <a:pPr marL="548100" indent="-252000">
              <a:buFont typeface="Wingdings" panose="05000000000000000000" pitchFamily="2" charset="2"/>
              <a:buChar char="§"/>
            </a:pPr>
            <a:r>
              <a:rPr lang="pt-BR" sz="3600" dirty="0" smtClean="0"/>
              <a:t>Pull request</a:t>
            </a:r>
          </a:p>
          <a:p>
            <a:pPr marL="548100" indent="-252000">
              <a:buFont typeface="Wingdings" panose="05000000000000000000" pitchFamily="2" charset="2"/>
              <a:buChar char="§"/>
            </a:pPr>
            <a:r>
              <a:rPr lang="en-US" sz="3600" dirty="0" smtClean="0"/>
              <a:t>Classifications algorithms </a:t>
            </a:r>
          </a:p>
          <a:p>
            <a:pPr marL="548100" indent="-252000">
              <a:buFont typeface="Wingdings" panose="05000000000000000000" pitchFamily="2" charset="2"/>
              <a:buChar char="§"/>
            </a:pPr>
            <a:r>
              <a:rPr lang="en-US" sz="3600" dirty="0" smtClean="0"/>
              <a:t>Developer’s ranking</a:t>
            </a:r>
            <a:endParaRPr lang="pt-BR" sz="3600" dirty="0" smtClean="0"/>
          </a:p>
          <a:p>
            <a:pPr marL="548100" indent="-252000">
              <a:buFont typeface="Wingdings" panose="05000000000000000000" pitchFamily="2" charset="2"/>
              <a:buChar char="§"/>
            </a:pPr>
            <a:endParaRPr lang="pt-BR" dirty="0" smtClean="0"/>
          </a:p>
          <a:p>
            <a:pPr marL="548100" indent="-252000">
              <a:buFont typeface="Wingdings" panose="05000000000000000000" pitchFamily="2" charset="2"/>
              <a:buChar char="§"/>
            </a:pPr>
            <a:endParaRPr lang="pt-BR" dirty="0"/>
          </a:p>
        </p:txBody>
      </p:sp>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a:t>Introduction</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5</a:t>
            </a:fld>
            <a:endParaRPr lang="pt-BR"/>
          </a:p>
        </p:txBody>
      </p:sp>
      <p:sp>
        <p:nvSpPr>
          <p:cNvPr id="7" name="Retângulo 6"/>
          <p:cNvSpPr/>
          <p:nvPr/>
        </p:nvSpPr>
        <p:spPr>
          <a:xfrm>
            <a:off x="5906408" y="3212976"/>
            <a:ext cx="6095136" cy="1440160"/>
          </a:xfrm>
          <a:prstGeom prst="rect">
            <a:avLst/>
          </a:prstGeom>
          <a:solidFill>
            <a:srgbClr val="003300"/>
          </a:solidFill>
          <a:ln>
            <a:solidFill>
              <a:srgbClr val="004600"/>
            </a:solidFill>
          </a:ln>
          <a:effectLst>
            <a:outerShdw blurRad="50800" dist="25400" dir="5400000" algn="ctr" rotWithShape="0">
              <a:srgbClr val="000000">
                <a:alpha val="3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4400" dirty="0"/>
              <a:t>Who should analyze a new pull request</a:t>
            </a:r>
            <a:r>
              <a:rPr lang="en-US" sz="4400" dirty="0" smtClean="0"/>
              <a:t>?</a:t>
            </a:r>
            <a:endParaRPr lang="en-US" sz="5400" dirty="0"/>
          </a:p>
        </p:txBody>
      </p:sp>
      <p:sp>
        <p:nvSpPr>
          <p:cNvPr id="11" name="Seta para a direita 10"/>
          <p:cNvSpPr/>
          <p:nvPr/>
        </p:nvSpPr>
        <p:spPr>
          <a:xfrm>
            <a:off x="3215680" y="3675504"/>
            <a:ext cx="2448272" cy="458674"/>
          </a:xfrm>
          <a:prstGeom prst="rightArrow">
            <a:avLst/>
          </a:prstGeom>
          <a:solidFill>
            <a:schemeClr val="bg1"/>
          </a:solidFill>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6570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Agenda</a:t>
            </a:r>
            <a:endParaRPr lang="en-US" dirty="0"/>
          </a:p>
        </p:txBody>
      </p:sp>
      <p:sp>
        <p:nvSpPr>
          <p:cNvPr id="3" name="Espaço Reservado para Conteúdo 2"/>
          <p:cNvSpPr>
            <a:spLocks noGrp="1"/>
          </p:cNvSpPr>
          <p:nvPr>
            <p:ph idx="1"/>
          </p:nvPr>
        </p:nvSpPr>
        <p:spPr/>
        <p:txBody>
          <a:bodyPr>
            <a:normAutofit/>
          </a:bodyPr>
          <a:lstStyle/>
          <a:p>
            <a:pPr marL="548640" indent="-252000">
              <a:buFont typeface="Wingdings" panose="05000000000000000000" pitchFamily="2" charset="2"/>
              <a:buChar char="§"/>
            </a:pPr>
            <a:r>
              <a:rPr lang="en-US" dirty="0">
                <a:solidFill>
                  <a:schemeClr val="bg1">
                    <a:lumMod val="75000"/>
                  </a:schemeClr>
                </a:solidFill>
              </a:rPr>
              <a:t>Introduction</a:t>
            </a:r>
          </a:p>
          <a:p>
            <a:pPr marL="548640" indent="-252000">
              <a:buFont typeface="Wingdings" panose="05000000000000000000" pitchFamily="2" charset="2"/>
              <a:buChar char="§"/>
            </a:pPr>
            <a:r>
              <a:rPr lang="en-US" dirty="0"/>
              <a:t>Materials and methods</a:t>
            </a:r>
          </a:p>
          <a:p>
            <a:pPr marL="841248" lvl="1" indent="-252000">
              <a:buFont typeface="Wingdings" panose="05000000000000000000" pitchFamily="2" charset="2"/>
              <a:buChar char="§"/>
            </a:pPr>
            <a:r>
              <a:rPr lang="en-US" sz="2400" dirty="0"/>
              <a:t>Methodology </a:t>
            </a:r>
            <a:endParaRPr lang="en-US" sz="2400" dirty="0" smtClean="0"/>
          </a:p>
          <a:p>
            <a:pPr marL="841248" lvl="1" indent="-252000">
              <a:buFont typeface="Wingdings" panose="05000000000000000000" pitchFamily="2" charset="2"/>
              <a:buChar char="§"/>
            </a:pPr>
            <a:r>
              <a:rPr lang="en-US" sz="2400" dirty="0" smtClean="0"/>
              <a:t>Projects</a:t>
            </a:r>
            <a:endParaRPr lang="en-US" sz="2400" dirty="0"/>
          </a:p>
          <a:p>
            <a:pPr marL="841248" lvl="1" indent="-252000">
              <a:buFont typeface="Wingdings" panose="05000000000000000000" pitchFamily="2" charset="2"/>
              <a:buChar char="§"/>
            </a:pPr>
            <a:r>
              <a:rPr lang="en-US" sz="2400" dirty="0" smtClean="0"/>
              <a:t>Attributes</a:t>
            </a:r>
            <a:endParaRPr lang="en-US" sz="2400" dirty="0"/>
          </a:p>
          <a:p>
            <a:pPr marL="548640" indent="-252000">
              <a:buFont typeface="Wingdings" panose="05000000000000000000" pitchFamily="2" charset="2"/>
              <a:buChar char="§"/>
            </a:pPr>
            <a:r>
              <a:rPr lang="en-US" dirty="0">
                <a:solidFill>
                  <a:schemeClr val="bg1">
                    <a:lumMod val="75000"/>
                  </a:schemeClr>
                </a:solidFill>
              </a:rPr>
              <a:t>Results and discussion</a:t>
            </a:r>
          </a:p>
          <a:p>
            <a:pPr marL="841248" lvl="1" indent="-252000">
              <a:buFont typeface="Wingdings" panose="05000000000000000000" pitchFamily="2" charset="2"/>
              <a:buChar char="§"/>
            </a:pPr>
            <a:r>
              <a:rPr lang="en-US" sz="2400" dirty="0">
                <a:solidFill>
                  <a:schemeClr val="bg1">
                    <a:lumMod val="75000"/>
                  </a:schemeClr>
                </a:solidFill>
              </a:rPr>
              <a:t>Accuracies of the classification algorithms</a:t>
            </a:r>
          </a:p>
          <a:p>
            <a:pPr marL="841248" lvl="1" indent="-252000">
              <a:buFont typeface="Wingdings" panose="05000000000000000000" pitchFamily="2" charset="2"/>
              <a:buChar char="§"/>
            </a:pPr>
            <a:r>
              <a:rPr lang="en-US" sz="2400" dirty="0">
                <a:solidFill>
                  <a:schemeClr val="bg1">
                    <a:lumMod val="75000"/>
                  </a:schemeClr>
                </a:solidFill>
              </a:rPr>
              <a:t>Developer’s ranking</a:t>
            </a:r>
          </a:p>
          <a:p>
            <a:pPr marL="548640" indent="-252000">
              <a:buFont typeface="Wingdings" panose="05000000000000000000" pitchFamily="2" charset="2"/>
              <a:buChar char="§"/>
            </a:pPr>
            <a:r>
              <a:rPr lang="en-US" dirty="0" smtClean="0">
                <a:solidFill>
                  <a:schemeClr val="bg1">
                    <a:lumMod val="75000"/>
                  </a:schemeClr>
                </a:solidFill>
              </a:rPr>
              <a:t>Conclusions </a:t>
            </a:r>
            <a:endParaRPr lang="en-US" dirty="0">
              <a:solidFill>
                <a:schemeClr val="bg1">
                  <a:lumMod val="75000"/>
                </a:schemeClr>
              </a:solidFill>
            </a:endParaRPr>
          </a:p>
          <a:p>
            <a:endParaRPr lang="pt-BR" dirty="0"/>
          </a:p>
        </p:txBody>
      </p:sp>
      <p:sp>
        <p:nvSpPr>
          <p:cNvPr id="4" name="Espaço Reservado para Data 3"/>
          <p:cNvSpPr>
            <a:spLocks noGrp="1"/>
          </p:cNvSpPr>
          <p:nvPr>
            <p:ph type="dt" sz="half" idx="10"/>
          </p:nvPr>
        </p:nvSpPr>
        <p:spPr/>
        <p:txBody>
          <a:bodyPr/>
          <a:lstStyle/>
          <a:p>
            <a:r>
              <a:rPr lang="pt-BR" dirty="0" smtClean="0"/>
              <a:t>Manoel Limeira</a:t>
            </a:r>
          </a:p>
        </p:txBody>
      </p:sp>
      <p:sp>
        <p:nvSpPr>
          <p:cNvPr id="5" name="Espaço Reservado para Rodapé 4"/>
          <p:cNvSpPr>
            <a:spLocks noGrp="1"/>
          </p:cNvSpPr>
          <p:nvPr>
            <p:ph type="ftr" sz="quarter" idx="11"/>
          </p:nvPr>
        </p:nvSpPr>
        <p:spPr/>
        <p:txBody>
          <a:bodyPr/>
          <a:lstStyle/>
          <a:p>
            <a:r>
              <a:rPr lang="en-US" dirty="0"/>
              <a:t>Developers Assignment for Analyzing Pull Requests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6</a:t>
            </a:fld>
            <a:endParaRPr lang="pt-BR" dirty="0"/>
          </a:p>
        </p:txBody>
      </p:sp>
    </p:spTree>
    <p:extLst>
      <p:ext uri="{BB962C8B-B14F-4D97-AF65-F5344CB8AC3E}">
        <p14:creationId xmlns:p14="http://schemas.microsoft.com/office/powerpoint/2010/main" val="960467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smtClean="0"/>
              <a:t>Methodology</a:t>
            </a:r>
            <a:endParaRPr lang="en-US" b="1" dirty="0"/>
          </a:p>
        </p:txBody>
      </p:sp>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a:t>Materials and </a:t>
            </a:r>
            <a:r>
              <a:rPr lang="en-US" dirty="0" smtClean="0"/>
              <a:t>methods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7</a:t>
            </a:fld>
            <a:endParaRPr lang="pt-BR"/>
          </a:p>
        </p:txBody>
      </p:sp>
      <p:cxnSp>
        <p:nvCxnSpPr>
          <p:cNvPr id="44" name="Conector de seta reta 43"/>
          <p:cNvCxnSpPr>
            <a:stCxn id="71" idx="3"/>
            <a:endCxn id="75" idx="1"/>
          </p:cNvCxnSpPr>
          <p:nvPr/>
        </p:nvCxnSpPr>
        <p:spPr>
          <a:xfrm>
            <a:off x="1507978" y="4292098"/>
            <a:ext cx="392259" cy="958"/>
          </a:xfrm>
          <a:prstGeom prst="straightConnector1">
            <a:avLst/>
          </a:prstGeom>
          <a:ln w="41275">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207" idx="3"/>
            <a:endCxn id="64" idx="1"/>
          </p:cNvCxnSpPr>
          <p:nvPr/>
        </p:nvCxnSpPr>
        <p:spPr>
          <a:xfrm>
            <a:off x="4596021" y="4293056"/>
            <a:ext cx="434827" cy="0"/>
          </a:xfrm>
          <a:prstGeom prst="straightConnector1">
            <a:avLst/>
          </a:prstGeom>
          <a:ln w="41275">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sp>
        <p:nvSpPr>
          <p:cNvPr id="64" name="Fluxograma: Classificar 63"/>
          <p:cNvSpPr/>
          <p:nvPr/>
        </p:nvSpPr>
        <p:spPr>
          <a:xfrm>
            <a:off x="5030848" y="2766026"/>
            <a:ext cx="3239583" cy="3054060"/>
          </a:xfrm>
          <a:prstGeom prst="flowChartSort">
            <a:avLst/>
          </a:prstGeom>
          <a:solidFill>
            <a:srgbClr val="004600"/>
          </a:solidFill>
          <a:ln w="28575">
            <a:solidFill>
              <a:srgbClr val="0046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36000" lvl="1" algn="ctr"/>
            <a:r>
              <a:rPr lang="en-US" b="1" dirty="0" smtClean="0">
                <a:solidFill>
                  <a:schemeClr val="bg1"/>
                </a:solidFill>
              </a:rPr>
              <a:t>J48</a:t>
            </a:r>
            <a:endParaRPr lang="en-US" b="1" dirty="0">
              <a:solidFill>
                <a:schemeClr val="bg1"/>
              </a:solidFill>
            </a:endParaRPr>
          </a:p>
          <a:p>
            <a:pPr marL="36000" lvl="1" algn="ctr"/>
            <a:r>
              <a:rPr lang="en-US" b="1" dirty="0" smtClean="0">
                <a:solidFill>
                  <a:schemeClr val="bg1"/>
                </a:solidFill>
              </a:rPr>
              <a:t>Naive </a:t>
            </a:r>
            <a:r>
              <a:rPr lang="en-US" b="1" dirty="0">
                <a:solidFill>
                  <a:schemeClr val="bg1"/>
                </a:solidFill>
              </a:rPr>
              <a:t>Bayes (NB)</a:t>
            </a:r>
          </a:p>
          <a:p>
            <a:pPr marL="36000" lvl="1" algn="ctr"/>
            <a:r>
              <a:rPr lang="en-US" b="1" dirty="0" smtClean="0">
                <a:solidFill>
                  <a:schemeClr val="bg1"/>
                </a:solidFill>
              </a:rPr>
              <a:t>Random </a:t>
            </a:r>
            <a:r>
              <a:rPr lang="en-US" b="1" dirty="0" smtClean="0">
                <a:solidFill>
                  <a:schemeClr val="bg1"/>
                </a:solidFill>
              </a:rPr>
              <a:t>Forest </a:t>
            </a:r>
            <a:r>
              <a:rPr lang="en-US" b="1" dirty="0">
                <a:solidFill>
                  <a:schemeClr val="bg1"/>
                </a:solidFill>
              </a:rPr>
              <a:t>(RF)</a:t>
            </a:r>
          </a:p>
          <a:p>
            <a:pPr marL="36000" lvl="1" algn="ctr"/>
            <a:r>
              <a:rPr lang="en-US" b="1" dirty="0">
                <a:solidFill>
                  <a:schemeClr val="bg1"/>
                </a:solidFill>
              </a:rPr>
              <a:t>Support Vector Machine </a:t>
            </a:r>
            <a:r>
              <a:rPr lang="en-US" b="1" dirty="0" smtClean="0">
                <a:solidFill>
                  <a:schemeClr val="bg1"/>
                </a:solidFill>
              </a:rPr>
              <a:t/>
            </a:r>
            <a:br>
              <a:rPr lang="en-US" b="1" dirty="0" smtClean="0">
                <a:solidFill>
                  <a:schemeClr val="bg1"/>
                </a:solidFill>
              </a:rPr>
            </a:br>
            <a:r>
              <a:rPr lang="en-US" b="1" dirty="0" smtClean="0">
                <a:solidFill>
                  <a:schemeClr val="bg1"/>
                </a:solidFill>
              </a:rPr>
              <a:t>(</a:t>
            </a:r>
            <a:r>
              <a:rPr lang="en-US" b="1" dirty="0">
                <a:solidFill>
                  <a:schemeClr val="bg1"/>
                </a:solidFill>
              </a:rPr>
              <a:t>SVM)</a:t>
            </a:r>
          </a:p>
          <a:p>
            <a:pPr marL="36000" lvl="1" algn="ctr"/>
            <a:r>
              <a:rPr lang="en-US" b="1" dirty="0">
                <a:solidFill>
                  <a:schemeClr val="bg1"/>
                </a:solidFill>
              </a:rPr>
              <a:t>k-Nearest Neighbors </a:t>
            </a:r>
            <a:r>
              <a:rPr lang="en-US" b="1" dirty="0" smtClean="0">
                <a:solidFill>
                  <a:schemeClr val="bg1"/>
                </a:solidFill>
              </a:rPr>
              <a:t/>
            </a:r>
            <a:br>
              <a:rPr lang="en-US" b="1" dirty="0" smtClean="0">
                <a:solidFill>
                  <a:schemeClr val="bg1"/>
                </a:solidFill>
              </a:rPr>
            </a:br>
            <a:r>
              <a:rPr lang="en-US" b="1" dirty="0" smtClean="0">
                <a:solidFill>
                  <a:schemeClr val="bg1"/>
                </a:solidFill>
              </a:rPr>
              <a:t>(</a:t>
            </a:r>
            <a:r>
              <a:rPr lang="en-US" b="1" dirty="0">
                <a:solidFill>
                  <a:schemeClr val="bg1"/>
                </a:solidFill>
              </a:rPr>
              <a:t>k-NN</a:t>
            </a:r>
            <a:r>
              <a:rPr lang="en-US" b="1" dirty="0" smtClean="0">
                <a:solidFill>
                  <a:schemeClr val="bg1"/>
                </a:solidFill>
              </a:rPr>
              <a:t>)</a:t>
            </a:r>
            <a:endParaRPr lang="pt-BR" b="1" dirty="0">
              <a:solidFill>
                <a:schemeClr val="bg1"/>
              </a:solidFill>
            </a:endParaRPr>
          </a:p>
          <a:p>
            <a:pPr marL="36000" lvl="1" algn="ctr"/>
            <a:endParaRPr lang="en-US" b="1" dirty="0">
              <a:solidFill>
                <a:schemeClr val="bg1"/>
              </a:solidFill>
            </a:endParaRPr>
          </a:p>
        </p:txBody>
      </p:sp>
      <p:grpSp>
        <p:nvGrpSpPr>
          <p:cNvPr id="70" name="Grupo 69"/>
          <p:cNvGrpSpPr/>
          <p:nvPr/>
        </p:nvGrpSpPr>
        <p:grpSpPr>
          <a:xfrm>
            <a:off x="314715" y="2437035"/>
            <a:ext cx="1184146" cy="865867"/>
            <a:chOff x="816422" y="3247726"/>
            <a:chExt cx="953687" cy="757338"/>
          </a:xfrm>
        </p:grpSpPr>
        <p:sp>
          <p:nvSpPr>
            <p:cNvPr id="59" name="Fluxograma: Disco magnético 58"/>
            <p:cNvSpPr/>
            <p:nvPr/>
          </p:nvSpPr>
          <p:spPr>
            <a:xfrm>
              <a:off x="816422" y="3247726"/>
              <a:ext cx="953687" cy="757338"/>
            </a:xfrm>
            <a:prstGeom prst="flowChartMagneticDisk">
              <a:avLst/>
            </a:prstGeom>
            <a:ln w="12700">
              <a:solidFill>
                <a:srgbClr val="004600"/>
              </a:solidFill>
            </a:ln>
          </p:spPr>
          <p:style>
            <a:lnRef idx="2">
              <a:schemeClr val="accent2"/>
            </a:lnRef>
            <a:fillRef idx="1">
              <a:schemeClr val="lt1"/>
            </a:fillRef>
            <a:effectRef idx="0">
              <a:schemeClr val="accent2"/>
            </a:effectRef>
            <a:fontRef idx="minor">
              <a:schemeClr val="dk1"/>
            </a:fontRef>
          </p:style>
          <p:txBody>
            <a:bodyPr lIns="0" rIns="0" rtlCol="0" anchor="t"/>
            <a:lstStyle/>
            <a:p>
              <a:pPr algn="ctr"/>
              <a:endParaRPr lang="pt-BR" sz="1400" b="1" dirty="0">
                <a:solidFill>
                  <a:schemeClr val="tx1"/>
                </a:solidFill>
                <a:cs typeface="Times New Roman" panose="02020603050405020304" pitchFamily="18" charset="0"/>
              </a:endParaRPr>
            </a:p>
          </p:txBody>
        </p:sp>
        <p:pic>
          <p:nvPicPr>
            <p:cNvPr id="7" name="Picture 2"/>
            <p:cNvPicPr>
              <a:picLocks noChangeAspect="1"/>
            </p:cNvPicPr>
            <p:nvPr/>
          </p:nvPicPr>
          <p:blipFill>
            <a:blip r:embed="rId3"/>
            <a:stretch>
              <a:fillRect/>
            </a:stretch>
          </p:blipFill>
          <p:spPr>
            <a:xfrm>
              <a:off x="902546" y="3604690"/>
              <a:ext cx="792000" cy="206910"/>
            </a:xfrm>
            <a:prstGeom prst="rect">
              <a:avLst/>
            </a:prstGeom>
            <a:ln w="12700">
              <a:noFill/>
            </a:ln>
          </p:spPr>
        </p:pic>
      </p:grpSp>
      <p:sp>
        <p:nvSpPr>
          <p:cNvPr id="71" name="Fluxograma: Processo 70"/>
          <p:cNvSpPr/>
          <p:nvPr/>
        </p:nvSpPr>
        <p:spPr>
          <a:xfrm>
            <a:off x="302426" y="3938297"/>
            <a:ext cx="1205552" cy="707601"/>
          </a:xfrm>
          <a:prstGeom prst="flowChartProcess">
            <a:avLst/>
          </a:prstGeom>
          <a:ln w="12700">
            <a:solidFill>
              <a:srgbClr val="004600"/>
            </a:solidFill>
          </a:ln>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sz="2000" b="1" dirty="0" err="1" smtClean="0">
                <a:solidFill>
                  <a:schemeClr val="tx1">
                    <a:lumMod val="85000"/>
                    <a:lumOff val="15000"/>
                  </a:schemeClr>
                </a:solidFill>
                <a:cs typeface="Times New Roman" panose="02020603050405020304" pitchFamily="18" charset="0"/>
              </a:rPr>
              <a:t>GHTorrent</a:t>
            </a:r>
            <a:endParaRPr lang="en-US" sz="2000" b="1" dirty="0">
              <a:solidFill>
                <a:schemeClr val="tx1">
                  <a:lumMod val="85000"/>
                  <a:lumOff val="15000"/>
                </a:schemeClr>
              </a:solidFill>
              <a:cs typeface="Times New Roman" panose="02020603050405020304" pitchFamily="18" charset="0"/>
            </a:endParaRPr>
          </a:p>
        </p:txBody>
      </p:sp>
      <p:sp>
        <p:nvSpPr>
          <p:cNvPr id="75" name="Fluxograma: Processo 74"/>
          <p:cNvSpPr/>
          <p:nvPr/>
        </p:nvSpPr>
        <p:spPr>
          <a:xfrm>
            <a:off x="1900237" y="3753056"/>
            <a:ext cx="1406883" cy="1080000"/>
          </a:xfrm>
          <a:prstGeom prst="flowChartProcess">
            <a:avLst/>
          </a:prstGeom>
          <a:ln w="12700">
            <a:solidFill>
              <a:srgbClr val="004600"/>
            </a:solidFill>
          </a:ln>
        </p:spPr>
        <p:style>
          <a:lnRef idx="2">
            <a:schemeClr val="accent2"/>
          </a:lnRef>
          <a:fillRef idx="1">
            <a:schemeClr val="lt1"/>
          </a:fillRef>
          <a:effectRef idx="0">
            <a:schemeClr val="accent2"/>
          </a:effectRef>
          <a:fontRef idx="minor">
            <a:schemeClr val="dk1"/>
          </a:fontRef>
        </p:style>
        <p:txBody>
          <a:bodyPr lIns="0" rIns="0" rtlCol="0" anchor="t"/>
          <a:lstStyle/>
          <a:p>
            <a:pPr algn="ctr"/>
            <a:r>
              <a:rPr lang="en-US" sz="2000" b="1" dirty="0">
                <a:solidFill>
                  <a:schemeClr val="tx1">
                    <a:lumMod val="85000"/>
                    <a:lumOff val="15000"/>
                  </a:schemeClr>
                </a:solidFill>
                <a:cs typeface="Times New Roman" panose="02020603050405020304" pitchFamily="18" charset="0"/>
              </a:rPr>
              <a:t>Select Projects and Attributes </a:t>
            </a:r>
            <a:endParaRPr lang="en-US" sz="2000" b="1" dirty="0">
              <a:solidFill>
                <a:schemeClr val="tx1">
                  <a:lumMod val="85000"/>
                  <a:lumOff val="15000"/>
                </a:schemeClr>
              </a:solidFill>
              <a:cs typeface="Times New Roman" panose="02020603050405020304" pitchFamily="18" charset="0"/>
            </a:endParaRPr>
          </a:p>
        </p:txBody>
      </p:sp>
      <p:cxnSp>
        <p:nvCxnSpPr>
          <p:cNvPr id="112" name="Conector de seta reta 111"/>
          <p:cNvCxnSpPr>
            <a:stCxn id="64" idx="3"/>
            <a:endCxn id="116" idx="1"/>
          </p:cNvCxnSpPr>
          <p:nvPr/>
        </p:nvCxnSpPr>
        <p:spPr>
          <a:xfrm>
            <a:off x="8270431" y="4293056"/>
            <a:ext cx="459385" cy="0"/>
          </a:xfrm>
          <a:prstGeom prst="straightConnector1">
            <a:avLst/>
          </a:prstGeom>
          <a:ln w="41275">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sp>
        <p:nvSpPr>
          <p:cNvPr id="116" name="Fluxograma: Processo 115"/>
          <p:cNvSpPr/>
          <p:nvPr/>
        </p:nvSpPr>
        <p:spPr>
          <a:xfrm>
            <a:off x="8729816" y="3753056"/>
            <a:ext cx="1296144" cy="1080000"/>
          </a:xfrm>
          <a:prstGeom prst="flowChartProcess">
            <a:avLst/>
          </a:prstGeom>
          <a:ln w="12700">
            <a:solidFill>
              <a:srgbClr val="004600"/>
            </a:solidFill>
          </a:ln>
        </p:spPr>
        <p:style>
          <a:lnRef idx="2">
            <a:schemeClr val="accent2"/>
          </a:lnRef>
          <a:fillRef idx="1">
            <a:schemeClr val="lt1"/>
          </a:fillRef>
          <a:effectRef idx="0">
            <a:schemeClr val="accent2"/>
          </a:effectRef>
          <a:fontRef idx="minor">
            <a:schemeClr val="dk1"/>
          </a:fontRef>
        </p:style>
        <p:txBody>
          <a:bodyPr lIns="0" rIns="0" rtlCol="0" anchor="t"/>
          <a:lstStyle/>
          <a:p>
            <a:pPr algn="ctr"/>
            <a:r>
              <a:rPr lang="pt-BR" sz="2000" b="1" dirty="0" smtClean="0">
                <a:solidFill>
                  <a:schemeClr val="tx1">
                    <a:lumMod val="85000"/>
                    <a:lumOff val="15000"/>
                  </a:schemeClr>
                </a:solidFill>
                <a:cs typeface="Times New Roman" panose="02020603050405020304" pitchFamily="18" charset="0"/>
              </a:rPr>
              <a:t> k-</a:t>
            </a:r>
            <a:r>
              <a:rPr lang="pt-BR" sz="2000" b="1" dirty="0" err="1" smtClean="0">
                <a:solidFill>
                  <a:schemeClr val="tx1">
                    <a:lumMod val="85000"/>
                    <a:lumOff val="15000"/>
                  </a:schemeClr>
                </a:solidFill>
                <a:cs typeface="Times New Roman" panose="02020603050405020304" pitchFamily="18" charset="0"/>
              </a:rPr>
              <a:t>fold</a:t>
            </a:r>
            <a:r>
              <a:rPr lang="pt-BR" sz="2000" b="1" dirty="0" smtClean="0">
                <a:solidFill>
                  <a:schemeClr val="tx1">
                    <a:lumMod val="85000"/>
                    <a:lumOff val="15000"/>
                  </a:schemeClr>
                </a:solidFill>
                <a:cs typeface="Times New Roman" panose="02020603050405020304" pitchFamily="18" charset="0"/>
              </a:rPr>
              <a:t>  Cross </a:t>
            </a:r>
            <a:r>
              <a:rPr lang="en-US" sz="2000" b="1" dirty="0" smtClean="0">
                <a:solidFill>
                  <a:schemeClr val="tx1">
                    <a:lumMod val="85000"/>
                    <a:lumOff val="15000"/>
                  </a:schemeClr>
                </a:solidFill>
                <a:cs typeface="Times New Roman" panose="02020603050405020304" pitchFamily="18" charset="0"/>
              </a:rPr>
              <a:t>Validation</a:t>
            </a:r>
            <a:endParaRPr lang="en-US" sz="2000" b="1" dirty="0">
              <a:solidFill>
                <a:schemeClr val="tx1">
                  <a:lumMod val="85000"/>
                  <a:lumOff val="15000"/>
                </a:schemeClr>
              </a:solidFill>
              <a:cs typeface="Times New Roman" panose="02020603050405020304" pitchFamily="18" charset="0"/>
            </a:endParaRPr>
          </a:p>
        </p:txBody>
      </p:sp>
      <p:cxnSp>
        <p:nvCxnSpPr>
          <p:cNvPr id="120" name="Conector de seta reta 119"/>
          <p:cNvCxnSpPr>
            <a:stCxn id="75" idx="3"/>
            <a:endCxn id="207" idx="1"/>
          </p:cNvCxnSpPr>
          <p:nvPr/>
        </p:nvCxnSpPr>
        <p:spPr>
          <a:xfrm>
            <a:off x="3307120" y="4293056"/>
            <a:ext cx="442112" cy="0"/>
          </a:xfrm>
          <a:prstGeom prst="straightConnector1">
            <a:avLst/>
          </a:prstGeom>
          <a:ln w="41275">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sp>
        <p:nvSpPr>
          <p:cNvPr id="123" name="Fluxograma: Processo 122"/>
          <p:cNvSpPr/>
          <p:nvPr/>
        </p:nvSpPr>
        <p:spPr>
          <a:xfrm>
            <a:off x="10485344" y="3753056"/>
            <a:ext cx="1476000" cy="1080000"/>
          </a:xfrm>
          <a:prstGeom prst="flowChartProcess">
            <a:avLst/>
          </a:prstGeom>
          <a:ln w="12700">
            <a:solidFill>
              <a:srgbClr val="004600"/>
            </a:solidFill>
          </a:ln>
        </p:spPr>
        <p:style>
          <a:lnRef idx="2">
            <a:schemeClr val="accent2"/>
          </a:lnRef>
          <a:fillRef idx="1">
            <a:schemeClr val="lt1"/>
          </a:fillRef>
          <a:effectRef idx="0">
            <a:schemeClr val="accent2"/>
          </a:effectRef>
          <a:fontRef idx="minor">
            <a:schemeClr val="dk1"/>
          </a:fontRef>
        </p:style>
        <p:txBody>
          <a:bodyPr lIns="0" rIns="0" rtlCol="0" anchor="t"/>
          <a:lstStyle/>
          <a:p>
            <a:pPr algn="ctr"/>
            <a:r>
              <a:rPr lang="pt-BR" sz="2000" b="1" dirty="0" smtClean="0">
                <a:solidFill>
                  <a:schemeClr val="tx1">
                    <a:lumMod val="85000"/>
                    <a:lumOff val="15000"/>
                  </a:schemeClr>
                </a:solidFill>
                <a:cs typeface="Times New Roman" panose="02020603050405020304" pitchFamily="18" charset="0"/>
              </a:rPr>
              <a:t>Friedman </a:t>
            </a:r>
            <a:r>
              <a:rPr lang="pt-BR" sz="2000" b="1" dirty="0" err="1" smtClean="0">
                <a:solidFill>
                  <a:schemeClr val="tx1">
                    <a:lumMod val="85000"/>
                    <a:lumOff val="15000"/>
                  </a:schemeClr>
                </a:solidFill>
                <a:cs typeface="Times New Roman" panose="02020603050405020304" pitchFamily="18" charset="0"/>
              </a:rPr>
              <a:t>and</a:t>
            </a:r>
            <a:r>
              <a:rPr lang="pt-BR" sz="2000" b="1" dirty="0" smtClean="0">
                <a:solidFill>
                  <a:schemeClr val="tx1">
                    <a:lumMod val="85000"/>
                    <a:lumOff val="15000"/>
                  </a:schemeClr>
                </a:solidFill>
                <a:cs typeface="Times New Roman" panose="02020603050405020304" pitchFamily="18" charset="0"/>
              </a:rPr>
              <a:t> </a:t>
            </a:r>
            <a:r>
              <a:rPr lang="pt-BR" sz="2000" b="1" dirty="0" err="1" smtClean="0">
                <a:solidFill>
                  <a:schemeClr val="tx1">
                    <a:lumMod val="85000"/>
                    <a:lumOff val="15000"/>
                  </a:schemeClr>
                </a:solidFill>
                <a:cs typeface="Times New Roman" panose="02020603050405020304" pitchFamily="18" charset="0"/>
              </a:rPr>
              <a:t>Nemenyi</a:t>
            </a:r>
            <a:r>
              <a:rPr lang="pt-BR" sz="2000" b="1" dirty="0" smtClean="0">
                <a:solidFill>
                  <a:schemeClr val="tx1">
                    <a:lumMod val="85000"/>
                    <a:lumOff val="15000"/>
                  </a:schemeClr>
                </a:solidFill>
                <a:cs typeface="Times New Roman" panose="02020603050405020304" pitchFamily="18" charset="0"/>
              </a:rPr>
              <a:t> </a:t>
            </a:r>
            <a:r>
              <a:rPr lang="en-US" sz="2000" b="1" dirty="0">
                <a:solidFill>
                  <a:schemeClr val="tx1">
                    <a:lumMod val="85000"/>
                    <a:lumOff val="15000"/>
                  </a:schemeClr>
                </a:solidFill>
                <a:cs typeface="Times New Roman" panose="02020603050405020304" pitchFamily="18" charset="0"/>
              </a:rPr>
              <a:t>Statistics </a:t>
            </a:r>
            <a:endParaRPr lang="pt-BR" sz="2000" b="1" dirty="0">
              <a:solidFill>
                <a:schemeClr val="tx1">
                  <a:lumMod val="85000"/>
                  <a:lumOff val="15000"/>
                </a:schemeClr>
              </a:solidFill>
              <a:cs typeface="Times New Roman" panose="02020603050405020304" pitchFamily="18" charset="0"/>
            </a:endParaRPr>
          </a:p>
        </p:txBody>
      </p:sp>
      <p:cxnSp>
        <p:nvCxnSpPr>
          <p:cNvPr id="125" name="Conector de seta reta 124"/>
          <p:cNvCxnSpPr>
            <a:stCxn id="116" idx="3"/>
            <a:endCxn id="123" idx="1"/>
          </p:cNvCxnSpPr>
          <p:nvPr/>
        </p:nvCxnSpPr>
        <p:spPr>
          <a:xfrm>
            <a:off x="10025960" y="4293056"/>
            <a:ext cx="459384" cy="0"/>
          </a:xfrm>
          <a:prstGeom prst="straightConnector1">
            <a:avLst/>
          </a:prstGeom>
          <a:ln w="41275">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grpSp>
        <p:nvGrpSpPr>
          <p:cNvPr id="208" name="Grupo 207"/>
          <p:cNvGrpSpPr/>
          <p:nvPr/>
        </p:nvGrpSpPr>
        <p:grpSpPr>
          <a:xfrm>
            <a:off x="3749232" y="3753056"/>
            <a:ext cx="846789" cy="1080000"/>
            <a:chOff x="4678125" y="1897346"/>
            <a:chExt cx="1020473" cy="1329261"/>
          </a:xfrm>
        </p:grpSpPr>
        <p:grpSp>
          <p:nvGrpSpPr>
            <p:cNvPr id="206" name="Grupo 205"/>
            <p:cNvGrpSpPr/>
            <p:nvPr/>
          </p:nvGrpSpPr>
          <p:grpSpPr>
            <a:xfrm>
              <a:off x="4756362" y="1906372"/>
              <a:ext cx="866734" cy="1250332"/>
              <a:chOff x="4943872" y="2122139"/>
              <a:chExt cx="866734" cy="1250332"/>
            </a:xfrm>
          </p:grpSpPr>
          <p:pic>
            <p:nvPicPr>
              <p:cNvPr id="204" name="Imagem 203"/>
              <p:cNvPicPr>
                <a:picLocks noChangeAspect="1"/>
              </p:cNvPicPr>
              <p:nvPr/>
            </p:nvPicPr>
            <p:blipFill>
              <a:blip r:embed="rId4"/>
              <a:stretch>
                <a:fillRect/>
              </a:stretch>
            </p:blipFill>
            <p:spPr>
              <a:xfrm>
                <a:off x="4943872" y="2122139"/>
                <a:ext cx="864000" cy="724645"/>
              </a:xfrm>
              <a:prstGeom prst="rect">
                <a:avLst/>
              </a:prstGeom>
              <a:ln w="12700">
                <a:noFill/>
              </a:ln>
            </p:spPr>
          </p:pic>
          <p:pic>
            <p:nvPicPr>
              <p:cNvPr id="205" name="Imagem 204"/>
              <p:cNvPicPr>
                <a:picLocks noChangeAspect="1"/>
              </p:cNvPicPr>
              <p:nvPr/>
            </p:nvPicPr>
            <p:blipFill>
              <a:blip r:embed="rId5"/>
              <a:stretch>
                <a:fillRect/>
              </a:stretch>
            </p:blipFill>
            <p:spPr>
              <a:xfrm>
                <a:off x="4946606" y="2793407"/>
                <a:ext cx="864000" cy="579064"/>
              </a:xfrm>
              <a:prstGeom prst="rect">
                <a:avLst/>
              </a:prstGeom>
              <a:ln w="12700">
                <a:noFill/>
              </a:ln>
            </p:spPr>
          </p:pic>
        </p:grpSp>
        <p:sp>
          <p:nvSpPr>
            <p:cNvPr id="207" name="Fluxograma: Processo 206"/>
            <p:cNvSpPr/>
            <p:nvPr/>
          </p:nvSpPr>
          <p:spPr>
            <a:xfrm>
              <a:off x="4678125" y="1897346"/>
              <a:ext cx="1020473" cy="1329261"/>
            </a:xfrm>
            <a:prstGeom prst="flowChartProcess">
              <a:avLst/>
            </a:prstGeom>
            <a:noFill/>
            <a:ln w="12700">
              <a:solidFill>
                <a:srgbClr val="004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241" name="Conector de seta reta 240"/>
          <p:cNvCxnSpPr>
            <a:stCxn id="59" idx="3"/>
            <a:endCxn id="71" idx="0"/>
          </p:cNvCxnSpPr>
          <p:nvPr/>
        </p:nvCxnSpPr>
        <p:spPr>
          <a:xfrm flipH="1">
            <a:off x="905202" y="3302902"/>
            <a:ext cx="1586" cy="635395"/>
          </a:xfrm>
          <a:prstGeom prst="straightConnector1">
            <a:avLst/>
          </a:prstGeom>
          <a:ln w="41275">
            <a:solidFill>
              <a:schemeClr val="tx1">
                <a:lumMod val="65000"/>
                <a:lumOff val="35000"/>
              </a:schemeClr>
            </a:solidFill>
            <a:headEnd w="lg" len="lg"/>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882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Projects</a:t>
            </a:r>
            <a:endParaRPr lang="pt-BR" dirty="0"/>
          </a:p>
        </p:txBody>
      </p:sp>
      <p:sp>
        <p:nvSpPr>
          <p:cNvPr id="3" name="Espaço Reservado para Conteúdo 2"/>
          <p:cNvSpPr>
            <a:spLocks noGrp="1"/>
          </p:cNvSpPr>
          <p:nvPr>
            <p:ph idx="1"/>
          </p:nvPr>
        </p:nvSpPr>
        <p:spPr>
          <a:xfrm>
            <a:off x="190461" y="1714488"/>
            <a:ext cx="11594171" cy="4714908"/>
          </a:xfrm>
        </p:spPr>
        <p:txBody>
          <a:bodyPr/>
          <a:lstStyle/>
          <a:p>
            <a:pPr marL="548640" indent="-252000">
              <a:buFont typeface="Wingdings" panose="05000000000000000000" pitchFamily="2" charset="2"/>
              <a:buChar char="§"/>
            </a:pPr>
            <a:r>
              <a:rPr lang="en-US" dirty="0" smtClean="0"/>
              <a:t>Filters </a:t>
            </a:r>
            <a:r>
              <a:rPr lang="en-US" dirty="0"/>
              <a:t>used in the selection of </a:t>
            </a:r>
            <a:r>
              <a:rPr lang="en-US" dirty="0" smtClean="0"/>
              <a:t>projects </a:t>
            </a:r>
            <a:r>
              <a:rPr lang="en-US" dirty="0" smtClean="0"/>
              <a:t>and pull requests</a:t>
            </a:r>
            <a:endParaRPr lang="en-US" dirty="0"/>
          </a:p>
          <a:p>
            <a:pPr marL="841248" lvl="1" indent="-252000">
              <a:buFont typeface="Wingdings" panose="05000000000000000000" pitchFamily="2" charset="2"/>
              <a:buChar char="§"/>
            </a:pPr>
            <a:r>
              <a:rPr lang="en-US" dirty="0"/>
              <a:t>Projects with more than 2,000 pull </a:t>
            </a:r>
            <a:r>
              <a:rPr lang="en-US" dirty="0" smtClean="0"/>
              <a:t>requests </a:t>
            </a:r>
            <a:endParaRPr lang="en-US" dirty="0"/>
          </a:p>
          <a:p>
            <a:pPr marL="841248" lvl="1" indent="-252000">
              <a:buFont typeface="Wingdings" panose="05000000000000000000" pitchFamily="2" charset="2"/>
              <a:buChar char="§"/>
            </a:pPr>
            <a:r>
              <a:rPr lang="en-US" dirty="0"/>
              <a:t>Projects with information about who analyzed the pull </a:t>
            </a:r>
            <a:r>
              <a:rPr lang="en-US" dirty="0" smtClean="0"/>
              <a:t>requests </a:t>
            </a:r>
            <a:endParaRPr lang="en-US" dirty="0"/>
          </a:p>
          <a:p>
            <a:pPr marL="841248" lvl="1" indent="-252000">
              <a:buFont typeface="Wingdings" panose="05000000000000000000" pitchFamily="2" charset="2"/>
              <a:buChar char="§"/>
            </a:pPr>
            <a:r>
              <a:rPr lang="en-US" dirty="0"/>
              <a:t>Projects with more than five </a:t>
            </a:r>
            <a:r>
              <a:rPr lang="en-US" dirty="0" smtClean="0"/>
              <a:t>developers </a:t>
            </a:r>
            <a:endParaRPr lang="en-US" dirty="0"/>
          </a:p>
          <a:p>
            <a:pPr marL="841248" lvl="1" indent="-252000">
              <a:spcBef>
                <a:spcPts val="0"/>
              </a:spcBef>
              <a:buFont typeface="Wingdings" panose="05000000000000000000" pitchFamily="2" charset="2"/>
              <a:buChar char="§"/>
            </a:pPr>
            <a:r>
              <a:rPr lang="en-US" dirty="0"/>
              <a:t>Projects where the majority class (MC) is not predominant </a:t>
            </a:r>
            <a:r>
              <a:rPr lang="en-US" dirty="0" smtClean="0"/>
              <a:t>(below </a:t>
            </a:r>
            <a:r>
              <a:rPr lang="en-US" dirty="0"/>
              <a:t>50</a:t>
            </a:r>
            <a:r>
              <a:rPr lang="en-US" dirty="0" smtClean="0"/>
              <a:t>%)</a:t>
            </a:r>
          </a:p>
          <a:p>
            <a:pPr marL="841248" lvl="1" indent="-252000">
              <a:spcBef>
                <a:spcPts val="0"/>
              </a:spcBef>
              <a:buFont typeface="Wingdings" panose="05000000000000000000" pitchFamily="2" charset="2"/>
              <a:buChar char="§"/>
            </a:pPr>
            <a:r>
              <a:rPr lang="en-US" dirty="0"/>
              <a:t>Pull requests </a:t>
            </a:r>
            <a:r>
              <a:rPr lang="en-US" dirty="0" smtClean="0"/>
              <a:t>not </a:t>
            </a:r>
            <a:r>
              <a:rPr lang="en-US" dirty="0"/>
              <a:t>analyzed by the same developer that sent it</a:t>
            </a:r>
            <a:endParaRPr lang="en-US" dirty="0"/>
          </a:p>
          <a:p>
            <a:pPr marL="548640" indent="-252000">
              <a:buFont typeface="Wingdings" panose="05000000000000000000" pitchFamily="2" charset="2"/>
              <a:buChar char="§"/>
            </a:pPr>
            <a:r>
              <a:rPr lang="en-US" dirty="0"/>
              <a:t>21 projects </a:t>
            </a:r>
            <a:r>
              <a:rPr lang="en-US" dirty="0" smtClean="0"/>
              <a:t>selected</a:t>
            </a:r>
          </a:p>
        </p:txBody>
      </p:sp>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a:t>Materials and methods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8</a:t>
            </a:fld>
            <a:endParaRPr lang="pt-BR"/>
          </a:p>
        </p:txBody>
      </p:sp>
    </p:spTree>
    <p:extLst>
      <p:ext uri="{BB962C8B-B14F-4D97-AF65-F5344CB8AC3E}">
        <p14:creationId xmlns:p14="http://schemas.microsoft.com/office/powerpoint/2010/main" val="2246938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a:t>Characteristics of the selected </a:t>
            </a:r>
            <a:r>
              <a:rPr lang="en-US" b="1" dirty="0" smtClean="0"/>
              <a:t>projects</a:t>
            </a:r>
            <a:endParaRPr lang="pt-BR" b="1" dirty="0"/>
          </a:p>
        </p:txBody>
      </p:sp>
      <p:sp>
        <p:nvSpPr>
          <p:cNvPr id="4" name="Espaço Reservado para Data 3"/>
          <p:cNvSpPr>
            <a:spLocks noGrp="1"/>
          </p:cNvSpPr>
          <p:nvPr>
            <p:ph type="dt" sz="half" idx="10"/>
          </p:nvPr>
        </p:nvSpPr>
        <p:spPr/>
        <p:txBody>
          <a:bodyPr/>
          <a:lstStyle/>
          <a:p>
            <a:r>
              <a:rPr lang="pt-BR" smtClean="0"/>
              <a:t>Manoel Limeira</a:t>
            </a:r>
            <a:endParaRPr lang="pt-BR" dirty="0" smtClean="0"/>
          </a:p>
        </p:txBody>
      </p:sp>
      <p:sp>
        <p:nvSpPr>
          <p:cNvPr id="5" name="Espaço Reservado para Rodapé 4"/>
          <p:cNvSpPr>
            <a:spLocks noGrp="1"/>
          </p:cNvSpPr>
          <p:nvPr>
            <p:ph type="ftr" sz="quarter" idx="11"/>
          </p:nvPr>
        </p:nvSpPr>
        <p:spPr/>
        <p:txBody>
          <a:bodyPr/>
          <a:lstStyle/>
          <a:p>
            <a:r>
              <a:rPr lang="en-US" dirty="0"/>
              <a:t>Materials and methods</a:t>
            </a:r>
            <a:endParaRPr lang="pt-BR" dirty="0"/>
          </a:p>
        </p:txBody>
      </p:sp>
      <p:sp>
        <p:nvSpPr>
          <p:cNvPr id="6" name="Espaço Reservado para Número de Slide 5"/>
          <p:cNvSpPr>
            <a:spLocks noGrp="1"/>
          </p:cNvSpPr>
          <p:nvPr>
            <p:ph type="sldNum" sz="quarter" idx="12"/>
          </p:nvPr>
        </p:nvSpPr>
        <p:spPr/>
        <p:txBody>
          <a:bodyPr/>
          <a:lstStyle/>
          <a:p>
            <a:fld id="{0AAA623A-5D3C-471A-939B-3DC944CAB218}" type="slidenum">
              <a:rPr lang="pt-BR" smtClean="0"/>
              <a:pPr/>
              <a:t>9</a:t>
            </a:fld>
            <a:endParaRPr lang="pt-BR"/>
          </a:p>
        </p:txBody>
      </p:sp>
      <p:graphicFrame>
        <p:nvGraphicFramePr>
          <p:cNvPr id="7" name="Tabela 6"/>
          <p:cNvGraphicFramePr>
            <a:graphicFrameLocks noGrp="1"/>
          </p:cNvGraphicFramePr>
          <p:nvPr>
            <p:extLst>
              <p:ext uri="{D42A27DB-BD31-4B8C-83A1-F6EECF244321}">
                <p14:modId xmlns:p14="http://schemas.microsoft.com/office/powerpoint/2010/main" val="1270277183"/>
              </p:ext>
            </p:extLst>
          </p:nvPr>
        </p:nvGraphicFramePr>
        <p:xfrm>
          <a:off x="1559496" y="1412776"/>
          <a:ext cx="9050383" cy="5042355"/>
        </p:xfrm>
        <a:graphic>
          <a:graphicData uri="http://schemas.openxmlformats.org/drawingml/2006/table">
            <a:tbl>
              <a:tblPr firstRow="1" firstCol="1" bandRow="1"/>
              <a:tblGrid>
                <a:gridCol w="2184498"/>
                <a:gridCol w="952766"/>
                <a:gridCol w="1233963"/>
                <a:gridCol w="1155843"/>
                <a:gridCol w="1124604"/>
                <a:gridCol w="1171462"/>
                <a:gridCol w="1227247"/>
              </a:tblGrid>
              <a:tr h="72008">
                <a:tc rowSpan="3">
                  <a:txBody>
                    <a:bodyPr/>
                    <a:lstStyle/>
                    <a:p>
                      <a:pPr algn="l">
                        <a:lnSpc>
                          <a:spcPct val="107000"/>
                        </a:lnSpc>
                        <a:spcAft>
                          <a:spcPts val="0"/>
                        </a:spcAft>
                      </a:pPr>
                      <a:r>
                        <a:rPr lang="pt-BR" sz="2400" b="1" dirty="0" smtClean="0">
                          <a:effectLst/>
                          <a:latin typeface="+mn-lt"/>
                          <a:ea typeface="Calibri" panose="020F0502020204030204" pitchFamily="34" charset="0"/>
                        </a:rPr>
                        <a:t>Project </a:t>
                      </a:r>
                      <a:endParaRPr lang="pt-BR" sz="2400" dirty="0">
                        <a:effectLst/>
                        <a:latin typeface="+mn-lt"/>
                        <a:ea typeface="Times New Roman" panose="02020603050405020304" pitchFamily="18" charset="0"/>
                      </a:endParaRPr>
                    </a:p>
                  </a:txBody>
                  <a:tcPr marL="4874" marR="487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07000"/>
                        </a:lnSpc>
                        <a:spcAft>
                          <a:spcPts val="0"/>
                        </a:spcAft>
                      </a:pPr>
                      <a:r>
                        <a:rPr lang="pt-BR" sz="2400" b="1" dirty="0" smtClean="0">
                          <a:effectLst/>
                          <a:latin typeface="+mn-lt"/>
                          <a:ea typeface="Calibri" panose="020F0502020204030204" pitchFamily="34" charset="0"/>
                        </a:rPr>
                        <a:t>Core Team</a:t>
                      </a:r>
                      <a:endParaRPr lang="pt-BR" sz="2400" dirty="0">
                        <a:effectLst/>
                        <a:latin typeface="+mn-lt"/>
                        <a:ea typeface="Times New Roman" panose="02020603050405020304" pitchFamily="18" charset="0"/>
                      </a:endParaRPr>
                    </a:p>
                  </a:txBody>
                  <a:tcPr marL="4874" marR="4874"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lnSpc>
                          <a:spcPct val="107000"/>
                        </a:lnSpc>
                        <a:spcAft>
                          <a:spcPts val="0"/>
                        </a:spcAft>
                      </a:pPr>
                      <a:r>
                        <a:rPr lang="pt-BR" sz="2400" b="1" i="0" dirty="0">
                          <a:effectLst/>
                          <a:latin typeface="+mn-lt"/>
                          <a:ea typeface="Calibri" panose="020F0502020204030204" pitchFamily="34" charset="0"/>
                        </a:rPr>
                        <a:t>Pull </a:t>
                      </a:r>
                      <a:r>
                        <a:rPr lang="pt-BR" sz="2400" b="1" i="0" dirty="0" err="1" smtClean="0">
                          <a:effectLst/>
                          <a:latin typeface="+mn-lt"/>
                          <a:ea typeface="Calibri" panose="020F0502020204030204" pitchFamily="34" charset="0"/>
                        </a:rPr>
                        <a:t>Request</a:t>
                      </a:r>
                      <a:endParaRPr lang="pt-BR" sz="2400" i="0" dirty="0">
                        <a:effectLst/>
                        <a:latin typeface="+mn-lt"/>
                        <a:ea typeface="Times New Roman" panose="02020603050405020304" pitchFamily="18" charset="0"/>
                      </a:endParaRPr>
                    </a:p>
                  </a:txBody>
                  <a:tcPr marL="4874" marR="4874" marT="0" marB="0" anchor="ctr">
                    <a:lnL>
                      <a:noFill/>
                    </a:lnL>
                    <a:lnR w="28575"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07000"/>
                        </a:lnSpc>
                        <a:spcAft>
                          <a:spcPts val="0"/>
                        </a:spcAft>
                      </a:pPr>
                      <a:r>
                        <a:rPr lang="pt-BR" sz="2400" b="1" dirty="0" smtClean="0">
                          <a:effectLst/>
                          <a:latin typeface="+mn-lt"/>
                          <a:ea typeface="Calibri" panose="020F0502020204030204" pitchFamily="34" charset="0"/>
                        </a:rPr>
                        <a:t>Average Time (days)</a:t>
                      </a:r>
                      <a:endParaRPr lang="pt-BR" sz="2400" dirty="0">
                        <a:effectLst/>
                        <a:latin typeface="+mn-lt"/>
                        <a:ea typeface="Times New Roman" panose="02020603050405020304" pitchFamily="18" charset="0"/>
                      </a:endParaRPr>
                    </a:p>
                  </a:txBody>
                  <a:tcPr marL="4874" marR="4874" marT="0" marB="0" anchor="ctr">
                    <a:lnL w="28575" cap="flat" cmpd="sng" algn="ctr">
                      <a:solidFill>
                        <a:schemeClr val="bg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c hMerge="1">
                  <a:txBody>
                    <a:bodyPr/>
                    <a:lstStyle/>
                    <a:p>
                      <a:endParaRPr lang="pt-BR"/>
                    </a:p>
                  </a:txBody>
                  <a:tcPr/>
                </a:tc>
              </a:tr>
              <a:tr h="112705">
                <a:tc vMerge="1">
                  <a:txBody>
                    <a:bodyPr/>
                    <a:lstStyle/>
                    <a:p>
                      <a:endParaRPr lang="pt-BR"/>
                    </a:p>
                  </a:txBody>
                  <a:tcPr/>
                </a:tc>
                <a:tc vMerge="1">
                  <a:txBody>
                    <a:bodyPr/>
                    <a:lstStyle/>
                    <a:p>
                      <a:pPr algn="ctr">
                        <a:lnSpc>
                          <a:spcPct val="107000"/>
                        </a:lnSpc>
                        <a:spcAft>
                          <a:spcPts val="0"/>
                        </a:spcAft>
                      </a:pPr>
                      <a:endParaRPr lang="pt-BR" sz="2400" dirty="0">
                        <a:effectLst/>
                        <a:latin typeface="+mn-lt"/>
                        <a:ea typeface="Times New Roman" panose="02020603050405020304" pitchFamily="18" charset="0"/>
                      </a:endParaRPr>
                    </a:p>
                  </a:txBody>
                  <a:tcPr marL="4874" marR="4874" marT="0" marB="0">
                    <a:lnL>
                      <a:noFill/>
                    </a:lnL>
                    <a:lnR>
                      <a:noFill/>
                    </a:lnR>
                    <a:lnT>
                      <a:noFill/>
                    </a:lnT>
                    <a:lnB>
                      <a:noFill/>
                    </a:lnB>
                  </a:tcPr>
                </a:tc>
                <a:tc vMerge="1">
                  <a:txBody>
                    <a:bodyPr/>
                    <a:lstStyle/>
                    <a:p>
                      <a:endParaRPr lang="pt-BR"/>
                    </a:p>
                  </a:txBody>
                  <a:tcPr/>
                </a:tc>
                <a:tc gridSpan="2">
                  <a:txBody>
                    <a:bodyPr/>
                    <a:lstStyle/>
                    <a:p>
                      <a:pPr algn="ctr">
                        <a:lnSpc>
                          <a:spcPct val="107000"/>
                        </a:lnSpc>
                        <a:spcAft>
                          <a:spcPts val="0"/>
                        </a:spcAft>
                      </a:pPr>
                      <a:r>
                        <a:rPr lang="pt-BR" sz="2400" b="1" dirty="0" smtClean="0">
                          <a:effectLst/>
                          <a:latin typeface="+mn-lt"/>
                          <a:ea typeface="Calibri" panose="020F0502020204030204" pitchFamily="34" charset="0"/>
                        </a:rPr>
                        <a:t>Core</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hMerge="1">
                  <a:txBody>
                    <a:bodyPr/>
                    <a:lstStyle/>
                    <a:p>
                      <a:endParaRPr lang="pt-BR"/>
                    </a:p>
                  </a:txBody>
                  <a:tcPr/>
                </a:tc>
                <a:tc gridSpan="2">
                  <a:txBody>
                    <a:bodyPr/>
                    <a:lstStyle/>
                    <a:p>
                      <a:pPr algn="ctr">
                        <a:lnSpc>
                          <a:spcPct val="107000"/>
                        </a:lnSpc>
                        <a:spcAft>
                          <a:spcPts val="0"/>
                        </a:spcAft>
                      </a:pPr>
                      <a:r>
                        <a:rPr lang="pt-BR" sz="2400" b="1" dirty="0" smtClean="0">
                          <a:effectLst/>
                          <a:latin typeface="+mn-lt"/>
                          <a:ea typeface="Calibri" panose="020F0502020204030204" pitchFamily="34" charset="0"/>
                        </a:rPr>
                        <a:t>External</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ct val="107000"/>
                        </a:lnSpc>
                        <a:spcAft>
                          <a:spcPts val="0"/>
                        </a:spcAft>
                      </a:pPr>
                      <a:endParaRPr lang="pt-BR" sz="1700" dirty="0">
                        <a:effectLst/>
                        <a:latin typeface="Times New Roman" panose="02020603050405020304" pitchFamily="18" charset="0"/>
                        <a:ea typeface="Times New Roman" panose="02020603050405020304" pitchFamily="18" charset="0"/>
                      </a:endParaRPr>
                    </a:p>
                  </a:txBody>
                  <a:tcPr marL="4874" marR="4874"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58">
                <a:tc vMerge="1">
                  <a:txBody>
                    <a:bodyPr/>
                    <a:lstStyle/>
                    <a:p>
                      <a:endParaRPr lang="pt-BR"/>
                    </a:p>
                  </a:txBody>
                  <a:tcPr/>
                </a:tc>
                <a:tc vMerge="1">
                  <a:txBody>
                    <a:bodyPr/>
                    <a:lstStyle/>
                    <a:p>
                      <a:pPr algn="ctr">
                        <a:lnSpc>
                          <a:spcPct val="107000"/>
                        </a:lnSpc>
                        <a:spcAft>
                          <a:spcPts val="0"/>
                        </a:spcAft>
                      </a:pPr>
                      <a:endParaRPr lang="pt-BR" sz="2400" dirty="0">
                        <a:effectLst/>
                        <a:latin typeface="+mn-lt"/>
                        <a:ea typeface="Times New Roman" panose="02020603050405020304" pitchFamily="18" charset="0"/>
                      </a:endParaRPr>
                    </a:p>
                  </a:txBody>
                  <a:tcPr marL="4874" marR="4874" marT="0" marB="0">
                    <a:lnL>
                      <a:noFill/>
                    </a:lnL>
                    <a:lnR>
                      <a:noFill/>
                    </a:lnR>
                    <a:lnT>
                      <a:noFill/>
                    </a:lnT>
                    <a:lnB w="12700" cap="flat" cmpd="sng" algn="ctr">
                      <a:solidFill>
                        <a:srgbClr val="000000"/>
                      </a:solidFill>
                      <a:prstDash val="solid"/>
                      <a:round/>
                      <a:headEnd type="none" w="med" len="med"/>
                      <a:tailEnd type="none" w="med" len="med"/>
                    </a:lnB>
                  </a:tcPr>
                </a:tc>
                <a:tc vMerge="1">
                  <a:txBody>
                    <a:bodyPr/>
                    <a:lstStyle/>
                    <a:p>
                      <a:endParaRPr lang="pt-BR"/>
                    </a:p>
                  </a:txBody>
                  <a:tcPr/>
                </a:tc>
                <a:tc>
                  <a:txBody>
                    <a:bodyPr/>
                    <a:lstStyle/>
                    <a:p>
                      <a:pPr algn="ctr">
                        <a:lnSpc>
                          <a:spcPct val="107000"/>
                        </a:lnSpc>
                        <a:spcAft>
                          <a:spcPts val="0"/>
                        </a:spcAft>
                      </a:pPr>
                      <a:r>
                        <a:rPr lang="pt-BR" sz="2400" b="1" dirty="0" smtClean="0">
                          <a:effectLst/>
                          <a:latin typeface="+mn-lt"/>
                          <a:ea typeface="Calibri" panose="020F0502020204030204" pitchFamily="34" charset="0"/>
                        </a:rPr>
                        <a:t>Closed</a:t>
                      </a:r>
                      <a:endParaRPr lang="pt-BR" sz="2400" dirty="0">
                        <a:effectLst/>
                        <a:latin typeface="+mn-lt"/>
                        <a:ea typeface="Times New Roman" panose="02020603050405020304" pitchFamily="18" charset="0"/>
                      </a:endParaRPr>
                    </a:p>
                  </a:txBody>
                  <a:tcPr marL="4874" marR="4874"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b="1" dirty="0">
                          <a:effectLst/>
                          <a:latin typeface="+mn-lt"/>
                          <a:ea typeface="Calibri" panose="020F0502020204030204" pitchFamily="34" charset="0"/>
                        </a:rPr>
                        <a:t>M</a:t>
                      </a:r>
                      <a:r>
                        <a:rPr lang="pt-BR" sz="2400" b="1" dirty="0" smtClean="0">
                          <a:effectLst/>
                          <a:latin typeface="+mn-lt"/>
                          <a:ea typeface="Calibri" panose="020F0502020204030204" pitchFamily="34" charset="0"/>
                        </a:rPr>
                        <a:t>erged</a:t>
                      </a:r>
                      <a:endParaRPr lang="pt-BR" sz="2400" dirty="0">
                        <a:effectLst/>
                        <a:latin typeface="+mn-lt"/>
                        <a:ea typeface="Times New Roman" panose="02020603050405020304" pitchFamily="18" charset="0"/>
                      </a:endParaRPr>
                    </a:p>
                  </a:txBody>
                  <a:tcPr marL="4874" marR="4874"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b="1" dirty="0">
                          <a:effectLst/>
                          <a:latin typeface="+mn-lt"/>
                          <a:ea typeface="Calibri" panose="020F0502020204030204" pitchFamily="34" charset="0"/>
                        </a:rPr>
                        <a:t>C</a:t>
                      </a:r>
                      <a:r>
                        <a:rPr lang="pt-BR" sz="2400" b="1" dirty="0" smtClean="0">
                          <a:effectLst/>
                          <a:latin typeface="+mn-lt"/>
                          <a:ea typeface="Calibri" panose="020F0502020204030204" pitchFamily="34" charset="0"/>
                        </a:rPr>
                        <a:t>losed</a:t>
                      </a:r>
                      <a:endParaRPr lang="pt-BR" sz="2400" dirty="0">
                        <a:effectLst/>
                        <a:latin typeface="+mn-lt"/>
                        <a:ea typeface="Times New Roman" panose="02020603050405020304" pitchFamily="18" charset="0"/>
                      </a:endParaRPr>
                    </a:p>
                  </a:txBody>
                  <a:tcPr marL="4874" marR="4874" marT="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2400" b="1" dirty="0">
                          <a:effectLst/>
                          <a:latin typeface="+mn-lt"/>
                          <a:ea typeface="Calibri" panose="020F0502020204030204" pitchFamily="34" charset="0"/>
                        </a:rPr>
                        <a:t>M</a:t>
                      </a:r>
                      <a:r>
                        <a:rPr lang="pt-BR" sz="2400" b="1" dirty="0" smtClean="0">
                          <a:effectLst/>
                          <a:latin typeface="+mn-lt"/>
                          <a:ea typeface="Calibri" panose="020F0502020204030204" pitchFamily="34" charset="0"/>
                        </a:rPr>
                        <a:t>erged</a:t>
                      </a:r>
                      <a:endParaRPr lang="pt-BR" sz="2400" dirty="0">
                        <a:effectLst/>
                        <a:latin typeface="+mn-lt"/>
                        <a:ea typeface="Times New Roman" panose="02020603050405020304" pitchFamily="18" charset="0"/>
                      </a:endParaRPr>
                    </a:p>
                  </a:txBody>
                  <a:tcPr marL="4874" marR="4874" marT="0" marB="0">
                    <a:lnL w="38100" cap="flat" cmpd="sng" algn="ctr">
                      <a:solidFill>
                        <a:schemeClr val="bg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083">
                <a:tc>
                  <a:txBody>
                    <a:bodyPr/>
                    <a:lstStyle/>
                    <a:p>
                      <a:pPr algn="just">
                        <a:lnSpc>
                          <a:spcPct val="107000"/>
                        </a:lnSpc>
                        <a:spcAft>
                          <a:spcPts val="0"/>
                        </a:spcAft>
                      </a:pPr>
                      <a:r>
                        <a:rPr lang="pt-BR" sz="2400" dirty="0" err="1">
                          <a:solidFill>
                            <a:srgbClr val="000000"/>
                          </a:solidFill>
                          <a:effectLst/>
                          <a:latin typeface="+mn-lt"/>
                          <a:ea typeface="Times New Roman" panose="02020603050405020304" pitchFamily="18" charset="0"/>
                        </a:rPr>
                        <a:t>rosdistro</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2,667</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0.10</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0.019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0.79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0.21</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0">
                <a:tc>
                  <a:txBody>
                    <a:bodyPr/>
                    <a:lstStyle/>
                    <a:p>
                      <a:pPr algn="just">
                        <a:lnSpc>
                          <a:spcPct val="107000"/>
                        </a:lnSpc>
                        <a:spcAft>
                          <a:spcPts val="0"/>
                        </a:spcAft>
                      </a:pPr>
                      <a:r>
                        <a:rPr lang="pt-BR" sz="2400" dirty="0">
                          <a:solidFill>
                            <a:srgbClr val="000000"/>
                          </a:solidFill>
                          <a:effectLst/>
                          <a:latin typeface="+mn-lt"/>
                          <a:ea typeface="Times New Roman" panose="02020603050405020304" pitchFamily="18" charset="0"/>
                        </a:rPr>
                        <a:t>Baystation12</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14</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2,364</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1.71</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0.45</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2.93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0.61</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0">
                <a:tc>
                  <a:txBody>
                    <a:bodyPr/>
                    <a:lstStyle/>
                    <a:p>
                      <a:pPr algn="just">
                        <a:lnSpc>
                          <a:spcPct val="107000"/>
                        </a:lnSpc>
                        <a:spcAft>
                          <a:spcPts val="0"/>
                        </a:spcAft>
                      </a:pPr>
                      <a:r>
                        <a:rPr lang="pt-BR" sz="2400" dirty="0" err="1">
                          <a:solidFill>
                            <a:srgbClr val="000000"/>
                          </a:solidFill>
                          <a:effectLst/>
                          <a:latin typeface="+mn-lt"/>
                          <a:ea typeface="Times New Roman" panose="02020603050405020304" pitchFamily="18" charset="0"/>
                        </a:rPr>
                        <a:t>commcare-hq</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11</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2,468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1.26</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0.78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1.54</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1.18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60166">
                <a:tc>
                  <a:txBody>
                    <a:bodyPr/>
                    <a:lstStyle/>
                    <a:p>
                      <a:pPr algn="just">
                        <a:lnSpc>
                          <a:spcPct val="107000"/>
                        </a:lnSpc>
                        <a:spcAft>
                          <a:spcPts val="0"/>
                        </a:spcAft>
                      </a:pPr>
                      <a:r>
                        <a:rPr lang="pt-BR" sz="2400" dirty="0" err="1">
                          <a:effectLst/>
                          <a:latin typeface="+mn-lt"/>
                          <a:ea typeface="Calibri" panose="020F0502020204030204" pitchFamily="34" charset="0"/>
                        </a:rPr>
                        <a:t>scala</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10</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2,468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5.14</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2.73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9.40</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5.33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346143">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4874" marR="4874" marT="0" marB="0" vert="vert" anchor="ctr">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180000" marR="4874" marT="0" marB="0" vert="vert"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216000" marR="4874" marT="0" marB="0" vert="vert"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180000" marR="4874" marT="0" marB="0" vert="vert"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180000" marR="4874" marT="0" marB="0" vert="vert"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180000" marR="4874" marT="0" marB="0" vert="vert"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pPr algn="ctr">
                        <a:lnSpc>
                          <a:spcPct val="107000"/>
                        </a:lnSpc>
                        <a:spcAft>
                          <a:spcPts val="0"/>
                        </a:spcAft>
                      </a:pPr>
                      <a:r>
                        <a:rPr lang="pt-BR" sz="2400" dirty="0" smtClean="0">
                          <a:effectLst/>
                          <a:latin typeface="+mn-lt"/>
                          <a:ea typeface="Times New Roman" panose="02020603050405020304" pitchFamily="18" charset="0"/>
                        </a:rPr>
                        <a:t>...</a:t>
                      </a:r>
                      <a:endParaRPr lang="pt-BR" sz="2400" dirty="0">
                        <a:effectLst/>
                        <a:latin typeface="+mn-lt"/>
                        <a:ea typeface="Times New Roman" panose="02020603050405020304" pitchFamily="18" charset="0"/>
                      </a:endParaRPr>
                    </a:p>
                  </a:txBody>
                  <a:tcPr marL="180000" marR="4874" marT="0" marB="0" vert="vert" anchor="ctr">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132096">
                <a:tc>
                  <a:txBody>
                    <a:bodyPr/>
                    <a:lstStyle/>
                    <a:p>
                      <a:pPr algn="just">
                        <a:lnSpc>
                          <a:spcPct val="107000"/>
                        </a:lnSpc>
                        <a:spcAft>
                          <a:spcPts val="0"/>
                        </a:spcAft>
                      </a:pPr>
                      <a:r>
                        <a:rPr lang="pt-BR" sz="2400" dirty="0">
                          <a:effectLst/>
                          <a:latin typeface="+mn-lt"/>
                          <a:ea typeface="Calibri" panose="020F0502020204030204" pitchFamily="34" charset="0"/>
                        </a:rPr>
                        <a:t>gaia</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107</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5,254 </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14.07</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2.85</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26.34</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5.47</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46113">
                <a:tc>
                  <a:txBody>
                    <a:bodyPr/>
                    <a:lstStyle/>
                    <a:p>
                      <a:pPr algn="just">
                        <a:lnSpc>
                          <a:spcPct val="107000"/>
                        </a:lnSpc>
                        <a:spcAft>
                          <a:spcPts val="0"/>
                        </a:spcAft>
                      </a:pPr>
                      <a:r>
                        <a:rPr lang="pt-BR" sz="2400" dirty="0" err="1">
                          <a:effectLst/>
                          <a:latin typeface="+mn-lt"/>
                          <a:ea typeface="Calibri" panose="020F0502020204030204" pitchFamily="34" charset="0"/>
                        </a:rPr>
                        <a:t>rails</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29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7,403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22.55</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3.53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46.78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9.02</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32138">
                <a:tc>
                  <a:txBody>
                    <a:bodyPr/>
                    <a:lstStyle/>
                    <a:p>
                      <a:pPr algn="just">
                        <a:lnSpc>
                          <a:spcPct val="107000"/>
                        </a:lnSpc>
                        <a:spcAft>
                          <a:spcPts val="0"/>
                        </a:spcAft>
                      </a:pPr>
                      <a:r>
                        <a:rPr lang="pt-BR" sz="2400" dirty="0" err="1">
                          <a:solidFill>
                            <a:srgbClr val="000000"/>
                          </a:solidFill>
                          <a:effectLst/>
                          <a:latin typeface="+mn-lt"/>
                          <a:ea typeface="Times New Roman" panose="02020603050405020304" pitchFamily="18" charset="0"/>
                        </a:rPr>
                        <a:t>metasploit</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22</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2,575</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13.48</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4.49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32.73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7.40</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r>
              <a:tr h="162179">
                <a:tc>
                  <a:txBody>
                    <a:bodyPr/>
                    <a:lstStyle/>
                    <a:p>
                      <a:pPr algn="just">
                        <a:lnSpc>
                          <a:spcPct val="107000"/>
                        </a:lnSpc>
                        <a:spcAft>
                          <a:spcPts val="0"/>
                        </a:spcAft>
                      </a:pPr>
                      <a:r>
                        <a:rPr lang="pt-BR" sz="2400" dirty="0" err="1">
                          <a:effectLst/>
                          <a:latin typeface="+mn-lt"/>
                          <a:ea typeface="Calibri" panose="020F0502020204030204" pitchFamily="34" charset="0"/>
                        </a:rPr>
                        <a:t>xbmc</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pt-BR" sz="2400">
                          <a:effectLst/>
                          <a:latin typeface="+mn-lt"/>
                          <a:ea typeface="Calibri" panose="020F0502020204030204" pitchFamily="34" charset="0"/>
                        </a:rPr>
                        <a:t>41</a:t>
                      </a:r>
                      <a:endParaRPr lang="pt-BR" sz="240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pt-BR" sz="2400" dirty="0" smtClean="0">
                          <a:effectLst/>
                          <a:latin typeface="+mn-lt"/>
                          <a:ea typeface="Calibri" panose="020F0502020204030204" pitchFamily="34" charset="0"/>
                        </a:rPr>
                        <a:t>2,006</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55.46</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9.53</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pt-BR" sz="2400" dirty="0">
                          <a:effectLst/>
                          <a:latin typeface="+mn-lt"/>
                          <a:ea typeface="Calibri" panose="020F0502020204030204" pitchFamily="34" charset="0"/>
                        </a:rPr>
                        <a:t>72.59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0"/>
                        </a:spcAft>
                      </a:pPr>
                      <a:r>
                        <a:rPr lang="pt-BR" sz="2400" dirty="0">
                          <a:effectLst/>
                          <a:latin typeface="+mn-lt"/>
                          <a:ea typeface="Calibri" panose="020F0502020204030204" pitchFamily="34" charset="0"/>
                        </a:rPr>
                        <a:t>13.89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381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55600">
                <a:tc>
                  <a:txBody>
                    <a:bodyPr/>
                    <a:lstStyle/>
                    <a:p>
                      <a:pPr algn="just">
                        <a:lnSpc>
                          <a:spcPct val="107000"/>
                        </a:lnSpc>
                        <a:spcAft>
                          <a:spcPts val="0"/>
                        </a:spcAft>
                      </a:pPr>
                      <a:r>
                        <a:rPr lang="pt-BR" sz="2400" b="1" dirty="0" smtClean="0">
                          <a:effectLst/>
                          <a:latin typeface="+mn-lt"/>
                          <a:ea typeface="Calibri" panose="020F0502020204030204" pitchFamily="34" charset="0"/>
                        </a:rPr>
                        <a:t>Average</a:t>
                      </a:r>
                      <a:endParaRPr lang="pt-BR" sz="2400" dirty="0">
                        <a:effectLst/>
                        <a:latin typeface="+mn-lt"/>
                        <a:ea typeface="Times New Roman" panose="02020603050405020304" pitchFamily="18" charset="0"/>
                      </a:endParaRPr>
                    </a:p>
                  </a:txBody>
                  <a:tcPr marL="4874" marR="4874"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a:effectLst/>
                          <a:latin typeface="+mn-lt"/>
                          <a:ea typeface="Times New Roman" panose="02020603050405020304" pitchFamily="18" charset="0"/>
                        </a:rPr>
                        <a:t>21.90</a:t>
                      </a:r>
                      <a:endParaRPr lang="pt-BR" sz="2400" dirty="0">
                        <a:effectLst/>
                        <a:latin typeface="+mn-lt"/>
                        <a:ea typeface="Times New Roman" panose="02020603050405020304" pitchFamily="18" charset="0"/>
                      </a:endParaRPr>
                    </a:p>
                  </a:txBody>
                  <a:tcPr marL="4874" marR="4874"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smtClean="0">
                          <a:effectLst/>
                          <a:latin typeface="+mn-lt"/>
                          <a:ea typeface="Times New Roman" panose="02020603050405020304" pitchFamily="18" charset="0"/>
                        </a:rPr>
                        <a:t>2,401</a:t>
                      </a:r>
                      <a:endParaRPr lang="pt-BR" sz="2400" dirty="0">
                        <a:effectLst/>
                        <a:latin typeface="+mn-lt"/>
                        <a:ea typeface="Times New Roman" panose="02020603050405020304" pitchFamily="18" charset="0"/>
                      </a:endParaRPr>
                    </a:p>
                  </a:txBody>
                  <a:tcPr marL="4874" marR="4874" marT="0" marB="0" anchor="b">
                    <a:lnL>
                      <a:noFill/>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a:effectLst/>
                          <a:latin typeface="+mn-lt"/>
                          <a:ea typeface="Times New Roman" panose="02020603050405020304" pitchFamily="18" charset="0"/>
                        </a:rPr>
                        <a:t>15.69</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en-US" sz="2400" b="1" dirty="0">
                          <a:effectLst/>
                          <a:latin typeface="+mn-lt"/>
                          <a:ea typeface="Times New Roman" panose="02020603050405020304" pitchFamily="18" charset="0"/>
                        </a:rPr>
                        <a:t>4.14</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40000"/>
                        <a:lumOff val="60000"/>
                      </a:schemeClr>
                    </a:solidFill>
                  </a:tcPr>
                </a:tc>
                <a:tc>
                  <a:txBody>
                    <a:bodyPr/>
                    <a:lstStyle/>
                    <a:p>
                      <a:pPr algn="ctr">
                        <a:lnSpc>
                          <a:spcPct val="107000"/>
                        </a:lnSpc>
                        <a:spcAft>
                          <a:spcPts val="0"/>
                        </a:spcAft>
                      </a:pPr>
                      <a:r>
                        <a:rPr lang="en-US" sz="2400" b="1" dirty="0">
                          <a:effectLst/>
                          <a:latin typeface="+mn-lt"/>
                          <a:ea typeface="Times New Roman" panose="02020603050405020304" pitchFamily="18" charset="0"/>
                        </a:rPr>
                        <a:t>31.51</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2400" b="1" dirty="0">
                          <a:effectLst/>
                          <a:latin typeface="+mn-lt"/>
                          <a:ea typeface="Times New Roman" panose="02020603050405020304" pitchFamily="18" charset="0"/>
                        </a:rPr>
                        <a:t>7.62</a:t>
                      </a:r>
                      <a:endParaRPr lang="pt-BR" sz="2400" dirty="0">
                        <a:effectLst/>
                        <a:latin typeface="+mn-lt"/>
                        <a:ea typeface="Times New Roman" panose="02020603050405020304" pitchFamily="18" charset="0"/>
                      </a:endParaRPr>
                    </a:p>
                  </a:txBody>
                  <a:tcPr marL="4874" marR="4874" marT="0" marB="0" anchor="b">
                    <a:lnL w="38100" cap="flat" cmpd="sng" algn="ctr">
                      <a:solidFill>
                        <a:schemeClr val="bg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616762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uff">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19995</TotalTime>
  <Words>2335</Words>
  <Application>Microsoft Office PowerPoint</Application>
  <PresentationFormat>Widescreen</PresentationFormat>
  <Paragraphs>584</Paragraphs>
  <Slides>19</Slides>
  <Notes>19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Times New Roman</vt:lpstr>
      <vt:lpstr>Wingdings</vt:lpstr>
      <vt:lpstr>uff</vt:lpstr>
      <vt:lpstr>Developers Assignment for Analyzing Pull Requests</vt:lpstr>
      <vt:lpstr>Agenda</vt:lpstr>
      <vt:lpstr>Agenda</vt:lpstr>
      <vt:lpstr>Pull Request Model</vt:lpstr>
      <vt:lpstr>Motivation</vt:lpstr>
      <vt:lpstr>Agenda</vt:lpstr>
      <vt:lpstr>Methodology</vt:lpstr>
      <vt:lpstr>Projects</vt:lpstr>
      <vt:lpstr>Characteristics of the selected projects</vt:lpstr>
      <vt:lpstr>Attributes of the projects</vt:lpstr>
      <vt:lpstr>Agenda</vt:lpstr>
      <vt:lpstr>Accuracies of SVM</vt:lpstr>
      <vt:lpstr>Accuracies of k-NN</vt:lpstr>
      <vt:lpstr>Accuracies obtained for each project (Continuous Attributes)</vt:lpstr>
      <vt:lpstr>Ranking for developers assignment</vt:lpstr>
      <vt:lpstr>Agenda</vt:lpstr>
      <vt:lpstr>Conclusions</vt:lpstr>
      <vt:lpstr>Developers Assignment for Analyzing Pull Requests</vt:lpstr>
      <vt:lpstr>Accuracies with continuous and discrete attributes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Júnior</dc:creator>
  <cp:lastModifiedBy>Júnior</cp:lastModifiedBy>
  <cp:revision>167</cp:revision>
  <dcterms:created xsi:type="dcterms:W3CDTF">2015-03-19T17:15:28Z</dcterms:created>
  <dcterms:modified xsi:type="dcterms:W3CDTF">2015-04-15T12:47:43Z</dcterms:modified>
</cp:coreProperties>
</file>