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64" autoAdjust="0"/>
    <p:restoredTop sz="99138" autoAdjust="0"/>
  </p:normalViewPr>
  <p:slideViewPr>
    <p:cSldViewPr snapToGrid="0" snapToObjects="1">
      <p:cViewPr>
        <p:scale>
          <a:sx n="150" d="100"/>
          <a:sy n="150" d="100"/>
        </p:scale>
        <p:origin x="-160" y="336"/>
      </p:cViewPr>
      <p:guideLst>
        <p:guide orient="horz" pos="3024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0F1B-35A3-B747-8B47-11E14641885E}" type="datetimeFigureOut">
              <a:rPr lang="en-US" smtClean="0"/>
              <a:t>1/31/13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6556-6B77-2448-876E-B32D0C7AB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00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0F1B-35A3-B747-8B47-11E14641885E}" type="datetimeFigureOut">
              <a:rPr lang="en-US" smtClean="0"/>
              <a:t>1/31/13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6556-6B77-2448-876E-B32D0C7AB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73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27720" cy="81921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0F1B-35A3-B747-8B47-11E14641885E}" type="datetimeFigureOut">
              <a:rPr lang="en-US" smtClean="0"/>
              <a:t>1/31/13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6556-6B77-2448-876E-B32D0C7AB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0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0F1B-35A3-B747-8B47-11E14641885E}" type="datetimeFigureOut">
              <a:rPr lang="en-US" smtClean="0"/>
              <a:t>1/31/13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6556-6B77-2448-876E-B32D0C7AB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56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0F1B-35A3-B747-8B47-11E14641885E}" type="datetimeFigureOut">
              <a:rPr lang="en-US" smtClean="0"/>
              <a:t>1/31/13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6556-6B77-2448-876E-B32D0C7AB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40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0F1B-35A3-B747-8B47-11E14641885E}" type="datetimeFigureOut">
              <a:rPr lang="en-US" smtClean="0"/>
              <a:t>1/31/13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6556-6B77-2448-876E-B32D0C7AB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31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0F1B-35A3-B747-8B47-11E14641885E}" type="datetimeFigureOut">
              <a:rPr lang="en-US" smtClean="0"/>
              <a:t>1/31/13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6556-6B77-2448-876E-B32D0C7AB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50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0F1B-35A3-B747-8B47-11E14641885E}" type="datetimeFigureOut">
              <a:rPr lang="en-US" smtClean="0"/>
              <a:t>1/31/13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6556-6B77-2448-876E-B32D0C7AB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02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0F1B-35A3-B747-8B47-11E14641885E}" type="datetimeFigureOut">
              <a:rPr lang="en-US" smtClean="0"/>
              <a:t>1/31/13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6556-6B77-2448-876E-B32D0C7AB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18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0F1B-35A3-B747-8B47-11E14641885E}" type="datetimeFigureOut">
              <a:rPr lang="en-US" smtClean="0"/>
              <a:t>1/31/13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6556-6B77-2448-876E-B32D0C7AB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08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0F1B-35A3-B747-8B47-11E14641885E}" type="datetimeFigureOut">
              <a:rPr lang="en-US" smtClean="0"/>
              <a:t>1/31/13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6556-6B77-2448-876E-B32D0C7AB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42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10F1B-35A3-B747-8B47-11E14641885E}" type="datetimeFigureOut">
              <a:rPr lang="en-US" smtClean="0"/>
              <a:t>1/31/13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A6556-6B77-2448-876E-B32D0C7AB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66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4008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640080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640080" rtl="0" eaLnBrk="1" latinLnBrk="0" hangingPunct="1">
        <a:spcBef>
          <a:spcPct val="20000"/>
        </a:spcBef>
        <a:buFont typeface="Arial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640080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64008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640080" rtl="0" eaLnBrk="1" latinLnBrk="0" hangingPunct="1">
        <a:spcBef>
          <a:spcPct val="20000"/>
        </a:spcBef>
        <a:buFont typeface="Arial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/>
          <p:cNvSpPr/>
          <p:nvPr/>
        </p:nvSpPr>
        <p:spPr>
          <a:xfrm>
            <a:off x="499540" y="1982668"/>
            <a:ext cx="907164" cy="218380"/>
          </a:xfrm>
          <a:prstGeom prst="flowChartAlternate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spcCol="0" rtlCol="0" anchor="ctr"/>
          <a:lstStyle/>
          <a:p>
            <a:pPr algn="ctr"/>
            <a:r>
              <a:rPr lang="en-US" sz="1100" b="1" noProof="1" smtClean="0"/>
              <a:t>elements</a:t>
            </a:r>
            <a:endParaRPr lang="en-US" sz="1100" b="1" noProof="1"/>
          </a:p>
        </p:txBody>
      </p:sp>
      <p:sp>
        <p:nvSpPr>
          <p:cNvPr id="5" name="Predefined Process 4"/>
          <p:cNvSpPr/>
          <p:nvPr/>
        </p:nvSpPr>
        <p:spPr>
          <a:xfrm>
            <a:off x="499540" y="2204742"/>
            <a:ext cx="907164" cy="195564"/>
          </a:xfrm>
          <a:prstGeom prst="flowChartPredefinedProcess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b="1" noProof="1" smtClean="0"/>
              <a:t>elem_id</a:t>
            </a:r>
            <a:endParaRPr lang="en-US" sz="1100" b="1" noProof="1"/>
          </a:p>
        </p:txBody>
      </p:sp>
      <p:sp>
        <p:nvSpPr>
          <p:cNvPr id="6" name="Process 5"/>
          <p:cNvSpPr/>
          <p:nvPr/>
        </p:nvSpPr>
        <p:spPr>
          <a:xfrm>
            <a:off x="499540" y="2400306"/>
            <a:ext cx="907164" cy="172842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symbol</a:t>
            </a:r>
            <a:endParaRPr lang="en-US" sz="1100" noProof="1"/>
          </a:p>
        </p:txBody>
      </p:sp>
      <p:sp>
        <p:nvSpPr>
          <p:cNvPr id="7" name="Alternate Process 6"/>
          <p:cNvSpPr/>
          <p:nvPr/>
        </p:nvSpPr>
        <p:spPr>
          <a:xfrm>
            <a:off x="3507278" y="1922700"/>
            <a:ext cx="903138" cy="215150"/>
          </a:xfrm>
          <a:prstGeom prst="flowChartAlternate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spcCol="0" rtlCol="0" anchor="ctr"/>
          <a:lstStyle/>
          <a:p>
            <a:pPr algn="ctr"/>
            <a:r>
              <a:rPr lang="en-US" sz="1100" b="1" noProof="1" smtClean="0"/>
              <a:t>compounds</a:t>
            </a:r>
            <a:endParaRPr lang="en-US" sz="1100" b="1" noProof="1"/>
          </a:p>
        </p:txBody>
      </p:sp>
      <p:sp>
        <p:nvSpPr>
          <p:cNvPr id="8" name="Predefined Process 7"/>
          <p:cNvSpPr/>
          <p:nvPr/>
        </p:nvSpPr>
        <p:spPr>
          <a:xfrm>
            <a:off x="3507278" y="2137850"/>
            <a:ext cx="903138" cy="203908"/>
          </a:xfrm>
          <a:prstGeom prst="flowChartPredefinedProcess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b="1" noProof="1" smtClean="0"/>
              <a:t>comp_id</a:t>
            </a:r>
            <a:endParaRPr lang="en-US" sz="1100" b="1" noProof="1"/>
          </a:p>
        </p:txBody>
      </p:sp>
      <p:cxnSp>
        <p:nvCxnSpPr>
          <p:cNvPr id="11" name="Elbow Connector 10"/>
          <p:cNvCxnSpPr>
            <a:stCxn id="5" idx="3"/>
            <a:endCxn id="28" idx="1"/>
          </p:cNvCxnSpPr>
          <p:nvPr/>
        </p:nvCxnSpPr>
        <p:spPr>
          <a:xfrm flipV="1">
            <a:off x="1406704" y="1249043"/>
            <a:ext cx="609657" cy="1053481"/>
          </a:xfrm>
          <a:prstGeom prst="bentConnector3">
            <a:avLst>
              <a:gd name="adj1" fmla="val 31946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rocess 11"/>
          <p:cNvSpPr/>
          <p:nvPr/>
        </p:nvSpPr>
        <p:spPr>
          <a:xfrm>
            <a:off x="499533" y="2576707"/>
            <a:ext cx="907169" cy="168594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name</a:t>
            </a:r>
            <a:endParaRPr lang="en-US" sz="1100" noProof="1"/>
          </a:p>
        </p:txBody>
      </p:sp>
      <p:sp>
        <p:nvSpPr>
          <p:cNvPr id="13" name="Process 12"/>
          <p:cNvSpPr/>
          <p:nvPr/>
        </p:nvSpPr>
        <p:spPr>
          <a:xfrm>
            <a:off x="507160" y="3053183"/>
            <a:ext cx="907169" cy="172286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at_mass</a:t>
            </a:r>
            <a:endParaRPr lang="en-US" sz="1100" noProof="1"/>
          </a:p>
        </p:txBody>
      </p:sp>
      <p:sp>
        <p:nvSpPr>
          <p:cNvPr id="14" name="Process 13"/>
          <p:cNvSpPr/>
          <p:nvPr/>
        </p:nvSpPr>
        <p:spPr>
          <a:xfrm>
            <a:off x="507165" y="3230803"/>
            <a:ext cx="907164" cy="167929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charge</a:t>
            </a:r>
            <a:endParaRPr lang="en-US" sz="1100" noProof="1"/>
          </a:p>
        </p:txBody>
      </p:sp>
      <p:sp>
        <p:nvSpPr>
          <p:cNvPr id="15" name="Process 14"/>
          <p:cNvSpPr/>
          <p:nvPr/>
        </p:nvSpPr>
        <p:spPr>
          <a:xfrm>
            <a:off x="507165" y="3393451"/>
            <a:ext cx="907169" cy="162382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valence</a:t>
            </a:r>
            <a:endParaRPr lang="en-US" sz="1100" noProof="1"/>
          </a:p>
        </p:txBody>
      </p:sp>
      <p:sp>
        <p:nvSpPr>
          <p:cNvPr id="16" name="Process 15"/>
          <p:cNvSpPr/>
          <p:nvPr/>
        </p:nvSpPr>
        <p:spPr>
          <a:xfrm>
            <a:off x="507160" y="2741504"/>
            <a:ext cx="907169" cy="164093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st_state</a:t>
            </a:r>
            <a:endParaRPr lang="en-US" sz="1100" noProof="1"/>
          </a:p>
        </p:txBody>
      </p:sp>
      <p:sp>
        <p:nvSpPr>
          <p:cNvPr id="17" name="Process 16"/>
          <p:cNvSpPr/>
          <p:nvPr/>
        </p:nvSpPr>
        <p:spPr>
          <a:xfrm>
            <a:off x="507165" y="3555833"/>
            <a:ext cx="907169" cy="174672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entropy</a:t>
            </a:r>
            <a:endParaRPr lang="en-US" sz="1100" noProof="1"/>
          </a:p>
        </p:txBody>
      </p:sp>
      <p:sp>
        <p:nvSpPr>
          <p:cNvPr id="18" name="Process 17"/>
          <p:cNvSpPr/>
          <p:nvPr/>
        </p:nvSpPr>
        <p:spPr>
          <a:xfrm>
            <a:off x="3507282" y="2543165"/>
            <a:ext cx="903138" cy="230866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formula</a:t>
            </a:r>
            <a:endParaRPr lang="en-US" sz="1100" noProof="1"/>
          </a:p>
        </p:txBody>
      </p:sp>
      <p:sp>
        <p:nvSpPr>
          <p:cNvPr id="20" name="Process 19"/>
          <p:cNvSpPr/>
          <p:nvPr/>
        </p:nvSpPr>
        <p:spPr>
          <a:xfrm>
            <a:off x="3507278" y="2345736"/>
            <a:ext cx="903138" cy="197428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name</a:t>
            </a:r>
            <a:endParaRPr lang="en-US" sz="1100" noProof="1"/>
          </a:p>
        </p:txBody>
      </p:sp>
      <p:sp>
        <p:nvSpPr>
          <p:cNvPr id="21" name="Process 20"/>
          <p:cNvSpPr/>
          <p:nvPr/>
        </p:nvSpPr>
        <p:spPr>
          <a:xfrm>
            <a:off x="487859" y="5062404"/>
            <a:ext cx="907168" cy="160263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dtype</a:t>
            </a:r>
            <a:endParaRPr lang="en-US" sz="1100" noProof="1"/>
          </a:p>
        </p:txBody>
      </p:sp>
      <p:sp>
        <p:nvSpPr>
          <p:cNvPr id="22" name="Process 21"/>
          <p:cNvSpPr/>
          <p:nvPr/>
        </p:nvSpPr>
        <p:spPr>
          <a:xfrm>
            <a:off x="487852" y="4921057"/>
            <a:ext cx="907166" cy="146377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ag_state</a:t>
            </a:r>
            <a:endParaRPr lang="en-US" sz="1100" noProof="1"/>
          </a:p>
        </p:txBody>
      </p:sp>
      <p:sp>
        <p:nvSpPr>
          <p:cNvPr id="23" name="Alternate Process 22"/>
          <p:cNvSpPr/>
          <p:nvPr/>
        </p:nvSpPr>
        <p:spPr>
          <a:xfrm>
            <a:off x="2016361" y="708051"/>
            <a:ext cx="903467" cy="226920"/>
          </a:xfrm>
          <a:prstGeom prst="flowChartAlternate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spcCol="0" rtlCol="0" anchor="ctr"/>
          <a:lstStyle/>
          <a:p>
            <a:pPr algn="ctr"/>
            <a:r>
              <a:rPr lang="en-US" sz="1100" b="1" noProof="1" smtClean="0"/>
              <a:t>comp_elem</a:t>
            </a:r>
            <a:endParaRPr lang="en-US" sz="1100" b="1" noProof="1"/>
          </a:p>
        </p:txBody>
      </p:sp>
      <p:sp>
        <p:nvSpPr>
          <p:cNvPr id="28" name="Card 27"/>
          <p:cNvSpPr/>
          <p:nvPr/>
        </p:nvSpPr>
        <p:spPr>
          <a:xfrm>
            <a:off x="2016361" y="1152126"/>
            <a:ext cx="903467" cy="193834"/>
          </a:xfrm>
          <a:prstGeom prst="flowChartPunchedCard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b="1" noProof="1" smtClean="0"/>
              <a:t>elem_id</a:t>
            </a:r>
            <a:endParaRPr lang="en-US" sz="1100" b="1" noProof="1"/>
          </a:p>
        </p:txBody>
      </p:sp>
      <p:sp>
        <p:nvSpPr>
          <p:cNvPr id="29" name="Card 28"/>
          <p:cNvSpPr/>
          <p:nvPr/>
        </p:nvSpPr>
        <p:spPr>
          <a:xfrm>
            <a:off x="2016361" y="935685"/>
            <a:ext cx="903467" cy="215954"/>
          </a:xfrm>
          <a:prstGeom prst="flowChartPunchedCard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b="1" noProof="1" smtClean="0"/>
              <a:t>comp_id</a:t>
            </a:r>
            <a:endParaRPr lang="en-US" sz="1100" b="1" noProof="1"/>
          </a:p>
        </p:txBody>
      </p:sp>
      <p:cxnSp>
        <p:nvCxnSpPr>
          <p:cNvPr id="32" name="Elbow Connector 31"/>
          <p:cNvCxnSpPr>
            <a:stCxn id="8" idx="1"/>
            <a:endCxn id="881" idx="3"/>
          </p:cNvCxnSpPr>
          <p:nvPr/>
        </p:nvCxnSpPr>
        <p:spPr>
          <a:xfrm rot="10800000">
            <a:off x="2908136" y="2235928"/>
            <a:ext cx="599143" cy="3876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Process 34"/>
          <p:cNvSpPr/>
          <p:nvPr/>
        </p:nvSpPr>
        <p:spPr>
          <a:xfrm>
            <a:off x="2016361" y="1345335"/>
            <a:ext cx="903467" cy="196724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amount</a:t>
            </a:r>
            <a:endParaRPr lang="en-US" sz="1100" noProof="1"/>
          </a:p>
        </p:txBody>
      </p:sp>
      <p:sp>
        <p:nvSpPr>
          <p:cNvPr id="37" name="Alternate Process 36"/>
          <p:cNvSpPr/>
          <p:nvPr/>
        </p:nvSpPr>
        <p:spPr>
          <a:xfrm>
            <a:off x="3551702" y="5297844"/>
            <a:ext cx="872261" cy="259657"/>
          </a:xfrm>
          <a:prstGeom prst="flowChartAlternate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spcCol="0" rtlCol="0" anchor="ctr"/>
          <a:lstStyle/>
          <a:p>
            <a:pPr algn="ctr"/>
            <a:r>
              <a:rPr lang="en-US" sz="1100" b="1" noProof="1" smtClean="0"/>
              <a:t>phases</a:t>
            </a:r>
            <a:endParaRPr lang="en-US" sz="1100" b="1" noProof="1"/>
          </a:p>
        </p:txBody>
      </p:sp>
      <p:sp>
        <p:nvSpPr>
          <p:cNvPr id="38" name="Predefined Process 37"/>
          <p:cNvSpPr/>
          <p:nvPr/>
        </p:nvSpPr>
        <p:spPr>
          <a:xfrm>
            <a:off x="3551702" y="5549383"/>
            <a:ext cx="872261" cy="198266"/>
          </a:xfrm>
          <a:prstGeom prst="flowChartPredefinedProcess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b="1" noProof="1" smtClean="0"/>
              <a:t>phase_id</a:t>
            </a:r>
            <a:endParaRPr lang="en-US" sz="1100" b="1" noProof="1"/>
          </a:p>
        </p:txBody>
      </p:sp>
      <p:sp>
        <p:nvSpPr>
          <p:cNvPr id="39" name="Process 38"/>
          <p:cNvSpPr/>
          <p:nvPr/>
        </p:nvSpPr>
        <p:spPr>
          <a:xfrm>
            <a:off x="5126003" y="7565497"/>
            <a:ext cx="886192" cy="205051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stype</a:t>
            </a:r>
            <a:endParaRPr lang="en-US" sz="1100" noProof="1"/>
          </a:p>
        </p:txBody>
      </p:sp>
      <p:sp>
        <p:nvSpPr>
          <p:cNvPr id="40" name="Process 39"/>
          <p:cNvSpPr/>
          <p:nvPr/>
        </p:nvSpPr>
        <p:spPr>
          <a:xfrm>
            <a:off x="3551702" y="5747649"/>
            <a:ext cx="872261" cy="184236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name</a:t>
            </a:r>
            <a:endParaRPr lang="en-US" sz="1100" noProof="1"/>
          </a:p>
        </p:txBody>
      </p:sp>
      <p:sp>
        <p:nvSpPr>
          <p:cNvPr id="41" name="Process 40"/>
          <p:cNvSpPr/>
          <p:nvPr/>
        </p:nvSpPr>
        <p:spPr>
          <a:xfrm>
            <a:off x="3551704" y="5944642"/>
            <a:ext cx="872261" cy="184030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ptype</a:t>
            </a:r>
            <a:endParaRPr lang="en-US" sz="1100" noProof="1"/>
          </a:p>
        </p:txBody>
      </p:sp>
      <p:sp>
        <p:nvSpPr>
          <p:cNvPr id="42" name="Process 41"/>
          <p:cNvSpPr/>
          <p:nvPr/>
        </p:nvSpPr>
        <p:spPr>
          <a:xfrm>
            <a:off x="3551704" y="6142200"/>
            <a:ext cx="872261" cy="203701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ag_state</a:t>
            </a:r>
            <a:endParaRPr lang="en-US" sz="1100" noProof="1"/>
          </a:p>
        </p:txBody>
      </p:sp>
      <p:sp>
        <p:nvSpPr>
          <p:cNvPr id="46" name="Card 45"/>
          <p:cNvSpPr/>
          <p:nvPr/>
        </p:nvSpPr>
        <p:spPr>
          <a:xfrm>
            <a:off x="1989807" y="4679258"/>
            <a:ext cx="920843" cy="224538"/>
          </a:xfrm>
          <a:prstGeom prst="flowChartPunchedCard">
            <a:avLst/>
          </a:prstGeom>
          <a:solidFill>
            <a:schemeClr val="accent3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b="1" noProof="1" smtClean="0"/>
              <a:t>dcomp_id</a:t>
            </a:r>
            <a:endParaRPr lang="en-US" sz="1100" b="1" noProof="1"/>
          </a:p>
        </p:txBody>
      </p:sp>
      <p:sp>
        <p:nvSpPr>
          <p:cNvPr id="47" name="Card 46"/>
          <p:cNvSpPr/>
          <p:nvPr/>
        </p:nvSpPr>
        <p:spPr>
          <a:xfrm>
            <a:off x="1990286" y="4908284"/>
            <a:ext cx="917850" cy="221846"/>
          </a:xfrm>
          <a:prstGeom prst="flowChartPunchedCard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b="1" noProof="1" smtClean="0"/>
              <a:t>phase_id</a:t>
            </a:r>
            <a:endParaRPr lang="en-US" sz="1100" b="1" noProof="1"/>
          </a:p>
        </p:txBody>
      </p:sp>
      <p:sp>
        <p:nvSpPr>
          <p:cNvPr id="52" name="Alternate Process 51"/>
          <p:cNvSpPr/>
          <p:nvPr/>
        </p:nvSpPr>
        <p:spPr>
          <a:xfrm>
            <a:off x="487855" y="4139813"/>
            <a:ext cx="907169" cy="203460"/>
          </a:xfrm>
          <a:prstGeom prst="flowChartAlternate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spcCol="0" rtlCol="0" anchor="ctr"/>
          <a:lstStyle/>
          <a:p>
            <a:pPr algn="ctr"/>
            <a:r>
              <a:rPr lang="en-US" sz="1100" b="1" noProof="1" smtClean="0"/>
              <a:t>dcomps</a:t>
            </a:r>
            <a:endParaRPr lang="en-US" sz="1100" b="1" noProof="1"/>
          </a:p>
        </p:txBody>
      </p:sp>
      <p:sp>
        <p:nvSpPr>
          <p:cNvPr id="53" name="Predefined Process 52"/>
          <p:cNvSpPr/>
          <p:nvPr/>
        </p:nvSpPr>
        <p:spPr>
          <a:xfrm>
            <a:off x="487855" y="4345961"/>
            <a:ext cx="907169" cy="219836"/>
          </a:xfrm>
          <a:prstGeom prst="flowChartPredefinedProcess">
            <a:avLst/>
          </a:prstGeom>
          <a:solidFill>
            <a:schemeClr val="accent3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b="1" noProof="1" smtClean="0"/>
              <a:t>dcomp_id</a:t>
            </a:r>
            <a:endParaRPr lang="en-US" sz="1100" b="1" noProof="1"/>
          </a:p>
        </p:txBody>
      </p:sp>
      <p:sp>
        <p:nvSpPr>
          <p:cNvPr id="55" name="Process 54"/>
          <p:cNvSpPr/>
          <p:nvPr/>
        </p:nvSpPr>
        <p:spPr>
          <a:xfrm>
            <a:off x="487858" y="4737124"/>
            <a:ext cx="907164" cy="183933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name</a:t>
            </a:r>
            <a:endParaRPr lang="en-US" sz="1100" noProof="1"/>
          </a:p>
        </p:txBody>
      </p:sp>
      <p:sp>
        <p:nvSpPr>
          <p:cNvPr id="56" name="Card 55"/>
          <p:cNvSpPr/>
          <p:nvPr/>
        </p:nvSpPr>
        <p:spPr>
          <a:xfrm>
            <a:off x="487851" y="4566071"/>
            <a:ext cx="907173" cy="171053"/>
          </a:xfrm>
          <a:prstGeom prst="flowChartPunchedCard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b="1" noProof="1" smtClean="0"/>
              <a:t>comp_id</a:t>
            </a:r>
            <a:endParaRPr lang="en-US" sz="1100" b="1" noProof="1"/>
          </a:p>
        </p:txBody>
      </p:sp>
      <p:sp>
        <p:nvSpPr>
          <p:cNvPr id="57" name="Process 56"/>
          <p:cNvSpPr/>
          <p:nvPr/>
        </p:nvSpPr>
        <p:spPr>
          <a:xfrm>
            <a:off x="487848" y="5224740"/>
            <a:ext cx="907168" cy="170674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G0</a:t>
            </a:r>
            <a:endParaRPr lang="en-US" sz="1100" noProof="1"/>
          </a:p>
        </p:txBody>
      </p:sp>
      <p:sp>
        <p:nvSpPr>
          <p:cNvPr id="58" name="Process 57"/>
          <p:cNvSpPr/>
          <p:nvPr/>
        </p:nvSpPr>
        <p:spPr>
          <a:xfrm>
            <a:off x="487845" y="5558097"/>
            <a:ext cx="907169" cy="184474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V0</a:t>
            </a:r>
            <a:endParaRPr lang="en-US" sz="1100" noProof="1"/>
          </a:p>
        </p:txBody>
      </p:sp>
      <p:cxnSp>
        <p:nvCxnSpPr>
          <p:cNvPr id="59" name="Elbow Connector 58"/>
          <p:cNvCxnSpPr>
            <a:stCxn id="881" idx="1"/>
            <a:endCxn id="56" idx="3"/>
          </p:cNvCxnSpPr>
          <p:nvPr/>
        </p:nvCxnSpPr>
        <p:spPr>
          <a:xfrm rot="10800000" flipV="1">
            <a:off x="1395024" y="2235928"/>
            <a:ext cx="611662" cy="2415670"/>
          </a:xfrm>
          <a:prstGeom prst="bentConnector3">
            <a:avLst>
              <a:gd name="adj1" fmla="val 41695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53" idx="3"/>
            <a:endCxn id="46" idx="1"/>
          </p:cNvCxnSpPr>
          <p:nvPr/>
        </p:nvCxnSpPr>
        <p:spPr>
          <a:xfrm>
            <a:off x="1395024" y="4455879"/>
            <a:ext cx="594783" cy="335648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38" idx="1"/>
            <a:endCxn id="47" idx="3"/>
          </p:cNvCxnSpPr>
          <p:nvPr/>
        </p:nvCxnSpPr>
        <p:spPr>
          <a:xfrm rot="10800000">
            <a:off x="2908136" y="5019208"/>
            <a:ext cx="643566" cy="629309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Alternate Process 86"/>
          <p:cNvSpPr/>
          <p:nvPr/>
        </p:nvSpPr>
        <p:spPr>
          <a:xfrm>
            <a:off x="3543173" y="3012568"/>
            <a:ext cx="867936" cy="229027"/>
          </a:xfrm>
          <a:prstGeom prst="flowChartAlternate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spcCol="0" rtlCol="0" anchor="ctr"/>
          <a:lstStyle/>
          <a:p>
            <a:pPr algn="ctr"/>
            <a:r>
              <a:rPr lang="en-US" sz="1100" b="1" noProof="1" smtClean="0"/>
              <a:t>sysdefs</a:t>
            </a:r>
            <a:endParaRPr lang="en-US" sz="1100" b="1" noProof="1"/>
          </a:p>
        </p:txBody>
      </p:sp>
      <p:sp>
        <p:nvSpPr>
          <p:cNvPr id="88" name="Predefined Process 87"/>
          <p:cNvSpPr/>
          <p:nvPr/>
        </p:nvSpPr>
        <p:spPr>
          <a:xfrm>
            <a:off x="3543197" y="3241595"/>
            <a:ext cx="867936" cy="182317"/>
          </a:xfrm>
          <a:prstGeom prst="flowChartPredefinedProcess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b="1" noProof="1" smtClean="0"/>
              <a:t>sysdef_id</a:t>
            </a:r>
            <a:endParaRPr lang="en-US" sz="1100" b="1" noProof="1"/>
          </a:p>
        </p:txBody>
      </p:sp>
      <p:sp>
        <p:nvSpPr>
          <p:cNvPr id="89" name="Process 88"/>
          <p:cNvSpPr/>
          <p:nvPr/>
        </p:nvSpPr>
        <p:spPr>
          <a:xfrm>
            <a:off x="3543195" y="3616669"/>
            <a:ext cx="867936" cy="205134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stype</a:t>
            </a:r>
            <a:endParaRPr lang="en-US" sz="1100" noProof="1"/>
          </a:p>
        </p:txBody>
      </p:sp>
      <p:sp>
        <p:nvSpPr>
          <p:cNvPr id="90" name="Process 89"/>
          <p:cNvSpPr/>
          <p:nvPr/>
        </p:nvSpPr>
        <p:spPr>
          <a:xfrm>
            <a:off x="3543233" y="3423912"/>
            <a:ext cx="867936" cy="192757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name</a:t>
            </a:r>
            <a:endParaRPr lang="en-US" sz="1100" noProof="1"/>
          </a:p>
        </p:txBody>
      </p:sp>
      <p:sp>
        <p:nvSpPr>
          <p:cNvPr id="92" name="Alternate Process 91"/>
          <p:cNvSpPr/>
          <p:nvPr/>
        </p:nvSpPr>
        <p:spPr>
          <a:xfrm>
            <a:off x="3519551" y="4178848"/>
            <a:ext cx="889960" cy="252104"/>
          </a:xfrm>
          <a:prstGeom prst="flowChartAlternate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spcCol="0" rtlCol="0" anchor="ctr"/>
          <a:lstStyle/>
          <a:p>
            <a:pPr algn="ctr"/>
            <a:r>
              <a:rPr lang="en-US" sz="1100" b="1" noProof="1" smtClean="0"/>
              <a:t>sysdef_phase</a:t>
            </a:r>
            <a:endParaRPr lang="en-US" sz="1100" b="1" noProof="1"/>
          </a:p>
        </p:txBody>
      </p:sp>
      <p:sp>
        <p:nvSpPr>
          <p:cNvPr id="93" name="Card 92"/>
          <p:cNvSpPr/>
          <p:nvPr/>
        </p:nvSpPr>
        <p:spPr>
          <a:xfrm>
            <a:off x="3519551" y="4436881"/>
            <a:ext cx="889960" cy="203408"/>
          </a:xfrm>
          <a:prstGeom prst="flowChartPunchedCard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b="1" noProof="1" smtClean="0"/>
              <a:t>sysdef_id</a:t>
            </a:r>
            <a:endParaRPr lang="en-US" sz="1100" b="1" noProof="1"/>
          </a:p>
        </p:txBody>
      </p:sp>
      <p:sp>
        <p:nvSpPr>
          <p:cNvPr id="94" name="Card 93"/>
          <p:cNvSpPr/>
          <p:nvPr/>
        </p:nvSpPr>
        <p:spPr>
          <a:xfrm>
            <a:off x="3519551" y="4640289"/>
            <a:ext cx="889960" cy="201305"/>
          </a:xfrm>
          <a:prstGeom prst="flowChartPunchedCard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b="1" noProof="1" smtClean="0"/>
              <a:t>phase_id</a:t>
            </a:r>
            <a:endParaRPr lang="en-US" sz="1100" b="1" noProof="1"/>
          </a:p>
        </p:txBody>
      </p:sp>
      <p:cxnSp>
        <p:nvCxnSpPr>
          <p:cNvPr id="95" name="Elbow Connector 94"/>
          <p:cNvCxnSpPr>
            <a:stCxn id="38" idx="3"/>
            <a:endCxn id="94" idx="3"/>
          </p:cNvCxnSpPr>
          <p:nvPr/>
        </p:nvCxnSpPr>
        <p:spPr>
          <a:xfrm flipH="1" flipV="1">
            <a:off x="4409511" y="4740942"/>
            <a:ext cx="14452" cy="907574"/>
          </a:xfrm>
          <a:prstGeom prst="bentConnector3">
            <a:avLst>
              <a:gd name="adj1" fmla="val -1347454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88" idx="1"/>
            <a:endCxn id="93" idx="1"/>
          </p:cNvCxnSpPr>
          <p:nvPr/>
        </p:nvCxnSpPr>
        <p:spPr>
          <a:xfrm rot="10800000" flipV="1">
            <a:off x="3519551" y="3332753"/>
            <a:ext cx="23646" cy="1205831"/>
          </a:xfrm>
          <a:prstGeom prst="bentConnector3">
            <a:avLst>
              <a:gd name="adj1" fmla="val 1066760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Process 102"/>
          <p:cNvSpPr/>
          <p:nvPr/>
        </p:nvSpPr>
        <p:spPr>
          <a:xfrm>
            <a:off x="487848" y="5395414"/>
            <a:ext cx="907166" cy="162683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H0</a:t>
            </a:r>
            <a:endParaRPr lang="en-US" sz="1100" noProof="1"/>
          </a:p>
        </p:txBody>
      </p:sp>
      <p:sp>
        <p:nvSpPr>
          <p:cNvPr id="106" name="Alternate Process 105"/>
          <p:cNvSpPr/>
          <p:nvPr/>
        </p:nvSpPr>
        <p:spPr>
          <a:xfrm>
            <a:off x="3519552" y="689469"/>
            <a:ext cx="889939" cy="225919"/>
          </a:xfrm>
          <a:prstGeom prst="flowChartAlternate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spcCol="0" rtlCol="0" anchor="ctr"/>
          <a:lstStyle/>
          <a:p>
            <a:pPr algn="ctr"/>
            <a:r>
              <a:rPr lang="en-US" sz="1100" b="1" noProof="1" smtClean="0"/>
              <a:t>system_comp</a:t>
            </a:r>
            <a:endParaRPr lang="en-US" sz="1100" b="1" noProof="1"/>
          </a:p>
        </p:txBody>
      </p:sp>
      <p:sp>
        <p:nvSpPr>
          <p:cNvPr id="107" name="Card 106"/>
          <p:cNvSpPr/>
          <p:nvPr/>
        </p:nvSpPr>
        <p:spPr>
          <a:xfrm>
            <a:off x="3519550" y="915388"/>
            <a:ext cx="889939" cy="194916"/>
          </a:xfrm>
          <a:prstGeom prst="flowChartPunchedCard">
            <a:avLst/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b="1" noProof="1" smtClean="0"/>
              <a:t>system_id</a:t>
            </a:r>
            <a:endParaRPr lang="en-US" sz="1100" b="1" noProof="1"/>
          </a:p>
        </p:txBody>
      </p:sp>
      <p:sp>
        <p:nvSpPr>
          <p:cNvPr id="108" name="Card 107"/>
          <p:cNvSpPr/>
          <p:nvPr/>
        </p:nvSpPr>
        <p:spPr>
          <a:xfrm>
            <a:off x="3519550" y="1105341"/>
            <a:ext cx="889939" cy="221199"/>
          </a:xfrm>
          <a:prstGeom prst="flowChartPunchedCard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b="1" noProof="1" smtClean="0"/>
              <a:t>comp_id</a:t>
            </a:r>
            <a:endParaRPr lang="en-US" sz="1100" b="1" noProof="1"/>
          </a:p>
        </p:txBody>
      </p:sp>
      <p:sp>
        <p:nvSpPr>
          <p:cNvPr id="109" name="Process 108"/>
          <p:cNvSpPr/>
          <p:nvPr/>
        </p:nvSpPr>
        <p:spPr>
          <a:xfrm>
            <a:off x="3519550" y="1326540"/>
            <a:ext cx="889939" cy="240186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quantity</a:t>
            </a:r>
            <a:endParaRPr lang="en-US" sz="1100" noProof="1"/>
          </a:p>
        </p:txBody>
      </p:sp>
      <p:sp>
        <p:nvSpPr>
          <p:cNvPr id="123" name="Alternate Process 122"/>
          <p:cNvSpPr/>
          <p:nvPr/>
        </p:nvSpPr>
        <p:spPr>
          <a:xfrm>
            <a:off x="510215" y="708051"/>
            <a:ext cx="902396" cy="220564"/>
          </a:xfrm>
          <a:prstGeom prst="flowChartAlternate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spcCol="0" rtlCol="0" anchor="ctr"/>
          <a:lstStyle/>
          <a:p>
            <a:pPr algn="ctr"/>
            <a:r>
              <a:rPr lang="en-US" sz="1100" b="1" noProof="1" smtClean="0"/>
              <a:t>munits</a:t>
            </a:r>
            <a:endParaRPr lang="en-US" sz="1100" b="1" noProof="1"/>
          </a:p>
        </p:txBody>
      </p:sp>
      <p:sp>
        <p:nvSpPr>
          <p:cNvPr id="124" name="Alternate Process 123"/>
          <p:cNvSpPr/>
          <p:nvPr/>
        </p:nvSpPr>
        <p:spPr>
          <a:xfrm>
            <a:off x="5110356" y="5097778"/>
            <a:ext cx="897890" cy="221009"/>
          </a:xfrm>
          <a:prstGeom prst="flowChartAlternate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spcCol="0" rtlCol="0" anchor="ctr"/>
          <a:lstStyle/>
          <a:p>
            <a:pPr algn="ctr"/>
            <a:r>
              <a:rPr lang="en-US" sz="1100" b="1" noProof="1" smtClean="0"/>
              <a:t>systems</a:t>
            </a:r>
            <a:endParaRPr lang="en-US" sz="1100" b="1" noProof="1"/>
          </a:p>
        </p:txBody>
      </p:sp>
      <p:sp>
        <p:nvSpPr>
          <p:cNvPr id="125" name="Predefined Process 124"/>
          <p:cNvSpPr/>
          <p:nvPr/>
        </p:nvSpPr>
        <p:spPr>
          <a:xfrm>
            <a:off x="5110852" y="5328677"/>
            <a:ext cx="897890" cy="210636"/>
          </a:xfrm>
          <a:prstGeom prst="flowChartPredefinedProcess">
            <a:avLst/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b="1" noProof="1" smtClean="0"/>
              <a:t>system_id</a:t>
            </a:r>
            <a:endParaRPr lang="en-US" sz="1100" b="1" noProof="1"/>
          </a:p>
        </p:txBody>
      </p:sp>
      <p:sp>
        <p:nvSpPr>
          <p:cNvPr id="126" name="Process 125"/>
          <p:cNvSpPr/>
          <p:nvPr/>
        </p:nvSpPr>
        <p:spPr>
          <a:xfrm>
            <a:off x="6611498" y="1758477"/>
            <a:ext cx="896468" cy="259492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actype</a:t>
            </a:r>
            <a:endParaRPr lang="en-US" sz="1100" noProof="1"/>
          </a:p>
        </p:txBody>
      </p:sp>
      <p:sp>
        <p:nvSpPr>
          <p:cNvPr id="127" name="Process 126"/>
          <p:cNvSpPr/>
          <p:nvPr/>
        </p:nvSpPr>
        <p:spPr>
          <a:xfrm>
            <a:off x="5133548" y="6161040"/>
            <a:ext cx="897890" cy="189649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name</a:t>
            </a:r>
            <a:endParaRPr lang="en-US" sz="1100" noProof="1"/>
          </a:p>
        </p:txBody>
      </p:sp>
      <p:sp>
        <p:nvSpPr>
          <p:cNvPr id="129" name="Card 128"/>
          <p:cNvSpPr/>
          <p:nvPr/>
        </p:nvSpPr>
        <p:spPr>
          <a:xfrm>
            <a:off x="5110353" y="5548737"/>
            <a:ext cx="897890" cy="218947"/>
          </a:xfrm>
          <a:prstGeom prst="flowChartPunchedCard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b="1" noProof="1" smtClean="0"/>
              <a:t>sysdef_id</a:t>
            </a:r>
            <a:endParaRPr lang="en-US" sz="1100" b="1" noProof="1"/>
          </a:p>
        </p:txBody>
      </p:sp>
      <p:sp>
        <p:nvSpPr>
          <p:cNvPr id="142" name="Process 141"/>
          <p:cNvSpPr/>
          <p:nvPr/>
        </p:nvSpPr>
        <p:spPr>
          <a:xfrm>
            <a:off x="5133549" y="6350689"/>
            <a:ext cx="897890" cy="195325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svV</a:t>
            </a:r>
            <a:endParaRPr lang="en-US" sz="1100" noProof="1"/>
          </a:p>
        </p:txBody>
      </p:sp>
      <p:sp>
        <p:nvSpPr>
          <p:cNvPr id="144" name="Alternate Process 143"/>
          <p:cNvSpPr/>
          <p:nvPr/>
        </p:nvSpPr>
        <p:spPr>
          <a:xfrm>
            <a:off x="6611498" y="713991"/>
            <a:ext cx="896468" cy="245528"/>
          </a:xfrm>
          <a:prstGeom prst="flowChartAlternate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spcCol="0" rtlCol="0" anchor="ctr"/>
          <a:lstStyle/>
          <a:p>
            <a:pPr algn="ctr"/>
            <a:r>
              <a:rPr lang="en-US" sz="1100" b="1" noProof="1" smtClean="0"/>
              <a:t>addconstr</a:t>
            </a:r>
            <a:endParaRPr lang="en-US" sz="1100" b="1" noProof="1"/>
          </a:p>
        </p:txBody>
      </p:sp>
      <p:sp>
        <p:nvSpPr>
          <p:cNvPr id="145" name="Card 144"/>
          <p:cNvSpPr/>
          <p:nvPr/>
        </p:nvSpPr>
        <p:spPr>
          <a:xfrm>
            <a:off x="6611498" y="1133615"/>
            <a:ext cx="896468" cy="225431"/>
          </a:xfrm>
          <a:prstGeom prst="flowChartPunchedCard">
            <a:avLst/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b="1" noProof="1" smtClean="0"/>
              <a:t>system_id</a:t>
            </a:r>
            <a:endParaRPr lang="en-US" sz="1100" b="1" noProof="1"/>
          </a:p>
        </p:txBody>
      </p:sp>
      <p:sp>
        <p:nvSpPr>
          <p:cNvPr id="146" name="Card 145"/>
          <p:cNvSpPr/>
          <p:nvPr/>
        </p:nvSpPr>
        <p:spPr>
          <a:xfrm>
            <a:off x="6611497" y="1536974"/>
            <a:ext cx="896468" cy="258150"/>
          </a:xfrm>
          <a:prstGeom prst="flowChartPunchedCard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b="1" noProof="1" smtClean="0"/>
              <a:t>phase_id</a:t>
            </a:r>
            <a:endParaRPr lang="en-US" sz="1100" b="1" noProof="1"/>
          </a:p>
        </p:txBody>
      </p:sp>
      <p:sp>
        <p:nvSpPr>
          <p:cNvPr id="147" name="Process 146"/>
          <p:cNvSpPr/>
          <p:nvPr/>
        </p:nvSpPr>
        <p:spPr>
          <a:xfrm>
            <a:off x="6611498" y="1971470"/>
            <a:ext cx="896468" cy="269971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quantity</a:t>
            </a:r>
            <a:endParaRPr lang="en-US" sz="1100" noProof="1"/>
          </a:p>
        </p:txBody>
      </p:sp>
      <p:sp>
        <p:nvSpPr>
          <p:cNvPr id="149" name="Card 148"/>
          <p:cNvSpPr/>
          <p:nvPr/>
        </p:nvSpPr>
        <p:spPr>
          <a:xfrm>
            <a:off x="6611498" y="1323952"/>
            <a:ext cx="896468" cy="253103"/>
          </a:xfrm>
          <a:prstGeom prst="flowChartPunchedCard">
            <a:avLst/>
          </a:prstGeom>
          <a:solidFill>
            <a:schemeClr val="accent3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b="1" noProof="1" smtClean="0"/>
              <a:t>dcomp_id</a:t>
            </a:r>
            <a:endParaRPr lang="en-US" sz="1100" b="1" noProof="1"/>
          </a:p>
        </p:txBody>
      </p:sp>
      <p:sp>
        <p:nvSpPr>
          <p:cNvPr id="150" name="Process 149"/>
          <p:cNvSpPr/>
          <p:nvPr/>
        </p:nvSpPr>
        <p:spPr>
          <a:xfrm>
            <a:off x="5133549" y="6536594"/>
            <a:ext cx="897890" cy="188004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time</a:t>
            </a:r>
            <a:endParaRPr lang="en-US" sz="1100" noProof="1"/>
          </a:p>
        </p:txBody>
      </p:sp>
      <p:sp>
        <p:nvSpPr>
          <p:cNvPr id="158" name="Predefined Process 157"/>
          <p:cNvSpPr/>
          <p:nvPr/>
        </p:nvSpPr>
        <p:spPr>
          <a:xfrm>
            <a:off x="6611497" y="915387"/>
            <a:ext cx="896468" cy="220876"/>
          </a:xfrm>
          <a:prstGeom prst="flowChartPredefined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b="1" noProof="1" smtClean="0"/>
              <a:t>addcon_id</a:t>
            </a:r>
            <a:endParaRPr lang="en-US" sz="1100" b="1" noProof="1"/>
          </a:p>
        </p:txBody>
      </p:sp>
      <p:sp>
        <p:nvSpPr>
          <p:cNvPr id="204" name="Alternate Process 203"/>
          <p:cNvSpPr/>
          <p:nvPr/>
        </p:nvSpPr>
        <p:spPr>
          <a:xfrm>
            <a:off x="9904495" y="713708"/>
            <a:ext cx="906356" cy="211122"/>
          </a:xfrm>
          <a:prstGeom prst="flowChartAlternate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spcCol="0" rtlCol="0" anchor="ctr"/>
          <a:lstStyle/>
          <a:p>
            <a:pPr algn="ctr"/>
            <a:r>
              <a:rPr lang="en-US" sz="1100" b="1" noProof="1" smtClean="0"/>
              <a:t>expdatasets</a:t>
            </a:r>
            <a:endParaRPr lang="en-US" sz="1100" b="1" noProof="1"/>
          </a:p>
        </p:txBody>
      </p:sp>
      <p:sp>
        <p:nvSpPr>
          <p:cNvPr id="205" name="Predefined Process 204"/>
          <p:cNvSpPr/>
          <p:nvPr/>
        </p:nvSpPr>
        <p:spPr>
          <a:xfrm>
            <a:off x="9904494" y="934272"/>
            <a:ext cx="906356" cy="198142"/>
          </a:xfrm>
          <a:prstGeom prst="flowChartPredefinedProcess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b="1" noProof="1" smtClean="0"/>
              <a:t>expds_id</a:t>
            </a:r>
            <a:endParaRPr lang="en-US" sz="1100" b="1" noProof="1"/>
          </a:p>
        </p:txBody>
      </p:sp>
      <p:sp>
        <p:nvSpPr>
          <p:cNvPr id="206" name="Process 205"/>
          <p:cNvSpPr/>
          <p:nvPr/>
        </p:nvSpPr>
        <p:spPr>
          <a:xfrm>
            <a:off x="9904501" y="1494066"/>
            <a:ext cx="906356" cy="183427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edtype</a:t>
            </a:r>
            <a:endParaRPr lang="en-US" sz="1100" noProof="1"/>
          </a:p>
        </p:txBody>
      </p:sp>
      <p:sp>
        <p:nvSpPr>
          <p:cNvPr id="207" name="Process 206"/>
          <p:cNvSpPr/>
          <p:nvPr/>
        </p:nvSpPr>
        <p:spPr>
          <a:xfrm>
            <a:off x="9904501" y="1310639"/>
            <a:ext cx="906356" cy="183427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name</a:t>
            </a:r>
            <a:endParaRPr lang="en-US" sz="1100" noProof="1"/>
          </a:p>
        </p:txBody>
      </p:sp>
      <p:sp>
        <p:nvSpPr>
          <p:cNvPr id="208" name="Process 207"/>
          <p:cNvSpPr/>
          <p:nvPr/>
        </p:nvSpPr>
        <p:spPr>
          <a:xfrm>
            <a:off x="9904493" y="1678732"/>
            <a:ext cx="906356" cy="183427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P-range</a:t>
            </a:r>
            <a:endParaRPr lang="en-US" sz="1100" noProof="1"/>
          </a:p>
        </p:txBody>
      </p:sp>
      <p:sp>
        <p:nvSpPr>
          <p:cNvPr id="209" name="Process 208"/>
          <p:cNvSpPr/>
          <p:nvPr/>
        </p:nvSpPr>
        <p:spPr>
          <a:xfrm>
            <a:off x="9904525" y="1862159"/>
            <a:ext cx="906356" cy="183427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V-range</a:t>
            </a:r>
            <a:endParaRPr lang="en-US" sz="1100" noProof="1"/>
          </a:p>
        </p:txBody>
      </p:sp>
      <p:sp>
        <p:nvSpPr>
          <p:cNvPr id="210" name="Process 209"/>
          <p:cNvSpPr/>
          <p:nvPr/>
        </p:nvSpPr>
        <p:spPr>
          <a:xfrm>
            <a:off x="9904525" y="2038743"/>
            <a:ext cx="906356" cy="183427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T-range</a:t>
            </a:r>
            <a:endParaRPr lang="en-US" sz="1100" noProof="1"/>
          </a:p>
        </p:txBody>
      </p:sp>
      <p:sp>
        <p:nvSpPr>
          <p:cNvPr id="211" name="Process 210"/>
          <p:cNvSpPr/>
          <p:nvPr/>
        </p:nvSpPr>
        <p:spPr>
          <a:xfrm>
            <a:off x="9904525" y="2228802"/>
            <a:ext cx="906356" cy="171503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duration</a:t>
            </a:r>
            <a:endParaRPr lang="en-US" sz="1100" noProof="1"/>
          </a:p>
        </p:txBody>
      </p:sp>
      <p:sp>
        <p:nvSpPr>
          <p:cNvPr id="213" name="Process 212"/>
          <p:cNvSpPr/>
          <p:nvPr/>
        </p:nvSpPr>
        <p:spPr>
          <a:xfrm>
            <a:off x="9904525" y="2394082"/>
            <a:ext cx="906356" cy="176818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comment</a:t>
            </a:r>
            <a:endParaRPr lang="en-US" sz="1100" noProof="1"/>
          </a:p>
        </p:txBody>
      </p:sp>
      <p:sp>
        <p:nvSpPr>
          <p:cNvPr id="227" name="Alternate Process 226"/>
          <p:cNvSpPr/>
          <p:nvPr/>
        </p:nvSpPr>
        <p:spPr>
          <a:xfrm>
            <a:off x="6629598" y="3732787"/>
            <a:ext cx="868438" cy="224064"/>
          </a:xfrm>
          <a:prstGeom prst="flowChartAlternate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spcCol="0" rtlCol="0" anchor="ctr"/>
          <a:lstStyle/>
          <a:p>
            <a:pPr algn="ctr"/>
            <a:r>
              <a:rPr lang="en-US" sz="1100" b="1" noProof="1" smtClean="0"/>
              <a:t>syseqphsp</a:t>
            </a:r>
            <a:endParaRPr lang="en-US" sz="1100" b="1" noProof="1"/>
          </a:p>
        </p:txBody>
      </p:sp>
      <p:sp>
        <p:nvSpPr>
          <p:cNvPr id="228" name="Card 227"/>
          <p:cNvSpPr/>
          <p:nvPr/>
        </p:nvSpPr>
        <p:spPr>
          <a:xfrm>
            <a:off x="6629596" y="4137410"/>
            <a:ext cx="868438" cy="193348"/>
          </a:xfrm>
          <a:prstGeom prst="flowChartPunchedCard">
            <a:avLst/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b="1" noProof="1" smtClean="0"/>
              <a:t>system_id</a:t>
            </a:r>
          </a:p>
        </p:txBody>
      </p:sp>
      <p:sp>
        <p:nvSpPr>
          <p:cNvPr id="229" name="Card 228"/>
          <p:cNvSpPr/>
          <p:nvPr/>
        </p:nvSpPr>
        <p:spPr>
          <a:xfrm>
            <a:off x="6629585" y="4340849"/>
            <a:ext cx="868438" cy="193348"/>
          </a:xfrm>
          <a:prstGeom prst="flowChartPunchedCard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b="1" noProof="1" smtClean="0"/>
              <a:t>phase_id</a:t>
            </a:r>
            <a:endParaRPr lang="en-US" sz="1100" b="1" noProof="1"/>
          </a:p>
        </p:txBody>
      </p:sp>
      <p:sp>
        <p:nvSpPr>
          <p:cNvPr id="231" name="Process 230"/>
          <p:cNvSpPr/>
          <p:nvPr/>
        </p:nvSpPr>
        <p:spPr>
          <a:xfrm>
            <a:off x="6636013" y="4537943"/>
            <a:ext cx="868438" cy="156838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volume</a:t>
            </a:r>
            <a:endParaRPr lang="en-US" sz="1100" noProof="1"/>
          </a:p>
        </p:txBody>
      </p:sp>
      <p:sp>
        <p:nvSpPr>
          <p:cNvPr id="232" name="Process 231"/>
          <p:cNvSpPr/>
          <p:nvPr/>
        </p:nvSpPr>
        <p:spPr>
          <a:xfrm>
            <a:off x="6643911" y="4694781"/>
            <a:ext cx="868438" cy="157360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amount</a:t>
            </a:r>
            <a:endParaRPr lang="en-US" sz="1100" noProof="1"/>
          </a:p>
        </p:txBody>
      </p:sp>
      <p:sp>
        <p:nvSpPr>
          <p:cNvPr id="233" name="Process 232"/>
          <p:cNvSpPr/>
          <p:nvPr/>
        </p:nvSpPr>
        <p:spPr>
          <a:xfrm>
            <a:off x="6629584" y="4849732"/>
            <a:ext cx="868438" cy="157360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sarea</a:t>
            </a:r>
            <a:endParaRPr lang="en-US" sz="1100" noProof="1"/>
          </a:p>
        </p:txBody>
      </p:sp>
      <p:sp>
        <p:nvSpPr>
          <p:cNvPr id="234" name="Alternate Process 233"/>
          <p:cNvSpPr/>
          <p:nvPr/>
        </p:nvSpPr>
        <p:spPr>
          <a:xfrm>
            <a:off x="6643911" y="7488055"/>
            <a:ext cx="874866" cy="234298"/>
          </a:xfrm>
          <a:prstGeom prst="flowChartAlternate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spcCol="0" rtlCol="0" anchor="ctr"/>
          <a:lstStyle/>
          <a:p>
            <a:pPr algn="ctr"/>
            <a:r>
              <a:rPr lang="en-US" sz="1100" b="1" noProof="1" smtClean="0"/>
              <a:t>pheqdcsp</a:t>
            </a:r>
            <a:endParaRPr lang="en-US" sz="1100" b="1" noProof="1"/>
          </a:p>
        </p:txBody>
      </p:sp>
      <p:sp>
        <p:nvSpPr>
          <p:cNvPr id="236" name="Process 235"/>
          <p:cNvSpPr/>
          <p:nvPr/>
        </p:nvSpPr>
        <p:spPr>
          <a:xfrm>
            <a:off x="6643573" y="8908678"/>
            <a:ext cx="874866" cy="198756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actcoeff</a:t>
            </a:r>
            <a:endParaRPr lang="en-US" sz="1100" noProof="1"/>
          </a:p>
        </p:txBody>
      </p:sp>
      <p:sp>
        <p:nvSpPr>
          <p:cNvPr id="238" name="Process 237"/>
          <p:cNvSpPr/>
          <p:nvPr/>
        </p:nvSpPr>
        <p:spPr>
          <a:xfrm>
            <a:off x="6629584" y="8512894"/>
            <a:ext cx="874866" cy="198756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amount</a:t>
            </a:r>
            <a:endParaRPr lang="en-US" sz="1100" noProof="1"/>
          </a:p>
        </p:txBody>
      </p:sp>
      <p:sp>
        <p:nvSpPr>
          <p:cNvPr id="239" name="Process 238"/>
          <p:cNvSpPr/>
          <p:nvPr/>
        </p:nvSpPr>
        <p:spPr>
          <a:xfrm>
            <a:off x="6636912" y="8720208"/>
            <a:ext cx="874866" cy="198756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concentration</a:t>
            </a:r>
            <a:endParaRPr lang="en-US" sz="1100" noProof="1"/>
          </a:p>
        </p:txBody>
      </p:sp>
      <p:sp>
        <p:nvSpPr>
          <p:cNvPr id="242" name="Card 241"/>
          <p:cNvSpPr/>
          <p:nvPr/>
        </p:nvSpPr>
        <p:spPr>
          <a:xfrm>
            <a:off x="6635511" y="8114154"/>
            <a:ext cx="874866" cy="202179"/>
          </a:xfrm>
          <a:prstGeom prst="flowChartPunchedCard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b="1" noProof="1" smtClean="0"/>
              <a:t>phase_id</a:t>
            </a:r>
            <a:endParaRPr lang="en-US" sz="1100" b="1" noProof="1"/>
          </a:p>
        </p:txBody>
      </p:sp>
      <p:sp>
        <p:nvSpPr>
          <p:cNvPr id="243" name="Card 242"/>
          <p:cNvSpPr/>
          <p:nvPr/>
        </p:nvSpPr>
        <p:spPr>
          <a:xfrm>
            <a:off x="6635511" y="8310715"/>
            <a:ext cx="874866" cy="202179"/>
          </a:xfrm>
          <a:prstGeom prst="flowChartPunchedCard">
            <a:avLst/>
          </a:prstGeom>
          <a:solidFill>
            <a:schemeClr val="accent3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b="1" noProof="1" smtClean="0"/>
              <a:t>dcomp_id</a:t>
            </a:r>
            <a:endParaRPr lang="en-US" sz="1100" b="1" noProof="1"/>
          </a:p>
        </p:txBody>
      </p:sp>
      <p:sp>
        <p:nvSpPr>
          <p:cNvPr id="244" name="Card 243"/>
          <p:cNvSpPr/>
          <p:nvPr/>
        </p:nvSpPr>
        <p:spPr>
          <a:xfrm>
            <a:off x="6635848" y="7915400"/>
            <a:ext cx="874866" cy="202179"/>
          </a:xfrm>
          <a:prstGeom prst="flowChartPunchedCard">
            <a:avLst/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b="1" noProof="1" smtClean="0"/>
              <a:t>system_id</a:t>
            </a:r>
            <a:endParaRPr lang="en-US" sz="1100" b="1" noProof="1"/>
          </a:p>
        </p:txBody>
      </p:sp>
      <p:sp>
        <p:nvSpPr>
          <p:cNvPr id="281" name="Alternate Process 280"/>
          <p:cNvSpPr/>
          <p:nvPr/>
        </p:nvSpPr>
        <p:spPr>
          <a:xfrm>
            <a:off x="8444002" y="3071300"/>
            <a:ext cx="888998" cy="224064"/>
          </a:xfrm>
          <a:prstGeom prst="flowChartAlternate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spcCol="0" rtlCol="0" anchor="ctr"/>
          <a:lstStyle/>
          <a:p>
            <a:pPr algn="ctr"/>
            <a:r>
              <a:rPr lang="en-US" sz="1100" b="1" noProof="1" smtClean="0"/>
              <a:t>syseqph_exp</a:t>
            </a:r>
            <a:endParaRPr lang="en-US" sz="1100" b="1" noProof="1"/>
          </a:p>
        </p:txBody>
      </p:sp>
      <p:sp>
        <p:nvSpPr>
          <p:cNvPr id="285" name="Process 284"/>
          <p:cNvSpPr/>
          <p:nvPr/>
        </p:nvSpPr>
        <p:spPr>
          <a:xfrm>
            <a:off x="8437235" y="4043016"/>
            <a:ext cx="888998" cy="208980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volume</a:t>
            </a:r>
            <a:endParaRPr lang="en-US" sz="1100" noProof="1"/>
          </a:p>
        </p:txBody>
      </p:sp>
      <p:sp>
        <p:nvSpPr>
          <p:cNvPr id="286" name="Process 285"/>
          <p:cNvSpPr/>
          <p:nvPr/>
        </p:nvSpPr>
        <p:spPr>
          <a:xfrm>
            <a:off x="8433627" y="4251996"/>
            <a:ext cx="888998" cy="208980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amount</a:t>
            </a:r>
            <a:endParaRPr lang="en-US" sz="1100" noProof="1"/>
          </a:p>
        </p:txBody>
      </p:sp>
      <p:sp>
        <p:nvSpPr>
          <p:cNvPr id="287" name="Process 286"/>
          <p:cNvSpPr/>
          <p:nvPr/>
        </p:nvSpPr>
        <p:spPr>
          <a:xfrm>
            <a:off x="8440394" y="4461269"/>
            <a:ext cx="888998" cy="208980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sarea</a:t>
            </a:r>
            <a:endParaRPr lang="en-US" sz="1100" noProof="1"/>
          </a:p>
        </p:txBody>
      </p:sp>
      <p:sp>
        <p:nvSpPr>
          <p:cNvPr id="288" name="Alternate Process 287"/>
          <p:cNvSpPr/>
          <p:nvPr/>
        </p:nvSpPr>
        <p:spPr>
          <a:xfrm>
            <a:off x="8490218" y="7161464"/>
            <a:ext cx="881845" cy="222888"/>
          </a:xfrm>
          <a:prstGeom prst="flowChartAlternate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spcCol="0" rtlCol="0" anchor="ctr"/>
          <a:lstStyle/>
          <a:p>
            <a:pPr algn="ctr"/>
            <a:r>
              <a:rPr lang="en-US" sz="1100" b="1" noProof="1" smtClean="0"/>
              <a:t>pheqdc_exp</a:t>
            </a:r>
            <a:endParaRPr lang="en-US" sz="1100" b="1" noProof="1"/>
          </a:p>
        </p:txBody>
      </p:sp>
      <p:sp>
        <p:nvSpPr>
          <p:cNvPr id="289" name="Process 288"/>
          <p:cNvSpPr/>
          <p:nvPr/>
        </p:nvSpPr>
        <p:spPr>
          <a:xfrm>
            <a:off x="8477611" y="8679764"/>
            <a:ext cx="888998" cy="204783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actcoeff</a:t>
            </a:r>
            <a:endParaRPr lang="en-US" sz="1100" noProof="1"/>
          </a:p>
        </p:txBody>
      </p:sp>
      <p:sp>
        <p:nvSpPr>
          <p:cNvPr id="291" name="Process 290"/>
          <p:cNvSpPr/>
          <p:nvPr/>
        </p:nvSpPr>
        <p:spPr>
          <a:xfrm>
            <a:off x="8477611" y="8267867"/>
            <a:ext cx="888998" cy="204783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amount</a:t>
            </a:r>
            <a:endParaRPr lang="en-US" sz="1100" noProof="1"/>
          </a:p>
        </p:txBody>
      </p:sp>
      <p:sp>
        <p:nvSpPr>
          <p:cNvPr id="292" name="Process 291"/>
          <p:cNvSpPr/>
          <p:nvPr/>
        </p:nvSpPr>
        <p:spPr>
          <a:xfrm>
            <a:off x="8477611" y="8467643"/>
            <a:ext cx="888998" cy="204783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concentration</a:t>
            </a:r>
            <a:endParaRPr lang="en-US" sz="1100" noProof="1"/>
          </a:p>
        </p:txBody>
      </p:sp>
      <p:sp>
        <p:nvSpPr>
          <p:cNvPr id="303" name="Alternate Process 302"/>
          <p:cNvSpPr/>
          <p:nvPr/>
        </p:nvSpPr>
        <p:spPr>
          <a:xfrm>
            <a:off x="9904502" y="4121595"/>
            <a:ext cx="893074" cy="224977"/>
          </a:xfrm>
          <a:prstGeom prst="flowChartAlternate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spcCol="0" rtlCol="0" anchor="ctr"/>
          <a:lstStyle/>
          <a:p>
            <a:pPr algn="ctr"/>
            <a:r>
              <a:rPr lang="en-US" sz="1100" b="1" noProof="1" smtClean="0"/>
              <a:t>fitparsets</a:t>
            </a:r>
            <a:endParaRPr lang="en-US" sz="1100" b="1" noProof="1"/>
          </a:p>
        </p:txBody>
      </p:sp>
      <p:sp>
        <p:nvSpPr>
          <p:cNvPr id="304" name="Predefined Process 303"/>
          <p:cNvSpPr/>
          <p:nvPr/>
        </p:nvSpPr>
        <p:spPr>
          <a:xfrm>
            <a:off x="9904504" y="4342486"/>
            <a:ext cx="893074" cy="202730"/>
          </a:xfrm>
          <a:prstGeom prst="flowChartPredefinedProcess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b="1" noProof="1" smtClean="0"/>
              <a:t>parset_id</a:t>
            </a:r>
            <a:endParaRPr lang="en-US" sz="1100" b="1" noProof="1"/>
          </a:p>
        </p:txBody>
      </p:sp>
      <p:sp>
        <p:nvSpPr>
          <p:cNvPr id="306" name="Process 305"/>
          <p:cNvSpPr/>
          <p:nvPr/>
        </p:nvSpPr>
        <p:spPr>
          <a:xfrm>
            <a:off x="9904505" y="4753176"/>
            <a:ext cx="893074" cy="153183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name</a:t>
            </a:r>
            <a:endParaRPr lang="en-US" sz="1100" noProof="1"/>
          </a:p>
        </p:txBody>
      </p:sp>
      <p:sp>
        <p:nvSpPr>
          <p:cNvPr id="307" name="Alternate Process 306"/>
          <p:cNvSpPr/>
          <p:nvPr/>
        </p:nvSpPr>
        <p:spPr>
          <a:xfrm>
            <a:off x="11376567" y="850558"/>
            <a:ext cx="891490" cy="225500"/>
          </a:xfrm>
          <a:prstGeom prst="flowChartAlternate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spcCol="0" rtlCol="0" anchor="ctr"/>
          <a:lstStyle/>
          <a:p>
            <a:pPr algn="ctr"/>
            <a:r>
              <a:rPr lang="en-US" sz="1100" b="1" noProof="1" smtClean="0"/>
              <a:t>bibsources</a:t>
            </a:r>
            <a:endParaRPr lang="en-US" sz="1100" b="1" noProof="1"/>
          </a:p>
        </p:txBody>
      </p:sp>
      <p:sp>
        <p:nvSpPr>
          <p:cNvPr id="308" name="Predefined Process 307"/>
          <p:cNvSpPr/>
          <p:nvPr/>
        </p:nvSpPr>
        <p:spPr>
          <a:xfrm>
            <a:off x="11376567" y="1076058"/>
            <a:ext cx="891490" cy="211636"/>
          </a:xfrm>
          <a:prstGeom prst="flowChartPredefinedProcess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b="1" noProof="1" smtClean="0"/>
              <a:t>bibsor_id</a:t>
            </a:r>
            <a:endParaRPr lang="en-US" sz="1100" b="1" noProof="1"/>
          </a:p>
        </p:txBody>
      </p:sp>
      <p:sp>
        <p:nvSpPr>
          <p:cNvPr id="309" name="Process 308"/>
          <p:cNvSpPr/>
          <p:nvPr/>
        </p:nvSpPr>
        <p:spPr>
          <a:xfrm>
            <a:off x="11376567" y="1444447"/>
            <a:ext cx="891490" cy="162115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year</a:t>
            </a:r>
            <a:endParaRPr lang="en-US" sz="1100" noProof="1"/>
          </a:p>
        </p:txBody>
      </p:sp>
      <p:sp>
        <p:nvSpPr>
          <p:cNvPr id="310" name="Process 309"/>
          <p:cNvSpPr/>
          <p:nvPr/>
        </p:nvSpPr>
        <p:spPr>
          <a:xfrm>
            <a:off x="11376567" y="1282332"/>
            <a:ext cx="891490" cy="162115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author</a:t>
            </a:r>
            <a:endParaRPr lang="en-US" sz="1100" noProof="1"/>
          </a:p>
        </p:txBody>
      </p:sp>
      <p:sp>
        <p:nvSpPr>
          <p:cNvPr id="311" name="Process 310"/>
          <p:cNvSpPr/>
          <p:nvPr/>
        </p:nvSpPr>
        <p:spPr>
          <a:xfrm>
            <a:off x="11376567" y="1602736"/>
            <a:ext cx="891490" cy="162115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title</a:t>
            </a:r>
            <a:endParaRPr lang="en-US" sz="1100" noProof="1"/>
          </a:p>
        </p:txBody>
      </p:sp>
      <p:sp>
        <p:nvSpPr>
          <p:cNvPr id="312" name="Process 311"/>
          <p:cNvSpPr/>
          <p:nvPr/>
        </p:nvSpPr>
        <p:spPr>
          <a:xfrm>
            <a:off x="11376567" y="1770446"/>
            <a:ext cx="891490" cy="162115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journal</a:t>
            </a:r>
            <a:endParaRPr lang="en-US" sz="1100" noProof="1"/>
          </a:p>
        </p:txBody>
      </p:sp>
      <p:sp>
        <p:nvSpPr>
          <p:cNvPr id="313" name="Process 312"/>
          <p:cNvSpPr/>
          <p:nvPr/>
        </p:nvSpPr>
        <p:spPr>
          <a:xfrm>
            <a:off x="11376567" y="1922700"/>
            <a:ext cx="891490" cy="162115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pages</a:t>
            </a:r>
            <a:endParaRPr lang="en-US" sz="1100" noProof="1"/>
          </a:p>
        </p:txBody>
      </p:sp>
      <p:sp>
        <p:nvSpPr>
          <p:cNvPr id="314" name="Card 313"/>
          <p:cNvSpPr/>
          <p:nvPr/>
        </p:nvSpPr>
        <p:spPr>
          <a:xfrm>
            <a:off x="9904501" y="1132414"/>
            <a:ext cx="906356" cy="182180"/>
          </a:xfrm>
          <a:prstGeom prst="flowChartPunchedCard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b="1" noProof="1" smtClean="0"/>
              <a:t>bibso_id</a:t>
            </a:r>
          </a:p>
        </p:txBody>
      </p:sp>
      <p:sp>
        <p:nvSpPr>
          <p:cNvPr id="316" name="Process 315"/>
          <p:cNvSpPr/>
          <p:nvPr/>
        </p:nvSpPr>
        <p:spPr>
          <a:xfrm>
            <a:off x="9904508" y="4906359"/>
            <a:ext cx="893074" cy="144281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eftype</a:t>
            </a:r>
            <a:endParaRPr lang="en-US" sz="1100" noProof="1"/>
          </a:p>
        </p:txBody>
      </p:sp>
      <p:sp>
        <p:nvSpPr>
          <p:cNvPr id="317" name="Process 316"/>
          <p:cNvSpPr/>
          <p:nvPr/>
        </p:nvSpPr>
        <p:spPr>
          <a:xfrm>
            <a:off x="11376567" y="2084815"/>
            <a:ext cx="891490" cy="162115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abstract</a:t>
            </a:r>
            <a:endParaRPr lang="en-US" sz="1100" noProof="1"/>
          </a:p>
        </p:txBody>
      </p:sp>
      <p:sp>
        <p:nvSpPr>
          <p:cNvPr id="318" name="Process 317"/>
          <p:cNvSpPr/>
          <p:nvPr/>
        </p:nvSpPr>
        <p:spPr>
          <a:xfrm>
            <a:off x="9904508" y="5050640"/>
            <a:ext cx="893074" cy="152936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objfun</a:t>
            </a:r>
            <a:endParaRPr lang="en-US" sz="1100" noProof="1"/>
          </a:p>
        </p:txBody>
      </p:sp>
      <p:cxnSp>
        <p:nvCxnSpPr>
          <p:cNvPr id="319" name="Elbow Connector 318"/>
          <p:cNvCxnSpPr>
            <a:stCxn id="308" idx="1"/>
            <a:endCxn id="314" idx="3"/>
          </p:cNvCxnSpPr>
          <p:nvPr/>
        </p:nvCxnSpPr>
        <p:spPr>
          <a:xfrm rot="10800000" flipV="1">
            <a:off x="10810857" y="1181876"/>
            <a:ext cx="565710" cy="41628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9" name="Alternate Process 418"/>
          <p:cNvSpPr/>
          <p:nvPr/>
        </p:nvSpPr>
        <p:spPr>
          <a:xfrm>
            <a:off x="11360465" y="7669668"/>
            <a:ext cx="899415" cy="201760"/>
          </a:xfrm>
          <a:prstGeom prst="flowChartAlternate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spcCol="0" rtlCol="0" anchor="ctr"/>
          <a:lstStyle/>
          <a:p>
            <a:pPr algn="ctr"/>
            <a:r>
              <a:rPr lang="en-US" sz="1100" b="1" noProof="1" smtClean="0"/>
              <a:t>fitp_solmint</a:t>
            </a:r>
            <a:endParaRPr lang="en-US" sz="1100" b="1" noProof="1"/>
          </a:p>
        </p:txBody>
      </p:sp>
      <p:sp>
        <p:nvSpPr>
          <p:cNvPr id="420" name="Card 419"/>
          <p:cNvSpPr/>
          <p:nvPr/>
        </p:nvSpPr>
        <p:spPr>
          <a:xfrm>
            <a:off x="11360384" y="7861116"/>
            <a:ext cx="899415" cy="195813"/>
          </a:xfrm>
          <a:prstGeom prst="flowChartPunchedCard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b="1" noProof="1" smtClean="0"/>
              <a:t>parset_id</a:t>
            </a:r>
            <a:endParaRPr lang="en-US" sz="1100" b="1" noProof="1"/>
          </a:p>
        </p:txBody>
      </p:sp>
      <p:sp>
        <p:nvSpPr>
          <p:cNvPr id="421" name="Card 420"/>
          <p:cNvSpPr/>
          <p:nvPr/>
        </p:nvSpPr>
        <p:spPr>
          <a:xfrm>
            <a:off x="11360465" y="8063270"/>
            <a:ext cx="899415" cy="216463"/>
          </a:xfrm>
          <a:prstGeom prst="flowChartPunchedCard">
            <a:avLst/>
          </a:prstGeom>
          <a:solidFill>
            <a:schemeClr val="tx2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b="1" noProof="1" smtClean="0">
                <a:solidFill>
                  <a:srgbClr val="FFFF00"/>
                </a:solidFill>
              </a:rPr>
              <a:t>intpar_id</a:t>
            </a:r>
            <a:endParaRPr lang="en-US" sz="1100" b="1" noProof="1">
              <a:solidFill>
                <a:srgbClr val="FFFF00"/>
              </a:solidFill>
            </a:endParaRPr>
          </a:p>
        </p:txBody>
      </p:sp>
      <p:sp>
        <p:nvSpPr>
          <p:cNvPr id="422" name="Alternate Process 421"/>
          <p:cNvSpPr/>
          <p:nvPr/>
        </p:nvSpPr>
        <p:spPr>
          <a:xfrm>
            <a:off x="11375617" y="5931885"/>
            <a:ext cx="894705" cy="210418"/>
          </a:xfrm>
          <a:prstGeom prst="flowChartAlternate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spcCol="0" rtlCol="0" anchor="ctr"/>
          <a:lstStyle/>
          <a:p>
            <a:pPr algn="ctr"/>
            <a:r>
              <a:rPr lang="en-US" sz="1100" b="1" noProof="1" smtClean="0"/>
              <a:t>fitp_dcomp</a:t>
            </a:r>
            <a:endParaRPr lang="en-US" sz="1100" b="1" noProof="1"/>
          </a:p>
        </p:txBody>
      </p:sp>
      <p:sp>
        <p:nvSpPr>
          <p:cNvPr id="423" name="Card 422"/>
          <p:cNvSpPr/>
          <p:nvPr/>
        </p:nvSpPr>
        <p:spPr>
          <a:xfrm>
            <a:off x="11375617" y="6144876"/>
            <a:ext cx="894705" cy="170046"/>
          </a:xfrm>
          <a:prstGeom prst="flowChartPunchedCard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b="1" noProof="1" smtClean="0"/>
              <a:t>parset _id</a:t>
            </a:r>
            <a:endParaRPr lang="en-US" sz="1100" b="1" noProof="1"/>
          </a:p>
        </p:txBody>
      </p:sp>
      <p:sp>
        <p:nvSpPr>
          <p:cNvPr id="446" name="Process 445"/>
          <p:cNvSpPr/>
          <p:nvPr/>
        </p:nvSpPr>
        <p:spPr>
          <a:xfrm>
            <a:off x="9903570" y="5205905"/>
            <a:ext cx="893074" cy="158927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comment</a:t>
            </a:r>
            <a:endParaRPr lang="en-US" sz="1100" noProof="1"/>
          </a:p>
        </p:txBody>
      </p:sp>
      <p:sp>
        <p:nvSpPr>
          <p:cNvPr id="447" name="TextBox 446"/>
          <p:cNvSpPr txBox="1"/>
          <p:nvPr/>
        </p:nvSpPr>
        <p:spPr>
          <a:xfrm>
            <a:off x="3440975" y="248054"/>
            <a:ext cx="4398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noProof="1" smtClean="0"/>
              <a:t>GEMSFIT SQL RDBMS Chart (DK &amp; DM, draft 4, 31.01.13)  </a:t>
            </a:r>
            <a:endParaRPr lang="en-US" sz="1400" noProof="1"/>
          </a:p>
        </p:txBody>
      </p:sp>
      <p:sp>
        <p:nvSpPr>
          <p:cNvPr id="173" name="Process 172"/>
          <p:cNvSpPr/>
          <p:nvPr/>
        </p:nvSpPr>
        <p:spPr>
          <a:xfrm>
            <a:off x="507160" y="2893474"/>
            <a:ext cx="907169" cy="164093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/>
              <a:t>s</a:t>
            </a:r>
            <a:r>
              <a:rPr lang="en-US" sz="1100" noProof="1" smtClean="0"/>
              <a:t>t_comp</a:t>
            </a:r>
            <a:endParaRPr lang="en-US" sz="1100" noProof="1"/>
          </a:p>
        </p:txBody>
      </p:sp>
      <p:sp>
        <p:nvSpPr>
          <p:cNvPr id="192" name="Predefined Process 191"/>
          <p:cNvSpPr/>
          <p:nvPr/>
        </p:nvSpPr>
        <p:spPr>
          <a:xfrm>
            <a:off x="497834" y="931193"/>
            <a:ext cx="911341" cy="195564"/>
          </a:xfrm>
          <a:prstGeom prst="flowChartPredefinedProcess">
            <a:avLst/>
          </a:prstGeom>
          <a:solidFill>
            <a:schemeClr val="accent4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b="1" noProof="1" smtClean="0"/>
              <a:t>units_id</a:t>
            </a:r>
            <a:endParaRPr lang="en-US" sz="1100" b="1" noProof="1"/>
          </a:p>
        </p:txBody>
      </p:sp>
      <p:sp>
        <p:nvSpPr>
          <p:cNvPr id="193" name="Process 192"/>
          <p:cNvSpPr/>
          <p:nvPr/>
        </p:nvSpPr>
        <p:spPr>
          <a:xfrm>
            <a:off x="507160" y="1127321"/>
            <a:ext cx="906942" cy="218639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/>
              <a:t>u</a:t>
            </a:r>
            <a:r>
              <a:rPr lang="en-US" sz="1100" noProof="1" smtClean="0"/>
              <a:t>code</a:t>
            </a:r>
            <a:endParaRPr lang="en-US" sz="1100" noProof="1"/>
          </a:p>
        </p:txBody>
      </p:sp>
      <p:sp>
        <p:nvSpPr>
          <p:cNvPr id="194" name="Process 193"/>
          <p:cNvSpPr/>
          <p:nvPr/>
        </p:nvSpPr>
        <p:spPr>
          <a:xfrm>
            <a:off x="502760" y="1345960"/>
            <a:ext cx="911341" cy="218639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meaning</a:t>
            </a:r>
            <a:endParaRPr lang="en-US" sz="1100" noProof="1"/>
          </a:p>
        </p:txBody>
      </p:sp>
      <p:sp>
        <p:nvSpPr>
          <p:cNvPr id="195" name="Process 194"/>
          <p:cNvSpPr/>
          <p:nvPr/>
        </p:nvSpPr>
        <p:spPr>
          <a:xfrm>
            <a:off x="502760" y="1573686"/>
            <a:ext cx="911341" cy="218639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comment</a:t>
            </a:r>
            <a:endParaRPr lang="en-US" sz="1100" noProof="1"/>
          </a:p>
        </p:txBody>
      </p:sp>
      <p:cxnSp>
        <p:nvCxnSpPr>
          <p:cNvPr id="196" name="Elbow Connector 195"/>
          <p:cNvCxnSpPr>
            <a:stCxn id="193" idx="1"/>
            <a:endCxn id="1753" idx="1"/>
          </p:cNvCxnSpPr>
          <p:nvPr/>
        </p:nvCxnSpPr>
        <p:spPr>
          <a:xfrm rot="10800000" flipH="1" flipV="1">
            <a:off x="507160" y="1236640"/>
            <a:ext cx="4068" cy="2577877"/>
          </a:xfrm>
          <a:prstGeom prst="bentConnector3">
            <a:avLst>
              <a:gd name="adj1" fmla="val -5619469"/>
            </a:avLst>
          </a:prstGeom>
          <a:ln w="12700" cmpd="sng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0" name="Process 339"/>
          <p:cNvSpPr/>
          <p:nvPr/>
        </p:nvSpPr>
        <p:spPr>
          <a:xfrm>
            <a:off x="6636097" y="5005218"/>
            <a:ext cx="868357" cy="185120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pH</a:t>
            </a:r>
            <a:endParaRPr lang="en-US" sz="1100" noProof="1"/>
          </a:p>
        </p:txBody>
      </p:sp>
      <p:sp>
        <p:nvSpPr>
          <p:cNvPr id="342" name="Process 341"/>
          <p:cNvSpPr/>
          <p:nvPr/>
        </p:nvSpPr>
        <p:spPr>
          <a:xfrm>
            <a:off x="6636192" y="5370994"/>
            <a:ext cx="868357" cy="185120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…</a:t>
            </a:r>
            <a:endParaRPr lang="en-US" sz="1100" noProof="1"/>
          </a:p>
        </p:txBody>
      </p:sp>
      <p:sp>
        <p:nvSpPr>
          <p:cNvPr id="343" name="Process 342"/>
          <p:cNvSpPr/>
          <p:nvPr/>
        </p:nvSpPr>
        <p:spPr>
          <a:xfrm>
            <a:off x="8435468" y="4670249"/>
            <a:ext cx="895184" cy="179483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pH</a:t>
            </a:r>
            <a:endParaRPr lang="en-US" sz="1100" noProof="1"/>
          </a:p>
        </p:txBody>
      </p:sp>
      <p:sp>
        <p:nvSpPr>
          <p:cNvPr id="345" name="Process 344"/>
          <p:cNvSpPr/>
          <p:nvPr/>
        </p:nvSpPr>
        <p:spPr>
          <a:xfrm>
            <a:off x="3519550" y="4844366"/>
            <a:ext cx="889961" cy="228371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spsarea</a:t>
            </a:r>
            <a:endParaRPr lang="en-US" sz="1100" noProof="1"/>
          </a:p>
        </p:txBody>
      </p:sp>
      <p:sp>
        <p:nvSpPr>
          <p:cNvPr id="358" name="Card 357"/>
          <p:cNvSpPr/>
          <p:nvPr/>
        </p:nvSpPr>
        <p:spPr>
          <a:xfrm>
            <a:off x="3551701" y="6351949"/>
            <a:ext cx="872261" cy="224538"/>
          </a:xfrm>
          <a:prstGeom prst="flowChartPunchedCard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b="1" noProof="1" smtClean="0"/>
              <a:t>solmod_id</a:t>
            </a:r>
            <a:endParaRPr lang="en-US" sz="1100" b="1" noProof="1"/>
          </a:p>
        </p:txBody>
      </p:sp>
      <p:sp>
        <p:nvSpPr>
          <p:cNvPr id="359" name="Card 358"/>
          <p:cNvSpPr/>
          <p:nvPr/>
        </p:nvSpPr>
        <p:spPr>
          <a:xfrm>
            <a:off x="3565766" y="6588468"/>
            <a:ext cx="859342" cy="224538"/>
          </a:xfrm>
          <a:prstGeom prst="flowChartPunchedCard">
            <a:avLst/>
          </a:prstGeom>
          <a:solidFill>
            <a:schemeClr val="accent2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b="1" noProof="1" smtClean="0"/>
              <a:t>kinmod_id</a:t>
            </a:r>
            <a:endParaRPr lang="en-US" sz="1100" b="1" noProof="1"/>
          </a:p>
        </p:txBody>
      </p:sp>
      <p:sp>
        <p:nvSpPr>
          <p:cNvPr id="360" name="Card 359"/>
          <p:cNvSpPr/>
          <p:nvPr/>
        </p:nvSpPr>
        <p:spPr>
          <a:xfrm>
            <a:off x="3560225" y="6811499"/>
            <a:ext cx="864429" cy="224538"/>
          </a:xfrm>
          <a:prstGeom prst="flowChartPunchedCard">
            <a:avLst/>
          </a:prstGeom>
          <a:solidFill>
            <a:schemeClr val="bg2">
              <a:lumMod val="50000"/>
            </a:schemeClr>
          </a:solidFill>
          <a:ln w="1270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b="1" noProof="1" smtClean="0"/>
              <a:t>sorpmod_id</a:t>
            </a:r>
            <a:endParaRPr lang="en-US" sz="1100" b="1" noProof="1"/>
          </a:p>
        </p:txBody>
      </p:sp>
      <p:sp>
        <p:nvSpPr>
          <p:cNvPr id="367" name="Predefined Process 366"/>
          <p:cNvSpPr/>
          <p:nvPr/>
        </p:nvSpPr>
        <p:spPr>
          <a:xfrm>
            <a:off x="5126003" y="7376454"/>
            <a:ext cx="886192" cy="219836"/>
          </a:xfrm>
          <a:prstGeom prst="flowChartPredefinedProcess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b="1" noProof="1" smtClean="0"/>
              <a:t>solmod_id</a:t>
            </a:r>
            <a:endParaRPr lang="en-US" sz="1100" b="1" noProof="1"/>
          </a:p>
        </p:txBody>
      </p:sp>
      <p:sp>
        <p:nvSpPr>
          <p:cNvPr id="384" name="Alternate Process 383"/>
          <p:cNvSpPr/>
          <p:nvPr/>
        </p:nvSpPr>
        <p:spPr>
          <a:xfrm>
            <a:off x="5141689" y="3207471"/>
            <a:ext cx="857201" cy="225919"/>
          </a:xfrm>
          <a:prstGeom prst="flowChartAlternate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spcCol="0" rtlCol="0" anchor="ctr"/>
          <a:lstStyle/>
          <a:p>
            <a:pPr algn="ctr"/>
            <a:r>
              <a:rPr lang="en-US" sz="1100" b="1" noProof="1" smtClean="0"/>
              <a:t>tdset_dcomp</a:t>
            </a:r>
            <a:endParaRPr lang="en-US" sz="1100" b="1" noProof="1"/>
          </a:p>
        </p:txBody>
      </p:sp>
      <p:sp>
        <p:nvSpPr>
          <p:cNvPr id="387" name="Process 386"/>
          <p:cNvSpPr/>
          <p:nvPr/>
        </p:nvSpPr>
        <p:spPr>
          <a:xfrm>
            <a:off x="5141687" y="3966965"/>
            <a:ext cx="857201" cy="195550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gTP</a:t>
            </a:r>
            <a:endParaRPr lang="en-US" sz="1100" noProof="1"/>
          </a:p>
        </p:txBody>
      </p:sp>
      <p:sp>
        <p:nvSpPr>
          <p:cNvPr id="404" name="Process 403"/>
          <p:cNvSpPr/>
          <p:nvPr/>
        </p:nvSpPr>
        <p:spPr>
          <a:xfrm>
            <a:off x="5141686" y="4151415"/>
            <a:ext cx="857201" cy="195550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/>
              <a:t>h</a:t>
            </a:r>
            <a:r>
              <a:rPr lang="en-US" sz="1100" noProof="1" smtClean="0"/>
              <a:t>TP</a:t>
            </a:r>
            <a:endParaRPr lang="en-US" sz="1100" noProof="1"/>
          </a:p>
        </p:txBody>
      </p:sp>
      <p:sp>
        <p:nvSpPr>
          <p:cNvPr id="405" name="Process 404"/>
          <p:cNvSpPr/>
          <p:nvPr/>
        </p:nvSpPr>
        <p:spPr>
          <a:xfrm>
            <a:off x="5141698" y="4343273"/>
            <a:ext cx="857201" cy="195550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/>
              <a:t>s</a:t>
            </a:r>
            <a:r>
              <a:rPr lang="en-US" sz="1100" noProof="1" smtClean="0"/>
              <a:t>TP</a:t>
            </a:r>
            <a:endParaRPr lang="en-US" sz="1100" noProof="1"/>
          </a:p>
        </p:txBody>
      </p:sp>
      <p:sp>
        <p:nvSpPr>
          <p:cNvPr id="417" name="Process 416"/>
          <p:cNvSpPr/>
          <p:nvPr/>
        </p:nvSpPr>
        <p:spPr>
          <a:xfrm>
            <a:off x="5141686" y="4530422"/>
            <a:ext cx="857201" cy="195550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/>
              <a:t>v</a:t>
            </a:r>
            <a:r>
              <a:rPr lang="en-US" sz="1100" noProof="1" smtClean="0"/>
              <a:t>TP</a:t>
            </a:r>
            <a:endParaRPr lang="en-US" sz="1100" noProof="1"/>
          </a:p>
        </p:txBody>
      </p:sp>
      <p:sp>
        <p:nvSpPr>
          <p:cNvPr id="427" name="Process 426"/>
          <p:cNvSpPr/>
          <p:nvPr/>
        </p:nvSpPr>
        <p:spPr>
          <a:xfrm>
            <a:off x="5103688" y="1290903"/>
            <a:ext cx="882245" cy="216013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wtype</a:t>
            </a:r>
            <a:endParaRPr lang="en-US" sz="1100" noProof="1"/>
          </a:p>
        </p:txBody>
      </p:sp>
      <p:sp>
        <p:nvSpPr>
          <p:cNvPr id="430" name="Alternate Process 429"/>
          <p:cNvSpPr/>
          <p:nvPr/>
        </p:nvSpPr>
        <p:spPr>
          <a:xfrm>
            <a:off x="5103688" y="713990"/>
            <a:ext cx="882245" cy="210839"/>
          </a:xfrm>
          <a:prstGeom prst="flowChartAlternate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spcCol="0" rtlCol="0" anchor="ctr"/>
          <a:lstStyle/>
          <a:p>
            <a:pPr algn="ctr"/>
            <a:r>
              <a:rPr lang="en-US" sz="1100" b="1" noProof="1" smtClean="0"/>
              <a:t>waterparams</a:t>
            </a:r>
            <a:endParaRPr lang="en-US" sz="1100" b="1" noProof="1"/>
          </a:p>
        </p:txBody>
      </p:sp>
      <p:sp>
        <p:nvSpPr>
          <p:cNvPr id="431" name="Predefined Process 430"/>
          <p:cNvSpPr/>
          <p:nvPr/>
        </p:nvSpPr>
        <p:spPr>
          <a:xfrm>
            <a:off x="5103688" y="920636"/>
            <a:ext cx="882245" cy="211636"/>
          </a:xfrm>
          <a:prstGeom prst="flowChartPredefinedProcess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b="1" noProof="1" smtClean="0"/>
              <a:t>wpar_id</a:t>
            </a:r>
            <a:endParaRPr lang="en-US" sz="1100" b="1" noProof="1"/>
          </a:p>
        </p:txBody>
      </p:sp>
      <p:sp>
        <p:nvSpPr>
          <p:cNvPr id="433" name="Process 432"/>
          <p:cNvSpPr/>
          <p:nvPr/>
        </p:nvSpPr>
        <p:spPr>
          <a:xfrm>
            <a:off x="5103688" y="1503760"/>
            <a:ext cx="882245" cy="216013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wp01</a:t>
            </a:r>
            <a:endParaRPr lang="en-US" sz="1100" noProof="1"/>
          </a:p>
        </p:txBody>
      </p:sp>
      <p:sp>
        <p:nvSpPr>
          <p:cNvPr id="454" name="Process 453"/>
          <p:cNvSpPr/>
          <p:nvPr/>
        </p:nvSpPr>
        <p:spPr>
          <a:xfrm>
            <a:off x="5149192" y="6718905"/>
            <a:ext cx="882246" cy="185120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…</a:t>
            </a:r>
            <a:endParaRPr lang="en-US" sz="1100" noProof="1"/>
          </a:p>
        </p:txBody>
      </p:sp>
      <p:sp>
        <p:nvSpPr>
          <p:cNvPr id="750" name="Alternate Process 749"/>
          <p:cNvSpPr/>
          <p:nvPr/>
        </p:nvSpPr>
        <p:spPr>
          <a:xfrm>
            <a:off x="5126002" y="7142387"/>
            <a:ext cx="886191" cy="236003"/>
          </a:xfrm>
          <a:prstGeom prst="flowChartAlternate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spcCol="0" rtlCol="0" anchor="ctr"/>
          <a:lstStyle/>
          <a:p>
            <a:pPr algn="ctr"/>
            <a:r>
              <a:rPr lang="en-US" sz="1100" b="1" noProof="1"/>
              <a:t>s</a:t>
            </a:r>
            <a:r>
              <a:rPr lang="en-US" sz="1100" b="1" noProof="1" smtClean="0"/>
              <a:t>olmixmods</a:t>
            </a:r>
          </a:p>
        </p:txBody>
      </p:sp>
      <p:sp>
        <p:nvSpPr>
          <p:cNvPr id="762" name="Process 761"/>
          <p:cNvSpPr/>
          <p:nvPr/>
        </p:nvSpPr>
        <p:spPr>
          <a:xfrm>
            <a:off x="5126002" y="7737251"/>
            <a:ext cx="886192" cy="224538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ndcpar</a:t>
            </a:r>
            <a:endParaRPr lang="en-US" sz="1100" noProof="1"/>
          </a:p>
        </p:txBody>
      </p:sp>
      <p:sp>
        <p:nvSpPr>
          <p:cNvPr id="763" name="Process 762"/>
          <p:cNvSpPr/>
          <p:nvPr/>
        </p:nvSpPr>
        <p:spPr>
          <a:xfrm>
            <a:off x="5126002" y="7910870"/>
            <a:ext cx="886192" cy="224538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nintpar</a:t>
            </a:r>
            <a:endParaRPr lang="en-US" sz="1100" noProof="1"/>
          </a:p>
        </p:txBody>
      </p:sp>
      <p:sp>
        <p:nvSpPr>
          <p:cNvPr id="764" name="Process 763"/>
          <p:cNvSpPr/>
          <p:nvPr/>
        </p:nvSpPr>
        <p:spPr>
          <a:xfrm>
            <a:off x="5126002" y="8092667"/>
            <a:ext cx="886192" cy="224538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modpar1</a:t>
            </a:r>
            <a:endParaRPr lang="en-US" sz="1100" noProof="1"/>
          </a:p>
        </p:txBody>
      </p:sp>
      <p:sp>
        <p:nvSpPr>
          <p:cNvPr id="765" name="Card 764"/>
          <p:cNvSpPr/>
          <p:nvPr/>
        </p:nvSpPr>
        <p:spPr>
          <a:xfrm>
            <a:off x="5126003" y="8469995"/>
            <a:ext cx="886194" cy="152631"/>
          </a:xfrm>
          <a:prstGeom prst="flowChartPunchedCard">
            <a:avLst/>
          </a:prstGeom>
          <a:solidFill>
            <a:schemeClr val="accent4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/>
              <a:t>ucode</a:t>
            </a:r>
          </a:p>
        </p:txBody>
      </p:sp>
      <p:sp>
        <p:nvSpPr>
          <p:cNvPr id="772" name="Alternate Process 771"/>
          <p:cNvSpPr/>
          <p:nvPr/>
        </p:nvSpPr>
        <p:spPr>
          <a:xfrm>
            <a:off x="1984400" y="5578146"/>
            <a:ext cx="930442" cy="236003"/>
          </a:xfrm>
          <a:prstGeom prst="flowChartAlternate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spcCol="0" rtlCol="0" anchor="ctr"/>
          <a:lstStyle/>
          <a:p>
            <a:pPr algn="ctr"/>
            <a:r>
              <a:rPr lang="en-US" sz="1100" b="1" noProof="1"/>
              <a:t>s</a:t>
            </a:r>
            <a:r>
              <a:rPr lang="en-US" sz="1100" b="1" noProof="1" smtClean="0"/>
              <a:t>olmdcpars</a:t>
            </a:r>
          </a:p>
        </p:txBody>
      </p:sp>
      <p:sp>
        <p:nvSpPr>
          <p:cNvPr id="773" name="Card 772"/>
          <p:cNvSpPr/>
          <p:nvPr/>
        </p:nvSpPr>
        <p:spPr>
          <a:xfrm>
            <a:off x="1971589" y="6013369"/>
            <a:ext cx="930442" cy="192793"/>
          </a:xfrm>
          <a:prstGeom prst="flowChartPunchedCard">
            <a:avLst/>
          </a:prstGeom>
          <a:solidFill>
            <a:schemeClr val="accent1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b="1" noProof="1" smtClean="0"/>
              <a:t>phdc_id</a:t>
            </a:r>
            <a:endParaRPr lang="en-US" sz="1100" b="1" noProof="1"/>
          </a:p>
        </p:txBody>
      </p:sp>
      <p:cxnSp>
        <p:nvCxnSpPr>
          <p:cNvPr id="788" name="Elbow Connector 787"/>
          <p:cNvCxnSpPr>
            <a:stCxn id="367" idx="1"/>
            <a:endCxn id="358" idx="3"/>
          </p:cNvCxnSpPr>
          <p:nvPr/>
        </p:nvCxnSpPr>
        <p:spPr>
          <a:xfrm rot="10800000">
            <a:off x="4423963" y="6464218"/>
            <a:ext cx="702041" cy="1022154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6" name="Process 815"/>
          <p:cNvSpPr/>
          <p:nvPr/>
        </p:nvSpPr>
        <p:spPr>
          <a:xfrm>
            <a:off x="5126002" y="8612398"/>
            <a:ext cx="886192" cy="173683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legdcpar</a:t>
            </a:r>
            <a:endParaRPr lang="en-US" sz="1100" noProof="1"/>
          </a:p>
        </p:txBody>
      </p:sp>
      <p:sp>
        <p:nvSpPr>
          <p:cNvPr id="817" name="Process 816"/>
          <p:cNvSpPr/>
          <p:nvPr/>
        </p:nvSpPr>
        <p:spPr>
          <a:xfrm>
            <a:off x="5126002" y="8786081"/>
            <a:ext cx="886192" cy="173683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legintpar</a:t>
            </a:r>
            <a:endParaRPr lang="en-US" sz="1100" noProof="1"/>
          </a:p>
        </p:txBody>
      </p:sp>
      <p:sp>
        <p:nvSpPr>
          <p:cNvPr id="818" name="Process 817"/>
          <p:cNvSpPr/>
          <p:nvPr/>
        </p:nvSpPr>
        <p:spPr>
          <a:xfrm>
            <a:off x="5125999" y="8968137"/>
            <a:ext cx="886196" cy="16912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b="1" noProof="1"/>
              <a:t>b</a:t>
            </a:r>
            <a:r>
              <a:rPr lang="en-US" sz="1100" b="1" noProof="1" smtClean="0"/>
              <a:t>ibsor_id</a:t>
            </a:r>
            <a:endParaRPr lang="en-US" sz="1100" b="1" noProof="1"/>
          </a:p>
        </p:txBody>
      </p:sp>
      <p:sp>
        <p:nvSpPr>
          <p:cNvPr id="820" name="Process 819"/>
          <p:cNvSpPr/>
          <p:nvPr/>
        </p:nvSpPr>
        <p:spPr>
          <a:xfrm>
            <a:off x="1979515" y="6194101"/>
            <a:ext cx="917073" cy="189900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dcc01</a:t>
            </a:r>
            <a:endParaRPr lang="en-US" sz="1100" noProof="1"/>
          </a:p>
        </p:txBody>
      </p:sp>
      <p:sp>
        <p:nvSpPr>
          <p:cNvPr id="821" name="Process 820"/>
          <p:cNvSpPr/>
          <p:nvPr/>
        </p:nvSpPr>
        <p:spPr>
          <a:xfrm>
            <a:off x="1979519" y="6388108"/>
            <a:ext cx="917073" cy="198523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dcc02</a:t>
            </a:r>
            <a:endParaRPr lang="en-US" sz="1100" noProof="1"/>
          </a:p>
        </p:txBody>
      </p:sp>
      <p:sp>
        <p:nvSpPr>
          <p:cNvPr id="822" name="Process 821"/>
          <p:cNvSpPr/>
          <p:nvPr/>
        </p:nvSpPr>
        <p:spPr>
          <a:xfrm>
            <a:off x="1977491" y="6586631"/>
            <a:ext cx="911465" cy="182530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…</a:t>
            </a:r>
            <a:endParaRPr lang="en-US" sz="1100" noProof="1"/>
          </a:p>
        </p:txBody>
      </p:sp>
      <p:sp>
        <p:nvSpPr>
          <p:cNvPr id="843" name="Alternate Process 842"/>
          <p:cNvSpPr/>
          <p:nvPr/>
        </p:nvSpPr>
        <p:spPr>
          <a:xfrm>
            <a:off x="2008808" y="6994466"/>
            <a:ext cx="904039" cy="236003"/>
          </a:xfrm>
          <a:prstGeom prst="flowChartAlternate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spcCol="0" rtlCol="0" anchor="ctr"/>
          <a:lstStyle/>
          <a:p>
            <a:pPr algn="ctr"/>
            <a:r>
              <a:rPr lang="en-US" sz="1100" b="1" noProof="1" smtClean="0"/>
              <a:t>solmintpars</a:t>
            </a:r>
            <a:endParaRPr lang="en-US" sz="1100" b="1" noProof="1"/>
          </a:p>
        </p:txBody>
      </p:sp>
      <p:sp>
        <p:nvSpPr>
          <p:cNvPr id="845" name="Card 844"/>
          <p:cNvSpPr/>
          <p:nvPr/>
        </p:nvSpPr>
        <p:spPr>
          <a:xfrm>
            <a:off x="2008633" y="7438513"/>
            <a:ext cx="910188" cy="221846"/>
          </a:xfrm>
          <a:prstGeom prst="flowChartPunchedCard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b="1" noProof="1" smtClean="0"/>
              <a:t>phase_id</a:t>
            </a:r>
            <a:endParaRPr lang="en-US" sz="1100" b="1" noProof="1"/>
          </a:p>
        </p:txBody>
      </p:sp>
      <p:sp>
        <p:nvSpPr>
          <p:cNvPr id="846" name="Process 845"/>
          <p:cNvSpPr/>
          <p:nvPr/>
        </p:nvSpPr>
        <p:spPr>
          <a:xfrm>
            <a:off x="2017191" y="8620807"/>
            <a:ext cx="903604" cy="181685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ipc01</a:t>
            </a:r>
            <a:endParaRPr lang="en-US" sz="1100" noProof="1"/>
          </a:p>
        </p:txBody>
      </p:sp>
      <p:sp>
        <p:nvSpPr>
          <p:cNvPr id="848" name="Process 847"/>
          <p:cNvSpPr/>
          <p:nvPr/>
        </p:nvSpPr>
        <p:spPr>
          <a:xfrm>
            <a:off x="2017191" y="8973678"/>
            <a:ext cx="905317" cy="166392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…</a:t>
            </a:r>
            <a:endParaRPr lang="en-US" sz="1100" noProof="1"/>
          </a:p>
        </p:txBody>
      </p:sp>
      <p:sp>
        <p:nvSpPr>
          <p:cNvPr id="849" name="Predefined Process 848"/>
          <p:cNvSpPr/>
          <p:nvPr/>
        </p:nvSpPr>
        <p:spPr>
          <a:xfrm>
            <a:off x="2011705" y="4467622"/>
            <a:ext cx="903053" cy="211636"/>
          </a:xfrm>
          <a:prstGeom prst="flowChartPredefinedProcess">
            <a:avLst/>
          </a:prstGeom>
          <a:solidFill>
            <a:schemeClr val="accent1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b="1" noProof="1" smtClean="0"/>
              <a:t>phdc_id</a:t>
            </a:r>
            <a:endParaRPr lang="en-US" sz="1100" b="1" noProof="1"/>
          </a:p>
        </p:txBody>
      </p:sp>
      <p:sp>
        <p:nvSpPr>
          <p:cNvPr id="851" name="Predefined Process 850"/>
          <p:cNvSpPr/>
          <p:nvPr/>
        </p:nvSpPr>
        <p:spPr>
          <a:xfrm>
            <a:off x="2016086" y="7223719"/>
            <a:ext cx="897448" cy="211636"/>
          </a:xfrm>
          <a:prstGeom prst="flowChartPredefinedProcess">
            <a:avLst/>
          </a:prstGeom>
          <a:solidFill>
            <a:schemeClr val="tx2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b="1" noProof="1" smtClean="0">
                <a:solidFill>
                  <a:srgbClr val="FFFF00"/>
                </a:solidFill>
              </a:rPr>
              <a:t>intpar_id</a:t>
            </a:r>
            <a:endParaRPr lang="en-US" sz="1100" b="1" noProof="1">
              <a:solidFill>
                <a:srgbClr val="FFFF00"/>
              </a:solidFill>
            </a:endParaRPr>
          </a:p>
        </p:txBody>
      </p:sp>
      <p:sp>
        <p:nvSpPr>
          <p:cNvPr id="856" name="Process 855"/>
          <p:cNvSpPr/>
          <p:nvPr/>
        </p:nvSpPr>
        <p:spPr>
          <a:xfrm>
            <a:off x="2008546" y="7674013"/>
            <a:ext cx="913273" cy="177785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iptype</a:t>
            </a:r>
            <a:endParaRPr lang="en-US" sz="1100" noProof="1"/>
          </a:p>
        </p:txBody>
      </p:sp>
      <p:sp>
        <p:nvSpPr>
          <p:cNvPr id="876" name="Process 875"/>
          <p:cNvSpPr/>
          <p:nvPr/>
        </p:nvSpPr>
        <p:spPr>
          <a:xfrm>
            <a:off x="2017187" y="2748748"/>
            <a:ext cx="897205" cy="191184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xsite</a:t>
            </a:r>
            <a:endParaRPr lang="en-US" sz="1100" noProof="1"/>
          </a:p>
        </p:txBody>
      </p:sp>
      <p:sp>
        <p:nvSpPr>
          <p:cNvPr id="878" name="Alternate Process 877"/>
          <p:cNvSpPr/>
          <p:nvPr/>
        </p:nvSpPr>
        <p:spPr>
          <a:xfrm>
            <a:off x="1999387" y="1719240"/>
            <a:ext cx="897205" cy="203460"/>
          </a:xfrm>
          <a:prstGeom prst="flowChartAlternate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spcCol="0" rtlCol="0" anchor="ctr"/>
          <a:lstStyle/>
          <a:p>
            <a:pPr algn="ctr"/>
            <a:r>
              <a:rPr lang="en-US" sz="1100" b="1" noProof="1" smtClean="0"/>
              <a:t>moieties</a:t>
            </a:r>
            <a:endParaRPr lang="en-US" sz="1100" b="1" noProof="1"/>
          </a:p>
        </p:txBody>
      </p:sp>
      <p:sp>
        <p:nvSpPr>
          <p:cNvPr id="879" name="Predefined Process 878"/>
          <p:cNvSpPr/>
          <p:nvPr/>
        </p:nvSpPr>
        <p:spPr>
          <a:xfrm>
            <a:off x="2007355" y="1902692"/>
            <a:ext cx="896719" cy="219836"/>
          </a:xfrm>
          <a:prstGeom prst="flowChartPredefinedProcess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b="1" noProof="1" smtClean="0"/>
              <a:t>moiet_id</a:t>
            </a:r>
            <a:endParaRPr lang="en-US" sz="1100" b="1" noProof="1"/>
          </a:p>
        </p:txBody>
      </p:sp>
      <p:sp>
        <p:nvSpPr>
          <p:cNvPr id="880" name="Process 879"/>
          <p:cNvSpPr/>
          <p:nvPr/>
        </p:nvSpPr>
        <p:spPr>
          <a:xfrm>
            <a:off x="2017189" y="2549246"/>
            <a:ext cx="897200" cy="199501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name</a:t>
            </a:r>
            <a:endParaRPr lang="en-US" sz="1100" noProof="1"/>
          </a:p>
        </p:txBody>
      </p:sp>
      <p:sp>
        <p:nvSpPr>
          <p:cNvPr id="881" name="Card 880"/>
          <p:cNvSpPr/>
          <p:nvPr/>
        </p:nvSpPr>
        <p:spPr>
          <a:xfrm>
            <a:off x="2006686" y="2122803"/>
            <a:ext cx="901449" cy="226250"/>
          </a:xfrm>
          <a:prstGeom prst="flowChartPunchedCard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b="1" noProof="1" smtClean="0"/>
              <a:t>comp_id</a:t>
            </a:r>
            <a:endParaRPr lang="en-US" sz="1100" b="1" noProof="1"/>
          </a:p>
        </p:txBody>
      </p:sp>
      <p:sp>
        <p:nvSpPr>
          <p:cNvPr id="894" name="Card 893"/>
          <p:cNvSpPr/>
          <p:nvPr/>
        </p:nvSpPr>
        <p:spPr>
          <a:xfrm>
            <a:off x="2006686" y="2349053"/>
            <a:ext cx="901449" cy="221846"/>
          </a:xfrm>
          <a:prstGeom prst="flowChartPunchedCard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b="1" noProof="1" smtClean="0"/>
              <a:t>phase_id</a:t>
            </a:r>
            <a:endParaRPr lang="en-US" sz="1100" b="1" noProof="1"/>
          </a:p>
        </p:txBody>
      </p:sp>
      <p:cxnSp>
        <p:nvCxnSpPr>
          <p:cNvPr id="901" name="Elbow Connector 900"/>
          <p:cNvCxnSpPr>
            <a:stCxn id="8" idx="3"/>
            <a:endCxn id="108" idx="3"/>
          </p:cNvCxnSpPr>
          <p:nvPr/>
        </p:nvCxnSpPr>
        <p:spPr>
          <a:xfrm flipH="1" flipV="1">
            <a:off x="4409489" y="1215941"/>
            <a:ext cx="927" cy="1023863"/>
          </a:xfrm>
          <a:prstGeom prst="bentConnector3">
            <a:avLst>
              <a:gd name="adj1" fmla="val -24660194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7" name="Alternate Process 906"/>
          <p:cNvSpPr/>
          <p:nvPr/>
        </p:nvSpPr>
        <p:spPr>
          <a:xfrm>
            <a:off x="2007666" y="3135884"/>
            <a:ext cx="907092" cy="226920"/>
          </a:xfrm>
          <a:prstGeom prst="flowChartAlternate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spcCol="0" rtlCol="0" anchor="ctr"/>
          <a:lstStyle/>
          <a:p>
            <a:pPr algn="ctr"/>
            <a:r>
              <a:rPr lang="en-US" sz="1100" b="1" noProof="1" smtClean="0"/>
              <a:t>dc_moiet</a:t>
            </a:r>
            <a:endParaRPr lang="en-US" sz="1100" b="1" noProof="1"/>
          </a:p>
        </p:txBody>
      </p:sp>
      <p:sp>
        <p:nvSpPr>
          <p:cNvPr id="908" name="Card 907"/>
          <p:cNvSpPr/>
          <p:nvPr/>
        </p:nvSpPr>
        <p:spPr>
          <a:xfrm>
            <a:off x="2007666" y="3564815"/>
            <a:ext cx="907092" cy="193834"/>
          </a:xfrm>
          <a:prstGeom prst="flowChartPunchedCard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b="1" noProof="1" smtClean="0"/>
              <a:t>moiet_id</a:t>
            </a:r>
            <a:endParaRPr lang="en-US" sz="1100" b="1" noProof="1"/>
          </a:p>
        </p:txBody>
      </p:sp>
      <p:sp>
        <p:nvSpPr>
          <p:cNvPr id="910" name="Process 909"/>
          <p:cNvSpPr/>
          <p:nvPr/>
        </p:nvSpPr>
        <p:spPr>
          <a:xfrm>
            <a:off x="2007666" y="3763573"/>
            <a:ext cx="907092" cy="240602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occnum</a:t>
            </a:r>
            <a:endParaRPr lang="en-US" sz="1100" noProof="1"/>
          </a:p>
        </p:txBody>
      </p:sp>
      <p:cxnSp>
        <p:nvCxnSpPr>
          <p:cNvPr id="911" name="Elbow Connector 910"/>
          <p:cNvCxnSpPr>
            <a:stCxn id="879" idx="3"/>
            <a:endCxn id="908" idx="3"/>
          </p:cNvCxnSpPr>
          <p:nvPr/>
        </p:nvCxnSpPr>
        <p:spPr>
          <a:xfrm>
            <a:off x="2904074" y="2012610"/>
            <a:ext cx="10684" cy="1649122"/>
          </a:xfrm>
          <a:prstGeom prst="bentConnector3">
            <a:avLst>
              <a:gd name="adj1" fmla="val 2239648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5" name="Card 924"/>
          <p:cNvSpPr/>
          <p:nvPr/>
        </p:nvSpPr>
        <p:spPr>
          <a:xfrm>
            <a:off x="2015820" y="7851798"/>
            <a:ext cx="906688" cy="193834"/>
          </a:xfrm>
          <a:prstGeom prst="flowChartPunchedCard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b="1" noProof="1" smtClean="0"/>
              <a:t>moiet_id1</a:t>
            </a:r>
            <a:endParaRPr lang="en-US" sz="1100" b="1" noProof="1"/>
          </a:p>
        </p:txBody>
      </p:sp>
      <p:sp>
        <p:nvSpPr>
          <p:cNvPr id="926" name="Alternate Process 925"/>
          <p:cNvSpPr/>
          <p:nvPr/>
        </p:nvSpPr>
        <p:spPr>
          <a:xfrm>
            <a:off x="2008361" y="4226308"/>
            <a:ext cx="909408" cy="241314"/>
          </a:xfrm>
          <a:prstGeom prst="flowChartAlternate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spcCol="0" rtlCol="0" anchor="ctr"/>
          <a:lstStyle/>
          <a:p>
            <a:pPr algn="ctr"/>
            <a:r>
              <a:rPr lang="en-US" sz="1100" b="1" noProof="1"/>
              <a:t>p</a:t>
            </a:r>
            <a:r>
              <a:rPr lang="en-US" sz="1100" b="1" noProof="1" smtClean="0"/>
              <a:t>hase_dcomp</a:t>
            </a:r>
            <a:endParaRPr lang="en-US" sz="1100" b="1" noProof="1"/>
          </a:p>
        </p:txBody>
      </p:sp>
      <p:sp>
        <p:nvSpPr>
          <p:cNvPr id="947" name="Card 946"/>
          <p:cNvSpPr/>
          <p:nvPr/>
        </p:nvSpPr>
        <p:spPr>
          <a:xfrm>
            <a:off x="2007666" y="8046780"/>
            <a:ext cx="906688" cy="193834"/>
          </a:xfrm>
          <a:prstGeom prst="flowChartPunchedCard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b="1" noProof="1" smtClean="0"/>
              <a:t>moiet_id2</a:t>
            </a:r>
            <a:endParaRPr lang="en-US" sz="1100" b="1" noProof="1"/>
          </a:p>
        </p:txBody>
      </p:sp>
      <p:sp>
        <p:nvSpPr>
          <p:cNvPr id="948" name="Card 947"/>
          <p:cNvSpPr/>
          <p:nvPr/>
        </p:nvSpPr>
        <p:spPr>
          <a:xfrm>
            <a:off x="2015820" y="8240614"/>
            <a:ext cx="906688" cy="193834"/>
          </a:xfrm>
          <a:prstGeom prst="flowChartPunchedCard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b="1" noProof="1" smtClean="0"/>
              <a:t>moiet_id3</a:t>
            </a:r>
            <a:endParaRPr lang="en-US" sz="1100" b="1" noProof="1"/>
          </a:p>
        </p:txBody>
      </p:sp>
      <p:sp>
        <p:nvSpPr>
          <p:cNvPr id="955" name="Card 954"/>
          <p:cNvSpPr/>
          <p:nvPr/>
        </p:nvSpPr>
        <p:spPr>
          <a:xfrm>
            <a:off x="1998426" y="3353994"/>
            <a:ext cx="917187" cy="210821"/>
          </a:xfrm>
          <a:prstGeom prst="flowChartPunchedCard">
            <a:avLst/>
          </a:prstGeom>
          <a:solidFill>
            <a:schemeClr val="accent1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b="1" noProof="1" smtClean="0"/>
              <a:t>phdc_id</a:t>
            </a:r>
            <a:endParaRPr lang="en-US" sz="1100" b="1" noProof="1"/>
          </a:p>
        </p:txBody>
      </p:sp>
      <p:cxnSp>
        <p:nvCxnSpPr>
          <p:cNvPr id="956" name="Elbow Connector 955"/>
          <p:cNvCxnSpPr>
            <a:stCxn id="849" idx="1"/>
            <a:endCxn id="955" idx="1"/>
          </p:cNvCxnSpPr>
          <p:nvPr/>
        </p:nvCxnSpPr>
        <p:spPr>
          <a:xfrm rot="10800000">
            <a:off x="1998427" y="3459406"/>
            <a:ext cx="13279" cy="1114035"/>
          </a:xfrm>
          <a:prstGeom prst="bentConnector3">
            <a:avLst>
              <a:gd name="adj1" fmla="val 1247677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6" name="Alternate Process 965"/>
          <p:cNvSpPr/>
          <p:nvPr/>
        </p:nvSpPr>
        <p:spPr>
          <a:xfrm>
            <a:off x="468376" y="6769161"/>
            <a:ext cx="926638" cy="203460"/>
          </a:xfrm>
          <a:prstGeom prst="flowChartAlternateProcess">
            <a:avLst/>
          </a:prstGeom>
          <a:ln w="1270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spcCol="0" rtlCol="0" anchor="ctr"/>
          <a:lstStyle/>
          <a:p>
            <a:pPr algn="ctr"/>
            <a:r>
              <a:rPr lang="en-US" sz="1100" b="1" noProof="1" smtClean="0"/>
              <a:t>cppparams</a:t>
            </a:r>
            <a:endParaRPr lang="en-US" sz="1100" b="1" noProof="1"/>
          </a:p>
        </p:txBody>
      </p:sp>
      <p:sp>
        <p:nvSpPr>
          <p:cNvPr id="967" name="Alternate Process 966"/>
          <p:cNvSpPr/>
          <p:nvPr/>
        </p:nvSpPr>
        <p:spPr>
          <a:xfrm>
            <a:off x="456682" y="7086662"/>
            <a:ext cx="926638" cy="203460"/>
          </a:xfrm>
          <a:prstGeom prst="flowChartAlternateProcess">
            <a:avLst/>
          </a:prstGeom>
          <a:ln w="1270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spcCol="0" rtlCol="0" anchor="ctr"/>
          <a:lstStyle/>
          <a:p>
            <a:pPr algn="ctr"/>
            <a:r>
              <a:rPr lang="en-US" sz="1100" b="1" noProof="1" smtClean="0"/>
              <a:t>vmparams</a:t>
            </a:r>
            <a:endParaRPr lang="en-US" sz="1100" b="1" noProof="1"/>
          </a:p>
        </p:txBody>
      </p:sp>
      <p:sp>
        <p:nvSpPr>
          <p:cNvPr id="968" name="Alternate Process 967"/>
          <p:cNvSpPr/>
          <p:nvPr/>
        </p:nvSpPr>
        <p:spPr>
          <a:xfrm>
            <a:off x="456682" y="7405539"/>
            <a:ext cx="926638" cy="223139"/>
          </a:xfrm>
          <a:prstGeom prst="flowChartAlternateProcess">
            <a:avLst/>
          </a:prstGeom>
          <a:ln w="1270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spcCol="0" rtlCol="0" anchor="ctr"/>
          <a:lstStyle/>
          <a:p>
            <a:pPr algn="ctr"/>
            <a:r>
              <a:rPr lang="en-US" sz="1100" b="1" noProof="1" smtClean="0"/>
              <a:t>hkfparams</a:t>
            </a:r>
            <a:endParaRPr lang="en-US" sz="1100" b="1" noProof="1"/>
          </a:p>
        </p:txBody>
      </p:sp>
      <p:sp>
        <p:nvSpPr>
          <p:cNvPr id="969" name="Alternate Process 968"/>
          <p:cNvSpPr/>
          <p:nvPr/>
        </p:nvSpPr>
        <p:spPr>
          <a:xfrm>
            <a:off x="456682" y="7738747"/>
            <a:ext cx="926638" cy="203460"/>
          </a:xfrm>
          <a:prstGeom prst="flowChartAlternateProcess">
            <a:avLst/>
          </a:prstGeom>
          <a:ln w="1270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spcCol="0" rtlCol="0" anchor="ctr"/>
          <a:lstStyle/>
          <a:p>
            <a:pPr algn="ctr"/>
            <a:r>
              <a:rPr lang="en-US" sz="1100" b="1" noProof="1" smtClean="0"/>
              <a:t>eosparams</a:t>
            </a:r>
            <a:endParaRPr lang="en-US" sz="1100" b="1" noProof="1"/>
          </a:p>
        </p:txBody>
      </p:sp>
      <p:sp>
        <p:nvSpPr>
          <p:cNvPr id="970" name="Process 969"/>
          <p:cNvSpPr/>
          <p:nvPr/>
        </p:nvSpPr>
        <p:spPr>
          <a:xfrm>
            <a:off x="3543177" y="7702048"/>
            <a:ext cx="880200" cy="205051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ktype</a:t>
            </a:r>
            <a:endParaRPr lang="en-US" sz="1100" noProof="1"/>
          </a:p>
        </p:txBody>
      </p:sp>
      <p:sp>
        <p:nvSpPr>
          <p:cNvPr id="971" name="Predefined Process 970"/>
          <p:cNvSpPr/>
          <p:nvPr/>
        </p:nvSpPr>
        <p:spPr>
          <a:xfrm>
            <a:off x="3543177" y="7488055"/>
            <a:ext cx="880200" cy="219836"/>
          </a:xfrm>
          <a:prstGeom prst="flowChartPredefinedProcess">
            <a:avLst/>
          </a:prstGeom>
          <a:solidFill>
            <a:schemeClr val="accent2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b="1" noProof="1" smtClean="0"/>
              <a:t>kinmod_id</a:t>
            </a:r>
            <a:endParaRPr lang="en-US" sz="1100" b="1" noProof="1"/>
          </a:p>
        </p:txBody>
      </p:sp>
      <p:sp>
        <p:nvSpPr>
          <p:cNvPr id="972" name="Alternate Process 971"/>
          <p:cNvSpPr/>
          <p:nvPr/>
        </p:nvSpPr>
        <p:spPr>
          <a:xfrm>
            <a:off x="3543176" y="7252052"/>
            <a:ext cx="880199" cy="236003"/>
          </a:xfrm>
          <a:prstGeom prst="flowChartAlternateProcess">
            <a:avLst/>
          </a:prstGeom>
          <a:ln w="1270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spcCol="0" rtlCol="0" anchor="ctr"/>
          <a:lstStyle/>
          <a:p>
            <a:pPr algn="ctr"/>
            <a:r>
              <a:rPr lang="en-US" sz="1100" b="1" noProof="1" smtClean="0"/>
              <a:t>kinmetmods</a:t>
            </a:r>
          </a:p>
        </p:txBody>
      </p:sp>
      <p:sp>
        <p:nvSpPr>
          <p:cNvPr id="973" name="Process 972"/>
          <p:cNvSpPr/>
          <p:nvPr/>
        </p:nvSpPr>
        <p:spPr>
          <a:xfrm>
            <a:off x="3543176" y="7908196"/>
            <a:ext cx="880200" cy="198153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ndcpar</a:t>
            </a:r>
            <a:endParaRPr lang="en-US" sz="1100" noProof="1"/>
          </a:p>
        </p:txBody>
      </p:sp>
      <p:sp>
        <p:nvSpPr>
          <p:cNvPr id="974" name="Process 973"/>
          <p:cNvSpPr/>
          <p:nvPr/>
        </p:nvSpPr>
        <p:spPr>
          <a:xfrm>
            <a:off x="3543233" y="8089019"/>
            <a:ext cx="880200" cy="198153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nphpar</a:t>
            </a:r>
            <a:endParaRPr lang="en-US" sz="1100" noProof="1"/>
          </a:p>
        </p:txBody>
      </p:sp>
      <p:sp>
        <p:nvSpPr>
          <p:cNvPr id="977" name="Process 976"/>
          <p:cNvSpPr/>
          <p:nvPr/>
        </p:nvSpPr>
        <p:spPr>
          <a:xfrm>
            <a:off x="3530216" y="8429564"/>
            <a:ext cx="880200" cy="179180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legdcpar</a:t>
            </a:r>
            <a:endParaRPr lang="en-US" sz="1100" noProof="1"/>
          </a:p>
        </p:txBody>
      </p:sp>
      <p:sp>
        <p:nvSpPr>
          <p:cNvPr id="978" name="Process 977"/>
          <p:cNvSpPr/>
          <p:nvPr/>
        </p:nvSpPr>
        <p:spPr>
          <a:xfrm>
            <a:off x="3525886" y="8611885"/>
            <a:ext cx="880200" cy="179180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legphpar</a:t>
            </a:r>
            <a:endParaRPr lang="en-US" sz="1100" noProof="1"/>
          </a:p>
        </p:txBody>
      </p:sp>
      <p:sp>
        <p:nvSpPr>
          <p:cNvPr id="979" name="Process 978"/>
          <p:cNvSpPr/>
          <p:nvPr/>
        </p:nvSpPr>
        <p:spPr>
          <a:xfrm>
            <a:off x="3525886" y="8792895"/>
            <a:ext cx="880204" cy="174473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comment</a:t>
            </a:r>
            <a:endParaRPr lang="en-US" sz="1100" noProof="1"/>
          </a:p>
        </p:txBody>
      </p:sp>
      <p:sp>
        <p:nvSpPr>
          <p:cNvPr id="983" name="Predefined Process 982"/>
          <p:cNvSpPr/>
          <p:nvPr/>
        </p:nvSpPr>
        <p:spPr>
          <a:xfrm>
            <a:off x="5153398" y="3426782"/>
            <a:ext cx="847297" cy="187365"/>
          </a:xfrm>
          <a:prstGeom prst="flowChartPredefinedProcess">
            <a:avLst/>
          </a:prstGeom>
          <a:solidFill>
            <a:srgbClr val="FFFF0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b="1" noProof="1" smtClean="0"/>
              <a:t>tdata_id</a:t>
            </a:r>
            <a:endParaRPr lang="en-US" sz="1100" b="1" noProof="1"/>
          </a:p>
        </p:txBody>
      </p:sp>
      <p:sp>
        <p:nvSpPr>
          <p:cNvPr id="1065" name="Card 1064"/>
          <p:cNvSpPr/>
          <p:nvPr/>
        </p:nvSpPr>
        <p:spPr>
          <a:xfrm>
            <a:off x="9896794" y="3220940"/>
            <a:ext cx="905780" cy="211136"/>
          </a:xfrm>
          <a:prstGeom prst="flowChartPunchedCard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b="1" noProof="1" smtClean="0"/>
              <a:t>expds_id</a:t>
            </a:r>
            <a:endParaRPr lang="en-US" sz="1100" b="1" noProof="1"/>
          </a:p>
        </p:txBody>
      </p:sp>
      <p:sp>
        <p:nvSpPr>
          <p:cNvPr id="1142" name="Alternate Process 1141"/>
          <p:cNvSpPr/>
          <p:nvPr/>
        </p:nvSpPr>
        <p:spPr>
          <a:xfrm>
            <a:off x="6654047" y="5908129"/>
            <a:ext cx="898665" cy="193428"/>
          </a:xfrm>
          <a:prstGeom prst="flowChartAlternate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spcCol="0" rtlCol="0" anchor="ctr"/>
          <a:lstStyle/>
          <a:p>
            <a:pPr algn="ctr"/>
            <a:r>
              <a:rPr lang="en-US" sz="1100" b="1" noProof="1" smtClean="0"/>
              <a:t>pheqelsp</a:t>
            </a:r>
            <a:endParaRPr lang="en-US" sz="1100" b="1" noProof="1"/>
          </a:p>
        </p:txBody>
      </p:sp>
      <p:sp>
        <p:nvSpPr>
          <p:cNvPr id="1144" name="Process 1143"/>
          <p:cNvSpPr/>
          <p:nvPr/>
        </p:nvSpPr>
        <p:spPr>
          <a:xfrm>
            <a:off x="6654048" y="6877332"/>
            <a:ext cx="881528" cy="189618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amount</a:t>
            </a:r>
            <a:endParaRPr lang="en-US" sz="1100" noProof="1"/>
          </a:p>
        </p:txBody>
      </p:sp>
      <p:sp>
        <p:nvSpPr>
          <p:cNvPr id="1145" name="Process 1144"/>
          <p:cNvSpPr/>
          <p:nvPr/>
        </p:nvSpPr>
        <p:spPr>
          <a:xfrm>
            <a:off x="6654385" y="7079161"/>
            <a:ext cx="881528" cy="242641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concentration</a:t>
            </a:r>
            <a:endParaRPr lang="en-US" sz="1100" noProof="1"/>
          </a:p>
        </p:txBody>
      </p:sp>
      <p:sp>
        <p:nvSpPr>
          <p:cNvPr id="1146" name="Card 1145"/>
          <p:cNvSpPr/>
          <p:nvPr/>
        </p:nvSpPr>
        <p:spPr>
          <a:xfrm>
            <a:off x="6654048" y="6484809"/>
            <a:ext cx="881528" cy="202179"/>
          </a:xfrm>
          <a:prstGeom prst="flowChartPunchedCard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b="1" noProof="1" smtClean="0"/>
              <a:t>phase_id</a:t>
            </a:r>
            <a:endParaRPr lang="en-US" sz="1100" b="1" noProof="1"/>
          </a:p>
        </p:txBody>
      </p:sp>
      <p:sp>
        <p:nvSpPr>
          <p:cNvPr id="1147" name="Card 1146"/>
          <p:cNvSpPr/>
          <p:nvPr/>
        </p:nvSpPr>
        <p:spPr>
          <a:xfrm>
            <a:off x="6654048" y="6681370"/>
            <a:ext cx="881528" cy="202179"/>
          </a:xfrm>
          <a:prstGeom prst="flowChartPunchedCard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b="1" noProof="1" smtClean="0"/>
              <a:t>elem_id</a:t>
            </a:r>
            <a:endParaRPr lang="en-US" sz="1100" b="1" noProof="1"/>
          </a:p>
        </p:txBody>
      </p:sp>
      <p:sp>
        <p:nvSpPr>
          <p:cNvPr id="1148" name="Card 1147"/>
          <p:cNvSpPr/>
          <p:nvPr/>
        </p:nvSpPr>
        <p:spPr>
          <a:xfrm>
            <a:off x="6654048" y="6287214"/>
            <a:ext cx="881528" cy="202179"/>
          </a:xfrm>
          <a:prstGeom prst="flowChartPunchedCard">
            <a:avLst/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b="1" noProof="1" smtClean="0"/>
              <a:t>system_id</a:t>
            </a:r>
            <a:endParaRPr lang="en-US" sz="1100" b="1" noProof="1"/>
          </a:p>
        </p:txBody>
      </p:sp>
      <p:sp>
        <p:nvSpPr>
          <p:cNvPr id="1149" name="Alternate Process 1148"/>
          <p:cNvSpPr/>
          <p:nvPr/>
        </p:nvSpPr>
        <p:spPr>
          <a:xfrm>
            <a:off x="8465563" y="5262069"/>
            <a:ext cx="888998" cy="175538"/>
          </a:xfrm>
          <a:prstGeom prst="flowChartAlternate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spcCol="0" rtlCol="0" anchor="ctr"/>
          <a:lstStyle/>
          <a:p>
            <a:pPr algn="ctr"/>
            <a:r>
              <a:rPr lang="en-US" sz="1100" b="1" noProof="1" smtClean="0"/>
              <a:t>pheqel_exp</a:t>
            </a:r>
            <a:endParaRPr lang="en-US" sz="1100" b="1" noProof="1"/>
          </a:p>
        </p:txBody>
      </p:sp>
      <p:sp>
        <p:nvSpPr>
          <p:cNvPr id="1151" name="Process 1150"/>
          <p:cNvSpPr/>
          <p:nvPr/>
        </p:nvSpPr>
        <p:spPr>
          <a:xfrm>
            <a:off x="8465563" y="6316376"/>
            <a:ext cx="888998" cy="179414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amount</a:t>
            </a:r>
            <a:endParaRPr lang="en-US" sz="1100" noProof="1"/>
          </a:p>
        </p:txBody>
      </p:sp>
      <p:sp>
        <p:nvSpPr>
          <p:cNvPr id="1152" name="Process 1151"/>
          <p:cNvSpPr/>
          <p:nvPr/>
        </p:nvSpPr>
        <p:spPr>
          <a:xfrm>
            <a:off x="8466232" y="6506230"/>
            <a:ext cx="888998" cy="196291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concentration</a:t>
            </a:r>
            <a:endParaRPr lang="en-US" sz="1100" noProof="1"/>
          </a:p>
        </p:txBody>
      </p:sp>
      <p:cxnSp>
        <p:nvCxnSpPr>
          <p:cNvPr id="1156" name="Elbow Connector 1155"/>
          <p:cNvCxnSpPr>
            <a:stCxn id="304" idx="3"/>
            <a:endCxn id="1622" idx="1"/>
          </p:cNvCxnSpPr>
          <p:nvPr/>
        </p:nvCxnSpPr>
        <p:spPr>
          <a:xfrm flipV="1">
            <a:off x="10797578" y="3057567"/>
            <a:ext cx="578989" cy="1386284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6" name="Process 1195"/>
          <p:cNvSpPr/>
          <p:nvPr/>
        </p:nvSpPr>
        <p:spPr>
          <a:xfrm>
            <a:off x="8443421" y="4849732"/>
            <a:ext cx="888998" cy="185120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eerrors…</a:t>
            </a:r>
            <a:endParaRPr lang="en-US" sz="1100" noProof="1"/>
          </a:p>
        </p:txBody>
      </p:sp>
      <p:sp>
        <p:nvSpPr>
          <p:cNvPr id="1197" name="Process 1196"/>
          <p:cNvSpPr/>
          <p:nvPr/>
        </p:nvSpPr>
        <p:spPr>
          <a:xfrm>
            <a:off x="8457319" y="6711253"/>
            <a:ext cx="888998" cy="185120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eerror</a:t>
            </a:r>
            <a:endParaRPr lang="en-US" sz="1100" noProof="1"/>
          </a:p>
        </p:txBody>
      </p:sp>
      <p:sp>
        <p:nvSpPr>
          <p:cNvPr id="1206" name="Process 1205"/>
          <p:cNvSpPr/>
          <p:nvPr/>
        </p:nvSpPr>
        <p:spPr>
          <a:xfrm>
            <a:off x="8475263" y="8892532"/>
            <a:ext cx="888998" cy="185120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eerror</a:t>
            </a:r>
            <a:endParaRPr lang="en-US" sz="1100" noProof="1"/>
          </a:p>
        </p:txBody>
      </p:sp>
      <p:sp>
        <p:nvSpPr>
          <p:cNvPr id="1232" name="Process 1231"/>
          <p:cNvSpPr/>
          <p:nvPr/>
        </p:nvSpPr>
        <p:spPr>
          <a:xfrm>
            <a:off x="5126002" y="8282678"/>
            <a:ext cx="886192" cy="224538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modpar2</a:t>
            </a:r>
            <a:endParaRPr lang="en-US" sz="1100" noProof="1"/>
          </a:p>
        </p:txBody>
      </p:sp>
      <p:sp>
        <p:nvSpPr>
          <p:cNvPr id="1262" name="Alternate Process 1261"/>
          <p:cNvSpPr/>
          <p:nvPr/>
        </p:nvSpPr>
        <p:spPr>
          <a:xfrm>
            <a:off x="11380955" y="4328662"/>
            <a:ext cx="886161" cy="201760"/>
          </a:xfrm>
          <a:prstGeom prst="flowChartAlternate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spcCol="0" rtlCol="0" anchor="ctr"/>
          <a:lstStyle/>
          <a:p>
            <a:pPr algn="ctr"/>
            <a:r>
              <a:rPr lang="en-US" sz="1100" b="1" noProof="1" smtClean="0"/>
              <a:t>fitp_phase</a:t>
            </a:r>
            <a:endParaRPr lang="en-US" sz="1100" b="1" noProof="1"/>
          </a:p>
        </p:txBody>
      </p:sp>
      <p:sp>
        <p:nvSpPr>
          <p:cNvPr id="1263" name="Card 1262"/>
          <p:cNvSpPr/>
          <p:nvPr/>
        </p:nvSpPr>
        <p:spPr>
          <a:xfrm>
            <a:off x="11380874" y="4520110"/>
            <a:ext cx="886161" cy="195813"/>
          </a:xfrm>
          <a:prstGeom prst="flowChartPunchedCard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b="1" noProof="1" smtClean="0"/>
              <a:t>parset_id</a:t>
            </a:r>
            <a:endParaRPr lang="en-US" sz="1100" b="1" noProof="1"/>
          </a:p>
        </p:txBody>
      </p:sp>
      <p:sp>
        <p:nvSpPr>
          <p:cNvPr id="1265" name="Process 1264"/>
          <p:cNvSpPr/>
          <p:nvPr/>
        </p:nvSpPr>
        <p:spPr>
          <a:xfrm>
            <a:off x="11389418" y="4909594"/>
            <a:ext cx="886161" cy="183450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type</a:t>
            </a:r>
            <a:endParaRPr lang="en-US" sz="1100" noProof="1"/>
          </a:p>
        </p:txBody>
      </p:sp>
      <p:sp>
        <p:nvSpPr>
          <p:cNvPr id="1556" name="Process 1555"/>
          <p:cNvSpPr/>
          <p:nvPr/>
        </p:nvSpPr>
        <p:spPr>
          <a:xfrm>
            <a:off x="2017191" y="8799782"/>
            <a:ext cx="903604" cy="181685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Ipc02</a:t>
            </a:r>
          </a:p>
        </p:txBody>
      </p:sp>
      <p:sp>
        <p:nvSpPr>
          <p:cNvPr id="1557" name="Alternate Process 1556"/>
          <p:cNvSpPr/>
          <p:nvPr/>
        </p:nvSpPr>
        <p:spPr>
          <a:xfrm>
            <a:off x="448238" y="8936670"/>
            <a:ext cx="926638" cy="203460"/>
          </a:xfrm>
          <a:prstGeom prst="flowChartAlternateProcess">
            <a:avLst/>
          </a:prstGeom>
          <a:ln w="1270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spcCol="0" rtlCol="0" anchor="ctr"/>
          <a:lstStyle/>
          <a:p>
            <a:pPr algn="ctr"/>
            <a:r>
              <a:rPr lang="en-US" sz="1100" b="1" noProof="1" smtClean="0"/>
              <a:t>sorpmods</a:t>
            </a:r>
            <a:endParaRPr lang="en-US" sz="1100" b="1" noProof="1"/>
          </a:p>
        </p:txBody>
      </p:sp>
      <p:cxnSp>
        <p:nvCxnSpPr>
          <p:cNvPr id="1601" name="Straight Connector 1600"/>
          <p:cNvCxnSpPr/>
          <p:nvPr/>
        </p:nvCxnSpPr>
        <p:spPr>
          <a:xfrm>
            <a:off x="8001000" y="474133"/>
            <a:ext cx="0" cy="8779574"/>
          </a:xfrm>
          <a:prstGeom prst="line">
            <a:avLst/>
          </a:prstGeom>
          <a:ln>
            <a:solidFill>
              <a:srgbClr val="008000">
                <a:alpha val="27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1" name="Alternate Process 1620"/>
          <p:cNvSpPr/>
          <p:nvPr/>
        </p:nvSpPr>
        <p:spPr>
          <a:xfrm>
            <a:off x="11386978" y="2806132"/>
            <a:ext cx="894705" cy="174954"/>
          </a:xfrm>
          <a:prstGeom prst="flowChartAlternate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spcCol="0" rtlCol="0" anchor="ctr"/>
          <a:lstStyle/>
          <a:p>
            <a:pPr algn="ctr"/>
            <a:r>
              <a:rPr lang="en-US" sz="1100" b="1" noProof="1"/>
              <a:t>f</a:t>
            </a:r>
            <a:r>
              <a:rPr lang="en-US" sz="1100" b="1" noProof="1" smtClean="0"/>
              <a:t>itp_tdata</a:t>
            </a:r>
            <a:endParaRPr lang="en-US" sz="1100" b="1" noProof="1"/>
          </a:p>
        </p:txBody>
      </p:sp>
      <p:sp>
        <p:nvSpPr>
          <p:cNvPr id="1622" name="Card 1621"/>
          <p:cNvSpPr/>
          <p:nvPr/>
        </p:nvSpPr>
        <p:spPr>
          <a:xfrm>
            <a:off x="11376567" y="2972544"/>
            <a:ext cx="894705" cy="170046"/>
          </a:xfrm>
          <a:prstGeom prst="flowChartPunchedCard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b="1" noProof="1" smtClean="0"/>
              <a:t>parset _id</a:t>
            </a:r>
            <a:endParaRPr lang="en-US" sz="1100" b="1" noProof="1"/>
          </a:p>
        </p:txBody>
      </p:sp>
      <p:sp>
        <p:nvSpPr>
          <p:cNvPr id="1624" name="Process 1623"/>
          <p:cNvSpPr/>
          <p:nvPr/>
        </p:nvSpPr>
        <p:spPr>
          <a:xfrm>
            <a:off x="11386987" y="3333738"/>
            <a:ext cx="894705" cy="176471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type</a:t>
            </a:r>
            <a:endParaRPr lang="en-US" sz="1100" noProof="1"/>
          </a:p>
        </p:txBody>
      </p:sp>
      <p:sp>
        <p:nvSpPr>
          <p:cNvPr id="1625" name="Process 1624"/>
          <p:cNvSpPr/>
          <p:nvPr/>
        </p:nvSpPr>
        <p:spPr>
          <a:xfrm>
            <a:off x="11386987" y="3657076"/>
            <a:ext cx="894705" cy="141975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fitquant</a:t>
            </a:r>
            <a:endParaRPr lang="en-US" sz="1100" noProof="1"/>
          </a:p>
        </p:txBody>
      </p:sp>
      <p:sp>
        <p:nvSpPr>
          <p:cNvPr id="1627" name="Process 1626"/>
          <p:cNvSpPr/>
          <p:nvPr/>
        </p:nvSpPr>
        <p:spPr>
          <a:xfrm>
            <a:off x="11384713" y="3805405"/>
            <a:ext cx="894705" cy="144138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constr1</a:t>
            </a:r>
            <a:endParaRPr lang="en-US" sz="1100" noProof="1"/>
          </a:p>
        </p:txBody>
      </p:sp>
      <p:cxnSp>
        <p:nvCxnSpPr>
          <p:cNvPr id="1630" name="Elbow Connector 1629"/>
          <p:cNvCxnSpPr>
            <a:stCxn id="88" idx="3"/>
            <a:endCxn id="129" idx="1"/>
          </p:cNvCxnSpPr>
          <p:nvPr/>
        </p:nvCxnSpPr>
        <p:spPr>
          <a:xfrm>
            <a:off x="4411133" y="3332754"/>
            <a:ext cx="699220" cy="2325457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7" name="Elbow Connector 1636"/>
          <p:cNvCxnSpPr>
            <a:stCxn id="108" idx="1"/>
            <a:endCxn id="29" idx="3"/>
          </p:cNvCxnSpPr>
          <p:nvPr/>
        </p:nvCxnSpPr>
        <p:spPr>
          <a:xfrm rot="10800000">
            <a:off x="2919828" y="1043663"/>
            <a:ext cx="599722" cy="172279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1" name="Elbow Connector 1640"/>
          <p:cNvCxnSpPr>
            <a:stCxn id="849" idx="3"/>
            <a:endCxn id="773" idx="3"/>
          </p:cNvCxnSpPr>
          <p:nvPr/>
        </p:nvCxnSpPr>
        <p:spPr>
          <a:xfrm flipH="1">
            <a:off x="2902031" y="4573440"/>
            <a:ext cx="12727" cy="1536326"/>
          </a:xfrm>
          <a:prstGeom prst="bentConnector3">
            <a:avLst>
              <a:gd name="adj1" fmla="val -1796181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4" name="Elbow Connector 1643"/>
          <p:cNvCxnSpPr>
            <a:stCxn id="971" idx="3"/>
            <a:endCxn id="359" idx="3"/>
          </p:cNvCxnSpPr>
          <p:nvPr/>
        </p:nvCxnSpPr>
        <p:spPr>
          <a:xfrm flipV="1">
            <a:off x="4423377" y="6700737"/>
            <a:ext cx="1731" cy="897236"/>
          </a:xfrm>
          <a:prstGeom prst="bentConnector3">
            <a:avLst>
              <a:gd name="adj1" fmla="val 13306239"/>
            </a:avLst>
          </a:prstGeom>
          <a:ln w="12700">
            <a:prstDash val="dash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7" name="Elbow Connector 1646"/>
          <p:cNvCxnSpPr>
            <a:stCxn id="38" idx="1"/>
            <a:endCxn id="845" idx="3"/>
          </p:cNvCxnSpPr>
          <p:nvPr/>
        </p:nvCxnSpPr>
        <p:spPr>
          <a:xfrm rot="10800000" flipV="1">
            <a:off x="2918822" y="5648516"/>
            <a:ext cx="632881" cy="1900920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1" name="Elbow Connector 1650"/>
          <p:cNvCxnSpPr>
            <a:stCxn id="88" idx="3"/>
            <a:endCxn id="374" idx="1"/>
          </p:cNvCxnSpPr>
          <p:nvPr/>
        </p:nvCxnSpPr>
        <p:spPr>
          <a:xfrm flipV="1">
            <a:off x="4411133" y="2380824"/>
            <a:ext cx="677433" cy="951930"/>
          </a:xfrm>
          <a:prstGeom prst="bentConnector3">
            <a:avLst>
              <a:gd name="adj1" fmla="val 61248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7" name="Elbow Connector 1656"/>
          <p:cNvCxnSpPr>
            <a:stCxn id="125" idx="3"/>
            <a:endCxn id="228" idx="1"/>
          </p:cNvCxnSpPr>
          <p:nvPr/>
        </p:nvCxnSpPr>
        <p:spPr>
          <a:xfrm flipV="1">
            <a:off x="6008742" y="4234084"/>
            <a:ext cx="620854" cy="1199911"/>
          </a:xfrm>
          <a:prstGeom prst="bentConnector3">
            <a:avLst>
              <a:gd name="adj1" fmla="val 60910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0" name="Elbow Connector 1659"/>
          <p:cNvCxnSpPr>
            <a:stCxn id="125" idx="3"/>
            <a:endCxn id="145" idx="1"/>
          </p:cNvCxnSpPr>
          <p:nvPr/>
        </p:nvCxnSpPr>
        <p:spPr>
          <a:xfrm flipV="1">
            <a:off x="6008742" y="1246331"/>
            <a:ext cx="602756" cy="4187664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3" name="Elbow Connector 1662"/>
          <p:cNvCxnSpPr>
            <a:stCxn id="125" idx="3"/>
            <a:endCxn id="1148" idx="1"/>
          </p:cNvCxnSpPr>
          <p:nvPr/>
        </p:nvCxnSpPr>
        <p:spPr>
          <a:xfrm>
            <a:off x="6008742" y="5433995"/>
            <a:ext cx="645306" cy="954309"/>
          </a:xfrm>
          <a:prstGeom prst="bentConnector3">
            <a:avLst>
              <a:gd name="adj1" fmla="val 70993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6" name="Elbow Connector 1665"/>
          <p:cNvCxnSpPr>
            <a:stCxn id="125" idx="3"/>
            <a:endCxn id="244" idx="1"/>
          </p:cNvCxnSpPr>
          <p:nvPr/>
        </p:nvCxnSpPr>
        <p:spPr>
          <a:xfrm>
            <a:off x="6008742" y="5433995"/>
            <a:ext cx="627106" cy="2582495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3" name="Elbow Connector 1672"/>
          <p:cNvCxnSpPr>
            <a:stCxn id="304" idx="3"/>
            <a:endCxn id="1263" idx="1"/>
          </p:cNvCxnSpPr>
          <p:nvPr/>
        </p:nvCxnSpPr>
        <p:spPr>
          <a:xfrm>
            <a:off x="10797578" y="4443851"/>
            <a:ext cx="583296" cy="174166"/>
          </a:xfrm>
          <a:prstGeom prst="bentConnector3">
            <a:avLst>
              <a:gd name="adj1" fmla="val 70321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4" name="Elbow Connector 1673"/>
          <p:cNvCxnSpPr>
            <a:stCxn id="304" idx="3"/>
            <a:endCxn id="423" idx="1"/>
          </p:cNvCxnSpPr>
          <p:nvPr/>
        </p:nvCxnSpPr>
        <p:spPr>
          <a:xfrm>
            <a:off x="10797578" y="4443851"/>
            <a:ext cx="578039" cy="1786048"/>
          </a:xfrm>
          <a:prstGeom prst="bentConnector3">
            <a:avLst>
              <a:gd name="adj1" fmla="val 58788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5" name="Elbow Connector 1674"/>
          <p:cNvCxnSpPr>
            <a:stCxn id="304" idx="3"/>
            <a:endCxn id="420" idx="1"/>
          </p:cNvCxnSpPr>
          <p:nvPr/>
        </p:nvCxnSpPr>
        <p:spPr>
          <a:xfrm>
            <a:off x="10797578" y="4443851"/>
            <a:ext cx="562806" cy="3515172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6" name="Elbow Connector 1675"/>
          <p:cNvCxnSpPr>
            <a:stCxn id="1838" idx="1"/>
            <a:endCxn id="1840" idx="1"/>
          </p:cNvCxnSpPr>
          <p:nvPr/>
        </p:nvCxnSpPr>
        <p:spPr>
          <a:xfrm rot="10800000" flipV="1">
            <a:off x="9930240" y="6106025"/>
            <a:ext cx="2286" cy="2270945"/>
          </a:xfrm>
          <a:prstGeom prst="bentConnector3">
            <a:avLst>
              <a:gd name="adj1" fmla="val 10100000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8" name="Alternate Process 1687"/>
          <p:cNvSpPr/>
          <p:nvPr/>
        </p:nvSpPr>
        <p:spPr>
          <a:xfrm>
            <a:off x="8422793" y="709994"/>
            <a:ext cx="885737" cy="224977"/>
          </a:xfrm>
          <a:prstGeom prst="flowChartAlternate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spcCol="0" rtlCol="0" anchor="ctr"/>
          <a:lstStyle/>
          <a:p>
            <a:pPr algn="ctr"/>
            <a:r>
              <a:rPr lang="en-US" sz="1100" b="1" noProof="1" smtClean="0"/>
              <a:t>expsamples</a:t>
            </a:r>
            <a:endParaRPr lang="en-US" sz="1100" b="1" noProof="1"/>
          </a:p>
        </p:txBody>
      </p:sp>
      <p:sp>
        <p:nvSpPr>
          <p:cNvPr id="1689" name="Predefined Process 1688"/>
          <p:cNvSpPr/>
          <p:nvPr/>
        </p:nvSpPr>
        <p:spPr>
          <a:xfrm>
            <a:off x="8422795" y="930885"/>
            <a:ext cx="885737" cy="202730"/>
          </a:xfrm>
          <a:prstGeom prst="flowChartPredefinedProcess">
            <a:avLst/>
          </a:prstGeom>
          <a:solidFill>
            <a:schemeClr val="accent6">
              <a:lumMod val="5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b="1" noProof="1" smtClean="0">
                <a:solidFill>
                  <a:srgbClr val="CCFFCC"/>
                </a:solidFill>
              </a:rPr>
              <a:t>sample_id</a:t>
            </a:r>
            <a:endParaRPr lang="en-US" sz="1100" b="1" noProof="1">
              <a:solidFill>
                <a:srgbClr val="CCFFCC"/>
              </a:solidFill>
            </a:endParaRPr>
          </a:p>
        </p:txBody>
      </p:sp>
      <p:sp>
        <p:nvSpPr>
          <p:cNvPr id="1690" name="Process 1689"/>
          <p:cNvSpPr/>
          <p:nvPr/>
        </p:nvSpPr>
        <p:spPr>
          <a:xfrm>
            <a:off x="8421861" y="1335740"/>
            <a:ext cx="885737" cy="207402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name</a:t>
            </a:r>
            <a:endParaRPr lang="en-US" sz="1100" noProof="1"/>
          </a:p>
        </p:txBody>
      </p:sp>
      <p:sp>
        <p:nvSpPr>
          <p:cNvPr id="1691" name="Process 1690"/>
          <p:cNvSpPr/>
          <p:nvPr/>
        </p:nvSpPr>
        <p:spPr>
          <a:xfrm>
            <a:off x="8420440" y="1542059"/>
            <a:ext cx="885737" cy="195349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estype</a:t>
            </a:r>
            <a:endParaRPr lang="en-US" sz="1100" noProof="1"/>
          </a:p>
        </p:txBody>
      </p:sp>
      <p:sp>
        <p:nvSpPr>
          <p:cNvPr id="1692" name="Process 1691"/>
          <p:cNvSpPr/>
          <p:nvPr/>
        </p:nvSpPr>
        <p:spPr>
          <a:xfrm>
            <a:off x="8419511" y="1715537"/>
            <a:ext cx="885737" cy="156103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relevance</a:t>
            </a:r>
            <a:endParaRPr lang="en-US" sz="1100" noProof="1"/>
          </a:p>
        </p:txBody>
      </p:sp>
      <p:sp>
        <p:nvSpPr>
          <p:cNvPr id="1694" name="Process 1693"/>
          <p:cNvSpPr/>
          <p:nvPr/>
        </p:nvSpPr>
        <p:spPr>
          <a:xfrm>
            <a:off x="9904493" y="2573222"/>
            <a:ext cx="906325" cy="172079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image</a:t>
            </a:r>
            <a:endParaRPr lang="en-US" sz="1100" noProof="1"/>
          </a:p>
        </p:txBody>
      </p:sp>
      <p:sp>
        <p:nvSpPr>
          <p:cNvPr id="1695" name="Card 1694"/>
          <p:cNvSpPr/>
          <p:nvPr/>
        </p:nvSpPr>
        <p:spPr>
          <a:xfrm>
            <a:off x="8434947" y="1129543"/>
            <a:ext cx="873462" cy="211136"/>
          </a:xfrm>
          <a:prstGeom prst="flowChartPunchedCard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b="1" noProof="1" smtClean="0"/>
              <a:t>expds_id</a:t>
            </a:r>
            <a:endParaRPr lang="en-US" sz="1100" b="1" noProof="1"/>
          </a:p>
        </p:txBody>
      </p:sp>
      <p:sp>
        <p:nvSpPr>
          <p:cNvPr id="1697" name="Card 1696"/>
          <p:cNvSpPr/>
          <p:nvPr/>
        </p:nvSpPr>
        <p:spPr>
          <a:xfrm>
            <a:off x="8440394" y="3497106"/>
            <a:ext cx="889677" cy="167585"/>
          </a:xfrm>
          <a:prstGeom prst="flowChartPunchedCard">
            <a:avLst/>
          </a:prstGeom>
          <a:solidFill>
            <a:schemeClr val="accent6">
              <a:lumMod val="5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b="1" noProof="1" smtClean="0">
                <a:solidFill>
                  <a:srgbClr val="CCFFCC"/>
                </a:solidFill>
              </a:rPr>
              <a:t>sample_id</a:t>
            </a:r>
            <a:endParaRPr lang="en-US" sz="1100" b="1" noProof="1">
              <a:solidFill>
                <a:srgbClr val="CCFFCC"/>
              </a:solidFill>
            </a:endParaRPr>
          </a:p>
        </p:txBody>
      </p:sp>
      <p:sp>
        <p:nvSpPr>
          <p:cNvPr id="1698" name="Card 1697"/>
          <p:cNvSpPr/>
          <p:nvPr/>
        </p:nvSpPr>
        <p:spPr>
          <a:xfrm>
            <a:off x="8466232" y="5617586"/>
            <a:ext cx="888998" cy="158169"/>
          </a:xfrm>
          <a:prstGeom prst="flowChartPunchedCard">
            <a:avLst/>
          </a:prstGeom>
          <a:solidFill>
            <a:schemeClr val="accent6">
              <a:lumMod val="5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b="1" noProof="1" smtClean="0">
                <a:solidFill>
                  <a:srgbClr val="CCFFCC"/>
                </a:solidFill>
              </a:rPr>
              <a:t>sample_id</a:t>
            </a:r>
            <a:endParaRPr lang="en-US" sz="1100" b="1" noProof="1">
              <a:solidFill>
                <a:srgbClr val="CCFFCC"/>
              </a:solidFill>
            </a:endParaRPr>
          </a:p>
        </p:txBody>
      </p:sp>
      <p:sp>
        <p:nvSpPr>
          <p:cNvPr id="1699" name="Card 1698"/>
          <p:cNvSpPr/>
          <p:nvPr/>
        </p:nvSpPr>
        <p:spPr>
          <a:xfrm>
            <a:off x="8477611" y="7545595"/>
            <a:ext cx="877619" cy="176758"/>
          </a:xfrm>
          <a:prstGeom prst="flowChartPunchedCard">
            <a:avLst/>
          </a:prstGeom>
          <a:solidFill>
            <a:schemeClr val="accent6">
              <a:lumMod val="5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b="1" noProof="1" smtClean="0">
                <a:solidFill>
                  <a:srgbClr val="CCFFCC"/>
                </a:solidFill>
              </a:rPr>
              <a:t>sample_id</a:t>
            </a:r>
            <a:endParaRPr lang="en-US" sz="1100" b="1" noProof="1">
              <a:solidFill>
                <a:srgbClr val="CCFFCC"/>
              </a:solidFill>
            </a:endParaRPr>
          </a:p>
        </p:txBody>
      </p:sp>
      <p:cxnSp>
        <p:nvCxnSpPr>
          <p:cNvPr id="1701" name="Elbow Connector 1700"/>
          <p:cNvCxnSpPr>
            <a:stCxn id="1689" idx="1"/>
            <a:endCxn id="435" idx="3"/>
          </p:cNvCxnSpPr>
          <p:nvPr/>
        </p:nvCxnSpPr>
        <p:spPr>
          <a:xfrm rot="10800000" flipV="1">
            <a:off x="6008971" y="1032249"/>
            <a:ext cx="2413825" cy="4822247"/>
          </a:xfrm>
          <a:prstGeom prst="bentConnector3">
            <a:avLst>
              <a:gd name="adj1" fmla="val 26149"/>
            </a:avLst>
          </a:prstGeom>
          <a:ln w="12700">
            <a:solidFill>
              <a:srgbClr val="D40000"/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6" name="Elbow Connector 1705"/>
          <p:cNvCxnSpPr>
            <a:stCxn id="205" idx="1"/>
            <a:endCxn id="1695" idx="3"/>
          </p:cNvCxnSpPr>
          <p:nvPr/>
        </p:nvCxnSpPr>
        <p:spPr>
          <a:xfrm rot="10800000" flipV="1">
            <a:off x="9308410" y="1033343"/>
            <a:ext cx="596085" cy="201768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9" name="Elbow Connector 1708"/>
          <p:cNvCxnSpPr>
            <a:stCxn id="205" idx="1"/>
            <a:endCxn id="1065" idx="1"/>
          </p:cNvCxnSpPr>
          <p:nvPr/>
        </p:nvCxnSpPr>
        <p:spPr>
          <a:xfrm rot="10800000" flipV="1">
            <a:off x="9896794" y="1033342"/>
            <a:ext cx="7700" cy="2293165"/>
          </a:xfrm>
          <a:prstGeom prst="bentConnector3">
            <a:avLst>
              <a:gd name="adj1" fmla="val 3068831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2" name="Elbow Connector 1711"/>
          <p:cNvCxnSpPr>
            <a:stCxn id="1689" idx="1"/>
            <a:endCxn id="1697" idx="1"/>
          </p:cNvCxnSpPr>
          <p:nvPr/>
        </p:nvCxnSpPr>
        <p:spPr>
          <a:xfrm rot="10800000" flipH="1" flipV="1">
            <a:off x="8422794" y="1032249"/>
            <a:ext cx="17599" cy="2548649"/>
          </a:xfrm>
          <a:prstGeom prst="bentConnector3">
            <a:avLst>
              <a:gd name="adj1" fmla="val -1298937"/>
            </a:avLst>
          </a:prstGeom>
          <a:ln w="12700">
            <a:solidFill>
              <a:srgbClr val="D4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5" name="Elbow Connector 1714"/>
          <p:cNvCxnSpPr>
            <a:stCxn id="1689" idx="1"/>
            <a:endCxn id="1698" idx="1"/>
          </p:cNvCxnSpPr>
          <p:nvPr/>
        </p:nvCxnSpPr>
        <p:spPr>
          <a:xfrm rot="10800000" flipH="1" flipV="1">
            <a:off x="8422794" y="1032249"/>
            <a:ext cx="43437" cy="4664421"/>
          </a:xfrm>
          <a:prstGeom prst="bentConnector3">
            <a:avLst>
              <a:gd name="adj1" fmla="val -526279"/>
            </a:avLst>
          </a:prstGeom>
          <a:ln w="12700">
            <a:solidFill>
              <a:srgbClr val="D4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8" name="Elbow Connector 1717"/>
          <p:cNvCxnSpPr>
            <a:stCxn id="1689" idx="1"/>
            <a:endCxn id="1699" idx="1"/>
          </p:cNvCxnSpPr>
          <p:nvPr/>
        </p:nvCxnSpPr>
        <p:spPr>
          <a:xfrm rot="10800000" flipH="1" flipV="1">
            <a:off x="8422795" y="1032250"/>
            <a:ext cx="54816" cy="6601724"/>
          </a:xfrm>
          <a:prstGeom prst="bentConnector3">
            <a:avLst>
              <a:gd name="adj1" fmla="val -417032"/>
            </a:avLst>
          </a:prstGeom>
          <a:ln w="12700">
            <a:solidFill>
              <a:srgbClr val="D4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1" name="Elbow Connector 1720"/>
          <p:cNvCxnSpPr>
            <a:stCxn id="125" idx="1"/>
            <a:endCxn id="107" idx="3"/>
          </p:cNvCxnSpPr>
          <p:nvPr/>
        </p:nvCxnSpPr>
        <p:spPr>
          <a:xfrm rot="10800000">
            <a:off x="4409490" y="1012847"/>
            <a:ext cx="701363" cy="4421149"/>
          </a:xfrm>
          <a:prstGeom prst="bentConnector3">
            <a:avLst>
              <a:gd name="adj1" fmla="val 58450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9" name="Elbow Connector 1728"/>
          <p:cNvCxnSpPr>
            <a:stCxn id="94" idx="1"/>
            <a:endCxn id="894" idx="3"/>
          </p:cNvCxnSpPr>
          <p:nvPr/>
        </p:nvCxnSpPr>
        <p:spPr>
          <a:xfrm rot="10800000">
            <a:off x="2908135" y="2459976"/>
            <a:ext cx="611416" cy="2280966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2" name="Process 1731"/>
          <p:cNvSpPr/>
          <p:nvPr/>
        </p:nvSpPr>
        <p:spPr>
          <a:xfrm>
            <a:off x="8425995" y="1871640"/>
            <a:ext cx="887635" cy="143171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sP</a:t>
            </a:r>
            <a:endParaRPr lang="en-US" sz="1100" noProof="1"/>
          </a:p>
        </p:txBody>
      </p:sp>
      <p:sp>
        <p:nvSpPr>
          <p:cNvPr id="1733" name="Process 1732"/>
          <p:cNvSpPr/>
          <p:nvPr/>
        </p:nvSpPr>
        <p:spPr>
          <a:xfrm>
            <a:off x="8428025" y="2010660"/>
            <a:ext cx="887635" cy="155009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sV</a:t>
            </a:r>
            <a:endParaRPr lang="en-US" sz="1100" noProof="1"/>
          </a:p>
        </p:txBody>
      </p:sp>
      <p:sp>
        <p:nvSpPr>
          <p:cNvPr id="1734" name="Process 1733"/>
          <p:cNvSpPr/>
          <p:nvPr/>
        </p:nvSpPr>
        <p:spPr>
          <a:xfrm>
            <a:off x="8428025" y="2165669"/>
            <a:ext cx="887635" cy="157285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sT</a:t>
            </a:r>
            <a:endParaRPr lang="en-US" sz="1100" noProof="1"/>
          </a:p>
        </p:txBody>
      </p:sp>
      <p:sp>
        <p:nvSpPr>
          <p:cNvPr id="1735" name="Process 1734"/>
          <p:cNvSpPr/>
          <p:nvPr/>
        </p:nvSpPr>
        <p:spPr>
          <a:xfrm>
            <a:off x="8434947" y="2317275"/>
            <a:ext cx="887635" cy="150432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dtime</a:t>
            </a:r>
            <a:endParaRPr lang="en-US" sz="1100" noProof="1"/>
          </a:p>
        </p:txBody>
      </p:sp>
      <p:sp>
        <p:nvSpPr>
          <p:cNvPr id="1741" name="Process 1740"/>
          <p:cNvSpPr/>
          <p:nvPr/>
        </p:nvSpPr>
        <p:spPr>
          <a:xfrm>
            <a:off x="5100273" y="2448307"/>
            <a:ext cx="875231" cy="151374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P</a:t>
            </a:r>
            <a:endParaRPr lang="en-US" sz="1100" noProof="1"/>
          </a:p>
        </p:txBody>
      </p:sp>
      <p:sp>
        <p:nvSpPr>
          <p:cNvPr id="1742" name="Process 1741"/>
          <p:cNvSpPr/>
          <p:nvPr/>
        </p:nvSpPr>
        <p:spPr>
          <a:xfrm>
            <a:off x="8435637" y="2458992"/>
            <a:ext cx="887635" cy="153728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?</a:t>
            </a:r>
            <a:endParaRPr lang="en-US" sz="1100" noProof="1"/>
          </a:p>
        </p:txBody>
      </p:sp>
      <p:sp>
        <p:nvSpPr>
          <p:cNvPr id="1753" name="Process 1752"/>
          <p:cNvSpPr/>
          <p:nvPr/>
        </p:nvSpPr>
        <p:spPr>
          <a:xfrm>
            <a:off x="511228" y="3733651"/>
            <a:ext cx="883812" cy="161733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/>
              <a:t>u</a:t>
            </a:r>
            <a:r>
              <a:rPr lang="en-US" sz="1100" noProof="1" smtClean="0"/>
              <a:t>code</a:t>
            </a:r>
            <a:endParaRPr lang="en-US" sz="1100" noProof="1"/>
          </a:p>
        </p:txBody>
      </p:sp>
      <p:sp>
        <p:nvSpPr>
          <p:cNvPr id="1755" name="Process 1754"/>
          <p:cNvSpPr/>
          <p:nvPr/>
        </p:nvSpPr>
        <p:spPr>
          <a:xfrm>
            <a:off x="476138" y="5918274"/>
            <a:ext cx="907182" cy="161832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/>
              <a:t>u</a:t>
            </a:r>
            <a:r>
              <a:rPr lang="en-US" sz="1100" noProof="1" smtClean="0"/>
              <a:t>code</a:t>
            </a:r>
            <a:endParaRPr lang="en-US" sz="1100" noProof="1"/>
          </a:p>
        </p:txBody>
      </p:sp>
      <p:sp>
        <p:nvSpPr>
          <p:cNvPr id="1756" name="Process 1755"/>
          <p:cNvSpPr/>
          <p:nvPr/>
        </p:nvSpPr>
        <p:spPr>
          <a:xfrm>
            <a:off x="3519550" y="1566726"/>
            <a:ext cx="891619" cy="148811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/>
              <a:t>u</a:t>
            </a:r>
            <a:r>
              <a:rPr lang="en-US" sz="1100" noProof="1" smtClean="0"/>
              <a:t>code</a:t>
            </a:r>
            <a:endParaRPr lang="en-US" sz="1100" noProof="1"/>
          </a:p>
        </p:txBody>
      </p:sp>
      <p:sp>
        <p:nvSpPr>
          <p:cNvPr id="1757" name="Process 1756"/>
          <p:cNvSpPr/>
          <p:nvPr/>
        </p:nvSpPr>
        <p:spPr>
          <a:xfrm>
            <a:off x="3543233" y="8283785"/>
            <a:ext cx="880200" cy="143425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/>
              <a:t>u</a:t>
            </a:r>
            <a:r>
              <a:rPr lang="en-US" sz="1100" noProof="1" smtClean="0"/>
              <a:t>code</a:t>
            </a:r>
            <a:endParaRPr lang="en-US" sz="1100" noProof="1"/>
          </a:p>
        </p:txBody>
      </p:sp>
      <p:sp>
        <p:nvSpPr>
          <p:cNvPr id="1758" name="Process 1757"/>
          <p:cNvSpPr/>
          <p:nvPr/>
        </p:nvSpPr>
        <p:spPr>
          <a:xfrm>
            <a:off x="5119053" y="2877331"/>
            <a:ext cx="856416" cy="167617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/>
              <a:t>u</a:t>
            </a:r>
            <a:r>
              <a:rPr lang="en-US" sz="1100" noProof="1" smtClean="0"/>
              <a:t>code</a:t>
            </a:r>
            <a:endParaRPr lang="en-US" sz="1100" noProof="1"/>
          </a:p>
        </p:txBody>
      </p:sp>
      <p:sp>
        <p:nvSpPr>
          <p:cNvPr id="1760" name="Process 1759"/>
          <p:cNvSpPr/>
          <p:nvPr/>
        </p:nvSpPr>
        <p:spPr>
          <a:xfrm>
            <a:off x="3538845" y="3827080"/>
            <a:ext cx="880200" cy="161733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/>
              <a:t>u</a:t>
            </a:r>
            <a:r>
              <a:rPr lang="en-US" sz="1100" noProof="1" smtClean="0"/>
              <a:t>code</a:t>
            </a:r>
            <a:endParaRPr lang="en-US" sz="1100" noProof="1"/>
          </a:p>
        </p:txBody>
      </p:sp>
      <p:sp>
        <p:nvSpPr>
          <p:cNvPr id="1762" name="Process 1761"/>
          <p:cNvSpPr/>
          <p:nvPr/>
        </p:nvSpPr>
        <p:spPr>
          <a:xfrm>
            <a:off x="8432255" y="2619664"/>
            <a:ext cx="892606" cy="182435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/>
              <a:t>u</a:t>
            </a:r>
            <a:r>
              <a:rPr lang="en-US" sz="1100" noProof="1" smtClean="0"/>
              <a:t>code</a:t>
            </a:r>
            <a:endParaRPr lang="en-US" sz="1100" noProof="1"/>
          </a:p>
        </p:txBody>
      </p:sp>
      <p:sp>
        <p:nvSpPr>
          <p:cNvPr id="1765" name="Process 1764"/>
          <p:cNvSpPr/>
          <p:nvPr/>
        </p:nvSpPr>
        <p:spPr>
          <a:xfrm>
            <a:off x="9920488" y="5364832"/>
            <a:ext cx="867718" cy="149113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/>
              <a:t>u</a:t>
            </a:r>
            <a:r>
              <a:rPr lang="en-US" sz="1100" noProof="1" smtClean="0"/>
              <a:t>code</a:t>
            </a:r>
            <a:endParaRPr lang="en-US" sz="1100" noProof="1"/>
          </a:p>
        </p:txBody>
      </p:sp>
      <p:sp>
        <p:nvSpPr>
          <p:cNvPr id="1770" name="Process 1769"/>
          <p:cNvSpPr/>
          <p:nvPr/>
        </p:nvSpPr>
        <p:spPr>
          <a:xfrm>
            <a:off x="11376567" y="2254441"/>
            <a:ext cx="891490" cy="162115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summary</a:t>
            </a:r>
            <a:endParaRPr lang="en-US" sz="1100" noProof="1"/>
          </a:p>
        </p:txBody>
      </p:sp>
      <p:sp>
        <p:nvSpPr>
          <p:cNvPr id="1772" name="Process 1771"/>
          <p:cNvSpPr/>
          <p:nvPr/>
        </p:nvSpPr>
        <p:spPr>
          <a:xfrm>
            <a:off x="11386987" y="2416556"/>
            <a:ext cx="872893" cy="153728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?</a:t>
            </a:r>
            <a:endParaRPr lang="en-US" sz="1100" noProof="1"/>
          </a:p>
        </p:txBody>
      </p:sp>
      <p:sp>
        <p:nvSpPr>
          <p:cNvPr id="1786" name="TextBox 1785"/>
          <p:cNvSpPr txBox="1"/>
          <p:nvPr/>
        </p:nvSpPr>
        <p:spPr>
          <a:xfrm>
            <a:off x="528173" y="273547"/>
            <a:ext cx="1283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G E M S – D B</a:t>
            </a:r>
            <a:endParaRPr lang="en-US" sz="14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87" name="TextBox 1786"/>
          <p:cNvSpPr txBox="1"/>
          <p:nvPr/>
        </p:nvSpPr>
        <p:spPr>
          <a:xfrm>
            <a:off x="10993059" y="273547"/>
            <a:ext cx="1283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G F I T  – D B</a:t>
            </a:r>
            <a:endParaRPr lang="en-US" sz="14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91" name="Alternate Process 1790"/>
          <p:cNvSpPr/>
          <p:nvPr/>
        </p:nvSpPr>
        <p:spPr>
          <a:xfrm>
            <a:off x="9932526" y="5778676"/>
            <a:ext cx="872994" cy="220514"/>
          </a:xfrm>
          <a:prstGeom prst="flowChartAlternateProcess">
            <a:avLst/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spcCol="0" rtlCol="0" anchor="ctr"/>
          <a:lstStyle/>
          <a:p>
            <a:pPr algn="ctr"/>
            <a:r>
              <a:rPr lang="en-US" sz="1100" b="1" noProof="1" smtClean="0"/>
              <a:t>rconstraints</a:t>
            </a:r>
            <a:endParaRPr lang="en-US" sz="1100" b="1" noProof="1"/>
          </a:p>
        </p:txBody>
      </p:sp>
      <p:sp>
        <p:nvSpPr>
          <p:cNvPr id="1792" name="Alternate Process 1791"/>
          <p:cNvSpPr/>
          <p:nvPr/>
        </p:nvSpPr>
        <p:spPr>
          <a:xfrm>
            <a:off x="9930330" y="8073212"/>
            <a:ext cx="872314" cy="194655"/>
          </a:xfrm>
          <a:prstGeom prst="flowChartAlternateProcess">
            <a:avLst/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spcCol="0" rtlCol="0" anchor="ctr"/>
          <a:lstStyle/>
          <a:p>
            <a:pPr algn="ctr"/>
            <a:r>
              <a:rPr lang="en-US" sz="1100" b="1" noProof="1" smtClean="0"/>
              <a:t>rcspecies</a:t>
            </a:r>
            <a:endParaRPr lang="en-US" sz="1100" b="1" noProof="1"/>
          </a:p>
        </p:txBody>
      </p:sp>
      <p:sp>
        <p:nvSpPr>
          <p:cNvPr id="1802" name="Alternate Process 1801"/>
          <p:cNvSpPr/>
          <p:nvPr/>
        </p:nvSpPr>
        <p:spPr>
          <a:xfrm>
            <a:off x="6606032" y="2627536"/>
            <a:ext cx="905993" cy="224064"/>
          </a:xfrm>
          <a:prstGeom prst="flowChartAlternate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spcCol="0" rtlCol="0" anchor="ctr"/>
          <a:lstStyle/>
          <a:p>
            <a:pPr algn="ctr"/>
            <a:r>
              <a:rPr lang="en-US" sz="1100" b="1" noProof="1"/>
              <a:t>s</a:t>
            </a:r>
            <a:r>
              <a:rPr lang="en-US" sz="1100" b="1" noProof="1" smtClean="0"/>
              <a:t>ystem_elem</a:t>
            </a:r>
            <a:endParaRPr lang="en-US" sz="1100" b="1" noProof="1"/>
          </a:p>
        </p:txBody>
      </p:sp>
      <p:sp>
        <p:nvSpPr>
          <p:cNvPr id="1803" name="Card 1802"/>
          <p:cNvSpPr/>
          <p:nvPr/>
        </p:nvSpPr>
        <p:spPr>
          <a:xfrm>
            <a:off x="6606030" y="2851600"/>
            <a:ext cx="905993" cy="193348"/>
          </a:xfrm>
          <a:prstGeom prst="flowChartPunchedCard">
            <a:avLst/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b="1" noProof="1" smtClean="0"/>
              <a:t>system_id</a:t>
            </a:r>
          </a:p>
        </p:txBody>
      </p:sp>
      <p:sp>
        <p:nvSpPr>
          <p:cNvPr id="1805" name="Process 1804"/>
          <p:cNvSpPr/>
          <p:nvPr/>
        </p:nvSpPr>
        <p:spPr>
          <a:xfrm>
            <a:off x="6601972" y="3243369"/>
            <a:ext cx="905993" cy="231273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amount</a:t>
            </a:r>
            <a:endParaRPr lang="en-US" sz="1100" noProof="1"/>
          </a:p>
        </p:txBody>
      </p:sp>
      <p:sp>
        <p:nvSpPr>
          <p:cNvPr id="1808" name="Card 1807"/>
          <p:cNvSpPr/>
          <p:nvPr/>
        </p:nvSpPr>
        <p:spPr>
          <a:xfrm>
            <a:off x="6600070" y="3042943"/>
            <a:ext cx="918370" cy="200426"/>
          </a:xfrm>
          <a:prstGeom prst="flowChartPunchedCard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b="1" noProof="1" smtClean="0"/>
              <a:t>elem_id</a:t>
            </a:r>
            <a:endParaRPr lang="en-US" sz="1100" b="1" noProof="1"/>
          </a:p>
        </p:txBody>
      </p:sp>
      <p:cxnSp>
        <p:nvCxnSpPr>
          <p:cNvPr id="1812" name="Elbow Connector 1811"/>
          <p:cNvCxnSpPr>
            <a:stCxn id="393" idx="3"/>
            <a:endCxn id="402" idx="3"/>
          </p:cNvCxnSpPr>
          <p:nvPr/>
        </p:nvCxnSpPr>
        <p:spPr>
          <a:xfrm flipV="1">
            <a:off x="5958052" y="1215426"/>
            <a:ext cx="35727" cy="1002047"/>
          </a:xfrm>
          <a:prstGeom prst="bentConnector3">
            <a:avLst>
              <a:gd name="adj1" fmla="val 739852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4" name="Process 1833"/>
          <p:cNvSpPr/>
          <p:nvPr/>
        </p:nvSpPr>
        <p:spPr>
          <a:xfrm>
            <a:off x="2006749" y="5133459"/>
            <a:ext cx="906785" cy="203463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ctype</a:t>
            </a:r>
            <a:endParaRPr lang="en-US" sz="1100" noProof="1"/>
          </a:p>
        </p:txBody>
      </p:sp>
      <p:sp>
        <p:nvSpPr>
          <p:cNvPr id="1836" name="TextBox 1835"/>
          <p:cNvSpPr txBox="1"/>
          <p:nvPr/>
        </p:nvSpPr>
        <p:spPr>
          <a:xfrm>
            <a:off x="626038" y="6335504"/>
            <a:ext cx="665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 B D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38" name="Predefined Process 1837"/>
          <p:cNvSpPr/>
          <p:nvPr/>
        </p:nvSpPr>
        <p:spPr>
          <a:xfrm>
            <a:off x="9932526" y="5999190"/>
            <a:ext cx="868098" cy="213672"/>
          </a:xfrm>
          <a:prstGeom prst="flowChartPredefinedProcess">
            <a:avLst/>
          </a:prstGeom>
          <a:solidFill>
            <a:srgbClr val="CCFFCC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b="1" noProof="1" smtClean="0"/>
              <a:t>rcons_id</a:t>
            </a:r>
            <a:endParaRPr lang="en-US" sz="1100" b="1" noProof="1"/>
          </a:p>
        </p:txBody>
      </p:sp>
      <p:sp>
        <p:nvSpPr>
          <p:cNvPr id="1840" name="Card 1839"/>
          <p:cNvSpPr/>
          <p:nvPr/>
        </p:nvSpPr>
        <p:spPr>
          <a:xfrm>
            <a:off x="9930240" y="8266071"/>
            <a:ext cx="867336" cy="221799"/>
          </a:xfrm>
          <a:prstGeom prst="flowChartPunchedCard">
            <a:avLst/>
          </a:prstGeom>
          <a:solidFill>
            <a:srgbClr val="CCFFCC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b="1" noProof="1" smtClean="0"/>
              <a:t>rcons_id</a:t>
            </a:r>
            <a:endParaRPr lang="en-US" sz="1100" b="1" noProof="1"/>
          </a:p>
        </p:txBody>
      </p:sp>
      <p:sp>
        <p:nvSpPr>
          <p:cNvPr id="1843" name="Card 1842"/>
          <p:cNvSpPr/>
          <p:nvPr/>
        </p:nvSpPr>
        <p:spPr>
          <a:xfrm>
            <a:off x="9911785" y="6209739"/>
            <a:ext cx="893735" cy="227681"/>
          </a:xfrm>
          <a:prstGeom prst="flowChartPunchedCard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b="1" noProof="1" smtClean="0"/>
              <a:t>parset _id</a:t>
            </a:r>
            <a:endParaRPr lang="en-US" sz="1100" b="1" noProof="1"/>
          </a:p>
        </p:txBody>
      </p:sp>
      <p:sp>
        <p:nvSpPr>
          <p:cNvPr id="1849" name="Alternate Process 1848"/>
          <p:cNvSpPr/>
          <p:nvPr/>
        </p:nvSpPr>
        <p:spPr>
          <a:xfrm>
            <a:off x="456682" y="8218205"/>
            <a:ext cx="926638" cy="203460"/>
          </a:xfrm>
          <a:prstGeom prst="flowChartAlternateProcess">
            <a:avLst/>
          </a:prstGeom>
          <a:ln w="1270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spcCol="0" rtlCol="0" anchor="ctr"/>
          <a:lstStyle/>
          <a:p>
            <a:pPr algn="ctr"/>
            <a:r>
              <a:rPr lang="en-US" sz="1100" b="1" noProof="1" smtClean="0"/>
              <a:t>reactions</a:t>
            </a:r>
            <a:endParaRPr lang="en-US" sz="1100" b="1" noProof="1"/>
          </a:p>
        </p:txBody>
      </p:sp>
      <p:sp>
        <p:nvSpPr>
          <p:cNvPr id="1850" name="Alternate Process 1849"/>
          <p:cNvSpPr/>
          <p:nvPr/>
        </p:nvSpPr>
        <p:spPr>
          <a:xfrm>
            <a:off x="456682" y="8527982"/>
            <a:ext cx="926638" cy="203460"/>
          </a:xfrm>
          <a:prstGeom prst="flowChartAlternateProcess">
            <a:avLst/>
          </a:prstGeom>
          <a:ln w="1270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spcCol="0" rtlCol="0" anchor="ctr"/>
          <a:lstStyle/>
          <a:p>
            <a:pPr algn="ctr"/>
            <a:r>
              <a:rPr lang="en-US" sz="1100" b="1" noProof="1" smtClean="0"/>
              <a:t>rspecies</a:t>
            </a:r>
            <a:endParaRPr lang="en-US" sz="1100" b="1" noProof="1"/>
          </a:p>
        </p:txBody>
      </p:sp>
      <p:sp>
        <p:nvSpPr>
          <p:cNvPr id="1855" name="Process 1854"/>
          <p:cNvSpPr/>
          <p:nvPr/>
        </p:nvSpPr>
        <p:spPr>
          <a:xfrm>
            <a:off x="9911785" y="6419683"/>
            <a:ext cx="888753" cy="162633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name</a:t>
            </a:r>
            <a:endParaRPr lang="en-US" sz="1100" noProof="1"/>
          </a:p>
        </p:txBody>
      </p:sp>
      <p:sp>
        <p:nvSpPr>
          <p:cNvPr id="1856" name="Process 1855"/>
          <p:cNvSpPr/>
          <p:nvPr/>
        </p:nvSpPr>
        <p:spPr>
          <a:xfrm>
            <a:off x="9921009" y="6580171"/>
            <a:ext cx="889809" cy="164046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rctype</a:t>
            </a:r>
            <a:endParaRPr lang="en-US" sz="1100" noProof="1"/>
          </a:p>
        </p:txBody>
      </p:sp>
      <p:sp>
        <p:nvSpPr>
          <p:cNvPr id="1857" name="Process 1856"/>
          <p:cNvSpPr/>
          <p:nvPr/>
        </p:nvSpPr>
        <p:spPr>
          <a:xfrm>
            <a:off x="9921009" y="6925843"/>
            <a:ext cx="888748" cy="167615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dgTP</a:t>
            </a:r>
            <a:endParaRPr lang="en-US" sz="1100" noProof="1"/>
          </a:p>
        </p:txBody>
      </p:sp>
      <p:sp>
        <p:nvSpPr>
          <p:cNvPr id="1858" name="Process 1857"/>
          <p:cNvSpPr/>
          <p:nvPr/>
        </p:nvSpPr>
        <p:spPr>
          <a:xfrm>
            <a:off x="9921006" y="7241699"/>
            <a:ext cx="888749" cy="137312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dsTP</a:t>
            </a:r>
            <a:endParaRPr lang="en-US" sz="1100" noProof="1"/>
          </a:p>
        </p:txBody>
      </p:sp>
      <p:sp>
        <p:nvSpPr>
          <p:cNvPr id="1859" name="Process 1858"/>
          <p:cNvSpPr/>
          <p:nvPr/>
        </p:nvSpPr>
        <p:spPr>
          <a:xfrm>
            <a:off x="9921009" y="7093458"/>
            <a:ext cx="888746" cy="148241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dhTP</a:t>
            </a:r>
            <a:endParaRPr lang="en-US" sz="1100" noProof="1"/>
          </a:p>
        </p:txBody>
      </p:sp>
      <p:sp>
        <p:nvSpPr>
          <p:cNvPr id="1860" name="Process 1859"/>
          <p:cNvSpPr/>
          <p:nvPr/>
        </p:nvSpPr>
        <p:spPr>
          <a:xfrm>
            <a:off x="9921006" y="7370707"/>
            <a:ext cx="888749" cy="161103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dcpTP</a:t>
            </a:r>
            <a:endParaRPr lang="en-US" sz="1100" noProof="1"/>
          </a:p>
        </p:txBody>
      </p:sp>
      <p:sp>
        <p:nvSpPr>
          <p:cNvPr id="1861" name="Process 1860"/>
          <p:cNvSpPr/>
          <p:nvPr/>
        </p:nvSpPr>
        <p:spPr>
          <a:xfrm>
            <a:off x="9920488" y="7517421"/>
            <a:ext cx="888749" cy="161103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dvTP</a:t>
            </a:r>
            <a:endParaRPr lang="en-US" sz="1100" noProof="1"/>
          </a:p>
        </p:txBody>
      </p:sp>
      <p:sp>
        <p:nvSpPr>
          <p:cNvPr id="1862" name="Process 1861"/>
          <p:cNvSpPr/>
          <p:nvPr/>
        </p:nvSpPr>
        <p:spPr>
          <a:xfrm>
            <a:off x="9937424" y="8680609"/>
            <a:ext cx="866412" cy="200569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rcstype</a:t>
            </a:r>
            <a:endParaRPr lang="en-US" sz="1100" noProof="1"/>
          </a:p>
        </p:txBody>
      </p:sp>
      <p:sp>
        <p:nvSpPr>
          <p:cNvPr id="1863" name="Process 1862"/>
          <p:cNvSpPr/>
          <p:nvPr/>
        </p:nvSpPr>
        <p:spPr>
          <a:xfrm>
            <a:off x="9937424" y="8870500"/>
            <a:ext cx="866412" cy="200569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stcoef</a:t>
            </a:r>
            <a:endParaRPr lang="en-US" sz="1100" noProof="1"/>
          </a:p>
        </p:txBody>
      </p:sp>
      <p:sp>
        <p:nvSpPr>
          <p:cNvPr id="1870" name="Process 1869"/>
          <p:cNvSpPr/>
          <p:nvPr/>
        </p:nvSpPr>
        <p:spPr>
          <a:xfrm>
            <a:off x="9921009" y="6748273"/>
            <a:ext cx="888748" cy="167615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logKTP</a:t>
            </a:r>
            <a:endParaRPr lang="en-US" sz="1100" noProof="1"/>
          </a:p>
        </p:txBody>
      </p:sp>
      <p:cxnSp>
        <p:nvCxnSpPr>
          <p:cNvPr id="1872" name="Elbow Connector 1871"/>
          <p:cNvCxnSpPr>
            <a:stCxn id="304" idx="3"/>
            <a:endCxn id="1843" idx="3"/>
          </p:cNvCxnSpPr>
          <p:nvPr/>
        </p:nvCxnSpPr>
        <p:spPr>
          <a:xfrm>
            <a:off x="10797578" y="4443851"/>
            <a:ext cx="7942" cy="1879729"/>
          </a:xfrm>
          <a:prstGeom prst="bentConnector3">
            <a:avLst>
              <a:gd name="adj1" fmla="val 2125510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7" name="Process 1886"/>
          <p:cNvSpPr/>
          <p:nvPr/>
        </p:nvSpPr>
        <p:spPr>
          <a:xfrm>
            <a:off x="6611497" y="2249196"/>
            <a:ext cx="906942" cy="161733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/>
              <a:t>u</a:t>
            </a:r>
            <a:r>
              <a:rPr lang="en-US" sz="1100" noProof="1" smtClean="0"/>
              <a:t>code</a:t>
            </a:r>
            <a:endParaRPr lang="en-US" sz="1100" noProof="1"/>
          </a:p>
        </p:txBody>
      </p:sp>
      <p:sp>
        <p:nvSpPr>
          <p:cNvPr id="339" name="Process 338"/>
          <p:cNvSpPr/>
          <p:nvPr/>
        </p:nvSpPr>
        <p:spPr>
          <a:xfrm>
            <a:off x="11386987" y="3516421"/>
            <a:ext cx="894705" cy="141975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initquant</a:t>
            </a:r>
            <a:endParaRPr lang="en-US" sz="1100" noProof="1"/>
          </a:p>
        </p:txBody>
      </p:sp>
      <p:sp>
        <p:nvSpPr>
          <p:cNvPr id="363" name="Alternate Process 362"/>
          <p:cNvSpPr/>
          <p:nvPr/>
        </p:nvSpPr>
        <p:spPr>
          <a:xfrm>
            <a:off x="5090846" y="1905480"/>
            <a:ext cx="884623" cy="224977"/>
          </a:xfrm>
          <a:prstGeom prst="flowChartAlternate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spcCol="0" rtlCol="0" anchor="ctr"/>
          <a:lstStyle/>
          <a:p>
            <a:pPr algn="ctr"/>
            <a:r>
              <a:rPr lang="en-US" sz="1100" b="1" noProof="1" smtClean="0"/>
              <a:t>tdatasets</a:t>
            </a:r>
            <a:endParaRPr lang="en-US" sz="1100" b="1" noProof="1"/>
          </a:p>
        </p:txBody>
      </p:sp>
      <p:sp>
        <p:nvSpPr>
          <p:cNvPr id="373" name="Process 372"/>
          <p:cNvSpPr/>
          <p:nvPr/>
        </p:nvSpPr>
        <p:spPr>
          <a:xfrm>
            <a:off x="5100273" y="2586796"/>
            <a:ext cx="875231" cy="151374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/>
              <a:t>T</a:t>
            </a:r>
          </a:p>
        </p:txBody>
      </p:sp>
      <p:sp>
        <p:nvSpPr>
          <p:cNvPr id="374" name="Card 373"/>
          <p:cNvSpPr/>
          <p:nvPr/>
        </p:nvSpPr>
        <p:spPr>
          <a:xfrm>
            <a:off x="5088566" y="2302181"/>
            <a:ext cx="877516" cy="157285"/>
          </a:xfrm>
          <a:prstGeom prst="flowChartPunchedCard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b="1" noProof="1" smtClean="0"/>
              <a:t>sysdef_id</a:t>
            </a:r>
            <a:endParaRPr lang="en-US" sz="1100" b="1" noProof="1"/>
          </a:p>
        </p:txBody>
      </p:sp>
      <p:sp>
        <p:nvSpPr>
          <p:cNvPr id="376" name="Card 375"/>
          <p:cNvSpPr/>
          <p:nvPr/>
        </p:nvSpPr>
        <p:spPr>
          <a:xfrm>
            <a:off x="5153397" y="3623674"/>
            <a:ext cx="845501" cy="169860"/>
          </a:xfrm>
          <a:prstGeom prst="flowChartPunchedCard">
            <a:avLst/>
          </a:prstGeom>
          <a:solidFill>
            <a:schemeClr val="accent3">
              <a:lumMod val="5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b="1" noProof="1" smtClean="0">
                <a:solidFill>
                  <a:schemeClr val="bg2"/>
                </a:solidFill>
              </a:rPr>
              <a:t>tdset_id</a:t>
            </a:r>
            <a:endParaRPr lang="en-US" sz="1100" b="1" noProof="1">
              <a:solidFill>
                <a:schemeClr val="bg2"/>
              </a:solidFill>
            </a:endParaRPr>
          </a:p>
        </p:txBody>
      </p:sp>
      <p:sp>
        <p:nvSpPr>
          <p:cNvPr id="393" name="Predefined Process 392"/>
          <p:cNvSpPr/>
          <p:nvPr/>
        </p:nvSpPr>
        <p:spPr>
          <a:xfrm>
            <a:off x="5100274" y="2132765"/>
            <a:ext cx="857778" cy="169416"/>
          </a:xfrm>
          <a:prstGeom prst="flowChartPredefinedProcess">
            <a:avLst/>
          </a:prstGeom>
          <a:solidFill>
            <a:schemeClr val="accent3">
              <a:lumMod val="5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b="1" noProof="1" smtClean="0">
                <a:solidFill>
                  <a:schemeClr val="bg2"/>
                </a:solidFill>
              </a:rPr>
              <a:t>tdset_id</a:t>
            </a:r>
            <a:endParaRPr lang="en-US" sz="1100" b="1" noProof="1">
              <a:solidFill>
                <a:schemeClr val="bg2"/>
              </a:solidFill>
            </a:endParaRPr>
          </a:p>
        </p:txBody>
      </p:sp>
      <p:cxnSp>
        <p:nvCxnSpPr>
          <p:cNvPr id="396" name="Elbow Connector 395"/>
          <p:cNvCxnSpPr>
            <a:stCxn id="393" idx="3"/>
            <a:endCxn id="376" idx="3"/>
          </p:cNvCxnSpPr>
          <p:nvPr/>
        </p:nvCxnSpPr>
        <p:spPr>
          <a:xfrm>
            <a:off x="5958052" y="2217473"/>
            <a:ext cx="40846" cy="1491131"/>
          </a:xfrm>
          <a:prstGeom prst="bentConnector3">
            <a:avLst>
              <a:gd name="adj1" fmla="val 659663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2" name="Card 401"/>
          <p:cNvSpPr/>
          <p:nvPr/>
        </p:nvSpPr>
        <p:spPr>
          <a:xfrm>
            <a:off x="5097454" y="1132414"/>
            <a:ext cx="896325" cy="166024"/>
          </a:xfrm>
          <a:prstGeom prst="flowChartPunchedCard">
            <a:avLst/>
          </a:prstGeom>
          <a:solidFill>
            <a:schemeClr val="accent3">
              <a:lumMod val="5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b="1" noProof="1" smtClean="0">
                <a:solidFill>
                  <a:schemeClr val="bg2"/>
                </a:solidFill>
              </a:rPr>
              <a:t>tdset_id</a:t>
            </a:r>
            <a:endParaRPr lang="en-US" sz="1100" b="1" noProof="1">
              <a:solidFill>
                <a:schemeClr val="bg2"/>
              </a:solidFill>
            </a:endParaRPr>
          </a:p>
        </p:txBody>
      </p:sp>
      <p:sp>
        <p:nvSpPr>
          <p:cNvPr id="406" name="Process 405"/>
          <p:cNvSpPr/>
          <p:nvPr/>
        </p:nvSpPr>
        <p:spPr>
          <a:xfrm>
            <a:off x="5141685" y="3800453"/>
            <a:ext cx="861451" cy="185120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/>
              <a:t>d</a:t>
            </a:r>
            <a:r>
              <a:rPr lang="en-US" sz="1100" noProof="1" smtClean="0"/>
              <a:t>comp_id</a:t>
            </a:r>
            <a:endParaRPr lang="en-US" sz="1100" noProof="1"/>
          </a:p>
        </p:txBody>
      </p:sp>
      <p:sp>
        <p:nvSpPr>
          <p:cNvPr id="434" name="Process 433"/>
          <p:cNvSpPr/>
          <p:nvPr/>
        </p:nvSpPr>
        <p:spPr>
          <a:xfrm>
            <a:off x="5133549" y="5954462"/>
            <a:ext cx="882246" cy="206578"/>
          </a:xfrm>
          <a:prstGeom prst="flowChartProcess">
            <a:avLst/>
          </a:prstGeom>
          <a:solidFill>
            <a:schemeClr val="accent3">
              <a:lumMod val="5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>
                <a:solidFill>
                  <a:schemeClr val="bg2"/>
                </a:solidFill>
              </a:rPr>
              <a:t>t</a:t>
            </a:r>
            <a:r>
              <a:rPr lang="en-US" sz="1100" noProof="1" smtClean="0">
                <a:solidFill>
                  <a:schemeClr val="bg2"/>
                </a:solidFill>
              </a:rPr>
              <a:t>dset_id</a:t>
            </a:r>
            <a:endParaRPr lang="en-US" sz="1100" noProof="1">
              <a:solidFill>
                <a:schemeClr val="bg2"/>
              </a:solidFill>
            </a:endParaRPr>
          </a:p>
        </p:txBody>
      </p:sp>
      <p:sp>
        <p:nvSpPr>
          <p:cNvPr id="435" name="Process 434"/>
          <p:cNvSpPr/>
          <p:nvPr/>
        </p:nvSpPr>
        <p:spPr>
          <a:xfrm>
            <a:off x="5126724" y="5761937"/>
            <a:ext cx="882246" cy="185120"/>
          </a:xfrm>
          <a:prstGeom prst="flowChartProcess">
            <a:avLst/>
          </a:prstGeom>
          <a:solidFill>
            <a:schemeClr val="accent6">
              <a:lumMod val="5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b="1" noProof="1">
                <a:solidFill>
                  <a:srgbClr val="CCFFCC"/>
                </a:solidFill>
              </a:rPr>
              <a:t>s</a:t>
            </a:r>
            <a:r>
              <a:rPr lang="en-US" sz="1100" b="1" noProof="1" smtClean="0">
                <a:solidFill>
                  <a:srgbClr val="CCFFCC"/>
                </a:solidFill>
              </a:rPr>
              <a:t>ample_id</a:t>
            </a:r>
            <a:endParaRPr lang="en-US" sz="1100" b="1" noProof="1">
              <a:solidFill>
                <a:srgbClr val="CCFFCC"/>
              </a:solidFill>
            </a:endParaRPr>
          </a:p>
        </p:txBody>
      </p:sp>
      <p:sp>
        <p:nvSpPr>
          <p:cNvPr id="437" name="Process 436"/>
          <p:cNvSpPr/>
          <p:nvPr/>
        </p:nvSpPr>
        <p:spPr>
          <a:xfrm>
            <a:off x="5126002" y="4725972"/>
            <a:ext cx="882244" cy="182440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…</a:t>
            </a:r>
            <a:endParaRPr lang="en-US" sz="1100" noProof="1"/>
          </a:p>
        </p:txBody>
      </p:sp>
      <p:sp>
        <p:nvSpPr>
          <p:cNvPr id="453" name="Process 452"/>
          <p:cNvSpPr/>
          <p:nvPr/>
        </p:nvSpPr>
        <p:spPr>
          <a:xfrm>
            <a:off x="5099739" y="2741504"/>
            <a:ext cx="886192" cy="135828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tdstype</a:t>
            </a:r>
            <a:endParaRPr lang="en-US" sz="1100" noProof="1"/>
          </a:p>
        </p:txBody>
      </p:sp>
      <p:sp>
        <p:nvSpPr>
          <p:cNvPr id="455" name="Process 454"/>
          <p:cNvSpPr/>
          <p:nvPr/>
        </p:nvSpPr>
        <p:spPr>
          <a:xfrm>
            <a:off x="9904505" y="4545216"/>
            <a:ext cx="893074" cy="207402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b="1" noProof="1"/>
              <a:t>s</a:t>
            </a:r>
            <a:r>
              <a:rPr lang="en-US" sz="1100" b="1" noProof="1" smtClean="0"/>
              <a:t>ysdef_id</a:t>
            </a:r>
            <a:endParaRPr lang="en-US" sz="1100" b="1" noProof="1"/>
          </a:p>
        </p:txBody>
      </p:sp>
      <p:cxnSp>
        <p:nvCxnSpPr>
          <p:cNvPr id="456" name="Elbow Connector 455"/>
          <p:cNvCxnSpPr>
            <a:stCxn id="125" idx="3"/>
            <a:endCxn id="1803" idx="1"/>
          </p:cNvCxnSpPr>
          <p:nvPr/>
        </p:nvCxnSpPr>
        <p:spPr>
          <a:xfrm flipV="1">
            <a:off x="6008742" y="2948274"/>
            <a:ext cx="597288" cy="2485721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0" name="Process 459"/>
          <p:cNvSpPr/>
          <p:nvPr/>
        </p:nvSpPr>
        <p:spPr>
          <a:xfrm>
            <a:off x="8483065" y="8082747"/>
            <a:ext cx="888998" cy="185120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b="1" noProof="1"/>
              <a:t>d</a:t>
            </a:r>
            <a:r>
              <a:rPr lang="en-US" sz="1100" b="1" noProof="1" smtClean="0"/>
              <a:t>comp_id</a:t>
            </a:r>
            <a:endParaRPr lang="en-US" sz="1100" b="1" noProof="1"/>
          </a:p>
        </p:txBody>
      </p:sp>
      <p:sp>
        <p:nvSpPr>
          <p:cNvPr id="461" name="Process 460"/>
          <p:cNvSpPr/>
          <p:nvPr/>
        </p:nvSpPr>
        <p:spPr>
          <a:xfrm>
            <a:off x="8477611" y="7900204"/>
            <a:ext cx="888998" cy="18512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b="1" noProof="1"/>
              <a:t>p</a:t>
            </a:r>
            <a:r>
              <a:rPr lang="en-US" sz="1100" b="1" noProof="1" smtClean="0"/>
              <a:t>hase_id</a:t>
            </a:r>
            <a:endParaRPr lang="en-US" sz="1100" b="1" noProof="1"/>
          </a:p>
        </p:txBody>
      </p:sp>
      <p:sp>
        <p:nvSpPr>
          <p:cNvPr id="462" name="Process 461"/>
          <p:cNvSpPr/>
          <p:nvPr/>
        </p:nvSpPr>
        <p:spPr>
          <a:xfrm>
            <a:off x="8474671" y="7715084"/>
            <a:ext cx="888998" cy="185120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b="1" noProof="1"/>
              <a:t>s</a:t>
            </a:r>
            <a:r>
              <a:rPr lang="en-US" sz="1100" b="1" noProof="1" smtClean="0"/>
              <a:t>ystem_id</a:t>
            </a:r>
            <a:endParaRPr lang="en-US" sz="1100" b="1" noProof="1"/>
          </a:p>
        </p:txBody>
      </p:sp>
      <p:sp>
        <p:nvSpPr>
          <p:cNvPr id="464" name="Process 463"/>
          <p:cNvSpPr/>
          <p:nvPr/>
        </p:nvSpPr>
        <p:spPr>
          <a:xfrm>
            <a:off x="8477611" y="5963796"/>
            <a:ext cx="888998" cy="18512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b="1" noProof="1"/>
              <a:t>p</a:t>
            </a:r>
            <a:r>
              <a:rPr lang="en-US" sz="1100" b="1" noProof="1" smtClean="0"/>
              <a:t>hase_id</a:t>
            </a:r>
            <a:endParaRPr lang="en-US" sz="1100" b="1" noProof="1"/>
          </a:p>
        </p:txBody>
      </p:sp>
      <p:sp>
        <p:nvSpPr>
          <p:cNvPr id="465" name="Process 464"/>
          <p:cNvSpPr/>
          <p:nvPr/>
        </p:nvSpPr>
        <p:spPr>
          <a:xfrm>
            <a:off x="8474671" y="5778676"/>
            <a:ext cx="888998" cy="185120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b="1" noProof="1"/>
              <a:t>s</a:t>
            </a:r>
            <a:r>
              <a:rPr lang="en-US" sz="1100" b="1" noProof="1" smtClean="0"/>
              <a:t>ystem_id</a:t>
            </a:r>
            <a:endParaRPr lang="en-US" sz="1100" b="1" noProof="1"/>
          </a:p>
        </p:txBody>
      </p:sp>
      <p:sp>
        <p:nvSpPr>
          <p:cNvPr id="467" name="Process 466"/>
          <p:cNvSpPr/>
          <p:nvPr/>
        </p:nvSpPr>
        <p:spPr>
          <a:xfrm>
            <a:off x="8427329" y="3864076"/>
            <a:ext cx="888998" cy="18512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b="1" noProof="1"/>
              <a:t>p</a:t>
            </a:r>
            <a:r>
              <a:rPr lang="en-US" sz="1100" b="1" noProof="1" smtClean="0"/>
              <a:t>hase_id</a:t>
            </a:r>
            <a:endParaRPr lang="en-US" sz="1100" b="1" noProof="1"/>
          </a:p>
        </p:txBody>
      </p:sp>
      <p:sp>
        <p:nvSpPr>
          <p:cNvPr id="468" name="Process 467"/>
          <p:cNvSpPr/>
          <p:nvPr/>
        </p:nvSpPr>
        <p:spPr>
          <a:xfrm>
            <a:off x="8430934" y="3678956"/>
            <a:ext cx="888998" cy="185120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b="1" noProof="1"/>
              <a:t>s</a:t>
            </a:r>
            <a:r>
              <a:rPr lang="en-US" sz="1100" b="1" noProof="1" smtClean="0"/>
              <a:t>ystem_id</a:t>
            </a:r>
            <a:endParaRPr lang="en-US" sz="1100" b="1" noProof="1"/>
          </a:p>
        </p:txBody>
      </p:sp>
      <p:sp>
        <p:nvSpPr>
          <p:cNvPr id="471" name="Process 470"/>
          <p:cNvSpPr/>
          <p:nvPr/>
        </p:nvSpPr>
        <p:spPr>
          <a:xfrm>
            <a:off x="8475263" y="6154643"/>
            <a:ext cx="888916" cy="161733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b="1" noProof="1"/>
              <a:t>e</a:t>
            </a:r>
            <a:r>
              <a:rPr lang="en-US" sz="1100" b="1" noProof="1" smtClean="0"/>
              <a:t>lem_id</a:t>
            </a:r>
            <a:endParaRPr lang="en-US" sz="1100" b="1" noProof="1"/>
          </a:p>
        </p:txBody>
      </p:sp>
      <p:sp>
        <p:nvSpPr>
          <p:cNvPr id="472" name="Process 471"/>
          <p:cNvSpPr/>
          <p:nvPr/>
        </p:nvSpPr>
        <p:spPr>
          <a:xfrm>
            <a:off x="11390419" y="4724474"/>
            <a:ext cx="888998" cy="18512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b="1" noProof="1"/>
              <a:t>p</a:t>
            </a:r>
            <a:r>
              <a:rPr lang="en-US" sz="1100" b="1" noProof="1" smtClean="0"/>
              <a:t>hase_id</a:t>
            </a:r>
            <a:endParaRPr lang="en-US" sz="1100" b="1" noProof="1"/>
          </a:p>
        </p:txBody>
      </p:sp>
      <p:sp>
        <p:nvSpPr>
          <p:cNvPr id="477" name="Predefined Process 476"/>
          <p:cNvSpPr/>
          <p:nvPr/>
        </p:nvSpPr>
        <p:spPr>
          <a:xfrm>
            <a:off x="8440394" y="3295364"/>
            <a:ext cx="896468" cy="188563"/>
          </a:xfrm>
          <a:prstGeom prst="flowChartPredefined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b="1" noProof="1" smtClean="0"/>
              <a:t>eqphex_id</a:t>
            </a:r>
            <a:endParaRPr lang="en-US" sz="1100" b="1" noProof="1"/>
          </a:p>
        </p:txBody>
      </p:sp>
      <p:sp>
        <p:nvSpPr>
          <p:cNvPr id="479" name="Predefined Process 478"/>
          <p:cNvSpPr/>
          <p:nvPr/>
        </p:nvSpPr>
        <p:spPr>
          <a:xfrm>
            <a:off x="8470141" y="5437607"/>
            <a:ext cx="896468" cy="188563"/>
          </a:xfrm>
          <a:prstGeom prst="flowChartPredefined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b="1" noProof="1" smtClean="0"/>
              <a:t>phelex_id</a:t>
            </a:r>
            <a:endParaRPr lang="en-US" sz="1100" b="1" noProof="1"/>
          </a:p>
        </p:txBody>
      </p:sp>
      <p:sp>
        <p:nvSpPr>
          <p:cNvPr id="480" name="Predefined Process 479"/>
          <p:cNvSpPr/>
          <p:nvPr/>
        </p:nvSpPr>
        <p:spPr>
          <a:xfrm>
            <a:off x="8483065" y="7384352"/>
            <a:ext cx="896468" cy="188563"/>
          </a:xfrm>
          <a:prstGeom prst="flowChartPredefined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b="1" noProof="1" smtClean="0"/>
              <a:t>phdcex_id</a:t>
            </a:r>
            <a:endParaRPr lang="en-US" sz="1100" b="1" noProof="1"/>
          </a:p>
        </p:txBody>
      </p:sp>
      <p:sp>
        <p:nvSpPr>
          <p:cNvPr id="481" name="Process 480"/>
          <p:cNvSpPr/>
          <p:nvPr/>
        </p:nvSpPr>
        <p:spPr>
          <a:xfrm>
            <a:off x="11376567" y="3142590"/>
            <a:ext cx="906325" cy="191148"/>
          </a:xfrm>
          <a:prstGeom prst="flowChartProcess">
            <a:avLst/>
          </a:prstGeom>
          <a:solidFill>
            <a:srgbClr val="FFFF0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b="1" noProof="1"/>
              <a:t>t</a:t>
            </a:r>
            <a:r>
              <a:rPr lang="en-US" sz="1100" b="1" noProof="1" smtClean="0"/>
              <a:t>data_id</a:t>
            </a:r>
            <a:endParaRPr lang="en-US" sz="1100" b="1" noProof="1"/>
          </a:p>
        </p:txBody>
      </p:sp>
      <p:sp>
        <p:nvSpPr>
          <p:cNvPr id="491" name="Process 490"/>
          <p:cNvSpPr/>
          <p:nvPr/>
        </p:nvSpPr>
        <p:spPr>
          <a:xfrm>
            <a:off x="11384713" y="3958561"/>
            <a:ext cx="894705" cy="158210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constr2</a:t>
            </a:r>
            <a:endParaRPr lang="en-US" sz="1100" noProof="1"/>
          </a:p>
        </p:txBody>
      </p:sp>
      <p:sp>
        <p:nvSpPr>
          <p:cNvPr id="492" name="Process 491"/>
          <p:cNvSpPr/>
          <p:nvPr/>
        </p:nvSpPr>
        <p:spPr>
          <a:xfrm>
            <a:off x="9937424" y="8487870"/>
            <a:ext cx="869152" cy="191148"/>
          </a:xfrm>
          <a:prstGeom prst="flowChartProcess">
            <a:avLst/>
          </a:prstGeom>
          <a:solidFill>
            <a:srgbClr val="FFFF0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b="1" noProof="1"/>
              <a:t>t</a:t>
            </a:r>
            <a:r>
              <a:rPr lang="en-US" sz="1100" b="1" noProof="1" smtClean="0"/>
              <a:t>data_id</a:t>
            </a:r>
            <a:endParaRPr lang="en-US" sz="1100" b="1" noProof="1"/>
          </a:p>
        </p:txBody>
      </p:sp>
      <p:sp>
        <p:nvSpPr>
          <p:cNvPr id="505" name="Predefined Process 504"/>
          <p:cNvSpPr/>
          <p:nvPr/>
        </p:nvSpPr>
        <p:spPr>
          <a:xfrm>
            <a:off x="6645633" y="3956852"/>
            <a:ext cx="859308" cy="188563"/>
          </a:xfrm>
          <a:prstGeom prst="flowChartPredefined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b="1" noProof="1" smtClean="0"/>
              <a:t>eqphca_id</a:t>
            </a:r>
            <a:endParaRPr lang="en-US" sz="1100" b="1" noProof="1"/>
          </a:p>
        </p:txBody>
      </p:sp>
      <p:sp>
        <p:nvSpPr>
          <p:cNvPr id="507" name="Predefined Process 506"/>
          <p:cNvSpPr/>
          <p:nvPr/>
        </p:nvSpPr>
        <p:spPr>
          <a:xfrm>
            <a:off x="6654431" y="6109873"/>
            <a:ext cx="896468" cy="188563"/>
          </a:xfrm>
          <a:prstGeom prst="flowChartPredefined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b="1" noProof="1"/>
              <a:t>p</a:t>
            </a:r>
            <a:r>
              <a:rPr lang="en-US" sz="1100" b="1" noProof="1" smtClean="0"/>
              <a:t>helca_id</a:t>
            </a:r>
            <a:endParaRPr lang="en-US" sz="1100" b="1" noProof="1"/>
          </a:p>
        </p:txBody>
      </p:sp>
      <p:sp>
        <p:nvSpPr>
          <p:cNvPr id="508" name="Predefined Process 507"/>
          <p:cNvSpPr/>
          <p:nvPr/>
        </p:nvSpPr>
        <p:spPr>
          <a:xfrm>
            <a:off x="6629584" y="7718836"/>
            <a:ext cx="896468" cy="188563"/>
          </a:xfrm>
          <a:prstGeom prst="flowChartPredefined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b="1" noProof="1" smtClean="0"/>
              <a:t>phdcca_id</a:t>
            </a:r>
            <a:endParaRPr lang="en-US" sz="1100" b="1" noProof="1"/>
          </a:p>
        </p:txBody>
      </p:sp>
      <p:sp>
        <p:nvSpPr>
          <p:cNvPr id="511" name="Process 510"/>
          <p:cNvSpPr/>
          <p:nvPr/>
        </p:nvSpPr>
        <p:spPr>
          <a:xfrm>
            <a:off x="11390419" y="5236453"/>
            <a:ext cx="894705" cy="141975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fitquant</a:t>
            </a:r>
            <a:endParaRPr lang="en-US" sz="1100" noProof="1"/>
          </a:p>
        </p:txBody>
      </p:sp>
      <p:sp>
        <p:nvSpPr>
          <p:cNvPr id="512" name="Process 511"/>
          <p:cNvSpPr/>
          <p:nvPr/>
        </p:nvSpPr>
        <p:spPr>
          <a:xfrm>
            <a:off x="11388145" y="5384782"/>
            <a:ext cx="894705" cy="144138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constr1</a:t>
            </a:r>
            <a:endParaRPr lang="en-US" sz="1100" noProof="1"/>
          </a:p>
        </p:txBody>
      </p:sp>
      <p:sp>
        <p:nvSpPr>
          <p:cNvPr id="513" name="Process 512"/>
          <p:cNvSpPr/>
          <p:nvPr/>
        </p:nvSpPr>
        <p:spPr>
          <a:xfrm>
            <a:off x="11390419" y="5095798"/>
            <a:ext cx="894705" cy="141975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initquant</a:t>
            </a:r>
            <a:endParaRPr lang="en-US" sz="1100" noProof="1"/>
          </a:p>
        </p:txBody>
      </p:sp>
      <p:sp>
        <p:nvSpPr>
          <p:cNvPr id="514" name="Process 513"/>
          <p:cNvSpPr/>
          <p:nvPr/>
        </p:nvSpPr>
        <p:spPr>
          <a:xfrm>
            <a:off x="11388145" y="5537938"/>
            <a:ext cx="894705" cy="158210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constr2</a:t>
            </a:r>
            <a:endParaRPr lang="en-US" sz="1100" noProof="1"/>
          </a:p>
        </p:txBody>
      </p:sp>
      <p:sp>
        <p:nvSpPr>
          <p:cNvPr id="518" name="Card 517"/>
          <p:cNvSpPr/>
          <p:nvPr/>
        </p:nvSpPr>
        <p:spPr>
          <a:xfrm>
            <a:off x="2015820" y="8435589"/>
            <a:ext cx="906688" cy="193834"/>
          </a:xfrm>
          <a:prstGeom prst="flowChartPunchedCard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b="1" noProof="1" smtClean="0"/>
              <a:t>moiet_id4</a:t>
            </a:r>
            <a:endParaRPr lang="en-US" sz="1100" b="1" noProof="1"/>
          </a:p>
        </p:txBody>
      </p:sp>
      <p:sp>
        <p:nvSpPr>
          <p:cNvPr id="543" name="Process 542"/>
          <p:cNvSpPr/>
          <p:nvPr/>
        </p:nvSpPr>
        <p:spPr>
          <a:xfrm>
            <a:off x="3524935" y="8973678"/>
            <a:ext cx="886196" cy="16912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b="1" noProof="1"/>
              <a:t>b</a:t>
            </a:r>
            <a:r>
              <a:rPr lang="en-US" sz="1100" b="1" noProof="1" smtClean="0"/>
              <a:t>ibsor_id</a:t>
            </a:r>
            <a:endParaRPr lang="en-US" sz="1100" b="1" noProof="1"/>
          </a:p>
        </p:txBody>
      </p:sp>
      <p:sp>
        <p:nvSpPr>
          <p:cNvPr id="560" name="Predefined Process 559"/>
          <p:cNvSpPr/>
          <p:nvPr/>
        </p:nvSpPr>
        <p:spPr>
          <a:xfrm>
            <a:off x="2010132" y="5819125"/>
            <a:ext cx="896468" cy="188563"/>
          </a:xfrm>
          <a:prstGeom prst="flowChartPredefinedProcess">
            <a:avLst/>
          </a:prstGeom>
          <a:solidFill>
            <a:srgbClr val="00800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b="1" noProof="1" smtClean="0">
                <a:solidFill>
                  <a:schemeClr val="bg1"/>
                </a:solidFill>
              </a:rPr>
              <a:t>dcpar_id</a:t>
            </a:r>
            <a:endParaRPr lang="en-US" sz="1100" b="1" noProof="1">
              <a:solidFill>
                <a:schemeClr val="bg1"/>
              </a:solidFill>
            </a:endParaRPr>
          </a:p>
        </p:txBody>
      </p:sp>
      <p:sp>
        <p:nvSpPr>
          <p:cNvPr id="566" name="Process 565"/>
          <p:cNvSpPr/>
          <p:nvPr/>
        </p:nvSpPr>
        <p:spPr>
          <a:xfrm>
            <a:off x="11387755" y="6506527"/>
            <a:ext cx="888998" cy="185120"/>
          </a:xfrm>
          <a:prstGeom prst="flowChartProcess">
            <a:avLst/>
          </a:prstGeom>
          <a:solidFill>
            <a:srgbClr val="008000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b="1" noProof="1" smtClean="0">
                <a:solidFill>
                  <a:schemeClr val="bg1"/>
                </a:solidFill>
              </a:rPr>
              <a:t>dcpar_id</a:t>
            </a:r>
            <a:endParaRPr lang="en-US" sz="1100" b="1" noProof="1">
              <a:solidFill>
                <a:schemeClr val="bg1"/>
              </a:solidFill>
            </a:endParaRPr>
          </a:p>
        </p:txBody>
      </p:sp>
      <p:sp>
        <p:nvSpPr>
          <p:cNvPr id="567" name="Process 566"/>
          <p:cNvSpPr/>
          <p:nvPr/>
        </p:nvSpPr>
        <p:spPr>
          <a:xfrm>
            <a:off x="11379059" y="6321354"/>
            <a:ext cx="888998" cy="185120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b="1" noProof="1"/>
              <a:t>d</a:t>
            </a:r>
            <a:r>
              <a:rPr lang="en-US" sz="1100" b="1" noProof="1" smtClean="0"/>
              <a:t>comp_id</a:t>
            </a:r>
            <a:endParaRPr lang="en-US" sz="1100" b="1" noProof="1"/>
          </a:p>
        </p:txBody>
      </p:sp>
      <p:sp>
        <p:nvSpPr>
          <p:cNvPr id="568" name="Process 567"/>
          <p:cNvSpPr/>
          <p:nvPr/>
        </p:nvSpPr>
        <p:spPr>
          <a:xfrm>
            <a:off x="11389418" y="6691647"/>
            <a:ext cx="886161" cy="183450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type</a:t>
            </a:r>
            <a:endParaRPr lang="en-US" sz="1100" noProof="1"/>
          </a:p>
        </p:txBody>
      </p:sp>
      <p:sp>
        <p:nvSpPr>
          <p:cNvPr id="569" name="Process 568"/>
          <p:cNvSpPr/>
          <p:nvPr/>
        </p:nvSpPr>
        <p:spPr>
          <a:xfrm>
            <a:off x="11390419" y="7018506"/>
            <a:ext cx="894705" cy="141975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fitquant</a:t>
            </a:r>
            <a:endParaRPr lang="en-US" sz="1100" noProof="1"/>
          </a:p>
        </p:txBody>
      </p:sp>
      <p:sp>
        <p:nvSpPr>
          <p:cNvPr id="570" name="Process 569"/>
          <p:cNvSpPr/>
          <p:nvPr/>
        </p:nvSpPr>
        <p:spPr>
          <a:xfrm>
            <a:off x="11388145" y="7166835"/>
            <a:ext cx="894705" cy="144138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constr1</a:t>
            </a:r>
            <a:endParaRPr lang="en-US" sz="1100" noProof="1"/>
          </a:p>
        </p:txBody>
      </p:sp>
      <p:sp>
        <p:nvSpPr>
          <p:cNvPr id="571" name="Process 570"/>
          <p:cNvSpPr/>
          <p:nvPr/>
        </p:nvSpPr>
        <p:spPr>
          <a:xfrm>
            <a:off x="11390419" y="6877851"/>
            <a:ext cx="894705" cy="141975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initquant</a:t>
            </a:r>
            <a:endParaRPr lang="en-US" sz="1100" noProof="1"/>
          </a:p>
        </p:txBody>
      </p:sp>
      <p:sp>
        <p:nvSpPr>
          <p:cNvPr id="572" name="Process 571"/>
          <p:cNvSpPr/>
          <p:nvPr/>
        </p:nvSpPr>
        <p:spPr>
          <a:xfrm>
            <a:off x="11388145" y="7319991"/>
            <a:ext cx="894705" cy="158210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constr2</a:t>
            </a:r>
            <a:endParaRPr lang="en-US" sz="1100" noProof="1"/>
          </a:p>
        </p:txBody>
      </p:sp>
      <p:sp>
        <p:nvSpPr>
          <p:cNvPr id="576" name="Process 575"/>
          <p:cNvSpPr/>
          <p:nvPr/>
        </p:nvSpPr>
        <p:spPr>
          <a:xfrm>
            <a:off x="11372351" y="8274808"/>
            <a:ext cx="886161" cy="183450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type</a:t>
            </a:r>
            <a:endParaRPr lang="en-US" sz="1100" noProof="1"/>
          </a:p>
        </p:txBody>
      </p:sp>
      <p:sp>
        <p:nvSpPr>
          <p:cNvPr id="577" name="Process 576"/>
          <p:cNvSpPr/>
          <p:nvPr/>
        </p:nvSpPr>
        <p:spPr>
          <a:xfrm>
            <a:off x="11373352" y="8601667"/>
            <a:ext cx="894705" cy="141975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fitquant</a:t>
            </a:r>
            <a:endParaRPr lang="en-US" sz="1100" noProof="1"/>
          </a:p>
        </p:txBody>
      </p:sp>
      <p:sp>
        <p:nvSpPr>
          <p:cNvPr id="578" name="Process 577"/>
          <p:cNvSpPr/>
          <p:nvPr/>
        </p:nvSpPr>
        <p:spPr>
          <a:xfrm>
            <a:off x="11371078" y="8749996"/>
            <a:ext cx="894705" cy="144138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constr1</a:t>
            </a:r>
            <a:endParaRPr lang="en-US" sz="1100" noProof="1"/>
          </a:p>
        </p:txBody>
      </p:sp>
      <p:sp>
        <p:nvSpPr>
          <p:cNvPr id="579" name="Process 578"/>
          <p:cNvSpPr/>
          <p:nvPr/>
        </p:nvSpPr>
        <p:spPr>
          <a:xfrm>
            <a:off x="11373352" y="8461012"/>
            <a:ext cx="894705" cy="141975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initquant</a:t>
            </a:r>
            <a:endParaRPr lang="en-US" sz="1100" noProof="1"/>
          </a:p>
        </p:txBody>
      </p:sp>
      <p:sp>
        <p:nvSpPr>
          <p:cNvPr id="580" name="Process 579"/>
          <p:cNvSpPr/>
          <p:nvPr/>
        </p:nvSpPr>
        <p:spPr>
          <a:xfrm>
            <a:off x="11371078" y="8903152"/>
            <a:ext cx="894705" cy="158210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constr2</a:t>
            </a:r>
            <a:endParaRPr lang="en-US" sz="1100" noProof="1"/>
          </a:p>
        </p:txBody>
      </p:sp>
      <p:sp>
        <p:nvSpPr>
          <p:cNvPr id="361" name="Process 360"/>
          <p:cNvSpPr/>
          <p:nvPr/>
        </p:nvSpPr>
        <p:spPr>
          <a:xfrm>
            <a:off x="9920488" y="7678524"/>
            <a:ext cx="886196" cy="15446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b="1" noProof="1"/>
              <a:t>b</a:t>
            </a:r>
            <a:r>
              <a:rPr lang="en-US" sz="1100" b="1" noProof="1" smtClean="0"/>
              <a:t>ibsor_id</a:t>
            </a:r>
            <a:endParaRPr lang="en-US" sz="1100" b="1" noProof="1"/>
          </a:p>
        </p:txBody>
      </p:sp>
      <p:sp>
        <p:nvSpPr>
          <p:cNvPr id="372" name="Process 371"/>
          <p:cNvSpPr/>
          <p:nvPr/>
        </p:nvSpPr>
        <p:spPr>
          <a:xfrm>
            <a:off x="476139" y="6084257"/>
            <a:ext cx="907181" cy="160533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b="1" noProof="1"/>
              <a:t>b</a:t>
            </a:r>
            <a:r>
              <a:rPr lang="en-US" sz="1100" b="1" noProof="1" smtClean="0"/>
              <a:t>ibsor_id</a:t>
            </a:r>
            <a:endParaRPr lang="en-US" sz="1100" b="1" noProof="1"/>
          </a:p>
        </p:txBody>
      </p:sp>
      <p:sp>
        <p:nvSpPr>
          <p:cNvPr id="375" name="Process 374"/>
          <p:cNvSpPr/>
          <p:nvPr/>
        </p:nvSpPr>
        <p:spPr>
          <a:xfrm>
            <a:off x="483363" y="7940019"/>
            <a:ext cx="886196" cy="16912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b="1" noProof="1"/>
              <a:t>b</a:t>
            </a:r>
            <a:r>
              <a:rPr lang="en-US" sz="1100" b="1" noProof="1" smtClean="0"/>
              <a:t>ibsor_id</a:t>
            </a:r>
            <a:endParaRPr lang="en-US" sz="1100" b="1" noProof="1"/>
          </a:p>
        </p:txBody>
      </p:sp>
      <p:sp>
        <p:nvSpPr>
          <p:cNvPr id="377" name="Process 376"/>
          <p:cNvSpPr/>
          <p:nvPr/>
        </p:nvSpPr>
        <p:spPr>
          <a:xfrm>
            <a:off x="6636097" y="5192613"/>
            <a:ext cx="868357" cy="185120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Eh</a:t>
            </a:r>
            <a:endParaRPr lang="en-US" sz="1100" noProof="1"/>
          </a:p>
        </p:txBody>
      </p:sp>
      <p:sp>
        <p:nvSpPr>
          <p:cNvPr id="378" name="Alternate Process 377"/>
          <p:cNvSpPr/>
          <p:nvPr/>
        </p:nvSpPr>
        <p:spPr>
          <a:xfrm>
            <a:off x="9905080" y="3050769"/>
            <a:ext cx="894705" cy="174954"/>
          </a:xfrm>
          <a:prstGeom prst="flowChartAlternate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spcCol="0" rtlCol="0" anchor="ctr"/>
          <a:lstStyle/>
          <a:p>
            <a:pPr algn="ctr"/>
            <a:r>
              <a:rPr lang="en-US" sz="1100" b="1" noProof="1" smtClean="0"/>
              <a:t>fitps_expds</a:t>
            </a:r>
            <a:endParaRPr lang="en-US" sz="1100" b="1" noProof="1"/>
          </a:p>
        </p:txBody>
      </p:sp>
      <p:sp>
        <p:nvSpPr>
          <p:cNvPr id="382" name="Card 381"/>
          <p:cNvSpPr/>
          <p:nvPr/>
        </p:nvSpPr>
        <p:spPr>
          <a:xfrm>
            <a:off x="9896186" y="3429023"/>
            <a:ext cx="906325" cy="194878"/>
          </a:xfrm>
          <a:prstGeom prst="flowChartPunchedCard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b="1" noProof="1" smtClean="0"/>
              <a:t>parset_id</a:t>
            </a:r>
            <a:endParaRPr lang="en-US" sz="1100" b="1" noProof="1"/>
          </a:p>
        </p:txBody>
      </p:sp>
      <p:sp>
        <p:nvSpPr>
          <p:cNvPr id="383" name="Process 382"/>
          <p:cNvSpPr/>
          <p:nvPr/>
        </p:nvSpPr>
        <p:spPr>
          <a:xfrm>
            <a:off x="9893000" y="3634184"/>
            <a:ext cx="906785" cy="203463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combtype</a:t>
            </a:r>
            <a:endParaRPr lang="en-US" sz="1100" noProof="1"/>
          </a:p>
        </p:txBody>
      </p:sp>
      <p:cxnSp>
        <p:nvCxnSpPr>
          <p:cNvPr id="392" name="Elbow Connector 391"/>
          <p:cNvCxnSpPr>
            <a:stCxn id="304" idx="1"/>
            <a:endCxn id="382" idx="1"/>
          </p:cNvCxnSpPr>
          <p:nvPr/>
        </p:nvCxnSpPr>
        <p:spPr>
          <a:xfrm rot="10800000">
            <a:off x="9896186" y="3526463"/>
            <a:ext cx="8318" cy="917389"/>
          </a:xfrm>
          <a:prstGeom prst="bentConnector3">
            <a:avLst>
              <a:gd name="adj1" fmla="val 2848257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2" name="Process 361"/>
          <p:cNvSpPr/>
          <p:nvPr/>
        </p:nvSpPr>
        <p:spPr>
          <a:xfrm>
            <a:off x="495528" y="5735728"/>
            <a:ext cx="882244" cy="182440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46800" rtlCol="0" anchor="ctr"/>
          <a:lstStyle/>
          <a:p>
            <a:pPr algn="ctr"/>
            <a:r>
              <a:rPr lang="en-US" sz="1100" noProof="1" smtClean="0"/>
              <a:t>…</a:t>
            </a:r>
            <a:endParaRPr lang="en-US" sz="1100" noProof="1"/>
          </a:p>
        </p:txBody>
      </p:sp>
    </p:spTree>
    <p:extLst>
      <p:ext uri="{BB962C8B-B14F-4D97-AF65-F5344CB8AC3E}">
        <p14:creationId xmlns:p14="http://schemas.microsoft.com/office/powerpoint/2010/main" val="230148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3070</TotalTime>
  <Words>351</Words>
  <Application>Microsoft Macintosh PowerPoint</Application>
  <PresentationFormat>A3 Paper (297x420 mm)</PresentationFormat>
  <Paragraphs>314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Paul Scherrer Institut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Dmitrii A. Kulik</dc:creator>
  <cp:lastModifiedBy>Dmitrii A. Kulik</cp:lastModifiedBy>
  <cp:revision>139</cp:revision>
  <cp:lastPrinted>2013-01-31T09:02:07Z</cp:lastPrinted>
  <dcterms:created xsi:type="dcterms:W3CDTF">2013-01-21T12:18:39Z</dcterms:created>
  <dcterms:modified xsi:type="dcterms:W3CDTF">2013-01-31T09:12:43Z</dcterms:modified>
</cp:coreProperties>
</file>