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5" r:id="rId3"/>
    <p:sldId id="257" r:id="rId4"/>
    <p:sldId id="258" r:id="rId5"/>
    <p:sldId id="259" r:id="rId6"/>
    <p:sldId id="290" r:id="rId7"/>
    <p:sldId id="260" r:id="rId8"/>
    <p:sldId id="264" r:id="rId9"/>
    <p:sldId id="309" r:id="rId10"/>
    <p:sldId id="310" r:id="rId11"/>
    <p:sldId id="311" r:id="rId12"/>
    <p:sldId id="291" r:id="rId13"/>
    <p:sldId id="292" r:id="rId14"/>
    <p:sldId id="293" r:id="rId15"/>
    <p:sldId id="266" r:id="rId16"/>
    <p:sldId id="267" r:id="rId17"/>
    <p:sldId id="294" r:id="rId18"/>
    <p:sldId id="295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8" r:id="rId29"/>
    <p:sldId id="296" r:id="rId30"/>
    <p:sldId id="297" r:id="rId31"/>
    <p:sldId id="301" r:id="rId32"/>
    <p:sldId id="300" r:id="rId33"/>
    <p:sldId id="299" r:id="rId34"/>
    <p:sldId id="298" r:id="rId35"/>
    <p:sldId id="279" r:id="rId36"/>
    <p:sldId id="281" r:id="rId37"/>
    <p:sldId id="284" r:id="rId38"/>
    <p:sldId id="282" r:id="rId39"/>
    <p:sldId id="302" r:id="rId40"/>
    <p:sldId id="303" r:id="rId41"/>
    <p:sldId id="304" r:id="rId42"/>
    <p:sldId id="280" r:id="rId43"/>
    <p:sldId id="286" r:id="rId44"/>
    <p:sldId id="307" r:id="rId45"/>
    <p:sldId id="287" r:id="rId46"/>
    <p:sldId id="288" r:id="rId47"/>
    <p:sldId id="306" r:id="rId48"/>
    <p:sldId id="262" r:id="rId49"/>
    <p:sldId id="263" r:id="rId5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2B08FC"/>
    <a:srgbClr val="FD4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11/04/2017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34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11/04/2017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80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11/04/2017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12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11/04/2017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00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11/04/2017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79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11/04/2017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30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11/04/2017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30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11/04/2017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6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11/04/2017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82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409C2F-42B1-4963-B0AF-E0EFE19B69A9}" type="datetimeFigureOut">
              <a:rPr lang="pt-BR" smtClean="0"/>
              <a:t>11/04/2017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55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409C2F-42B1-4963-B0AF-E0EFE19B69A9}" type="datetimeFigureOut">
              <a:rPr lang="pt-BR" smtClean="0"/>
              <a:t>11/04/2017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70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409C2F-42B1-4963-B0AF-E0EFE19B69A9}" type="datetimeFigureOut">
              <a:rPr lang="pt-BR" smtClean="0"/>
              <a:t>11/04/2017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437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caelum.com.br/orientacao-a-objetos-uma-outra-perspectiva-sobre-o-acoplamento/" TargetMode="External"/><Relationship Id="rId3" Type="http://schemas.openxmlformats.org/officeDocument/2006/relationships/hyperlink" Target="https://robsoncastilho.com.br/series/" TargetMode="External"/><Relationship Id="rId7" Type="http://schemas.openxmlformats.org/officeDocument/2006/relationships/hyperlink" Target="http://blog.caelum.com.br/medindo-a-complexidade-do-seu-codigo/" TargetMode="External"/><Relationship Id="rId2" Type="http://schemas.openxmlformats.org/officeDocument/2006/relationships/hyperlink" Target="http://butunclebob.com/ArticleS.UncleBob.PrinciplesOfOo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caelum.com.br/como-medir-a-coesao-lcom/" TargetMode="External"/><Relationship Id="rId5" Type="http://schemas.openxmlformats.org/officeDocument/2006/relationships/hyperlink" Target="http://www.palmmedia.de/blog/2011/8/30/ioc-container-benchmark-performance-comparison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://www.github.com/j-ew-s/SOLID" TargetMode="External"/><Relationship Id="rId9" Type="http://schemas.openxmlformats.org/officeDocument/2006/relationships/hyperlink" Target="https://robsoncastilho.com.br/2012/10/21/livro-agile-principles-patterns-and-practices-in-c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S.O.L.I.D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Paradigmas de OO.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3050"/>
            <a:ext cx="12192000" cy="75510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-693050"/>
            <a:ext cx="12192000" cy="7684693"/>
          </a:xfrm>
          <a:prstGeom prst="rect">
            <a:avLst/>
          </a:prstGeom>
          <a:solidFill>
            <a:schemeClr val="accent1">
              <a:lumMod val="50000"/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580605" y="1157729"/>
            <a:ext cx="9862457" cy="192024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S.O.L.I.D</a:t>
            </a:r>
          </a:p>
        </p:txBody>
      </p:sp>
      <p:sp>
        <p:nvSpPr>
          <p:cNvPr id="8" name="Retângulo 7"/>
          <p:cNvSpPr/>
          <p:nvPr/>
        </p:nvSpPr>
        <p:spPr>
          <a:xfrm>
            <a:off x="1580605" y="3272911"/>
            <a:ext cx="9862457" cy="47815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Implementando os 5 primeiros princípios de O.O.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883" y="6102953"/>
            <a:ext cx="2203117" cy="85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2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!SRP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1 Classe contém: </a:t>
            </a:r>
          </a:p>
          <a:p>
            <a:r>
              <a:rPr lang="pt-BR" dirty="0"/>
              <a:t>1680 LINHAS</a:t>
            </a:r>
          </a:p>
          <a:p>
            <a:r>
              <a:rPr lang="pt-BR" dirty="0"/>
              <a:t>5 MÉTODOS</a:t>
            </a:r>
          </a:p>
          <a:p>
            <a:r>
              <a:rPr lang="pt-BR" dirty="0"/>
              <a:t>14 CLASSES</a:t>
            </a:r>
          </a:p>
          <a:p>
            <a:r>
              <a:rPr lang="pt-BR" dirty="0"/>
              <a:t>E um  dos seus método (Executar) possui exatas 1312 linhas.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5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6"/>
          <a:stretch/>
        </p:blipFill>
        <p:spPr>
          <a:xfrm>
            <a:off x="1797936" y="613604"/>
            <a:ext cx="8105917" cy="4950069"/>
          </a:xfrm>
        </p:spPr>
      </p:pic>
    </p:spTree>
    <p:extLst>
      <p:ext uri="{BB962C8B-B14F-4D97-AF65-F5344CB8AC3E}">
        <p14:creationId xmlns:p14="http://schemas.microsoft.com/office/powerpoint/2010/main" val="296241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SRP – 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Problemas comuns nesta violação.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Classes ou métodos com muitas linhas de código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Manutenção complexa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Nenhuma ou pouca chance de ser testável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Alta complexidade </a:t>
            </a:r>
            <a:r>
              <a:rPr lang="pt-BR" dirty="0" err="1"/>
              <a:t>ciclomática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Baixa coesão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 = MC²  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627291" y="4945487"/>
            <a:ext cx="2472742" cy="5151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ERROR = MORE CODE ²</a:t>
            </a:r>
          </a:p>
        </p:txBody>
      </p:sp>
    </p:spTree>
    <p:extLst>
      <p:ext uri="{BB962C8B-B14F-4D97-AF65-F5344CB8AC3E}">
        <p14:creationId xmlns:p14="http://schemas.microsoft.com/office/powerpoint/2010/main" val="413247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SRP – 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Exemplo com SQP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59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SRP – 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que ganhamos com isto 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1 – COESÃO.</a:t>
            </a:r>
          </a:p>
          <a:p>
            <a:pPr marL="0" indent="0">
              <a:buNone/>
            </a:pPr>
            <a:r>
              <a:rPr lang="pt-BR" dirty="0"/>
              <a:t>2 – Melhoria na manutenção.</a:t>
            </a:r>
          </a:p>
          <a:p>
            <a:pPr marL="0" indent="0">
              <a:buNone/>
            </a:pPr>
            <a:r>
              <a:rPr lang="pt-BR" dirty="0"/>
              <a:t>3 – Melhora para implementação de teste de unidade.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2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OCP – Open/</a:t>
            </a:r>
            <a:r>
              <a:rPr lang="pt-BR" dirty="0" err="1"/>
              <a:t>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1825625"/>
            <a:ext cx="10515600" cy="13585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“Uma entidade de software deve ser aberta para extensões e fechada para modificações”.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694508" y="4001294"/>
            <a:ext cx="10515600" cy="1358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Para o OCP, entende-se que uma entidade esteja dada como concluída, de tal maneira que novas funcionalidades possam ser adicionadas sem que exista alteração nas anteriores.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61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884" y="0"/>
            <a:ext cx="6895192" cy="671253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44583" y="6309360"/>
            <a:ext cx="979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Conta.cs</a:t>
            </a:r>
            <a:endParaRPr lang="pt-BR" dirty="0"/>
          </a:p>
          <a:p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68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OCP – Open/</a:t>
            </a:r>
            <a:r>
              <a:rPr lang="pt-BR" dirty="0" err="1"/>
              <a:t>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Problemas ao quebrar o OCP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1 – Quebramos o SRP.</a:t>
            </a:r>
          </a:p>
          <a:p>
            <a:pPr marL="0" indent="0">
              <a:buNone/>
            </a:pPr>
            <a:r>
              <a:rPr lang="pt-BR" dirty="0"/>
              <a:t>2 – Aumento da complexidade </a:t>
            </a:r>
            <a:r>
              <a:rPr lang="pt-BR" dirty="0" err="1"/>
              <a:t>ciclomática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3 – Probabilidade de uma alteração quebrar um código já funcionando.</a:t>
            </a:r>
          </a:p>
          <a:p>
            <a:pPr marL="0" indent="0">
              <a:buNone/>
            </a:pPr>
            <a:r>
              <a:rPr lang="pt-BR" dirty="0"/>
              <a:t>4 – Aumento na complexidade de manutenção do código.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45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OCP – Open/</a:t>
            </a:r>
            <a:r>
              <a:rPr lang="pt-BR" dirty="0" err="1"/>
              <a:t>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Exemplo com OCP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13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OCP – Open/</a:t>
            </a:r>
            <a:r>
              <a:rPr lang="pt-BR" dirty="0" err="1"/>
              <a:t>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Virtual e Abstract.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Abstract</a:t>
            </a:r>
            <a:r>
              <a:rPr lang="pt-BR" dirty="0"/>
              <a:t>: Em uma classe base, quando um método é Abstract, ele não deve ter uma implementação, esta ficará por conta da classe filho.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Virtual</a:t>
            </a:r>
            <a:r>
              <a:rPr lang="pt-BR" dirty="0"/>
              <a:t>: Em uma classe base, quando o método é Virtual, ele deverá ter uma implementação, e deverá ser avaliado pela classe filha se ele atende as necessidades. Caso não atenda, deverá ser implementado um </a:t>
            </a:r>
            <a:r>
              <a:rPr lang="pt-BR" dirty="0" err="1"/>
              <a:t>override</a:t>
            </a:r>
            <a:r>
              <a:rPr lang="pt-BR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1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é simples transformar em código ações do cotidiano.</a:t>
            </a:r>
          </a:p>
          <a:p>
            <a:r>
              <a:rPr lang="pt-BR" dirty="0"/>
              <a:t>É muito complexo ter um design de domínio que reflita o  mundo real e seja extensível.</a:t>
            </a:r>
          </a:p>
          <a:p>
            <a:r>
              <a:rPr lang="pt-BR" dirty="0"/>
              <a:t>Toma muito tempo de analise. </a:t>
            </a:r>
          </a:p>
          <a:p>
            <a:r>
              <a:rPr lang="pt-BR" dirty="0"/>
              <a:t>Sua produtividade irá cair.</a:t>
            </a:r>
          </a:p>
          <a:p>
            <a:r>
              <a:rPr lang="pt-BR" dirty="0"/>
              <a:t>Após um tempo, o domínio se torna maduro.</a:t>
            </a:r>
          </a:p>
          <a:p>
            <a:r>
              <a:rPr lang="pt-BR" dirty="0"/>
              <a:t>Seu código começa a ter melhor manutenção. </a:t>
            </a:r>
          </a:p>
          <a:p>
            <a:r>
              <a:rPr lang="pt-BR" dirty="0"/>
              <a:t>Cada vez menos correções.</a:t>
            </a:r>
          </a:p>
          <a:p>
            <a:r>
              <a:rPr lang="pt-BR" dirty="0"/>
              <a:t>Mudanças ou novas </a:t>
            </a:r>
            <a:r>
              <a:rPr lang="pt-BR" dirty="0" err="1"/>
              <a:t>features</a:t>
            </a:r>
            <a:r>
              <a:rPr lang="pt-BR" dirty="0"/>
              <a:t> são rapidamente e facilmente implantadas e testadas.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OCP – Open/</a:t>
            </a:r>
            <a:r>
              <a:rPr lang="pt-BR" dirty="0" err="1"/>
              <a:t>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57646" y="6309360"/>
            <a:ext cx="1420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ContaBase.cs</a:t>
            </a:r>
            <a:endParaRPr lang="pt-BR" dirty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4" y="1978949"/>
            <a:ext cx="7620952" cy="408882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68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OCP – Open/</a:t>
            </a:r>
            <a:r>
              <a:rPr lang="pt-BR" dirty="0" err="1"/>
              <a:t>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44583" y="6309360"/>
            <a:ext cx="1257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Corrente.cs</a:t>
            </a:r>
            <a:endParaRPr lang="pt-BR" dirty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608" y="2403565"/>
            <a:ext cx="7895744" cy="296635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69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OCP – Open/</a:t>
            </a:r>
            <a:r>
              <a:rPr lang="pt-BR" dirty="0" err="1"/>
              <a:t>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44583" y="6309360"/>
            <a:ext cx="224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FundoInvestimento.cs</a:t>
            </a:r>
            <a:endParaRPr lang="pt-BR" dirty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428" y="2119970"/>
            <a:ext cx="8088103" cy="323947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64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OCP – Open/</a:t>
            </a:r>
            <a:r>
              <a:rPr lang="pt-BR" dirty="0" err="1"/>
              <a:t>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44583" y="6309360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Poupanca.cs</a:t>
            </a:r>
            <a:endParaRPr lang="pt-BR" dirty="0"/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63" y="1945501"/>
            <a:ext cx="7654834" cy="392076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83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 –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“Classes derivadas devem ser facilmente substituídas por sua classe base”.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Quando criamos uma classe derivada, devemos garantir que ela não quebre a classe base ou prejudique sua performance.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Muito ligado ao OCP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90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 –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490" y="2390504"/>
            <a:ext cx="6485416" cy="30591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53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 –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295" y="2194560"/>
            <a:ext cx="6489409" cy="296771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0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 –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493" y="2762193"/>
            <a:ext cx="6471013" cy="199840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71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213" y="0"/>
            <a:ext cx="7446771" cy="632242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6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 –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Problemas comuns nesta violação.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1 – Quebramos o Polimorfismo.</a:t>
            </a:r>
          </a:p>
          <a:p>
            <a:pPr marL="0" indent="0">
              <a:buNone/>
            </a:pPr>
            <a:r>
              <a:rPr lang="pt-BR" dirty="0"/>
              <a:t>2 – Aumento da complexidade </a:t>
            </a:r>
            <a:r>
              <a:rPr lang="pt-BR" dirty="0" err="1"/>
              <a:t>ciclomática</a:t>
            </a:r>
            <a:r>
              <a:rPr lang="pt-BR" dirty="0"/>
              <a:t>. (deveremos testar se Arquivo é de um determinado tipo)</a:t>
            </a:r>
          </a:p>
          <a:p>
            <a:pPr marL="0" indent="0">
              <a:buNone/>
            </a:pPr>
            <a:r>
              <a:rPr lang="pt-BR" dirty="0"/>
              <a:t>3 – Aumento na complexidade de manutenção de código</a:t>
            </a:r>
          </a:p>
          <a:p>
            <a:pPr marL="0" indent="0">
              <a:buNone/>
            </a:pPr>
            <a:r>
              <a:rPr lang="pt-BR" dirty="0"/>
              <a:t>4 – Gerar dúvidas sobre o Domínio. ( PDF e Word derivam de Arquivo?)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5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Acrônimo </a:t>
            </a:r>
            <a:r>
              <a:rPr lang="pt-BR" b="1" dirty="0"/>
              <a:t>S.O.L.I.D</a:t>
            </a:r>
            <a:r>
              <a:rPr lang="pt-BR" dirty="0"/>
              <a:t> ( mas diz-se SOLID)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BR" dirty="0"/>
          </a:p>
          <a:p>
            <a:pPr>
              <a:lnSpc>
                <a:spcPct val="200000"/>
              </a:lnSpc>
            </a:pPr>
            <a:r>
              <a:rPr lang="pt-BR" b="1" dirty="0"/>
              <a:t>SRP</a:t>
            </a:r>
            <a:r>
              <a:rPr lang="pt-BR" dirty="0"/>
              <a:t> - 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(Principio da Responsabilidade única)</a:t>
            </a:r>
          </a:p>
          <a:p>
            <a:pPr>
              <a:lnSpc>
                <a:spcPct val="200000"/>
              </a:lnSpc>
            </a:pPr>
            <a:r>
              <a:rPr lang="pt-BR" b="1" dirty="0"/>
              <a:t>OCP</a:t>
            </a:r>
            <a:r>
              <a:rPr lang="pt-BR" dirty="0"/>
              <a:t> – Open/</a:t>
            </a:r>
            <a:r>
              <a:rPr lang="pt-BR" dirty="0" err="1"/>
              <a:t>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(Principio do Aberto/Fechado)</a:t>
            </a:r>
          </a:p>
          <a:p>
            <a:pPr>
              <a:lnSpc>
                <a:spcPct val="200000"/>
              </a:lnSpc>
            </a:pPr>
            <a:r>
              <a:rPr lang="pt-BR" b="1" dirty="0"/>
              <a:t>LSP</a:t>
            </a:r>
            <a:r>
              <a:rPr lang="pt-BR" dirty="0"/>
              <a:t> –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Subistitution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(Principio de Substituição de </a:t>
            </a:r>
            <a:r>
              <a:rPr lang="pt-BR" dirty="0" err="1"/>
              <a:t>Liskov</a:t>
            </a:r>
            <a:r>
              <a:rPr lang="pt-BR" dirty="0"/>
              <a:t>)</a:t>
            </a:r>
          </a:p>
          <a:p>
            <a:pPr>
              <a:lnSpc>
                <a:spcPct val="200000"/>
              </a:lnSpc>
            </a:pPr>
            <a:r>
              <a:rPr lang="pt-BR" b="1" dirty="0"/>
              <a:t>ISP</a:t>
            </a:r>
            <a:r>
              <a:rPr lang="pt-BR" dirty="0"/>
              <a:t> – 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( Principio da Segregação de Interfaces)</a:t>
            </a:r>
          </a:p>
          <a:p>
            <a:pPr>
              <a:lnSpc>
                <a:spcPct val="200000"/>
              </a:lnSpc>
            </a:pPr>
            <a:r>
              <a:rPr lang="pt-BR" b="1" dirty="0"/>
              <a:t>DIP</a:t>
            </a:r>
            <a:r>
              <a:rPr lang="pt-BR" dirty="0"/>
              <a:t> –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(Principio da Inversão de dependência)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00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 –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Exemplo com LSP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12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 –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430" y="2395809"/>
            <a:ext cx="5615140" cy="282933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52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 –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580" y="2738165"/>
            <a:ext cx="4584840" cy="15725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02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 –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63" y="3183662"/>
            <a:ext cx="4517300" cy="118112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07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682" y="156754"/>
            <a:ext cx="7152398" cy="617241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79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ISP – 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14846" y="2534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307211" y="2562105"/>
            <a:ext cx="9502730" cy="996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800" dirty="0"/>
              <a:t>“Classes clientes não devem ser obrigadas a implantar métodos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800" dirty="0"/>
              <a:t>que não usam”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66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ISP – 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14846" y="2534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272" y="2270970"/>
            <a:ext cx="4526415" cy="254223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16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ISP – 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14846" y="2534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535" y="1873568"/>
            <a:ext cx="4453890" cy="434092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75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ISP – 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14846" y="2534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924" y="1860505"/>
            <a:ext cx="4859111" cy="44188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2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ISP – 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Problemas causados pela violação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1 – Código desnecessário.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14846" y="2534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0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604" y="2486513"/>
            <a:ext cx="1990296" cy="2578103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12" y="2437180"/>
            <a:ext cx="1962101" cy="261788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692" y="2486513"/>
            <a:ext cx="2040783" cy="25781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225" y="2437180"/>
            <a:ext cx="1981917" cy="257810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09" y="2046464"/>
            <a:ext cx="2853271" cy="365218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99187" y="413607"/>
            <a:ext cx="52241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/>
              <a:t>Uncle</a:t>
            </a:r>
            <a:r>
              <a:rPr lang="pt-BR" sz="3200" dirty="0"/>
              <a:t> BOB  -  Robert C. Martin</a:t>
            </a:r>
          </a:p>
          <a:p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975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ISP – 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14846" y="2534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8" y="2718860"/>
            <a:ext cx="4738416" cy="210380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388" y="1850844"/>
            <a:ext cx="6188163" cy="43409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03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ISP – 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14846" y="2534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8" y="2718860"/>
            <a:ext cx="4402183" cy="208147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435" y="1985555"/>
            <a:ext cx="6562982" cy="422330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9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DIP –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“ Módulos de alto nível não devem depender de módulos de baixo nível. Mas ambos devem depender de abstrações”.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“Abstrações não devem depender de detalhes, detalhes devem depender de abstrações”.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“Dependa de uma abstração e não de uma implementação”.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86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DIP –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502" y="2148159"/>
            <a:ext cx="5978996" cy="399138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790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DIP –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Problemas ao não usar DIP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1 – Camadas superiores devem conhecer as implementações de camadas inferiores</a:t>
            </a:r>
          </a:p>
          <a:p>
            <a:pPr marL="0" indent="0">
              <a:buNone/>
            </a:pPr>
            <a:r>
              <a:rPr lang="pt-BR" dirty="0"/>
              <a:t>2 – Acoplamento</a:t>
            </a:r>
          </a:p>
          <a:p>
            <a:pPr marL="0" indent="0">
              <a:buNone/>
            </a:pPr>
            <a:r>
              <a:rPr lang="pt-BR" dirty="0"/>
              <a:t>3 – Custo elevado de manutenção</a:t>
            </a:r>
          </a:p>
          <a:p>
            <a:pPr marL="0" indent="0">
              <a:buNone/>
            </a:pPr>
            <a:r>
              <a:rPr lang="pt-BR" dirty="0"/>
              <a:t>4 – Falta de flexibilidade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55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DIP –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428307" y="2108699"/>
            <a:ext cx="2821578" cy="1052512"/>
          </a:xfrm>
          <a:prstGeom prst="rect">
            <a:avLst/>
          </a:prstGeom>
          <a:solidFill>
            <a:srgbClr val="00206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Aplicação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4428307" y="3161211"/>
            <a:ext cx="2821578" cy="313509"/>
          </a:xfrm>
          <a:prstGeom prst="rect">
            <a:avLst/>
          </a:prstGeom>
          <a:solidFill>
            <a:srgbClr val="00206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InterfaceBD</a:t>
            </a:r>
            <a:endParaRPr lang="pt-BR" dirty="0"/>
          </a:p>
        </p:txBody>
      </p:sp>
      <p:sp>
        <p:nvSpPr>
          <p:cNvPr id="6" name="Retângulo Arredondado 5"/>
          <p:cNvSpPr/>
          <p:nvPr/>
        </p:nvSpPr>
        <p:spPr>
          <a:xfrm>
            <a:off x="910243" y="4297681"/>
            <a:ext cx="1930926" cy="953588"/>
          </a:xfrm>
          <a:prstGeom prst="roundRect">
            <a:avLst/>
          </a:prstGeom>
          <a:solidFill>
            <a:srgbClr val="00B05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MongoDB</a:t>
            </a:r>
            <a:endParaRPr lang="pt-BR" dirty="0"/>
          </a:p>
        </p:txBody>
      </p:sp>
      <p:sp>
        <p:nvSpPr>
          <p:cNvPr id="8" name="Trapezoide 7"/>
          <p:cNvSpPr/>
          <p:nvPr/>
        </p:nvSpPr>
        <p:spPr>
          <a:xfrm>
            <a:off x="8020594" y="4343400"/>
            <a:ext cx="2534194" cy="1214846"/>
          </a:xfrm>
          <a:prstGeom prst="trapezoid">
            <a:avLst/>
          </a:prstGeom>
          <a:solidFill>
            <a:srgbClr val="FD4133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Oracle</a:t>
            </a:r>
          </a:p>
        </p:txBody>
      </p:sp>
      <p:sp>
        <p:nvSpPr>
          <p:cNvPr id="9" name="Retângulo 8"/>
          <p:cNvSpPr/>
          <p:nvPr/>
        </p:nvSpPr>
        <p:spPr>
          <a:xfrm>
            <a:off x="1005840" y="4023360"/>
            <a:ext cx="1770015" cy="274321"/>
          </a:xfrm>
          <a:prstGeom prst="rect">
            <a:avLst/>
          </a:prstGeom>
          <a:solidFill>
            <a:srgbClr val="00B05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implementa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872444" y="4976949"/>
            <a:ext cx="1985554" cy="274320"/>
          </a:xfrm>
          <a:prstGeom prst="rect">
            <a:avLst/>
          </a:prstGeom>
          <a:solidFill>
            <a:srgbClr val="7030A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implementa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347166" y="4023360"/>
            <a:ext cx="1881051" cy="313510"/>
          </a:xfrm>
          <a:prstGeom prst="rect">
            <a:avLst/>
          </a:prstGeom>
          <a:solidFill>
            <a:srgbClr val="FD4133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implementa</a:t>
            </a:r>
          </a:p>
        </p:txBody>
      </p:sp>
      <p:sp>
        <p:nvSpPr>
          <p:cNvPr id="12" name="Paralelogramo 11"/>
          <p:cNvSpPr/>
          <p:nvPr/>
        </p:nvSpPr>
        <p:spPr>
          <a:xfrm>
            <a:off x="4650375" y="5251269"/>
            <a:ext cx="2207623" cy="888274"/>
          </a:xfrm>
          <a:prstGeom prst="parallelogram">
            <a:avLst/>
          </a:prstGeom>
          <a:solidFill>
            <a:srgbClr val="7030A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SLQ Server</a:t>
            </a:r>
          </a:p>
        </p:txBody>
      </p:sp>
      <p:cxnSp>
        <p:nvCxnSpPr>
          <p:cNvPr id="14" name="Conector de Seta Reta 13"/>
          <p:cNvCxnSpPr>
            <a:stCxn id="5" idx="1"/>
            <a:endCxn id="9" idx="3"/>
          </p:cNvCxnSpPr>
          <p:nvPr/>
        </p:nvCxnSpPr>
        <p:spPr>
          <a:xfrm flipH="1">
            <a:off x="2775855" y="3317966"/>
            <a:ext cx="1652452" cy="8425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5" idx="2"/>
            <a:endCxn id="10" idx="0"/>
          </p:cNvCxnSpPr>
          <p:nvPr/>
        </p:nvCxnSpPr>
        <p:spPr>
          <a:xfrm>
            <a:off x="5839096" y="3474720"/>
            <a:ext cx="26125" cy="15022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" idx="3"/>
            <a:endCxn id="11" idx="1"/>
          </p:cNvCxnSpPr>
          <p:nvPr/>
        </p:nvCxnSpPr>
        <p:spPr>
          <a:xfrm>
            <a:off x="7249885" y="3317966"/>
            <a:ext cx="1097281" cy="8621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DIP –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IOC containers</a:t>
            </a:r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 </a:t>
            </a:r>
            <a:r>
              <a:rPr lang="pt-BR" dirty="0" err="1"/>
              <a:t>Castle</a:t>
            </a:r>
            <a:r>
              <a:rPr lang="pt-BR" dirty="0"/>
              <a:t> Windsor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 </a:t>
            </a:r>
            <a:r>
              <a:rPr lang="pt-BR" dirty="0" err="1"/>
              <a:t>Ninject</a:t>
            </a:r>
            <a:r>
              <a:rPr lang="pt-B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 </a:t>
            </a:r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Injector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 </a:t>
            </a:r>
            <a:r>
              <a:rPr lang="pt-BR" dirty="0" err="1"/>
              <a:t>DryIoc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 </a:t>
            </a:r>
            <a:r>
              <a:rPr lang="pt-BR" dirty="0" err="1"/>
              <a:t>LightInject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456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Finalizando sobre S.O.L.I.D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547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realmente irá programar O.O.</a:t>
            </a:r>
          </a:p>
          <a:p>
            <a:r>
              <a:rPr lang="pt-BR" dirty="0"/>
              <a:t>Redução da complexidade </a:t>
            </a:r>
            <a:r>
              <a:rPr lang="pt-BR" dirty="0" err="1"/>
              <a:t>ciclomática</a:t>
            </a:r>
            <a:r>
              <a:rPr lang="pt-BR" dirty="0"/>
              <a:t> </a:t>
            </a:r>
          </a:p>
          <a:p>
            <a:r>
              <a:rPr lang="pt-BR" dirty="0"/>
              <a:t>Manutenção em ponto específico do projeto</a:t>
            </a:r>
          </a:p>
          <a:p>
            <a:r>
              <a:rPr lang="pt-BR" dirty="0"/>
              <a:t>Facilidade para implementação de TDD</a:t>
            </a:r>
          </a:p>
          <a:p>
            <a:r>
              <a:rPr lang="pt-BR" dirty="0"/>
              <a:t>Maior coesão </a:t>
            </a:r>
          </a:p>
          <a:p>
            <a:r>
              <a:rPr lang="pt-BR" dirty="0"/>
              <a:t>Menor acoplamento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300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   SOLID</a:t>
            </a:r>
          </a:p>
          <a:p>
            <a:pPr lvl="1"/>
            <a:r>
              <a:rPr lang="pt-BR" dirty="0">
                <a:hlinkClick r:id="rId2"/>
              </a:rPr>
              <a:t>http://butunclebob.com/ArticleS.UncleBob.PrinciplesOfOod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https://robsoncastilho.com.br/series/</a:t>
            </a:r>
            <a:r>
              <a:rPr lang="pt-BR" dirty="0"/>
              <a:t> </a:t>
            </a:r>
          </a:p>
          <a:p>
            <a:pPr lvl="1"/>
            <a:r>
              <a:rPr lang="pt-BR" dirty="0">
                <a:hlinkClick r:id="rId4"/>
              </a:rPr>
              <a:t>www.github.com/j-ew-s/SOLID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  IOC </a:t>
            </a:r>
          </a:p>
          <a:p>
            <a:pPr lvl="1"/>
            <a:r>
              <a:rPr lang="pt-BR" dirty="0">
                <a:hlinkClick r:id="rId5"/>
              </a:rPr>
              <a:t>http://www.palmmedia.de/blog/2011/8/30/ioc-container-benchmark-performance-comparison</a:t>
            </a:r>
            <a:r>
              <a:rPr lang="pt-BR" dirty="0"/>
              <a:t> </a:t>
            </a:r>
            <a:endParaRPr lang="pt-BR" sz="2000" dirty="0"/>
          </a:p>
          <a:p>
            <a:pPr marL="201168" lvl="1" indent="0">
              <a:buNone/>
            </a:pPr>
            <a:r>
              <a:rPr lang="pt-BR" sz="2000" dirty="0"/>
              <a:t>Outros</a:t>
            </a:r>
          </a:p>
          <a:p>
            <a:pPr lvl="1"/>
            <a:r>
              <a:rPr lang="pt-BR" dirty="0">
                <a:hlinkClick r:id="rId6"/>
              </a:rPr>
              <a:t>http://blog.caelum.com.br/como-medir-a-coesao-lcom/</a:t>
            </a:r>
            <a:r>
              <a:rPr lang="pt-BR" dirty="0"/>
              <a:t> </a:t>
            </a:r>
          </a:p>
          <a:p>
            <a:pPr lvl="1"/>
            <a:r>
              <a:rPr lang="pt-BR" dirty="0">
                <a:hlinkClick r:id="rId7"/>
              </a:rPr>
              <a:t>http://blog.caelum.com.br/medindo-a-complexidade-do-seu-codigo/</a:t>
            </a:r>
            <a:r>
              <a:rPr lang="pt-BR" dirty="0"/>
              <a:t> </a:t>
            </a:r>
          </a:p>
          <a:p>
            <a:pPr lvl="1"/>
            <a:r>
              <a:rPr lang="pt-BR" dirty="0">
                <a:hlinkClick r:id="rId8"/>
              </a:rPr>
              <a:t>http://blog.caelum.com.br/orientacao-a-objetos-uma-outra-perspectiva-sobre-o-acoplamento/</a:t>
            </a:r>
            <a:r>
              <a:rPr lang="pt-BR" dirty="0"/>
              <a:t> </a:t>
            </a:r>
          </a:p>
          <a:p>
            <a:pPr lvl="1"/>
            <a:r>
              <a:rPr lang="pt-BR" dirty="0">
                <a:hlinkClick r:id="rId9"/>
              </a:rPr>
              <a:t>https://robsoncastilho.com.br/2012/10/21/livro-agile-principles-patterns-and-practices-in-c/</a:t>
            </a:r>
            <a:r>
              <a:rPr lang="pt-BR" dirty="0"/>
              <a:t> 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1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71" y="2429691"/>
            <a:ext cx="2124523" cy="2821577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43" y="2024741"/>
            <a:ext cx="3631475" cy="363147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061018" y="509515"/>
            <a:ext cx="34588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Michael C. </a:t>
            </a:r>
            <a:r>
              <a:rPr lang="pt-BR" sz="3200" dirty="0" err="1"/>
              <a:t>Feathers</a:t>
            </a:r>
            <a:endParaRPr lang="pt-BR" sz="3200" dirty="0"/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3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S.O.L.I.D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5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SRP – 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0189" y="1789611"/>
            <a:ext cx="10515600" cy="1358537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3200" dirty="0"/>
              <a:t>            “Uma classe deve ter apenas um motivo para mudar”.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70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71" y="138117"/>
            <a:ext cx="10379938" cy="611899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8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Melhor!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595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1256</TotalTime>
  <Words>869</Words>
  <Application>Microsoft Office PowerPoint</Application>
  <PresentationFormat>Widescreen</PresentationFormat>
  <Paragraphs>177</Paragraphs>
  <Slides>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Verdana</vt:lpstr>
      <vt:lpstr>Retrospectiva</vt:lpstr>
      <vt:lpstr>S.O.L.I.D</vt:lpstr>
      <vt:lpstr>Programação orientada a objetos</vt:lpstr>
      <vt:lpstr>Acrônimo S.O.L.I.D ( mas diz-se SOLID) </vt:lpstr>
      <vt:lpstr>Apresentação do PowerPoint</vt:lpstr>
      <vt:lpstr>Apresentação do PowerPoint</vt:lpstr>
      <vt:lpstr>S.O.L.I.D</vt:lpstr>
      <vt:lpstr>SRP – Single Responsability Principle</vt:lpstr>
      <vt:lpstr>Apresentação do PowerPoint</vt:lpstr>
      <vt:lpstr>Melhor!</vt:lpstr>
      <vt:lpstr>!SRP</vt:lpstr>
      <vt:lpstr>Apresentação do PowerPoint</vt:lpstr>
      <vt:lpstr>SRP – Single Responsability Principle</vt:lpstr>
      <vt:lpstr>SRP – Single Responsability Principle</vt:lpstr>
      <vt:lpstr>SRP – Single Responsability Principle</vt:lpstr>
      <vt:lpstr>OCP – Open/Closed Principle</vt:lpstr>
      <vt:lpstr>Apresentação do PowerPoint</vt:lpstr>
      <vt:lpstr>OCP – Open/Closed Principle</vt:lpstr>
      <vt:lpstr>OCP – Open/Closed Principle</vt:lpstr>
      <vt:lpstr>OCP – Open/Closed Principle</vt:lpstr>
      <vt:lpstr>OCP – Open/Closed Principle</vt:lpstr>
      <vt:lpstr>OCP – Open/Closed Principle</vt:lpstr>
      <vt:lpstr>OCP – Open/Closed Principle</vt:lpstr>
      <vt:lpstr>OCP – Open/Closed Principle</vt:lpstr>
      <vt:lpstr>LSP – Liskov Substitution Principle</vt:lpstr>
      <vt:lpstr>LSP – Liskov Substitution Principle</vt:lpstr>
      <vt:lpstr>LSP – Liskov Substitution Principle</vt:lpstr>
      <vt:lpstr>LSP – Liskov Substitution Principle</vt:lpstr>
      <vt:lpstr>Apresentação do PowerPoint</vt:lpstr>
      <vt:lpstr>LSP – Liskov Substitution Principle</vt:lpstr>
      <vt:lpstr>LSP – Liskov Substitution Principle</vt:lpstr>
      <vt:lpstr>LSP – Liskov Substitution Principle</vt:lpstr>
      <vt:lpstr>LSP – Liskov Substitution Principle</vt:lpstr>
      <vt:lpstr>LSP – Liskov Substitution Principle</vt:lpstr>
      <vt:lpstr>Apresentação do PowerPoint</vt:lpstr>
      <vt:lpstr>ISP – Interface Segregation Principle</vt:lpstr>
      <vt:lpstr>ISP – Interface Segregation Principle</vt:lpstr>
      <vt:lpstr>ISP – Interface Segregation Principle</vt:lpstr>
      <vt:lpstr>ISP – Interface Segregation Principle</vt:lpstr>
      <vt:lpstr>ISP – Interface Segregation Principle</vt:lpstr>
      <vt:lpstr>ISP – Interface Segregation Principle</vt:lpstr>
      <vt:lpstr>ISP – Interface Segregation Principle</vt:lpstr>
      <vt:lpstr>DIP – Dependency Inversion Principle</vt:lpstr>
      <vt:lpstr>DIP – Dependency Inversion Principle</vt:lpstr>
      <vt:lpstr>DIP – Dependency Inversion Principle</vt:lpstr>
      <vt:lpstr>DIP – Dependency Inversion Principle</vt:lpstr>
      <vt:lpstr>DIP – Dependency Inversion Principle</vt:lpstr>
      <vt:lpstr>Finalizando sobre S.O.L.I.D</vt:lpstr>
      <vt:lpstr>Benefícios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</dc:title>
  <dc:creator>gabriel scavassa</dc:creator>
  <cp:lastModifiedBy>GABRIEL ALVES SCAVASSA</cp:lastModifiedBy>
  <cp:revision>48</cp:revision>
  <dcterms:created xsi:type="dcterms:W3CDTF">2017-04-01T19:08:05Z</dcterms:created>
  <dcterms:modified xsi:type="dcterms:W3CDTF">2017-04-11T16:56:51Z</dcterms:modified>
</cp:coreProperties>
</file>