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307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6" r:id="rId13"/>
    <p:sldId id="305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9906000" cy="6858000" type="A4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86080" autoAdjust="0"/>
  </p:normalViewPr>
  <p:slideViewPr>
    <p:cSldViewPr snapToGrid="0">
      <p:cViewPr varScale="1">
        <p:scale>
          <a:sx n="80" d="100"/>
          <a:sy n="8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87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09F074E-41B7-4E70-83B5-3EC7AEF43EA3}" type="datetimeFigureOut">
              <a:rPr lang="ko-KR" altLang="en-US" smtClean="0">
                <a:uFillTx/>
              </a:rPr>
              <a:t>2020-11-12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>
                <a:uFillTx/>
              </a:rPr>
              <a:t>마스터 텍스트 스타일 편집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FADEC4F5-A1B6-415A-A21B-C1DE50071F80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5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45825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524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81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6774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121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799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3744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6408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8422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685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9404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20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25462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21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268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EC4F5-A1B6-415A-A21B-C1DE50071F8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6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C.. </a:t>
            </a:r>
            <a:r>
              <a:rPr lang="ko-KR" altLang="en-US" smtClean="0"/>
              <a:t>연산의 결과가 </a:t>
            </a:r>
            <a:r>
              <a:rPr lang="en-US" altLang="ko-KR" smtClean="0"/>
              <a:t>32</a:t>
            </a:r>
            <a:r>
              <a:rPr lang="ko-KR" altLang="en-US" smtClean="0"/>
              <a:t>비트를 넘어설때</a:t>
            </a:r>
            <a:r>
              <a:rPr lang="en-US" altLang="ko-KR" smtClean="0"/>
              <a:t>, V.. </a:t>
            </a:r>
            <a:r>
              <a:rPr lang="ko-KR" altLang="en-US" smtClean="0"/>
              <a:t>연산의 결과가 </a:t>
            </a:r>
            <a:r>
              <a:rPr lang="en-US" altLang="ko-KR" smtClean="0"/>
              <a:t>32</a:t>
            </a:r>
            <a:r>
              <a:rPr lang="ko-KR" altLang="en-US" smtClean="0"/>
              <a:t>비트를 넘어서 </a:t>
            </a:r>
            <a:r>
              <a:rPr lang="en-US" altLang="ko-KR" smtClean="0"/>
              <a:t>Sign </a:t>
            </a:r>
            <a:r>
              <a:rPr lang="ko-KR" altLang="en-US" smtClean="0"/>
              <a:t>비트가 상실될때</a:t>
            </a:r>
            <a:r>
              <a:rPr lang="en-US" altLang="ko-KR" smtClean="0"/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DEC4F5-A1B6-415A-A21B-C1DE50071F8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12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7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167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0734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82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2535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6743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631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568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500" y="1371600"/>
            <a:ext cx="8420100" cy="1143000"/>
          </a:xfrm>
        </p:spPr>
        <p:txBody>
          <a:bodyPr/>
          <a:lstStyle>
            <a:lvl1pPr>
              <a:defRPr sz="3200">
                <a:uFillTx/>
              </a:defRPr>
            </a:lvl1pPr>
          </a:lstStyle>
          <a:p>
            <a:pPr lvl="0"/>
            <a:r>
              <a:rPr lang="ko-KR" altLang="en-US" noProof="0" smtClean="0">
                <a:uFillTx/>
              </a:rPr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352800"/>
            <a:ext cx="6934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uFillTx/>
              </a:defRPr>
            </a:lvl1pPr>
          </a:lstStyle>
          <a:p>
            <a:pPr lvl="0"/>
            <a:r>
              <a:rPr lang="ko-KR" altLang="en-US" noProof="0" smtClean="0">
                <a:uFillTx/>
              </a:rPr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uFillTx/>
              </a:rPr>
              <a:t>마스터 제목 스타일 편집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uFillTx/>
                <a:latin typeface="Comic Sans MS" panose="030F0702030302020204" pitchFamily="66" charset="0"/>
              </a:defRPr>
            </a:lvl1pPr>
          </a:lstStyle>
          <a:p>
            <a:pPr lvl="0"/>
            <a:r>
              <a:rPr lang="ko-KR" altLang="en-US" dirty="0" smtClean="0">
                <a:uFillTx/>
              </a:rPr>
              <a:t>마스터 텍스트 스타일 편집</a:t>
            </a:r>
          </a:p>
          <a:p>
            <a:pPr lvl="1"/>
            <a:r>
              <a:rPr lang="ko-KR" altLang="en-US" dirty="0" smtClean="0">
                <a:uFillTx/>
              </a:rPr>
              <a:t>둘째 수준</a:t>
            </a:r>
          </a:p>
          <a:p>
            <a:pPr lvl="2"/>
            <a:r>
              <a:rPr lang="ko-KR" altLang="en-US" dirty="0" smtClean="0">
                <a:uFillTx/>
              </a:rPr>
              <a:t>셋째 수준</a:t>
            </a:r>
          </a:p>
          <a:p>
            <a:pPr lvl="3"/>
            <a:r>
              <a:rPr lang="ko-KR" altLang="en-US" dirty="0" smtClean="0">
                <a:uFillTx/>
              </a:rPr>
              <a:t>넷째 수준</a:t>
            </a:r>
          </a:p>
          <a:p>
            <a:pPr lvl="4"/>
            <a:r>
              <a:rPr lang="ko-KR" altLang="en-US" dirty="0" smtClean="0">
                <a:uFillTx/>
              </a:rPr>
              <a:t>다섯째 수준</a:t>
            </a:r>
            <a:endParaRPr lang="ko-KR" altLang="en-US" dirty="0">
              <a:uFillTx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13CBBD8-1C4B-4169-9F44-434F4D0D633A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E56AAE0-7455-46A0-AF64-BF73BFD70075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1"/>
          </p:nvPr>
        </p:nvSpPr>
        <p:spPr>
          <a:xfrm>
            <a:off x="664119" y="1056290"/>
            <a:ext cx="4127500" cy="5325460"/>
          </a:xfrm>
        </p:spPr>
        <p:txBody>
          <a:bodyPr/>
          <a:lstStyle/>
          <a:p>
            <a:pPr eaLnBrk="1" hangingPunct="1"/>
            <a:r>
              <a:rPr lang="en-US" altLang="ko-KR" sz="2400">
                <a:uFillTx/>
              </a:rPr>
              <a:t>Everybody drives </a:t>
            </a:r>
            <a:r>
              <a:rPr lang="en-US" altLang="ko-KR" sz="2400" smtClean="0">
                <a:uFillTx/>
              </a:rPr>
              <a:t>car</a:t>
            </a: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r>
              <a:rPr lang="en-US" altLang="ko-KR" sz="2400">
                <a:uFillTx/>
              </a:rPr>
              <a:t>Few knows system detail</a:t>
            </a:r>
          </a:p>
          <a:p>
            <a:pPr marL="457200" lvl="1" indent="0" eaLnBrk="1" hangingPunct="1">
              <a:buNone/>
            </a:pPr>
            <a:r>
              <a:rPr lang="en-US" altLang="ko-KR" smtClean="0">
                <a:uFillTx/>
              </a:rPr>
              <a:t/>
            </a:r>
            <a:br>
              <a:rPr lang="en-US" altLang="ko-KR" smtClean="0">
                <a:uFillTx/>
              </a:rPr>
            </a:br>
            <a:r>
              <a:rPr lang="en-US" altLang="ko-KR">
                <a:uFillTx/>
              </a:rPr>
              <a:t/>
            </a:r>
            <a:br>
              <a:rPr lang="en-US" altLang="ko-KR">
                <a:uFillTx/>
              </a:rPr>
            </a:br>
            <a:r>
              <a:rPr lang="fr-FR" altLang="ko-KR">
                <a:uFillTx/>
              </a:rPr>
              <a:t/>
            </a:r>
            <a:br>
              <a:rPr lang="fr-FR" altLang="ko-KR">
                <a:uFillTx/>
              </a:rPr>
            </a:br>
            <a:endParaRPr lang="en-US" altLang="ko-KR" smtClean="0">
              <a:uFillTx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sz="half" idx="12"/>
          </p:nvPr>
        </p:nvSpPr>
        <p:spPr>
          <a:xfrm>
            <a:off x="5018051" y="1058914"/>
            <a:ext cx="4346665" cy="5325460"/>
          </a:xfrm>
        </p:spPr>
        <p:txBody>
          <a:bodyPr/>
          <a:lstStyle/>
          <a:p>
            <a:pPr eaLnBrk="1" hangingPunct="1"/>
            <a:r>
              <a:rPr lang="en-US" altLang="ko-KR" sz="2400">
                <a:uFillTx/>
              </a:rPr>
              <a:t>Everybody drives </a:t>
            </a:r>
            <a:r>
              <a:rPr lang="en-US" altLang="ko-KR" sz="2400" smtClean="0">
                <a:uFillTx/>
              </a:rPr>
              <a:t>car</a:t>
            </a: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r>
              <a:rPr lang="en-US" altLang="ko-KR" sz="2400">
                <a:uFillTx/>
              </a:rPr>
              <a:t>Few knows system detail</a:t>
            </a:r>
          </a:p>
          <a:p>
            <a:pPr marL="457200" lvl="1" indent="0" eaLnBrk="1" hangingPunct="1">
              <a:buNone/>
            </a:pPr>
            <a:r>
              <a:rPr lang="en-US" altLang="ko-KR" smtClean="0">
                <a:uFillTx/>
              </a:rPr>
              <a:t/>
            </a:r>
            <a:br>
              <a:rPr lang="en-US" altLang="ko-KR" smtClean="0">
                <a:uFillTx/>
              </a:rPr>
            </a:br>
            <a:r>
              <a:rPr lang="en-US" altLang="ko-KR">
                <a:uFillTx/>
              </a:rPr>
              <a:t/>
            </a:r>
            <a:br>
              <a:rPr lang="en-US" altLang="ko-KR">
                <a:uFillTx/>
              </a:rPr>
            </a:br>
            <a:r>
              <a:rPr lang="fr-FR" altLang="ko-KR">
                <a:uFillTx/>
              </a:rPr>
              <a:t/>
            </a:r>
            <a:br>
              <a:rPr lang="fr-FR" altLang="ko-KR">
                <a:uFillTx/>
              </a:rPr>
            </a:br>
            <a:endParaRPr lang="en-US" altLang="ko-KR" smtClean="0">
              <a:uFillTx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42950" y="380996"/>
            <a:ext cx="8420100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uFillTx/>
                <a:latin typeface="+mj-lt"/>
              </a:defRPr>
            </a:lvl1pPr>
          </a:lstStyle>
          <a:p>
            <a:pPr lvl="0"/>
            <a:r>
              <a:rPr lang="en-US" altLang="ko-KR" smtClean="0">
                <a:uFillTx/>
              </a:rPr>
              <a:t>Title</a:t>
            </a:r>
            <a:endParaRPr lang="ko-KR" altLang="en-US" smtClean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uFillTx/>
              </a:rPr>
              <a:t>마스터 제목 스타일 편집</a:t>
            </a:r>
            <a:endParaRPr lang="ko-KR" altLang="en-US">
              <a:uFillTx/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9F5B39C-444C-41DB-B47C-D371C94825F0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uFillTx/>
              </a:rPr>
              <a:t>마스터 제목 스타일 편집</a:t>
            </a:r>
            <a:endParaRPr lang="ko-KR" altLang="en-US">
              <a:uFillTx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>
                <a:uFillTx/>
              </a:rPr>
              <a:t>마스터 텍스트 스타일 편집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  <a:endParaRPr lang="ko-KR" altLang="en-US">
              <a:uFillTx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F77ABFB-2C67-49E2-BEA6-501FE5A565AA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16236"/>
            <a:ext cx="8420100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uFillTx/>
              </a:rPr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807309"/>
            <a:ext cx="8420100" cy="55665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uFillTx/>
              </a:rPr>
              <a:t>마스터 텍스트 스타일을 편집합니다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741231" y="737353"/>
            <a:ext cx="8420100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</a:ln>
          <a:effectLst/>
        </p:spPr>
        <p:txBody>
          <a:bodyPr/>
          <a:lstStyle/>
          <a:p>
            <a:endParaRPr lang="ko-KR" altLang="en-US" sz="1800">
              <a:uFillTx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6594" y="6381750"/>
            <a:ext cx="89429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uFillTx/>
                <a:latin typeface="굴림" panose="020B0600000101010101" pitchFamily="50" charset="-127"/>
              </a:defRPr>
            </a:lvl1pPr>
          </a:lstStyle>
          <a:p>
            <a:pPr>
              <a:defRPr>
                <a:uFillTx/>
              </a:defRPr>
            </a:pPr>
            <a:fld id="{D2118FD0-E96D-4D58-926C-76B130BF382C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  <p:sp>
        <p:nvSpPr>
          <p:cNvPr id="1030" name="Text Box 15"/>
          <p:cNvSpPr txBox="1">
            <a:spLocks noChangeArrowheads="1"/>
          </p:cNvSpPr>
          <p:nvPr userDrawn="1"/>
        </p:nvSpPr>
        <p:spPr bwMode="auto">
          <a:xfrm>
            <a:off x="638044" y="6453189"/>
            <a:ext cx="298030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defRPr>
                <a:uFillTx/>
              </a:defRPr>
            </a:pPr>
            <a:r>
              <a:rPr lang="en-US" altLang="ko-KR" sz="1400" b="1" smtClean="0">
                <a:uFillTx/>
                <a:latin typeface="Tahoma" panose="020B0604030504040204" pitchFamily="34" charset="0"/>
              </a:rPr>
              <a:t>System</a:t>
            </a:r>
            <a:r>
              <a:rPr lang="en-US" altLang="ko-KR" sz="1400" b="1" baseline="0" smtClean="0">
                <a:uFillTx/>
                <a:latin typeface="Tahoma" panose="020B0604030504040204" pitchFamily="34" charset="0"/>
              </a:rPr>
              <a:t> Programming Lab Task</a:t>
            </a:r>
            <a:endParaRPr lang="en-US" altLang="ko-KR" sz="1400" b="1" dirty="0" smtClean="0">
              <a:uFillTx/>
              <a:latin typeface="굴림" panose="020B0600000101010101" pitchFamily="50" charset="-127"/>
            </a:endParaRPr>
          </a:p>
        </p:txBody>
      </p:sp>
      <p:sp>
        <p:nvSpPr>
          <p:cNvPr id="1031" name="Text Box 15"/>
          <p:cNvSpPr txBox="1">
            <a:spLocks noChangeArrowheads="1"/>
          </p:cNvSpPr>
          <p:nvPr userDrawn="1"/>
        </p:nvSpPr>
        <p:spPr bwMode="auto">
          <a:xfrm>
            <a:off x="5229887" y="6453189"/>
            <a:ext cx="248016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defRPr>
                <a:uFillTx/>
              </a:defRPr>
            </a:pPr>
            <a:r>
              <a:rPr lang="en-US" altLang="ko-KR" sz="1400" i="1" smtClean="0">
                <a:uFillTx/>
                <a:latin typeface="Comic Sans MS" panose="030F0702030302020204" pitchFamily="66" charset="0"/>
              </a:rPr>
              <a:t>C.B.Choi gen1223@kau.ac.kr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tx2"/>
          </a:solidFill>
          <a:uFillTx/>
          <a:latin typeface="Arial" panose="020B0604020202020204" pitchFamily="34" charset="0"/>
          <a:ea typeface="경기천년제목 Medium" panose="02020603020101020101" pitchFamily="18" charset="-127"/>
          <a:cs typeface="Arial" panose="020B0604020202020204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6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–"/>
        <a:defRPr kumimoji="1" sz="2200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•"/>
        <a:defRPr kumimoji="1" sz="2000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»"/>
        <a:defRPr kumimoji="1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600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10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0x24               BL 0x24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11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0x24               BL 0x24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1110 0000 1000 0001 0001 0000 1000 0000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12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0x24               BL 0x24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1110 00 0 0100 0 0001 0001 00001 00 0 0000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13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0x24               BL 0x24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1110 00 0 0100 0 0001 0001 00001 00 0 0000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#shift LSL  Rm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14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0x24               BL 0x24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1110 00 0 0100 0 0001 0001 00001 00 0 0000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#shift LSL  Rm  ADD r1,r1,r0 #1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.. Continue ....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smtClean="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 smtClean="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15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1110 0010 1000 1111 0100 0000 0001 1100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16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1110 00 1 0100 0 1111 0100 0000 0001 1100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       #0x1c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17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1110 00 1 0100 0 1111 0100 0000 0001 1100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       #0x1c    ADD r4,pc,#0x1c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18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1110 00 1 0100 0 1111 0100 0000 0001 1100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       #0x1c    ADD r4,pc,#0x1c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   addr = pc + 0x1c = 8 + 0x1c = 0x24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19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1110 00 1 0100 0 1111 0100 0000 0001 1100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       #0x1c    ADD r4,pc,#0x1c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   addr = pc + 0x1c = 8 + 0x1c = 0x24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		= a (Symbol Table)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1110 0011 1010 0000 0000 0000 0000 0010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0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20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1110 00 1 0100 0 1111 0100 0000 0001 1100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       #0x1c    ADD r4,pc,#0x1c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   addr = pc + 0x1c = 8 + 0x1c = 0x24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		= a (Symbol Table)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	     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 ADR r4, a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</a:t>
            </a:r>
            <a:r>
              <a:rPr lang="en-US" altLang="ko-KR" smtClean="0">
                <a:uFillTx/>
              </a:rPr>
              <a:t>A,C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/>
              <a:t>Decode the following object code into assembly code:</a:t>
            </a:r>
          </a:p>
          <a:p>
            <a:pPr lvl="1">
              <a:lnSpc>
                <a:spcPct val="90000"/>
              </a:lnSpc>
            </a:pPr>
            <a:r>
              <a:rPr lang="en-US" altLang="ko-KR" sz="1800"/>
              <a:t>Use Symbol Table</a:t>
            </a:r>
            <a:endParaRPr lang="en-US" altLang="ko-KR" sz="1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21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1" y="1485900"/>
            <a:ext cx="156210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e28f401c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e5940000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e59f4018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e0800004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e59f4014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e5843000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000004d2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28: 12345678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2c: 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00000000</a:t>
            </a: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390775" y="1485900"/>
            <a:ext cx="7067550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1110 00 1 0100 0 1111 0100 0000 0001 1100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ADD S  Rn   Rd        #0x1c    ADR r4, a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	</a:t>
            </a: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     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... Continue ...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463"/>
              </p:ext>
            </p:extLst>
          </p:nvPr>
        </p:nvGraphicFramePr>
        <p:xfrm>
          <a:off x="7019924" y="5440994"/>
          <a:ext cx="1947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32">
                  <a:extLst>
                    <a:ext uri="{9D8B030D-6E8A-4147-A177-3AD203B41FA5}">
                      <a16:colId xmlns:a16="http://schemas.microsoft.com/office/drawing/2014/main" val="1175163478"/>
                    </a:ext>
                  </a:extLst>
                </a:gridCol>
                <a:gridCol w="973932">
                  <a:extLst>
                    <a:ext uri="{9D8B030D-6E8A-4147-A177-3AD203B41FA5}">
                      <a16:colId xmlns:a16="http://schemas.microsoft.com/office/drawing/2014/main" val="1397615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0x24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5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  <a:latin typeface="+mn-lt"/>
                        </a:rPr>
                        <a:t>0x2c</a:t>
                      </a:r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56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01957" y="5085298"/>
            <a:ext cx="16353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Symbol Table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29682" y="215456"/>
            <a:ext cx="9010650" cy="515938"/>
          </a:xfrm>
        </p:spPr>
        <p:txBody>
          <a:bodyPr/>
          <a:lstStyle/>
          <a:p>
            <a:r>
              <a:rPr lang="en-US" altLang="ko-KR"/>
              <a:t>ARM Instruction Set Format (I)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56AAE0-7455-46A0-AF64-BF73BFD70075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경기천년바탕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경기천년바탕 Bold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0200" y="788760"/>
            <a:ext cx="9194800" cy="5719192"/>
            <a:chOff x="330200" y="788760"/>
            <a:chExt cx="9194800" cy="57191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00" y="788760"/>
              <a:ext cx="9194800" cy="571919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t="6342" b="13874"/>
            <a:stretch/>
          </p:blipFill>
          <p:spPr>
            <a:xfrm>
              <a:off x="1994790" y="5218642"/>
              <a:ext cx="159192" cy="17930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6342" b="13874"/>
            <a:stretch/>
          </p:blipFill>
          <p:spPr>
            <a:xfrm>
              <a:off x="1995763" y="5467138"/>
              <a:ext cx="159192" cy="17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46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29682" y="215456"/>
            <a:ext cx="9010650" cy="515938"/>
          </a:xfrm>
        </p:spPr>
        <p:txBody>
          <a:bodyPr/>
          <a:lstStyle/>
          <a:p>
            <a:r>
              <a:rPr lang="en-US" altLang="ko-KR"/>
              <a:t>ARM Instruction Set Format (</a:t>
            </a:r>
            <a:r>
              <a:rPr lang="en-US" altLang="ko-KR" smtClean="0"/>
              <a:t>II)</a:t>
            </a: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56AAE0-7455-46A0-AF64-BF73BFD70075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경기천년바탕 Bold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경기천년바탕 Bold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3" y="1152519"/>
            <a:ext cx="3238500" cy="3943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970" y="1169453"/>
            <a:ext cx="1533525" cy="3905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3" y="5459409"/>
            <a:ext cx="64389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2949" y="79694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>
                <a:solidFill>
                  <a:srgbClr val="0070C0"/>
                </a:solidFill>
              </a:rPr>
              <a:t>opcode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083" y="78897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0070C0"/>
                </a:solidFill>
              </a:rPr>
              <a:t>c</a:t>
            </a:r>
            <a:r>
              <a:rPr lang="en-US" altLang="ko-KR" smtClean="0">
                <a:solidFill>
                  <a:srgbClr val="0070C0"/>
                </a:solidFill>
              </a:rPr>
              <a:t>ond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0082" y="5105267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>
                <a:solidFill>
                  <a:srgbClr val="0070C0"/>
                </a:solidFill>
              </a:rPr>
              <a:t>MSR / MRS : special case of data processing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Simplified View of ARM Computer in User-Mode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56AAE0-7455-46A0-AF64-BF73BFD70075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33" y="1185649"/>
            <a:ext cx="8473168" cy="4829534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6183122" y="1992323"/>
            <a:ext cx="2710712" cy="3554083"/>
            <a:chOff x="6183122" y="1992323"/>
            <a:chExt cx="2710712" cy="3554083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6183122" y="1992323"/>
              <a:ext cx="2710712" cy="35540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250385" y="2098898"/>
              <a:ext cx="2576186" cy="1547797"/>
              <a:chOff x="6250385" y="2211036"/>
              <a:chExt cx="2576186" cy="154779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6250385" y="2211036"/>
                <a:ext cx="2576186" cy="175048"/>
                <a:chOff x="6263014" y="2267210"/>
                <a:chExt cx="2356005" cy="288100"/>
              </a:xfrm>
            </p:grpSpPr>
            <p:sp>
              <p:nvSpPr>
                <p:cNvPr id="4" name="직사각형 3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" name="직사각형 5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9" name="직사각형 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250385" y="2407143"/>
                <a:ext cx="2576186" cy="175048"/>
                <a:chOff x="6263014" y="2267210"/>
                <a:chExt cx="2356005" cy="288100"/>
              </a:xfrm>
            </p:grpSpPr>
            <p:sp>
              <p:nvSpPr>
                <p:cNvPr id="11" name="직사각형 1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6250385" y="2603250"/>
                <a:ext cx="2576186" cy="175048"/>
                <a:chOff x="6263014" y="2267210"/>
                <a:chExt cx="2356005" cy="288100"/>
              </a:xfrm>
            </p:grpSpPr>
            <p:sp>
              <p:nvSpPr>
                <p:cNvPr id="16" name="직사각형 1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6250385" y="2799357"/>
                <a:ext cx="2576186" cy="175048"/>
                <a:chOff x="6263014" y="2267210"/>
                <a:chExt cx="2356005" cy="288100"/>
              </a:xfrm>
            </p:grpSpPr>
            <p:sp>
              <p:nvSpPr>
                <p:cNvPr id="21" name="직사각형 2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6250385" y="2995464"/>
                <a:ext cx="2576186" cy="175048"/>
                <a:chOff x="6263014" y="2267210"/>
                <a:chExt cx="2356005" cy="288100"/>
              </a:xfrm>
            </p:grpSpPr>
            <p:sp>
              <p:nvSpPr>
                <p:cNvPr id="26" name="직사각형 2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6250385" y="3191571"/>
                <a:ext cx="2576186" cy="175048"/>
                <a:chOff x="6263014" y="2267210"/>
                <a:chExt cx="2356005" cy="288100"/>
              </a:xfrm>
            </p:grpSpPr>
            <p:sp>
              <p:nvSpPr>
                <p:cNvPr id="31" name="직사각형 3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6250385" y="3387678"/>
                <a:ext cx="2576186" cy="175048"/>
                <a:chOff x="6263014" y="2267210"/>
                <a:chExt cx="2356005" cy="288100"/>
              </a:xfrm>
            </p:grpSpPr>
            <p:sp>
              <p:nvSpPr>
                <p:cNvPr id="36" name="직사각형 3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6250385" y="3583785"/>
                <a:ext cx="2576186" cy="175048"/>
                <a:chOff x="6263014" y="2267210"/>
                <a:chExt cx="2356005" cy="288100"/>
              </a:xfrm>
            </p:grpSpPr>
            <p:sp>
              <p:nvSpPr>
                <p:cNvPr id="41" name="직사각형 4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6250385" y="3900656"/>
              <a:ext cx="2576186" cy="1547799"/>
              <a:chOff x="6250385" y="3779892"/>
              <a:chExt cx="2576186" cy="1547799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6250385" y="3779892"/>
                <a:ext cx="2576186" cy="175048"/>
                <a:chOff x="6263014" y="2267210"/>
                <a:chExt cx="2356005" cy="288100"/>
              </a:xfrm>
            </p:grpSpPr>
            <p:sp>
              <p:nvSpPr>
                <p:cNvPr id="46" name="직사각형 4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250385" y="3975999"/>
                <a:ext cx="2576186" cy="175048"/>
                <a:chOff x="6263014" y="2267210"/>
                <a:chExt cx="2356005" cy="288100"/>
              </a:xfrm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6250385" y="4172106"/>
                <a:ext cx="2576186" cy="175048"/>
                <a:chOff x="6263014" y="2267210"/>
                <a:chExt cx="2356005" cy="288100"/>
              </a:xfrm>
            </p:grpSpPr>
            <p:sp>
              <p:nvSpPr>
                <p:cNvPr id="56" name="직사각형 5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6250385" y="4368213"/>
                <a:ext cx="2576186" cy="175048"/>
                <a:chOff x="6263014" y="2267210"/>
                <a:chExt cx="2356005" cy="288100"/>
              </a:xfrm>
            </p:grpSpPr>
            <p:sp>
              <p:nvSpPr>
                <p:cNvPr id="61" name="직사각형 6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6250385" y="4564320"/>
                <a:ext cx="2576186" cy="175048"/>
                <a:chOff x="6263014" y="2267210"/>
                <a:chExt cx="2356005" cy="288100"/>
              </a:xfrm>
            </p:grpSpPr>
            <p:sp>
              <p:nvSpPr>
                <p:cNvPr id="66" name="직사각형 6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8" name="직사각형 6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6250385" y="4760427"/>
                <a:ext cx="2576186" cy="175048"/>
                <a:chOff x="6263014" y="2267210"/>
                <a:chExt cx="2356005" cy="288100"/>
              </a:xfrm>
            </p:grpSpPr>
            <p:sp>
              <p:nvSpPr>
                <p:cNvPr id="71" name="직사각형 7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2" name="직사각형 7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6250385" y="4956534"/>
                <a:ext cx="2576186" cy="175048"/>
                <a:chOff x="6263014" y="2267210"/>
                <a:chExt cx="2356005" cy="288100"/>
              </a:xfrm>
            </p:grpSpPr>
            <p:sp>
              <p:nvSpPr>
                <p:cNvPr id="76" name="직사각형 75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6250385" y="5152643"/>
                <a:ext cx="2576186" cy="175048"/>
                <a:chOff x="6263014" y="2267210"/>
                <a:chExt cx="2356005" cy="288100"/>
              </a:xfrm>
            </p:grpSpPr>
            <p:sp>
              <p:nvSpPr>
                <p:cNvPr id="81" name="직사각형 80"/>
                <p:cNvSpPr/>
                <p:nvPr/>
              </p:nvSpPr>
              <p:spPr bwMode="auto">
                <a:xfrm>
                  <a:off x="6263014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 bwMode="auto">
                <a:xfrm>
                  <a:off x="6852108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 bwMode="auto">
                <a:xfrm>
                  <a:off x="7441202" y="2267211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 bwMode="auto">
                <a:xfrm>
                  <a:off x="8030296" y="2267210"/>
                  <a:ext cx="588723" cy="288099"/>
                </a:xfrm>
                <a:prstGeom prst="rect">
                  <a:avLst/>
                </a:prstGeom>
                <a:solidFill>
                  <a:srgbClr val="FFFFC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stealth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anose="030F0702030302020204" pitchFamily="66" charset="0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90" name="TextBox 89"/>
            <p:cNvSpPr txBox="1"/>
            <p:nvPr/>
          </p:nvSpPr>
          <p:spPr>
            <a:xfrm>
              <a:off x="6935854" y="3529024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. . . . . . . </a:t>
              </a:r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709831" y="1499962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+mj-lt"/>
              </a:rPr>
              <a:t>Memory</a:t>
            </a:r>
            <a:endParaRPr lang="ko-KR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1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7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4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</a:t>
            </a:r>
          </a:p>
        </p:txBody>
      </p:sp>
    </p:spTree>
    <p:extLst>
      <p:ext uri="{BB962C8B-B14F-4D97-AF65-F5344CB8AC3E}">
        <p14:creationId xmlns:p14="http://schemas.microsoft.com/office/powerpoint/2010/main" val="11264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</p:txBody>
      </p:sp>
    </p:spTree>
    <p:extLst>
      <p:ext uri="{BB962C8B-B14F-4D97-AF65-F5344CB8AC3E}">
        <p14:creationId xmlns:p14="http://schemas.microsoft.com/office/powerpoint/2010/main" val="21860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6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1110 1011 0000 0000 0000 0000 0000 0110</a:t>
            </a:r>
          </a:p>
        </p:txBody>
      </p:sp>
    </p:spTree>
    <p:extLst>
      <p:ext uri="{BB962C8B-B14F-4D97-AF65-F5344CB8AC3E}">
        <p14:creationId xmlns:p14="http://schemas.microsoft.com/office/powerpoint/2010/main" val="41766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7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  offset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8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pc + offset*4 = 0x0c + 0x18  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</a:t>
            </a:r>
            <a:r>
              <a:rPr lang="en-US" altLang="ko-KR" smtClean="0">
                <a:uFillTx/>
              </a:rPr>
              <a:t>08- </a:t>
            </a:r>
            <a:r>
              <a:rPr lang="en-US" altLang="ko-KR" smtClean="0">
                <a:uFillTx/>
              </a:rPr>
              <a:t>Step B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Decode the following object code into assembly code: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9</a:t>
            </a:fld>
            <a:endParaRPr lang="en-US" altLang="ko-KR">
              <a:uFillTx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1485900"/>
            <a:ext cx="20669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eb000006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e0811080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0c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e2514005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ca000000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e0244004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1c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e3a07001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20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ef000000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24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e2000003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28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  <a:r>
              <a:rPr kumimoji="1" lang="pt-BR" altLang="ko-KR" sz="160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	</a:t>
            </a: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e1a0f00e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095625" y="1485900"/>
            <a:ext cx="6067425" cy="49149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1110 00 1 1101 0 0000 0000 0000 00000010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 I  MOV S  Rn   Rd  #rot   #2      MOV r0, #2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1110 101 1 0000 0000 0000 0000 0000 0110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AL    B L jump addr = 0x24</a:t>
            </a:r>
            <a:endParaRPr kumimoji="1" lang="pt-BR" altLang="ko-KR" sz="1600">
              <a:solidFill>
                <a:srgbClr val="FF0000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-master">
  <a:themeElements>
    <a:clrScheme name="c-master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사용자지정1">
      <a:majorFont>
        <a:latin typeface="Arial"/>
        <a:ea typeface="경기천년제목 Medium"/>
        <a:cs typeface=""/>
      </a:majorFont>
      <a:minorFont>
        <a:latin typeface="Comic Sans MS"/>
        <a:ea typeface="경기천년바탕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Comic Sans MS" panose="030F0702030302020204" pitchFamily="66" charset="0"/>
            <a:ea typeface="굴림" panose="020B0600000101010101" pitchFamily="50" charset="-127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Comic Sans MS" panose="030F0702030302020204" pitchFamily="66" charset="0"/>
            <a:ea typeface="굴림" panose="020B0600000101010101" pitchFamily="50" charset="-12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2015</Words>
  <Application>Microsoft Office PowerPoint</Application>
  <PresentationFormat>A4 용지(210x297mm)</PresentationFormat>
  <Paragraphs>847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경기천년바탕 Bold</vt:lpstr>
      <vt:lpstr>경기천년제목 Medium</vt:lpstr>
      <vt:lpstr>굴림</vt:lpstr>
      <vt:lpstr>맑은 고딕</vt:lpstr>
      <vt:lpstr>새굴림</vt:lpstr>
      <vt:lpstr>Arial</vt:lpstr>
      <vt:lpstr>Comic Sans MS</vt:lpstr>
      <vt:lpstr>Consolas</vt:lpstr>
      <vt:lpstr>Tahoma</vt:lpstr>
      <vt:lpstr>Wingdings</vt:lpstr>
      <vt:lpstr>c-master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B</vt:lpstr>
      <vt:lpstr>Task 08- Step A</vt:lpstr>
      <vt:lpstr>Task 08- Step A</vt:lpstr>
      <vt:lpstr>Task 08- Step A</vt:lpstr>
      <vt:lpstr>Task 08- Step A</vt:lpstr>
      <vt:lpstr>Task 08- Step A</vt:lpstr>
      <vt:lpstr>Task 08- Step A</vt:lpstr>
      <vt:lpstr>Task 08- Step A,C</vt:lpstr>
      <vt:lpstr>ARM Instruction Set Format (I)</vt:lpstr>
      <vt:lpstr>ARM Instruction Set Format (II)</vt:lpstr>
      <vt:lpstr>Simplified View of ARM Computer in User-Mode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ESP32 Board</dc:title>
  <dc:creator>Chabong</dc:creator>
  <cp:lastModifiedBy>최차봉 소프트웨어학과(교수)</cp:lastModifiedBy>
  <cp:revision>172</cp:revision>
  <dcterms:created xsi:type="dcterms:W3CDTF">2019-10-25T00:56:38Z</dcterms:created>
  <dcterms:modified xsi:type="dcterms:W3CDTF">2020-11-12T15:42:27Z</dcterms:modified>
</cp:coreProperties>
</file>