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f360004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f360004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f3600042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f3600042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f3600042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f3600042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f3600042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f360004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f360004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f360004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f33236eb7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f33236eb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f360004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f360004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f3600042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f3600042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f3600042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f3600042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f360004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f360004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e3c4b1e6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e3c4b1e6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f3600042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f3600042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f360004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f360004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f3600042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f3600042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f3600042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f3600042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3600042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3600042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e3c4b1e6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e3c4b1e6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e3c4b1e6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e3c4b1e6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e3e01c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e3e01c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3e01c3e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e3e01c3e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e3e01c3e2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e3e01c3e2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e3e01c3e2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e3e01c3e2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e3e01c3e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e3e01c3e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hlablog.net/2020/02/05/training-data-for-artefact-detection-in-msem-data/" TargetMode="External"/><Relationship Id="rId4" Type="http://schemas.openxmlformats.org/officeDocument/2006/relationships/hyperlink" Target="https://webknossos.brain.mpg.de/annotations/Explorational/5e387a00010000501b1a41bd#25238,20546,3546,0,0.513,1" TargetMode="External"/><Relationship Id="rId5" Type="http://schemas.openxmlformats.org/officeDocument/2006/relationships/hyperlink" Target="https://webknossos.brain.mpg.de/annotations/Explorational/5e387a00010000501b1a41bd#19895,15530,3732,0,0.513,12" TargetMode="External"/><Relationship Id="rId6" Type="http://schemas.openxmlformats.org/officeDocument/2006/relationships/hyperlink" Target="https://webknossos.brain.mpg.de/annotations/Explorational/5e387a00010000501b1a41bd#20088,16049,3925,0,0.513,1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 for mSEM artifact detection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0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           					                     </a:t>
            </a:r>
            <a:endParaRPr u="sng">
              <a:solidFill>
                <a:srgbClr val="EA9999"/>
              </a:solidFill>
            </a:endParaRPr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AE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815700"/>
            <a:ext cx="2031800" cy="373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800" y="788288"/>
            <a:ext cx="6699125" cy="35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4275" y="2501445"/>
            <a:ext cx="7417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10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           					                     </a:t>
            </a:r>
            <a:endParaRPr u="sng">
              <a:solidFill>
                <a:srgbClr val="EA9999"/>
              </a:solidFill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AE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815700"/>
            <a:ext cx="2031800" cy="373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500" y="784500"/>
            <a:ext cx="6726100" cy="354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4275" y="2501445"/>
            <a:ext cx="7417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10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           					                     </a:t>
            </a:r>
            <a:endParaRPr u="sng">
              <a:solidFill>
                <a:srgbClr val="EA9999"/>
              </a:solidFill>
            </a:endParaRPr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AE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815700"/>
            <a:ext cx="2031800" cy="373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575" y="801163"/>
            <a:ext cx="6726026" cy="35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4275" y="2501445"/>
            <a:ext cx="7417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10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           					                     </a:t>
            </a:r>
            <a:endParaRPr u="sng">
              <a:solidFill>
                <a:srgbClr val="EA9999"/>
              </a:solidFill>
            </a:endParaRPr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AE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815700"/>
            <a:ext cx="2031800" cy="373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575" y="801163"/>
            <a:ext cx="6726026" cy="35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4275" y="2501445"/>
            <a:ext cx="7417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10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           					                     </a:t>
            </a:r>
            <a:endParaRPr u="sng">
              <a:solidFill>
                <a:srgbClr val="EA9999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899000" y="788650"/>
            <a:ext cx="3250500" cy="39858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EA9999"/>
                </a:solidFill>
              </a:rPr>
              <a:t>AE</a:t>
            </a:r>
            <a:endParaRPr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EA9999"/>
                </a:solidFill>
              </a:rPr>
              <a:t>e</a:t>
            </a:r>
            <a:r>
              <a:rPr lang="en" sz="2200">
                <a:solidFill>
                  <a:srgbClr val="EA9999"/>
                </a:solidFill>
              </a:rPr>
              <a:t>:  </a:t>
            </a:r>
            <a:r>
              <a:rPr i="1" lang="en" sz="2200">
                <a:solidFill>
                  <a:srgbClr val="EA9999"/>
                </a:solidFill>
              </a:rPr>
              <a:t>X</a:t>
            </a:r>
            <a:r>
              <a:rPr lang="en" sz="2200">
                <a:solidFill>
                  <a:srgbClr val="EA9999"/>
                </a:solidFill>
              </a:rPr>
              <a:t> ⟶ </a:t>
            </a:r>
            <a:r>
              <a:rPr i="1" lang="en" sz="2200">
                <a:solidFill>
                  <a:srgbClr val="EA9999"/>
                </a:solidFill>
              </a:rPr>
              <a:t>L</a:t>
            </a:r>
            <a:endParaRPr i="1"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EA9999"/>
                </a:solidFill>
              </a:rPr>
              <a:t>d</a:t>
            </a:r>
            <a:r>
              <a:rPr lang="en" sz="2200">
                <a:solidFill>
                  <a:srgbClr val="EA9999"/>
                </a:solidFill>
              </a:rPr>
              <a:t>:  </a:t>
            </a:r>
            <a:r>
              <a:rPr i="1" lang="en" sz="2200">
                <a:solidFill>
                  <a:srgbClr val="EA9999"/>
                </a:solidFill>
              </a:rPr>
              <a:t>L</a:t>
            </a:r>
            <a:r>
              <a:rPr lang="en" sz="2200">
                <a:solidFill>
                  <a:srgbClr val="EA9999"/>
                </a:solidFill>
              </a:rPr>
              <a:t> ⟶ </a:t>
            </a:r>
            <a:r>
              <a:rPr i="1" lang="en" sz="2200">
                <a:solidFill>
                  <a:srgbClr val="EA9999"/>
                </a:solidFill>
              </a:rPr>
              <a:t>X</a:t>
            </a:r>
            <a:endParaRPr i="1"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EA9999"/>
                </a:solidFill>
              </a:rPr>
              <a:t>x</a:t>
            </a:r>
            <a:r>
              <a:rPr lang="en" sz="2200">
                <a:solidFill>
                  <a:srgbClr val="EA9999"/>
                </a:solidFill>
              </a:rPr>
              <a:t> = </a:t>
            </a:r>
            <a:r>
              <a:rPr i="1" lang="en" sz="2200">
                <a:solidFill>
                  <a:srgbClr val="EA9999"/>
                </a:solidFill>
              </a:rPr>
              <a:t>d’</a:t>
            </a:r>
            <a:r>
              <a:rPr lang="en" sz="2200">
                <a:solidFill>
                  <a:srgbClr val="EA9999"/>
                </a:solidFill>
              </a:rPr>
              <a:t>(</a:t>
            </a:r>
            <a:r>
              <a:rPr i="1" lang="en" sz="2200">
                <a:solidFill>
                  <a:srgbClr val="EA9999"/>
                </a:solidFill>
              </a:rPr>
              <a:t>e’</a:t>
            </a:r>
            <a:r>
              <a:rPr lang="en" sz="2200">
                <a:solidFill>
                  <a:srgbClr val="EA9999"/>
                </a:solidFill>
              </a:rPr>
              <a:t>(</a:t>
            </a:r>
            <a:r>
              <a:rPr i="1" lang="en" sz="2200">
                <a:solidFill>
                  <a:srgbClr val="EA9999"/>
                </a:solidFill>
              </a:rPr>
              <a:t>x</a:t>
            </a:r>
            <a:r>
              <a:rPr lang="en" sz="2200">
                <a:solidFill>
                  <a:srgbClr val="EA9999"/>
                </a:solidFill>
              </a:rPr>
              <a:t>)) + ε</a:t>
            </a:r>
            <a:endParaRPr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EA9999"/>
                </a:solidFill>
              </a:rPr>
              <a:t>Min</a:t>
            </a:r>
            <a:r>
              <a:rPr baseline="-25000" lang="en" sz="2200">
                <a:solidFill>
                  <a:srgbClr val="EA9999"/>
                </a:solidFill>
              </a:rPr>
              <a:t>p</a:t>
            </a:r>
            <a:r>
              <a:rPr lang="en" sz="2200">
                <a:solidFill>
                  <a:srgbClr val="EA9999"/>
                </a:solidFill>
              </a:rPr>
              <a:t>Loss(d’</a:t>
            </a:r>
            <a:r>
              <a:rPr baseline="-25000" lang="en" sz="2200">
                <a:solidFill>
                  <a:srgbClr val="EA9999"/>
                </a:solidFill>
              </a:rPr>
              <a:t>p</a:t>
            </a:r>
            <a:r>
              <a:rPr lang="en" sz="2200">
                <a:solidFill>
                  <a:srgbClr val="EA9999"/>
                </a:solidFill>
              </a:rPr>
              <a:t>(e’</a:t>
            </a:r>
            <a:r>
              <a:rPr baseline="-25000" lang="en" sz="2200">
                <a:solidFill>
                  <a:srgbClr val="EA9999"/>
                </a:solidFill>
              </a:rPr>
              <a:t>p</a:t>
            </a:r>
            <a:r>
              <a:rPr lang="en" sz="2200">
                <a:solidFill>
                  <a:srgbClr val="EA9999"/>
                </a:solidFill>
              </a:rPr>
              <a:t>(x)) - x)</a:t>
            </a:r>
            <a:endParaRPr sz="22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A9999"/>
                </a:solidFill>
              </a:rPr>
              <a:t>---------------------</a:t>
            </a:r>
            <a:endParaRPr sz="26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A9999"/>
                </a:solidFill>
              </a:rPr>
              <a:t>class AE:</a:t>
            </a:r>
            <a:endParaRPr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A9999"/>
                </a:solidFill>
              </a:rPr>
              <a:t>  def predict(x)</a:t>
            </a:r>
            <a:endParaRPr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A9999"/>
                </a:solidFill>
              </a:rPr>
              <a:t>      x_hat = d(e(x))</a:t>
            </a:r>
            <a:endParaRPr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A9999"/>
                </a:solidFill>
              </a:rPr>
              <a:t>      return x_hat</a:t>
            </a:r>
            <a:endParaRPr sz="23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A9999"/>
              </a:solidFill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136950" y="-12175"/>
            <a:ext cx="86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Unsupervised AE vs. semi-supervised encoder + classifier</a:t>
            </a:r>
            <a:endParaRPr sz="2600"/>
          </a:p>
        </p:txBody>
      </p:sp>
      <p:sp>
        <p:nvSpPr>
          <p:cNvPr id="159" name="Google Shape;159;p26"/>
          <p:cNvSpPr txBox="1"/>
          <p:nvPr/>
        </p:nvSpPr>
        <p:spPr>
          <a:xfrm>
            <a:off x="4315525" y="788650"/>
            <a:ext cx="3250500" cy="39858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93C47D"/>
                </a:solidFill>
              </a:rPr>
              <a:t>Encoder + classifier</a:t>
            </a:r>
            <a:endParaRPr sz="22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93C47D"/>
                </a:solidFill>
              </a:rPr>
              <a:t>e</a:t>
            </a:r>
            <a:r>
              <a:rPr lang="en" sz="2200">
                <a:solidFill>
                  <a:srgbClr val="93C47D"/>
                </a:solidFill>
              </a:rPr>
              <a:t>:  </a:t>
            </a:r>
            <a:r>
              <a:rPr i="1" lang="en" sz="2200">
                <a:solidFill>
                  <a:srgbClr val="93C47D"/>
                </a:solidFill>
              </a:rPr>
              <a:t>X</a:t>
            </a:r>
            <a:r>
              <a:rPr lang="en" sz="2200">
                <a:solidFill>
                  <a:srgbClr val="93C47D"/>
                </a:solidFill>
              </a:rPr>
              <a:t> ⟶ </a:t>
            </a:r>
            <a:r>
              <a:rPr i="1" lang="en" sz="2200">
                <a:solidFill>
                  <a:srgbClr val="93C47D"/>
                </a:solidFill>
              </a:rPr>
              <a:t>L</a:t>
            </a:r>
            <a:endParaRPr i="1" sz="22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93C47D"/>
                </a:solidFill>
              </a:rPr>
              <a:t>c</a:t>
            </a:r>
            <a:r>
              <a:rPr lang="en" sz="2200">
                <a:solidFill>
                  <a:srgbClr val="93C47D"/>
                </a:solidFill>
              </a:rPr>
              <a:t>:  </a:t>
            </a:r>
            <a:r>
              <a:rPr i="1" lang="en" sz="2200">
                <a:solidFill>
                  <a:srgbClr val="93C47D"/>
                </a:solidFill>
              </a:rPr>
              <a:t>L</a:t>
            </a:r>
            <a:r>
              <a:rPr lang="en" sz="2200">
                <a:solidFill>
                  <a:srgbClr val="93C47D"/>
                </a:solidFill>
              </a:rPr>
              <a:t> ⟶ </a:t>
            </a:r>
            <a:r>
              <a:rPr i="1" lang="en" sz="2200">
                <a:solidFill>
                  <a:srgbClr val="93C47D"/>
                </a:solidFill>
              </a:rPr>
              <a:t>Y</a:t>
            </a:r>
            <a:endParaRPr i="1" sz="22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93C47D"/>
                </a:solidFill>
              </a:rPr>
              <a:t>y</a:t>
            </a:r>
            <a:r>
              <a:rPr lang="en" sz="2200">
                <a:solidFill>
                  <a:srgbClr val="93C47D"/>
                </a:solidFill>
              </a:rPr>
              <a:t> = </a:t>
            </a:r>
            <a:r>
              <a:rPr i="1" lang="en" sz="2200">
                <a:solidFill>
                  <a:srgbClr val="93C47D"/>
                </a:solidFill>
              </a:rPr>
              <a:t>c</a:t>
            </a:r>
            <a:r>
              <a:rPr i="1" lang="en" sz="2200">
                <a:solidFill>
                  <a:srgbClr val="93C47D"/>
                </a:solidFill>
              </a:rPr>
              <a:t>’</a:t>
            </a:r>
            <a:r>
              <a:rPr lang="en" sz="2200">
                <a:solidFill>
                  <a:srgbClr val="93C47D"/>
                </a:solidFill>
              </a:rPr>
              <a:t>(</a:t>
            </a:r>
            <a:r>
              <a:rPr i="1" lang="en" sz="2200">
                <a:solidFill>
                  <a:srgbClr val="93C47D"/>
                </a:solidFill>
              </a:rPr>
              <a:t>e’</a:t>
            </a:r>
            <a:r>
              <a:rPr lang="en" sz="2200">
                <a:solidFill>
                  <a:srgbClr val="93C47D"/>
                </a:solidFill>
              </a:rPr>
              <a:t>(</a:t>
            </a:r>
            <a:r>
              <a:rPr i="1" lang="en" sz="2200">
                <a:solidFill>
                  <a:srgbClr val="93C47D"/>
                </a:solidFill>
              </a:rPr>
              <a:t>x</a:t>
            </a:r>
            <a:r>
              <a:rPr lang="en" sz="2200">
                <a:solidFill>
                  <a:srgbClr val="93C47D"/>
                </a:solidFill>
              </a:rPr>
              <a:t>)) + ε</a:t>
            </a:r>
            <a:endParaRPr sz="22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93C47D"/>
                </a:solidFill>
              </a:rPr>
              <a:t>Min</a:t>
            </a:r>
            <a:r>
              <a:rPr baseline="-25000" lang="en" sz="2200">
                <a:solidFill>
                  <a:srgbClr val="93C47D"/>
                </a:solidFill>
              </a:rPr>
              <a:t>p</a:t>
            </a:r>
            <a:r>
              <a:rPr lang="en" sz="2200">
                <a:solidFill>
                  <a:srgbClr val="93C47D"/>
                </a:solidFill>
              </a:rPr>
              <a:t>Loss(c’</a:t>
            </a:r>
            <a:r>
              <a:rPr baseline="-25000" lang="en" sz="2200">
                <a:solidFill>
                  <a:srgbClr val="93C47D"/>
                </a:solidFill>
              </a:rPr>
              <a:t>p</a:t>
            </a:r>
            <a:r>
              <a:rPr lang="en" sz="2200">
                <a:solidFill>
                  <a:srgbClr val="93C47D"/>
                </a:solidFill>
              </a:rPr>
              <a:t>(e’(x)) - x)</a:t>
            </a:r>
            <a:endParaRPr sz="2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3C47D"/>
                </a:solidFill>
              </a:rPr>
              <a:t>---------------------</a:t>
            </a:r>
            <a:endParaRPr sz="26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3C47D"/>
                </a:solidFill>
              </a:rPr>
              <a:t>class EncoderClassifier:</a:t>
            </a:r>
            <a:endParaRPr sz="22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3C47D"/>
                </a:solidFill>
              </a:rPr>
              <a:t>  def predict(x)</a:t>
            </a:r>
            <a:endParaRPr sz="22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3C47D"/>
                </a:solidFill>
              </a:rPr>
              <a:t>      y_hat = c(e(x))</a:t>
            </a:r>
            <a:endParaRPr sz="22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3C47D"/>
                </a:solidFill>
              </a:rPr>
              <a:t>      return </a:t>
            </a:r>
            <a:r>
              <a:rPr lang="en" sz="2200">
                <a:solidFill>
                  <a:srgbClr val="93C47D"/>
                </a:solidFill>
              </a:rPr>
              <a:t>y_hat</a:t>
            </a:r>
            <a:endParaRPr sz="23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10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           					                     </a:t>
            </a:r>
            <a:endParaRPr u="sng">
              <a:solidFill>
                <a:srgbClr val="EA9999"/>
              </a:solidFill>
            </a:endParaRPr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197825" y="-12175"/>
            <a:ext cx="87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encoder + binary classifier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00" y="235675"/>
            <a:ext cx="7401851" cy="523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1248150" y="608725"/>
            <a:ext cx="2975100" cy="43143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4269050" y="608725"/>
            <a:ext cx="1490700" cy="43143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2373925" y="798925"/>
            <a:ext cx="1810800" cy="1057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CC0000"/>
                </a:solidFill>
              </a:rPr>
              <a:t>Encoder:</a:t>
            </a:r>
            <a:endParaRPr b="1" u="sng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C0000"/>
                </a:solidFill>
              </a:rPr>
              <a:t>Freeze</a:t>
            </a:r>
            <a:r>
              <a:rPr lang="en">
                <a:solidFill>
                  <a:srgbClr val="CC0000"/>
                </a:solidFill>
              </a:rPr>
              <a:t> weights (keep weights learnt unsupervised)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321950" y="798925"/>
            <a:ext cx="1810800" cy="1057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6D9EEB"/>
                </a:solidFill>
              </a:rPr>
              <a:t>Classifier</a:t>
            </a:r>
            <a:r>
              <a:rPr b="1" lang="en" u="sng">
                <a:solidFill>
                  <a:srgbClr val="6D9EEB"/>
                </a:solidFill>
              </a:rPr>
              <a:t>:</a:t>
            </a:r>
            <a:endParaRPr b="1" u="sng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D9EEB"/>
                </a:solidFill>
              </a:rPr>
              <a:t>Learn</a:t>
            </a:r>
            <a:r>
              <a:rPr lang="en">
                <a:solidFill>
                  <a:srgbClr val="6D9EEB"/>
                </a:solidFill>
              </a:rPr>
              <a:t> weights (given labels)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197825" y="-12175"/>
            <a:ext cx="87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encoder + binary classifier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350" y="682500"/>
            <a:ext cx="2273984" cy="427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675" y="644450"/>
            <a:ext cx="2344075" cy="438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450" y="1001400"/>
            <a:ext cx="1582400" cy="22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8450" y="3194375"/>
            <a:ext cx="1582400" cy="14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97825" y="-12175"/>
            <a:ext cx="87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encoder + binary classifier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25" y="607225"/>
            <a:ext cx="8105661" cy="42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97825" y="-12175"/>
            <a:ext cx="87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encoder + binary classifier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60525"/>
            <a:ext cx="8044033" cy="42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97825" y="-12175"/>
            <a:ext cx="87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encoder + binary classifier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60525"/>
            <a:ext cx="8028262" cy="42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mSEM artifacts: general </a:t>
            </a:r>
            <a:endParaRPr sz="26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mSEM artifacts are a problem for automated downstream analysis -&gt; hinder classification / segmentation / agglomeration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mSEM artifacts come in various forms and are difficult to detect reliably using humans or hand-designed algorithms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Variety of artifacts and large data size 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Problematic situation for classical supervised approaches (e.g. U-net)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 </a:t>
            </a:r>
            <a:r>
              <a:rPr i="1" lang="en"/>
              <a:t>naive</a:t>
            </a:r>
            <a:r>
              <a:rPr lang="en"/>
              <a:t> U-net or similar (&gt;E6 params) in a supervised fashion would require HUGE amount of labeled training data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6650" y="-53263"/>
            <a:ext cx="10500051" cy="5250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>
            <p:ph type="title"/>
          </p:nvPr>
        </p:nvSpPr>
        <p:spPr>
          <a:xfrm>
            <a:off x="197825" y="-12175"/>
            <a:ext cx="87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encoder + binary classifier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197825" y="-12175"/>
            <a:ext cx="87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encoder + binary classifier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53" y="668627"/>
            <a:ext cx="8556351" cy="427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0175" y="-34237"/>
            <a:ext cx="10423950" cy="5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>
            <p:ph type="title"/>
          </p:nvPr>
        </p:nvSpPr>
        <p:spPr>
          <a:xfrm>
            <a:off x="197825" y="-12175"/>
            <a:ext cx="87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encoder + binary classifier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197825" y="-12175"/>
            <a:ext cx="87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encoder + binary classifier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60525"/>
            <a:ext cx="8556351" cy="427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197825" y="-12175"/>
            <a:ext cx="873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Multi-res “skip” encoder + binary classifier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50" y="773800"/>
            <a:ext cx="49625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mSEM artifacts: data situation</a:t>
            </a:r>
            <a:endParaRPr sz="26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amount of unlabeled data (even in mag-8-8-1 ~1TB)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less labeled data (&gt; 500 training patches ~ 10MB):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Lablog Summary: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https://mhlablog.net/2020/02/05/training-data-for-artefact-detection-in-msem-data/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Circular Artifact: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https://webknossos.brain.mpg.de/annotations/Explorational/5e387a00010000501b1a41bd#25238,20546,3546,0,0.513,1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Horse shoe</a:t>
            </a:r>
            <a:r>
              <a:rPr lang="en"/>
              <a:t> Artifact: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https://webknossos.brain.mpg.de/annotations/Explorational/5e387a00010000501b1a41bd#19895,15530,3732,0,0.513,12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Scratch Artifact: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https://webknossos.brain.mpg.de/annotations/Explorational/5e387a00010000501b1a41bd#20088,16049,3925,0,0.513,17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0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        </a:t>
            </a:r>
            <a:r>
              <a:rPr lang="en">
                <a:solidFill>
                  <a:srgbClr val="A4C2F4"/>
                </a:solidFill>
              </a:rPr>
              <a:t>   </a:t>
            </a:r>
            <a:r>
              <a:rPr lang="en">
                <a:solidFill>
                  <a:srgbClr val="A4C2F4"/>
                </a:solidFill>
              </a:rPr>
              <a:t>					                     </a:t>
            </a:r>
            <a:endParaRPr u="sng">
              <a:solidFill>
                <a:srgbClr val="EA9999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216425" y="788650"/>
            <a:ext cx="3501300" cy="39858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A4C2F4"/>
                </a:solidFill>
              </a:rPr>
              <a:t>CNN</a:t>
            </a:r>
            <a:endParaRPr sz="2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4C2F4"/>
                </a:solidFill>
              </a:rPr>
              <a:t>f:  X ⟶ Y</a:t>
            </a:r>
            <a:endParaRPr sz="2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4C2F4"/>
                </a:solidFill>
              </a:rPr>
              <a:t>y = f’(x) + ε</a:t>
            </a:r>
            <a:endParaRPr sz="2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4C2F4"/>
                </a:solidFill>
              </a:rPr>
              <a:t>Min</a:t>
            </a:r>
            <a:r>
              <a:rPr baseline="-25000" lang="en" sz="2200">
                <a:solidFill>
                  <a:srgbClr val="A4C2F4"/>
                </a:solidFill>
              </a:rPr>
              <a:t>p</a:t>
            </a:r>
            <a:r>
              <a:rPr lang="en" sz="2200">
                <a:solidFill>
                  <a:srgbClr val="A4C2F4"/>
                </a:solidFill>
              </a:rPr>
              <a:t>Loss(f’</a:t>
            </a:r>
            <a:r>
              <a:rPr baseline="-25000" lang="en" sz="2200">
                <a:solidFill>
                  <a:srgbClr val="A4C2F4"/>
                </a:solidFill>
              </a:rPr>
              <a:t>p</a:t>
            </a:r>
            <a:r>
              <a:rPr lang="en" sz="2200">
                <a:solidFill>
                  <a:srgbClr val="A4C2F4"/>
                </a:solidFill>
              </a:rPr>
              <a:t>(x) - y)</a:t>
            </a:r>
            <a:endParaRPr sz="2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A4C2F4"/>
                </a:solidFill>
              </a:rPr>
              <a:t>----------------------</a:t>
            </a:r>
            <a:endParaRPr sz="26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4C2F4"/>
                </a:solidFill>
              </a:rPr>
              <a:t>class CNN:</a:t>
            </a:r>
            <a:endParaRPr sz="2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4C2F4"/>
                </a:solidFill>
              </a:rPr>
              <a:t>  def predict(x):</a:t>
            </a:r>
            <a:endParaRPr sz="2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4C2F4"/>
                </a:solidFill>
              </a:rPr>
              <a:t>    y_hat = f(x)</a:t>
            </a:r>
            <a:endParaRPr sz="22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4C2F4"/>
                </a:solidFill>
              </a:rPr>
              <a:t>    return y_hat</a:t>
            </a:r>
            <a:endParaRPr sz="2200">
              <a:solidFill>
                <a:srgbClr val="A4C2F4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318600" y="788650"/>
            <a:ext cx="3250500" cy="39858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EA9999"/>
                </a:solidFill>
              </a:rPr>
              <a:t>AE</a:t>
            </a:r>
            <a:endParaRPr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EA9999"/>
                </a:solidFill>
              </a:rPr>
              <a:t>e</a:t>
            </a:r>
            <a:r>
              <a:rPr lang="en" sz="2200">
                <a:solidFill>
                  <a:srgbClr val="EA9999"/>
                </a:solidFill>
              </a:rPr>
              <a:t>:  </a:t>
            </a:r>
            <a:r>
              <a:rPr i="1" lang="en" sz="2200">
                <a:solidFill>
                  <a:srgbClr val="EA9999"/>
                </a:solidFill>
              </a:rPr>
              <a:t>X</a:t>
            </a:r>
            <a:r>
              <a:rPr lang="en" sz="2200">
                <a:solidFill>
                  <a:srgbClr val="EA9999"/>
                </a:solidFill>
              </a:rPr>
              <a:t> ⟶ </a:t>
            </a:r>
            <a:r>
              <a:rPr i="1" lang="en" sz="2200">
                <a:solidFill>
                  <a:srgbClr val="EA9999"/>
                </a:solidFill>
              </a:rPr>
              <a:t>L</a:t>
            </a:r>
            <a:endParaRPr i="1"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EA9999"/>
                </a:solidFill>
              </a:rPr>
              <a:t>d</a:t>
            </a:r>
            <a:r>
              <a:rPr lang="en" sz="2200">
                <a:solidFill>
                  <a:srgbClr val="EA9999"/>
                </a:solidFill>
              </a:rPr>
              <a:t>:  </a:t>
            </a:r>
            <a:r>
              <a:rPr i="1" lang="en" sz="2200">
                <a:solidFill>
                  <a:srgbClr val="EA9999"/>
                </a:solidFill>
              </a:rPr>
              <a:t>L</a:t>
            </a:r>
            <a:r>
              <a:rPr lang="en" sz="2200">
                <a:solidFill>
                  <a:srgbClr val="EA9999"/>
                </a:solidFill>
              </a:rPr>
              <a:t> </a:t>
            </a:r>
            <a:r>
              <a:rPr lang="en" sz="2200">
                <a:solidFill>
                  <a:srgbClr val="EA9999"/>
                </a:solidFill>
              </a:rPr>
              <a:t>⟶ </a:t>
            </a:r>
            <a:r>
              <a:rPr i="1" lang="en" sz="2200">
                <a:solidFill>
                  <a:srgbClr val="EA9999"/>
                </a:solidFill>
              </a:rPr>
              <a:t>X</a:t>
            </a:r>
            <a:endParaRPr i="1"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EA9999"/>
                </a:solidFill>
              </a:rPr>
              <a:t>x</a:t>
            </a:r>
            <a:r>
              <a:rPr lang="en" sz="2200">
                <a:solidFill>
                  <a:srgbClr val="EA9999"/>
                </a:solidFill>
              </a:rPr>
              <a:t> = </a:t>
            </a:r>
            <a:r>
              <a:rPr i="1" lang="en" sz="2200">
                <a:solidFill>
                  <a:srgbClr val="EA9999"/>
                </a:solidFill>
              </a:rPr>
              <a:t>d’</a:t>
            </a:r>
            <a:r>
              <a:rPr lang="en" sz="2200">
                <a:solidFill>
                  <a:srgbClr val="EA9999"/>
                </a:solidFill>
              </a:rPr>
              <a:t>(</a:t>
            </a:r>
            <a:r>
              <a:rPr i="1" lang="en" sz="2200">
                <a:solidFill>
                  <a:srgbClr val="EA9999"/>
                </a:solidFill>
              </a:rPr>
              <a:t>e’</a:t>
            </a:r>
            <a:r>
              <a:rPr lang="en" sz="2200">
                <a:solidFill>
                  <a:srgbClr val="EA9999"/>
                </a:solidFill>
              </a:rPr>
              <a:t>(</a:t>
            </a:r>
            <a:r>
              <a:rPr i="1" lang="en" sz="2200">
                <a:solidFill>
                  <a:srgbClr val="EA9999"/>
                </a:solidFill>
              </a:rPr>
              <a:t>x</a:t>
            </a:r>
            <a:r>
              <a:rPr lang="en" sz="2200">
                <a:solidFill>
                  <a:srgbClr val="EA9999"/>
                </a:solidFill>
              </a:rPr>
              <a:t>)) + ε</a:t>
            </a:r>
            <a:endParaRPr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EA9999"/>
                </a:solidFill>
              </a:rPr>
              <a:t>Min</a:t>
            </a:r>
            <a:r>
              <a:rPr baseline="-25000" lang="en" sz="2200">
                <a:solidFill>
                  <a:srgbClr val="EA9999"/>
                </a:solidFill>
              </a:rPr>
              <a:t>p</a:t>
            </a:r>
            <a:r>
              <a:rPr lang="en" sz="2200">
                <a:solidFill>
                  <a:srgbClr val="EA9999"/>
                </a:solidFill>
              </a:rPr>
              <a:t>Loss(d’</a:t>
            </a:r>
            <a:r>
              <a:rPr baseline="-25000" lang="en" sz="2200">
                <a:solidFill>
                  <a:srgbClr val="EA9999"/>
                </a:solidFill>
              </a:rPr>
              <a:t>p</a:t>
            </a:r>
            <a:r>
              <a:rPr lang="en" sz="2200">
                <a:solidFill>
                  <a:srgbClr val="EA9999"/>
                </a:solidFill>
              </a:rPr>
              <a:t>(e’</a:t>
            </a:r>
            <a:r>
              <a:rPr baseline="-25000" lang="en" sz="2200">
                <a:solidFill>
                  <a:srgbClr val="EA9999"/>
                </a:solidFill>
              </a:rPr>
              <a:t>p</a:t>
            </a:r>
            <a:r>
              <a:rPr lang="en" sz="2200">
                <a:solidFill>
                  <a:srgbClr val="EA9999"/>
                </a:solidFill>
              </a:rPr>
              <a:t>(x)) - x)</a:t>
            </a:r>
            <a:endParaRPr sz="22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A9999"/>
                </a:solidFill>
              </a:rPr>
              <a:t>---------------------</a:t>
            </a:r>
            <a:endParaRPr sz="26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A9999"/>
                </a:solidFill>
              </a:rPr>
              <a:t>class AE:</a:t>
            </a:r>
            <a:endParaRPr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A9999"/>
                </a:solidFill>
              </a:rPr>
              <a:t>  def predict(x)</a:t>
            </a:r>
            <a:endParaRPr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A9999"/>
                </a:solidFill>
              </a:rPr>
              <a:t>      x_hat = d(e(x))</a:t>
            </a:r>
            <a:endParaRPr sz="22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A9999"/>
                </a:solidFill>
              </a:rPr>
              <a:t>      return x_hat</a:t>
            </a:r>
            <a:endParaRPr sz="23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A9999"/>
              </a:solidFill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Supervised CNN vs. unsupervised autoencoder (AE)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0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           					                     </a:t>
            </a:r>
            <a:endParaRPr u="sng">
              <a:solidFill>
                <a:srgbClr val="EA9999"/>
              </a:solidFill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Basic multi-res AE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899" y="276200"/>
            <a:ext cx="7272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0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           					                     </a:t>
            </a:r>
            <a:endParaRPr u="sng">
              <a:solidFill>
                <a:srgbClr val="EA9999"/>
              </a:solidFill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Basic multi-res AE for mSEM data</a:t>
            </a:r>
            <a:endParaRPr sz="26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5" y="795175"/>
            <a:ext cx="2079475" cy="38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850" y="795175"/>
            <a:ext cx="6682801" cy="35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4275" y="2501445"/>
            <a:ext cx="7417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0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           					                     </a:t>
            </a:r>
            <a:endParaRPr u="sng">
              <a:solidFill>
                <a:srgbClr val="EA9999"/>
              </a:solidFill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Basic multi-res AE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00" y="794725"/>
            <a:ext cx="6767724" cy="3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75" y="795175"/>
            <a:ext cx="2079475" cy="38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4275" y="2501445"/>
            <a:ext cx="7417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10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           					                     </a:t>
            </a:r>
            <a:endParaRPr u="sng">
              <a:solidFill>
                <a:srgbClr val="EA9999"/>
              </a:solidFill>
            </a:endParaRPr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Basic multi-res AE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5" y="795175"/>
            <a:ext cx="2079475" cy="38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134" y="789663"/>
            <a:ext cx="6736074" cy="356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4275" y="2501445"/>
            <a:ext cx="7417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0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           					                     </a:t>
            </a:r>
            <a:endParaRPr u="sng">
              <a:solidFill>
                <a:srgbClr val="EA9999"/>
              </a:solidFill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</a:t>
            </a:r>
            <a:r>
              <a:rPr lang="en" sz="2600"/>
              <a:t>ulti-res “skip” AE for mSEM data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25" y="243700"/>
            <a:ext cx="7358823" cy="52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