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505" r:id="rId3"/>
    <p:sldId id="506" r:id="rId4"/>
    <p:sldId id="619" r:id="rId5"/>
    <p:sldId id="620" r:id="rId6"/>
    <p:sldId id="621" r:id="rId7"/>
    <p:sldId id="622" r:id="rId8"/>
    <p:sldId id="624" r:id="rId9"/>
    <p:sldId id="626" r:id="rId10"/>
    <p:sldId id="627" r:id="rId11"/>
    <p:sldId id="628" r:id="rId12"/>
    <p:sldId id="654" r:id="rId13"/>
    <p:sldId id="632" r:id="rId14"/>
    <p:sldId id="633" r:id="rId15"/>
    <p:sldId id="629" r:id="rId16"/>
    <p:sldId id="631" r:id="rId17"/>
    <p:sldId id="634" r:id="rId18"/>
    <p:sldId id="630" r:id="rId19"/>
    <p:sldId id="635" r:id="rId20"/>
    <p:sldId id="636" r:id="rId21"/>
    <p:sldId id="637" r:id="rId22"/>
    <p:sldId id="639" r:id="rId23"/>
    <p:sldId id="644" r:id="rId24"/>
    <p:sldId id="642" r:id="rId25"/>
    <p:sldId id="643" r:id="rId26"/>
    <p:sldId id="645" r:id="rId27"/>
    <p:sldId id="647" r:id="rId28"/>
    <p:sldId id="648" r:id="rId29"/>
    <p:sldId id="649" r:id="rId30"/>
    <p:sldId id="646" r:id="rId31"/>
    <p:sldId id="650" r:id="rId32"/>
    <p:sldId id="652" r:id="rId33"/>
    <p:sldId id="651" r:id="rId34"/>
    <p:sldId id="653" r:id="rId35"/>
    <p:sldId id="656" r:id="rId36"/>
    <p:sldId id="657" r:id="rId37"/>
    <p:sldId id="655" r:id="rId38"/>
    <p:sldId id="660" r:id="rId39"/>
    <p:sldId id="658" r:id="rId40"/>
    <p:sldId id="662" r:id="rId41"/>
    <p:sldId id="663" r:id="rId42"/>
    <p:sldId id="617" r:id="rId43"/>
    <p:sldId id="57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620"/>
            <p14:sldId id="621"/>
            <p14:sldId id="622"/>
            <p14:sldId id="624"/>
            <p14:sldId id="626"/>
            <p14:sldId id="627"/>
            <p14:sldId id="628"/>
            <p14:sldId id="654"/>
            <p14:sldId id="632"/>
            <p14:sldId id="633"/>
            <p14:sldId id="629"/>
            <p14:sldId id="631"/>
            <p14:sldId id="634"/>
            <p14:sldId id="630"/>
            <p14:sldId id="635"/>
            <p14:sldId id="636"/>
            <p14:sldId id="637"/>
            <p14:sldId id="639"/>
            <p14:sldId id="644"/>
            <p14:sldId id="642"/>
            <p14:sldId id="643"/>
            <p14:sldId id="645"/>
            <p14:sldId id="647"/>
            <p14:sldId id="648"/>
            <p14:sldId id="649"/>
            <p14:sldId id="646"/>
            <p14:sldId id="650"/>
            <p14:sldId id="652"/>
            <p14:sldId id="651"/>
            <p14:sldId id="653"/>
            <p14:sldId id="656"/>
            <p14:sldId id="657"/>
            <p14:sldId id="655"/>
            <p14:sldId id="660"/>
            <p14:sldId id="658"/>
            <p14:sldId id="662"/>
            <p14:sldId id="663"/>
            <p14:sldId id="61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9"/>
    <a:srgbClr val="CA988A"/>
    <a:srgbClr val="E6E6E6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20" autoAdjust="0"/>
  </p:normalViewPr>
  <p:slideViewPr>
    <p:cSldViewPr>
      <p:cViewPr varScale="1">
        <p:scale>
          <a:sx n="109" d="100"/>
          <a:sy n="109" d="100"/>
        </p:scale>
        <p:origin x="36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7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1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8B7E0-4850-41E7-B6B2-7A984B1B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73" y="4785626"/>
            <a:ext cx="6633393" cy="17919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References, Memory 101, Pointers Pointer Arithmetic, Usages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7172" name="Picture 4" descr="http://www.cplusplus.com/doc/tutorial/pointers/pointer_assignment.png">
            <a:extLst>
              <a:ext uri="{FF2B5EF4-FFF2-40B4-BE49-F238E27FC236}">
                <a16:creationId xmlns:a16="http://schemas.microsoft.com/office/drawing/2014/main" id="{BF6E9A9B-756E-4B8B-ABF0-F2561E3BF97F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-514" r="-333" b="7159"/>
          <a:stretch/>
        </p:blipFill>
        <p:spPr bwMode="auto">
          <a:xfrm>
            <a:off x="4366413" y="3733800"/>
            <a:ext cx="738234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A02FA-6913-4B08-8159-43B4CB18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1A26-1198-4D6E-BF7C-38EDB47C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reference prevents copying the vector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Marking 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prevents accidental editing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0AE72-24A0-433B-8EC5-7F18FDF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Reference Parameters – 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69A3D7-6182-49CF-A35F-39223FF0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81" y="1823834"/>
            <a:ext cx="975360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printZeroIndices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 {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0CD7D2-BCD9-4F29-8E4F-69C75FF1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81" y="4343400"/>
            <a:ext cx="9753600" cy="1692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printZeroIndices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numbers[</a:t>
            </a:r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] = 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accidental "=" gives compilation 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References for Performance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82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 due to index being out of bounds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summon demons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98200"/>
            <a:ext cx="5486400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generateRoots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toNumber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roots;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toNumber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roots.push_back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(sqrt(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roots;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9284" y="6058346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A2B6A56-C5AC-492F-9686-F6C7A8D7B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887" y="1802818"/>
            <a:ext cx="5326525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generateRoots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References to Variables that were Freed from Memory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 variable goes out of scope, its memory is returned to the system.</a:t>
            </a:r>
          </a:p>
          <a:p>
            <a:r>
              <a:rPr lang="en-US" dirty="0"/>
              <a:t>References to it are invalidated.</a:t>
            </a:r>
          </a:p>
          <a:p>
            <a:r>
              <a:rPr lang="en-US" dirty="0"/>
              <a:t>Hence, we can't use a reference to a function's local variable outside the function.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13</a:t>
            </a:fld>
            <a:endParaRPr lang="bg-BG"/>
          </a:p>
        </p:txBody>
      </p:sp>
      <p:pic>
        <p:nvPicPr>
          <p:cNvPr id="1034" name="Picture 10" descr="Ð ÐµÐ·ÑÐ»ÑÐ°Ñ Ñ Ð¸Ð·Ð¾Ð±ÑÐ°Ð¶ÐµÐ½Ð¸Ðµ Ð·Ð° wonka meme original">
            <a:extLst>
              <a:ext uri="{FF2B5EF4-FFF2-40B4-BE49-F238E27FC236}">
                <a16:creationId xmlns:a16="http://schemas.microsoft.com/office/drawing/2014/main" id="{940B3E35-715F-41F5-BFFF-E27A3F78778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5484812" y="672405"/>
            <a:ext cx="6098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SO, YOU'RE GOING TO RETURN A REFERENCE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TO A LOCAL VARIABLE TO AVOID COPYING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IMPROVE PERFORMANCE?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575800" y="4634805"/>
            <a:ext cx="5923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TELL ME MORE ABOUT HOW YOU'RE GOING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TO READ AN OUT-OF-SCOPE VARIABLE </a:t>
            </a:r>
          </a:p>
          <a:p>
            <a:pPr algn="ctr"/>
            <a:r>
              <a:rPr lang="en-US" sz="2800" b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THROUGH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THAT REFERENCE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B26A8-AE61-4770-806F-C8B31F4D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ACE1-D06E-477C-8532-819A5ADE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original variable goes out of scope, reference is undefined</a:t>
            </a:r>
          </a:p>
          <a:p>
            <a:r>
              <a:rPr lang="en-US" dirty="0"/>
              <a:t>Can't change to reference other variable</a:t>
            </a:r>
          </a:p>
          <a:p>
            <a:r>
              <a:rPr lang="en-US" dirty="0"/>
              <a:t>Initialized on creation –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, must be set in initializer list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9771A-FD97-4F53-8A25-39E5628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Limitations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FBB0BA-917F-437F-84DB-826CE6B9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24200"/>
            <a:ext cx="60198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LetterFilter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s;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: s(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index(0) {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nextLetterOrNull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(index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-&gt;index++;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(index 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letter = s[index];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-&gt;index++;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s[index];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ED05BA-31B1-4EF5-B80A-E7811E54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3124197"/>
            <a:ext cx="4938599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LetterFilter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s;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LetterFilter</a:t>
            </a:r>
            <a:r>
              <a:rPr lang="en-US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(const std::string&amp; s)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error, no initializer 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for reference this-&gt;s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 = 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-&gt;index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2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Reference Limitations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909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D92-F4DA-49E1-9F56-7B5AB8A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 101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0A88-B3BD-4927-96CE-6C29C4D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Memory Structure, Variables in Memory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716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621D3-23B8-444A-889C-5B39996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memory usually is:</a:t>
            </a:r>
          </a:p>
          <a:p>
            <a:pPr lvl="1"/>
            <a:r>
              <a:rPr lang="en-US" dirty="0"/>
              <a:t>a continuous, numbered – aka addressed – sequence of bytes</a:t>
            </a:r>
            <a:endParaRPr lang="bg-BG" dirty="0"/>
          </a:p>
          <a:p>
            <a:pPr lvl="1"/>
            <a:r>
              <a:rPr lang="en-US" dirty="0"/>
              <a:t>storage for variables and functions created in programs</a:t>
            </a:r>
          </a:p>
          <a:p>
            <a:pPr lvl="1"/>
            <a:r>
              <a:rPr lang="en-US" dirty="0"/>
              <a:t>random-access – equally fast accessing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aseline="30000" dirty="0"/>
              <a:t>th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500</a:t>
            </a:r>
            <a:r>
              <a:rPr lang="en-US" baseline="30000" dirty="0"/>
              <a:t>th</a:t>
            </a:r>
            <a:r>
              <a:rPr lang="en-US" dirty="0"/>
              <a:t> byte</a:t>
            </a:r>
          </a:p>
          <a:p>
            <a:pPr lvl="1"/>
            <a:r>
              <a:rPr lang="en-US" dirty="0"/>
              <a:t>addresses numbered in hexadecimal, prefixed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22997"/>
              </p:ext>
            </p:extLst>
          </p:nvPr>
        </p:nvGraphicFramePr>
        <p:xfrm>
          <a:off x="684212" y="4648200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  <a:r>
                        <a:rPr lang="en-US" sz="1800" baseline="-25000" dirty="0"/>
                        <a:t>(binary)</a:t>
                      </a:r>
                      <a:endParaRPr lang="bg-B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3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BB16-2B1B-4746-A85E-BACA4C9C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primitive data type takes up a sequence of bytes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byte,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address – often used for reading byte by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types &amp; arrays use consecutive bytes,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-byte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1630"/>
              </p:ext>
            </p:extLst>
          </p:nvPr>
        </p:nvGraphicFramePr>
        <p:xfrm>
          <a:off x="730074" y="2868168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0" y="2468058"/>
            <a:ext cx="8431091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alpha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alpha is at address 0x6afe4c</a:t>
            </a:r>
            <a:endParaRPr lang="bg-BG" sz="18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0090"/>
              </p:ext>
            </p:extLst>
          </p:nvPr>
        </p:nvGraphicFramePr>
        <p:xfrm>
          <a:off x="730075" y="4953000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0" y="4552890"/>
            <a:ext cx="10810804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2018;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8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095BE-0C7C-4FEE-ADC4-C49A65831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A494-F3C9-4CBF-80BC-DD290836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Prefix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operator&amp;</a:t>
            </a:r>
            <a:r>
              <a:rPr lang="en-US" dirty="0"/>
              <a:t> returns a variable's address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x = 42;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&amp;x; // prints e.g. 006AFE4C</a:t>
            </a:r>
          </a:p>
          <a:p>
            <a:pPr lvl="1"/>
            <a:r>
              <a:rPr lang="en-US" dirty="0"/>
              <a:t>Functions also have addresses – where their code is in memory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65F693-F963-4374-970C-73DD3426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Addresses of Variables in C++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CEBA4C-1AE0-4305-BEF6-3D8A1883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22" y="3205877"/>
            <a:ext cx="1074099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42;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at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"f()"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code at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&amp;f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References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Computer Memory 101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Pointers, Referencing and Dereferencing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Pointer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Pointers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Pointer Arithmetic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3891BDB-2A40-47AC-BE4A-90887070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01" y="729239"/>
            <a:ext cx="2580270" cy="20642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37C5B8-8F74-40A8-BD67-30EA6D0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09" y="2774348"/>
            <a:ext cx="2580270" cy="20642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BD9A-EEC2-4D02-AE7F-0052D615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09" y="729239"/>
            <a:ext cx="2580270" cy="2064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64C0DE-267F-452F-AE4B-56A7EC0E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33" y="2769631"/>
            <a:ext cx="2580270" cy="2064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Getting Addresses in C++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D6930-A887-4708-9AB1-6F517E66C5A3}"/>
              </a:ext>
            </a:extLst>
          </p:cNvPr>
          <p:cNvSpPr txBox="1"/>
          <p:nvPr/>
        </p:nvSpPr>
        <p:spPr>
          <a:xfrm>
            <a:off x="3426710" y="943213"/>
            <a:ext cx="2159566" cy="755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CAN I HAVE </a:t>
            </a:r>
          </a:p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YOUR ADDRESS?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97BDE-DB24-4E8F-9BAF-F3BD880CEF9F}"/>
              </a:ext>
            </a:extLst>
          </p:cNvPr>
          <p:cNvSpPr txBox="1"/>
          <p:nvPr/>
        </p:nvSpPr>
        <p:spPr>
          <a:xfrm>
            <a:off x="6804276" y="943213"/>
            <a:ext cx="1858201" cy="755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SAY THE </a:t>
            </a:r>
          </a:p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MAGIC WORD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545C8-DBB8-46C4-9D27-A10F8AC847C3}"/>
              </a:ext>
            </a:extLst>
          </p:cNvPr>
          <p:cNvSpPr txBox="1"/>
          <p:nvPr/>
        </p:nvSpPr>
        <p:spPr>
          <a:xfrm>
            <a:off x="7057004" y="2962348"/>
            <a:ext cx="1576072" cy="83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0x45</a:t>
            </a:r>
            <a:endParaRPr lang="bg-BG" sz="8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11688-E236-4D22-B28C-C346EB98CAAE}"/>
              </a:ext>
            </a:extLst>
          </p:cNvPr>
          <p:cNvSpPr txBox="1"/>
          <p:nvPr/>
        </p:nvSpPr>
        <p:spPr>
          <a:xfrm>
            <a:off x="4115927" y="2680322"/>
            <a:ext cx="835485" cy="131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&amp;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2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569E-1E74-4320-AD75-FF750972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F409-83C1-4BA7-AE5B-DFC30214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Array –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dirty="0"/>
              <a:t> address and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</a:p>
          <a:p>
            <a:pPr lvl="1"/>
            <a:r>
              <a:rPr lang="en-US" dirty="0"/>
              <a:t>Index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is at address: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(Type)</a:t>
            </a:r>
            <a:endParaRPr lang="en-US" dirty="0"/>
          </a:p>
          <a:p>
            <a:pPr marL="377887" lvl="1" indent="0">
              <a:spcBef>
                <a:spcPts val="3600"/>
              </a:spcBef>
              <a:buNone/>
            </a:pPr>
            <a:endParaRPr lang="en-US" dirty="0"/>
          </a:p>
          <a:p>
            <a:pPr lvl="1">
              <a:spcBef>
                <a:spcPts val="4800"/>
              </a:spcBef>
            </a:pPr>
            <a:r>
              <a:rPr lang="en-US" dirty="0"/>
              <a:t>array, it's address, and first element address are the same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E06CD6-6739-41D2-AEF6-F35BEB0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 Values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F5D9D5-C9B7-42F8-8C79-AB85EC21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63201"/>
              </p:ext>
            </p:extLst>
          </p:nvPr>
        </p:nvGraphicFramePr>
        <p:xfrm>
          <a:off x="676870" y="2779776"/>
          <a:ext cx="1084422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744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99741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782453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12757">
                  <a:extLst>
                    <a:ext uri="{9D8B030D-6E8A-4147-A177-3AD203B41FA5}">
                      <a16:colId xmlns:a16="http://schemas.microsoft.com/office/drawing/2014/main" val="1248837125"/>
                    </a:ext>
                  </a:extLst>
                </a:gridCol>
                <a:gridCol w="712757">
                  <a:extLst>
                    <a:ext uri="{9D8B030D-6E8A-4147-A177-3AD203B41FA5}">
                      <a16:colId xmlns:a16="http://schemas.microsoft.com/office/drawing/2014/main" val="3363864736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992120839"/>
                    </a:ext>
                  </a:extLst>
                </a:gridCol>
                <a:gridCol w="712756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12756">
                  <a:extLst>
                    <a:ext uri="{9D8B030D-6E8A-4147-A177-3AD203B41FA5}">
                      <a16:colId xmlns:a16="http://schemas.microsoft.com/office/drawing/2014/main" val="596577059"/>
                    </a:ext>
                  </a:extLst>
                </a:gridCol>
                <a:gridCol w="712756">
                  <a:extLst>
                    <a:ext uri="{9D8B030D-6E8A-4147-A177-3AD203B41FA5}">
                      <a16:colId xmlns:a16="http://schemas.microsoft.com/office/drawing/2014/main" val="1239674179"/>
                    </a:ext>
                  </a:extLst>
                </a:gridCol>
                <a:gridCol w="712756">
                  <a:extLst>
                    <a:ext uri="{9D8B030D-6E8A-4147-A177-3AD203B41FA5}">
                      <a16:colId xmlns:a16="http://schemas.microsoft.com/office/drawing/2014/main" val="979513608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0x6afe4c…0x6afe4f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0x6afe50…0x6afe53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0x6afe554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11100010</a:t>
                      </a:r>
                      <a:endParaRPr lang="bg-B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00000111</a:t>
                      </a:r>
                      <a:endParaRPr lang="bg-B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00000000</a:t>
                      </a:r>
                      <a:endParaRPr lang="bg-B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00000000</a:t>
                      </a:r>
                      <a:endParaRPr lang="bg-B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  <a:endParaRPr lang="bg-B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</a:t>
                      </a:r>
                      <a:endParaRPr lang="bg-B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1630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09B252DC-8E8B-4877-9FFE-D0292FD2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25" y="2379666"/>
            <a:ext cx="10853373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{ 2018, 310 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assume &amp;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[0] == 0x6afe4c 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B41D19-4012-454C-81C0-50EF594D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37" y="4728540"/>
            <a:ext cx="10853373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006AFE4C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006AFE4C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006AFE4C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006AFE50</a:t>
            </a:r>
            <a:endParaRPr lang="bg-BG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6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B7476-78C5-4F94-8859-CD55CC6EA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EA95-9940-4F88-B3CA-56DB58E1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can store an address in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position;</a:t>
            </a:r>
            <a:endParaRPr lang="en-US" sz="3600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i="1" dirty="0"/>
              <a:t> might be small – a </a:t>
            </a: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i="1" dirty="0"/>
              <a:t>-byte </a:t>
            </a: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i="1" dirty="0"/>
              <a:t> can only "address" </a:t>
            </a:r>
            <a:r>
              <a:rPr lang="bg-BG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3400" b="1" i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GB</a:t>
            </a:r>
            <a:r>
              <a:rPr lang="en-US" i="1"/>
              <a:t> RAM</a:t>
            </a:r>
            <a:endParaRPr lang="en-US" i="1" dirty="0"/>
          </a:p>
          <a:p>
            <a:r>
              <a:rPr lang="en-US" i="1" dirty="0"/>
              <a:t>We can change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en-US" dirty="0"/>
              <a:t> to indicate another address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i="1" dirty="0"/>
              <a:t>But how can we change the value (bytes) at that address?</a:t>
            </a:r>
          </a:p>
          <a:p>
            <a:r>
              <a:rPr lang="en-US" i="1" dirty="0"/>
              <a:t>What type does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operator&amp;</a:t>
            </a:r>
            <a:r>
              <a:rPr lang="en-US" i="1" dirty="0"/>
              <a:t> return?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8E758-6CF5-4369-822C-16F93762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Are Integer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730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D92-F4DA-49E1-9F56-7B5AB8A6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0A88-B3BD-4927-96CE-6C29C4D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Using and Representing Memory Addresses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160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8A61E-471C-4B97-BEDF-94B4AA9D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22D9-6A1C-42A4-A554-7B2C13BC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Pointers – store and can access a memory address</a:t>
            </a:r>
          </a:p>
          <a:p>
            <a:pPr lvl="1"/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pPr lvl="1"/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the type of value </a:t>
            </a:r>
            <a:br>
              <a:rPr lang="en-US" dirty="0"/>
            </a:br>
            <a:r>
              <a:rPr lang="en-US" dirty="0"/>
              <a:t>the pointer "points to"</a:t>
            </a:r>
          </a:p>
          <a:p>
            <a:pPr lvl="1"/>
            <a:r>
              <a:rPr lang="en-US" dirty="0"/>
              <a:t>A pointer is to memory what an index is to an array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EC31A-C098-4534-B7B1-569A5AF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Memory-Address Type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F0A6CF-DFA5-4D14-9FCC-331E94A3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731228"/>
            <a:ext cx="45720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42;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&amp;x;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8A97AB-ABE7-4124-8958-3EE5496E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1905000"/>
            <a:ext cx="45720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</p:txBody>
      </p:sp>
    </p:spTree>
    <p:extLst>
      <p:ext uri="{BB962C8B-B14F-4D97-AF65-F5344CB8AC3E}">
        <p14:creationId xmlns:p14="http://schemas.microsoft.com/office/powerpoint/2010/main" val="111420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06356-24EA-4F36-AC22-B5276A753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BDF0-D027-47F9-B118-95E5D5F2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"Referencing" – setting what a pointer points to</a:t>
            </a:r>
          </a:p>
          <a:p>
            <a:pPr>
              <a:spcBef>
                <a:spcPts val="9000"/>
              </a:spcBef>
            </a:pPr>
            <a:r>
              <a:rPr lang="en-US" dirty="0"/>
              <a:t>"Dereferencing"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– access memory, not pointer</a:t>
            </a:r>
          </a:p>
          <a:p>
            <a:pPr>
              <a:spcBef>
                <a:spcPts val="90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– access member of pointed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81B524-3736-47FE-A094-A65E92F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F51EF7-2EF6-428F-B4CC-5D4D0C48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734895"/>
            <a:ext cx="105156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42, b = 13;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&amp;b == 0x69fef4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&amp;a;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points to a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points to 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2FC87-1482-486F-8ED5-7DB49B4C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505200"/>
            <a:ext cx="105156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7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is now 7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7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D2345D-0E16-4A3E-8B1D-C2502F37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20" y="5334000"/>
            <a:ext cx="105156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"world";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-&gt;insert(0, "hello ");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makes s == "hello world"</a:t>
            </a:r>
          </a:p>
        </p:txBody>
      </p:sp>
    </p:spTree>
    <p:extLst>
      <p:ext uri="{BB962C8B-B14F-4D97-AF65-F5344CB8AC3E}">
        <p14:creationId xmlns:p14="http://schemas.microsoft.com/office/powerpoint/2010/main" val="191917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Referencing and Dereferencing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950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06940"/>
            <a:ext cx="60960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42;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&amp;number;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78083" y="5352288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30001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14FA1BC-02D4-449E-9EB6-95C965915B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50" r="16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Incrementing Pointer Instead of Pointed Object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operator++</a:t>
            </a:r>
            <a:r>
              <a:rPr lang="en-US" sz="1600" dirty="0"/>
              <a:t> has higher precedence, and is applied to the pointer, then the dereference operator executes on the old pointer value.</a:t>
            </a:r>
          </a:p>
          <a:p>
            <a:r>
              <a:rPr lang="en-US" sz="1600" dirty="0"/>
              <a:t>On the next dereference, we could get an error, or a "random" value – undefined behavior</a:t>
            </a:r>
          </a:p>
          <a:p>
            <a:r>
              <a:rPr lang="en-US" sz="1600" dirty="0"/>
              <a:t>Use brackets to apply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operator++</a:t>
            </a:r>
            <a:r>
              <a:rPr lang="en-US" sz="1600" dirty="0"/>
              <a:t> over the pointed memory: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(*number)++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066738" y="591312"/>
            <a:ext cx="493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INCREMENT FIRST</a:t>
            </a:r>
            <a:endParaRPr lang="bg-BG" sz="5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6070328" y="5248870"/>
            <a:ext cx="4934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INCREMENT FIRST</a:t>
            </a:r>
            <a:endParaRPr lang="bg-BG" sz="5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4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7AE26-DDF8-4AE7-8782-189F82D13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6467-9B05-49E8-B4C0-54F3A18C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pointer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(C++11)</a:t>
            </a:r>
          </a:p>
          <a:p>
            <a:pPr lvl="1"/>
            <a:r>
              <a:rPr lang="en-US" dirty="0"/>
              <a:t>Dereferencing is undefined behavior</a:t>
            </a:r>
            <a:endParaRPr lang="bg-BG" dirty="0"/>
          </a:p>
          <a:p>
            <a:r>
              <a:rPr lang="en-US" dirty="0"/>
              <a:t>Indicates a lack of value</a:t>
            </a:r>
          </a:p>
          <a:p>
            <a:pPr lvl="1"/>
            <a:r>
              <a:rPr lang="en-US" dirty="0"/>
              <a:t>E.g. "find" function returning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when no result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E9E2C-6A03-480F-AED5-A3BCF83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93E81C-0878-4CBF-AF7B-D3C5F7B5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10000"/>
            <a:ext cx="9677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findFirstNegativePtr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&lt; 0)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34C3FB-4F0B-416B-A84B-9D55F14B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5194994"/>
            <a:ext cx="708660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findFirstNegativePtr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(numbers, 4);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 negative numbers"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05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A4FFA-A8F2-4710-B536-C1FB0AA8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1770-5737-4C09-A160-FDC6DA4B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following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main.cpp</a:t>
            </a:r>
            <a:r>
              <a:rPr lang="en-US" dirty="0"/>
              <a:t> file and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Node.h</a:t>
            </a:r>
            <a:r>
              <a:rPr lang="en-US" dirty="0"/>
              <a:t> file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main.cpp</a:t>
            </a:r>
            <a:r>
              <a:rPr lang="en-US" dirty="0"/>
              <a:t> declares a function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(Node* node)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Node.h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file defines what a Node is</a:t>
            </a:r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FollowPointers.h</a:t>
            </a:r>
            <a:r>
              <a:rPr lang="en-US" dirty="0"/>
              <a:t> that implements the function</a:t>
            </a:r>
          </a:p>
          <a:p>
            <a:r>
              <a:rPr lang="en-US" dirty="0"/>
              <a:t>The function should calculate the sum</a:t>
            </a:r>
          </a:p>
          <a:p>
            <a:pPr lvl="1"/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fields, from the provided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Moving by going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field, until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is reached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Node.h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in your file to use the Node code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66265-07F0-4D90-AEDF-BBB6C20C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r>
              <a:rPr lang="en-US" dirty="0" err="1"/>
              <a:t>FollowPointers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5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D92-F4DA-49E1-9F56-7B5AB8A6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Pointers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0A88-B3BD-4927-96CE-6C29C4D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Constant Pointers and Constant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137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110A2-08B2-402F-B966-A76CB5A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CA7A-8477-4D21-90A8-F7B65CA1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things can change for a pointer</a:t>
            </a:r>
          </a:p>
          <a:p>
            <a:pPr lvl="1"/>
            <a:r>
              <a:rPr lang="en-US" dirty="0"/>
              <a:t>The pointed address</a:t>
            </a:r>
          </a:p>
          <a:p>
            <a:pPr lvl="1"/>
            <a:r>
              <a:rPr lang="en-US" dirty="0"/>
              <a:t>The data at the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What do the last 2 in the table match logically?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672D9E-4622-4C79-AC18-B6644996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5E2597-833B-405E-B6F9-129F452A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60757"/>
              </p:ext>
            </p:extLst>
          </p:nvPr>
        </p:nvGraphicFramePr>
        <p:xfrm>
          <a:off x="684212" y="3200400"/>
          <a:ext cx="92751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3205">
                  <a:extLst>
                    <a:ext uri="{9D8B030D-6E8A-4147-A177-3AD203B41FA5}">
                      <a16:colId xmlns:a16="http://schemas.microsoft.com/office/drawing/2014/main" val="162686251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36743128"/>
                    </a:ext>
                  </a:extLst>
                </a:gridCol>
                <a:gridCol w="2513267">
                  <a:extLst>
                    <a:ext uri="{9D8B030D-6E8A-4147-A177-3AD203B41FA5}">
                      <a16:colId xmlns:a16="http://schemas.microsoft.com/office/drawing/2014/main" val="222560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Memory editable?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 editable?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*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ptr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 Type *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ptr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7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* const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ptr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 Type * const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ptr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5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0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EECC0-C9B3-49E9-8C4E-65EC6AF2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7BC9-4D87-44A0-B758-FFF92226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similarly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Pointer usage avoids object copy – only the address is copied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prevents changing the pointed data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B7ED9F-093B-4EFA-BA53-14F94D0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const Data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03739A-B7C7-4EE7-B66E-2449472A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4" y="3299698"/>
            <a:ext cx="975360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printZeroIndices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-&gt;size();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numbers-&gt;at(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 {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F910B1-BAE2-430F-8F3C-950B7448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4" y="4930914"/>
            <a:ext cx="9753600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 1, 0, -2, 7, 0, 10, -100, 42 };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printZeroIndices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(&amp;numbers);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3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Pointers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1521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D92-F4DA-49E1-9F56-7B5AB8A6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Pointer Arithmetic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0A88-B3BD-4927-96CE-6C29C4D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Type-Defined Pointer Calculations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7421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92725-8078-4CDB-91FF-A0BC257A2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BEE-6EDF-458A-9502-D1488A0C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Pointer operations are based on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</a:p>
          <a:p>
            <a:pPr lvl="1"/>
            <a:r>
              <a:rPr lang="en-US" dirty="0"/>
              <a:t>Reading accesses exactly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(Type)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Writing sets exactly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(Type)</a:t>
            </a:r>
            <a:r>
              <a:rPr lang="en-US" dirty="0"/>
              <a:t> bytes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672C8-D15D-4BBF-A0C0-F4F97E24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 Significance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557068-9BF9-4683-BD01-17DFAF02B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24008"/>
              </p:ext>
            </p:extLst>
          </p:nvPr>
        </p:nvGraphicFramePr>
        <p:xfrm>
          <a:off x="388557" y="4792479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2AF4B03C-0E79-4354-B147-61387EA7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3764113"/>
            <a:ext cx="1081080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2018;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kern="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&amp;year;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kern="1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*)&amp;year;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23156-A785-46E5-B9CC-8F6CF98284AD}"/>
              </a:ext>
            </a:extLst>
          </p:cNvPr>
          <p:cNvSpPr/>
          <p:nvPr/>
        </p:nvSpPr>
        <p:spPr>
          <a:xfrm>
            <a:off x="4022724" y="4675975"/>
            <a:ext cx="6324600" cy="1214577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5610C-6C59-4EFE-80C2-EFCAF11008F1}"/>
              </a:ext>
            </a:extLst>
          </p:cNvPr>
          <p:cNvSpPr/>
          <p:nvPr/>
        </p:nvSpPr>
        <p:spPr>
          <a:xfrm>
            <a:off x="4022724" y="4675978"/>
            <a:ext cx="1843088" cy="1214577"/>
          </a:xfrm>
          <a:prstGeom prst="rect">
            <a:avLst/>
          </a:prstGeom>
          <a:solidFill>
            <a:srgbClr val="D95419">
              <a:alpha val="31765"/>
            </a:srgbClr>
          </a:solidFill>
          <a:ln w="38100">
            <a:solidFill>
              <a:srgbClr val="D95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C0140-4DA9-4C59-9CBF-1024CC7A9323}"/>
              </a:ext>
            </a:extLst>
          </p:cNvPr>
          <p:cNvSpPr/>
          <p:nvPr/>
        </p:nvSpPr>
        <p:spPr>
          <a:xfrm>
            <a:off x="6475412" y="4069051"/>
            <a:ext cx="1707008" cy="540153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intPtr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64454-38EF-484C-B976-B1491403BDD3}"/>
              </a:ext>
            </a:extLst>
          </p:cNvPr>
          <p:cNvSpPr/>
          <p:nvPr/>
        </p:nvSpPr>
        <p:spPr>
          <a:xfrm>
            <a:off x="4022724" y="5974947"/>
            <a:ext cx="1843088" cy="540153"/>
          </a:xfrm>
          <a:prstGeom prst="rect">
            <a:avLst/>
          </a:prstGeom>
          <a:solidFill>
            <a:srgbClr val="D95419">
              <a:alpha val="31765"/>
            </a:srgbClr>
          </a:solidFill>
          <a:ln w="38100">
            <a:solidFill>
              <a:srgbClr val="D95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charPtr</a:t>
            </a:r>
            <a:endParaRPr lang="bg-B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9947E-F879-4893-B9C7-33BDA086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68FE-F21D-4EF8-8C03-38DA95FD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 pointers support integer addition/subtraction</a:t>
            </a:r>
          </a:p>
          <a:p>
            <a:r>
              <a:rPr lang="en-US" dirty="0"/>
              <a:t>For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Type* pointer</a:t>
            </a:r>
            <a:r>
              <a:rPr lang="en-US" dirty="0"/>
              <a:t> with address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pointer + value</a:t>
            </a:r>
            <a:r>
              <a:rPr lang="en-US" dirty="0"/>
              <a:t>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(Type) *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pointer - value</a:t>
            </a:r>
            <a:r>
              <a:rPr lang="en-US" dirty="0"/>
              <a:t>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-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(Type) *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0E346-6B75-4C5F-9841-3B4079C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with Integers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9295B4-4A35-4C7E-A70A-CA6855CA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905652"/>
            <a:ext cx="10882200" cy="21544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 = 42;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assume &amp;number == 0x6afe4c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&amp;number;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*)&amp;number;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NOTE: casting the char* to int* to avoid printing as a string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0x6afe4c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0x6afe4c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0x6afe50 0x6afe4d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68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9AF62-3C39-4DF7-B2FF-54A2C24C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EBDC-ED60-434E-ACDA-D4DECD1C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is actually </a:t>
            </a:r>
            <a:br>
              <a:rPr lang="en-US" dirty="0"/>
            </a:br>
            <a:r>
              <a:rPr lang="en-US" dirty="0"/>
              <a:t>defined with pointer arithmetic</a:t>
            </a:r>
          </a:p>
          <a:p>
            <a:r>
              <a:rPr lang="en-US" dirty="0"/>
              <a:t>For an array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dirty="0"/>
              <a:t> and an integer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compiles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Array parameters in functions "degenerate" into pointers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f(int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[], int length)</a:t>
            </a:r>
            <a:r>
              <a:rPr lang="en-US" dirty="0"/>
              <a:t> is the same as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f(int*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int length)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017D3-B29E-4564-91CC-90121A7C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Arrays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EE20EB-8DC2-414B-8C03-7CB48704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412" y="1261627"/>
            <a:ext cx="4662600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[3]{ 13, 42, 69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p[1] = -42;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-42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*(p + 1);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-42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p[1];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-42</a:t>
            </a:r>
          </a:p>
          <a:p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40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06940"/>
            <a:ext cx="60960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[3]{ 13, 42, 69 };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36427" y="2553063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2528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Creation, Usages,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223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 Fact: Can Switch Index and Array in </a:t>
            </a:r>
            <a:r>
              <a:rPr lang="en-US" dirty="0" err="1"/>
              <a:t>oPerator</a:t>
            </a:r>
            <a:r>
              <a:rPr lang="en-US" dirty="0"/>
              <a:t>[]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40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066738" y="591312"/>
            <a:ext cx="493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INCREMENT FIRST</a:t>
            </a:r>
            <a:endParaRPr lang="bg-BG" sz="5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6070328" y="5248870"/>
            <a:ext cx="4934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INCREMENT FIRST</a:t>
            </a:r>
            <a:endParaRPr lang="bg-BG" sz="5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Ð ÐµÐ·ÑÐ»ÑÐ°Ñ Ñ Ð¸Ð·Ð¾Ð±ÑÐ°Ð¶ÐµÐ½Ð¸Ðµ Ð·Ð° what if i told you">
            <a:extLst>
              <a:ext uri="{FF2B5EF4-FFF2-40B4-BE49-F238E27FC236}">
                <a16:creationId xmlns:a16="http://schemas.microsoft.com/office/drawing/2014/main" id="{CA998DFD-9877-4C41-9B5B-48BB3C2025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4FC25-F9F9-4542-8A37-BA5977F26A73}"/>
              </a:ext>
            </a:extLst>
          </p:cNvPr>
          <p:cNvSpPr txBox="1"/>
          <p:nvPr/>
        </p:nvSpPr>
        <p:spPr>
          <a:xfrm>
            <a:off x="6005814" y="743712"/>
            <a:ext cx="536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WHAT IF I TOLD YOU</a:t>
            </a:r>
            <a:endParaRPr lang="bg-BG" sz="5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D5218-6501-45AD-AA5A-922FF2FC9EEA}"/>
              </a:ext>
            </a:extLst>
          </p:cNvPr>
          <p:cNvSpPr txBox="1"/>
          <p:nvPr/>
        </p:nvSpPr>
        <p:spPr>
          <a:xfrm>
            <a:off x="5484972" y="4699000"/>
            <a:ext cx="608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OPERATOR[] FOR ARRAYS IS POINTER ARITHMETIC, SO IT DOESN'T CARE IF YOU SWITCH THE INDEX AND THE ARRAY</a:t>
            </a:r>
            <a:endParaRPr lang="bg-BG" sz="3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422490D-37E8-428F-ACD8-15FBF970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 fontScale="92500"/>
          </a:bodyPr>
          <a:lstStyle/>
          <a:p>
            <a:r>
              <a:rPr lang="en-US" dirty="0"/>
              <a:t>Array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is just pointer arithmetic.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*(a + b)</a:t>
            </a:r>
            <a:r>
              <a:rPr lang="en-US" dirty="0"/>
              <a:t> is the same as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*(b + a)</a:t>
            </a:r>
            <a:r>
              <a:rPr lang="en-US" dirty="0"/>
              <a:t>, so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works even if you switch the index and array. But don't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References allow setting new identifiers </a:t>
            </a:r>
            <a:br>
              <a:rPr lang="en-US" dirty="0"/>
            </a:br>
            <a:r>
              <a:rPr lang="en-US" dirty="0"/>
              <a:t>for existing variables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Computer memory is essentially an array of bytes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Variables occupy consecutive bytes of memory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Pointers are to memory what indices are to arrays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/>
              <a:t>Used to </a:t>
            </a:r>
            <a:r>
              <a:rPr lang="en-US" dirty="0"/>
              <a:t>read/write memory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Can change to point to other memory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Pointer arithmetic allows pointers to work like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C3432-CD81-40FA-BBC2-F63CBF2B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D04-A4CB-4AF4-992D-9D34D0DD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assigned to the same memory as other identifiers</a:t>
            </a:r>
          </a:p>
          <a:p>
            <a:pPr lvl="1"/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en-US" sz="3400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Sometimes called </a:t>
            </a:r>
            <a:br>
              <a:rPr lang="en-US" dirty="0"/>
            </a:br>
            <a:r>
              <a:rPr lang="en-US" dirty="0"/>
              <a:t>"pseudonyms"</a:t>
            </a:r>
          </a:p>
          <a:p>
            <a:r>
              <a:rPr lang="en-US" dirty="0"/>
              <a:t>Assigned on declaration with variable of the 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7C2D0-2191-4E08-AE07-EB572E5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6FC0A1-D5C0-4A69-AB47-A56F49D4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190" y="1956063"/>
            <a:ext cx="7196222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original = 42;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reference = original;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original++;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original == 43; reference == 43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reference++;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original == 44; reference == 44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6FA577-E344-4F07-A13A-848CEBF4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85147"/>
            <a:ext cx="86868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int&amp; reference;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FA273C-7809-4028-89DE-972D599B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873503"/>
            <a:ext cx="86868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original = 42;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double&amp; reference = original;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8AEF5-D861-4F87-9086-DA33986BE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8426-B547-436B-8E0D-0959203E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Re-assigning caller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Providing additional "return" values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E20DB-DF85-4229-A97F-F08042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208EC8-FF1A-4AA1-BA7E-819D5904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59340"/>
            <a:ext cx="48768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A0F8B9-5D34-44CF-BA56-2B66323E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110" y="1859340"/>
            <a:ext cx="570570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= 13, y = 42;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swap(x, y);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x == 42, y == 13</a:t>
            </a:r>
          </a:p>
          <a:p>
            <a:pPr lvl="0"/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220525-6CB1-4CF8-9119-4FECA5D9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91915"/>
            <a:ext cx="10591800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foundAtIndex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foundAtIndex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foundAtIndex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foundAtIndex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foundAtIndex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second parameter now contains the min index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F3025-F41B-4041-A645-1B4A552B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FAF3-192B-46B0-A12B-97B7CBC8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caller's objects</a:t>
            </a:r>
          </a:p>
          <a:p>
            <a:pPr lvl="1"/>
            <a:r>
              <a:rPr lang="en-US" dirty="0"/>
              <a:t>NOTE: not re-assigning the entire object, but changing its fields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AE00D-DED3-450A-B5A3-5CB2D043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F9E70F-3BDB-4D1F-ACD6-D3243B1A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1" y="2578478"/>
            <a:ext cx="9934991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removeNegative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.erase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18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AB9C52-2F4C-48AA-B0B8-DD0B39D5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5225357"/>
            <a:ext cx="833479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values{ 1, -69, -4, 42, -2, 13, -9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removeNegative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values{ 1, 42, 13 }</a:t>
            </a:r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Modifying Parameters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880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11D5-7998-43DE-9BCF-253DE1EA5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5C79-B564-4D7C-8219-70F13E71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references can only be read, not written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Used to improve performance for object parameters: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Using a reference avoids copying the entire object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prevents function from modifying the original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18CEF-F04A-4F8F-9D82-C9FD3A88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References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DE93EA-D4E4-4B50-A475-FFC08A8A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44170"/>
            <a:ext cx="80010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original = 42;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reference = original;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original++;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original == 43; reference == 43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reference++;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7709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4009</TotalTime>
  <Words>2662</Words>
  <Application>Microsoft Office PowerPoint</Application>
  <PresentationFormat>Custom</PresentationFormat>
  <Paragraphs>533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Pointers and References</vt:lpstr>
      <vt:lpstr>Table of Contents</vt:lpstr>
      <vt:lpstr>Questions</vt:lpstr>
      <vt:lpstr>References</vt:lpstr>
      <vt:lpstr>References</vt:lpstr>
      <vt:lpstr>Common Reference Usages</vt:lpstr>
      <vt:lpstr>Common Reference Usages</vt:lpstr>
      <vt:lpstr>Modifying Parameters</vt:lpstr>
      <vt:lpstr>const References</vt:lpstr>
      <vt:lpstr>const Reference Parameters – Example</vt:lpstr>
      <vt:lpstr>References for Performance</vt:lpstr>
      <vt:lpstr>Quick Quiz</vt:lpstr>
      <vt:lpstr>C++ Pitfall: References to Variables that were Freed from Memory</vt:lpstr>
      <vt:lpstr>Reference Limitations</vt:lpstr>
      <vt:lpstr>Reference Limitations</vt:lpstr>
      <vt:lpstr>Computer Memory 101</vt:lpstr>
      <vt:lpstr>What Do We Call Memory?</vt:lpstr>
      <vt:lpstr>Memory Usage by Variables</vt:lpstr>
      <vt:lpstr>Getting Addresses of Variables in C++</vt:lpstr>
      <vt:lpstr>Getting Addresses in C++</vt:lpstr>
      <vt:lpstr>Array Address Values</vt:lpstr>
      <vt:lpstr>Addresses Are Integer Numbers</vt:lpstr>
      <vt:lpstr>Pointers</vt:lpstr>
      <vt:lpstr>A Memory-Address Type</vt:lpstr>
      <vt:lpstr>Referencing and Dereferencing</vt:lpstr>
      <vt:lpstr>Referencing and Dereferencing</vt:lpstr>
      <vt:lpstr>Quick Quiz</vt:lpstr>
      <vt:lpstr>C++ Pitfall: Incrementing Pointer Instead of Pointed Object</vt:lpstr>
      <vt:lpstr>The NULL Pointer</vt:lpstr>
      <vt:lpstr>Exercise 1: FollowPointers</vt:lpstr>
      <vt:lpstr>Pointers and const</vt:lpstr>
      <vt:lpstr>Pointers and const</vt:lpstr>
      <vt:lpstr>Pointers to const Data</vt:lpstr>
      <vt:lpstr>Pointers to const Data</vt:lpstr>
      <vt:lpstr>Pointer Arithmetic and Arrays</vt:lpstr>
      <vt:lpstr>Pointer Type Significance</vt:lpstr>
      <vt:lpstr>Pointer Arithmetic with Integers</vt:lpstr>
      <vt:lpstr>Pointers as Arrays</vt:lpstr>
      <vt:lpstr>Quick Quiz</vt:lpstr>
      <vt:lpstr>C++ Fun Fact: Can Switch Index and Array in oPerator[] </vt:lpstr>
      <vt:lpstr>Summary</vt:lpstr>
      <vt:lpstr>Pointers and References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275</cp:revision>
  <dcterms:created xsi:type="dcterms:W3CDTF">2014-01-02T17:00:34Z</dcterms:created>
  <dcterms:modified xsi:type="dcterms:W3CDTF">2019-01-06T07:32:29Z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