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505" r:id="rId3"/>
    <p:sldId id="506" r:id="rId4"/>
    <p:sldId id="619" r:id="rId5"/>
    <p:sldId id="620" r:id="rId6"/>
    <p:sldId id="621" r:id="rId7"/>
    <p:sldId id="667" r:id="rId8"/>
    <p:sldId id="665" r:id="rId9"/>
    <p:sldId id="668" r:id="rId10"/>
    <p:sldId id="666" r:id="rId11"/>
    <p:sldId id="669" r:id="rId12"/>
    <p:sldId id="670" r:id="rId13"/>
    <p:sldId id="674" r:id="rId14"/>
    <p:sldId id="675" r:id="rId15"/>
    <p:sldId id="672" r:id="rId16"/>
    <p:sldId id="676" r:id="rId17"/>
    <p:sldId id="677" r:id="rId18"/>
    <p:sldId id="673" r:id="rId19"/>
    <p:sldId id="678" r:id="rId20"/>
    <p:sldId id="679" r:id="rId21"/>
    <p:sldId id="682" r:id="rId22"/>
    <p:sldId id="684" r:id="rId23"/>
    <p:sldId id="683" r:id="rId24"/>
    <p:sldId id="681" r:id="rId25"/>
    <p:sldId id="685" r:id="rId26"/>
    <p:sldId id="680" r:id="rId27"/>
    <p:sldId id="686" r:id="rId28"/>
    <p:sldId id="695" r:id="rId29"/>
    <p:sldId id="696" r:id="rId30"/>
    <p:sldId id="687" r:id="rId31"/>
    <p:sldId id="688" r:id="rId32"/>
    <p:sldId id="689" r:id="rId33"/>
    <p:sldId id="690" r:id="rId34"/>
    <p:sldId id="691" r:id="rId35"/>
    <p:sldId id="701" r:id="rId36"/>
    <p:sldId id="694" r:id="rId37"/>
    <p:sldId id="671" r:id="rId38"/>
    <p:sldId id="692" r:id="rId39"/>
    <p:sldId id="697" r:id="rId40"/>
    <p:sldId id="693" r:id="rId41"/>
    <p:sldId id="700" r:id="rId42"/>
    <p:sldId id="617" r:id="rId43"/>
    <p:sldId id="57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619"/>
            <p14:sldId id="620"/>
            <p14:sldId id="621"/>
            <p14:sldId id="667"/>
            <p14:sldId id="665"/>
            <p14:sldId id="668"/>
            <p14:sldId id="666"/>
            <p14:sldId id="669"/>
            <p14:sldId id="670"/>
            <p14:sldId id="674"/>
            <p14:sldId id="675"/>
            <p14:sldId id="672"/>
            <p14:sldId id="676"/>
            <p14:sldId id="677"/>
            <p14:sldId id="673"/>
            <p14:sldId id="678"/>
            <p14:sldId id="679"/>
            <p14:sldId id="682"/>
            <p14:sldId id="684"/>
            <p14:sldId id="683"/>
            <p14:sldId id="681"/>
            <p14:sldId id="685"/>
            <p14:sldId id="680"/>
            <p14:sldId id="686"/>
            <p14:sldId id="695"/>
            <p14:sldId id="696"/>
            <p14:sldId id="687"/>
            <p14:sldId id="688"/>
            <p14:sldId id="689"/>
            <p14:sldId id="690"/>
            <p14:sldId id="691"/>
            <p14:sldId id="701"/>
            <p14:sldId id="694"/>
            <p14:sldId id="671"/>
            <p14:sldId id="692"/>
            <p14:sldId id="697"/>
            <p14:sldId id="693"/>
            <p14:sldId id="700"/>
            <p14:sldId id="617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419"/>
    <a:srgbClr val="CA988A"/>
    <a:srgbClr val="E6E6E6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620" autoAdjust="0"/>
  </p:normalViewPr>
  <p:slideViewPr>
    <p:cSldViewPr>
      <p:cViewPr varScale="1">
        <p:scale>
          <a:sx n="109" d="100"/>
          <a:sy n="109" d="100"/>
        </p:scale>
        <p:origin x="36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2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4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7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5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0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Pointer Casting, C++ Memory, Allocation, Deallocation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E9DFBCF0-642F-4CC4-8BD7-DFA6187A08A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14481" b="14481"/>
          <a:stretch>
            <a:fillRect/>
          </a:stretch>
        </p:blipFill>
        <p:spPr>
          <a:xfrm>
            <a:off x="4365625" y="4191000"/>
            <a:ext cx="738346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void*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458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4FD89-E628-4385-9503-2F0D603C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8A74-EE55-467D-86E8-7C6A0167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pointers can be casted</a:t>
            </a:r>
          </a:p>
          <a:p>
            <a:pPr lvl="1"/>
            <a:r>
              <a:rPr lang="en-US" dirty="0"/>
              <a:t>Specific-&gt; general = implicit cast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int*</a:t>
            </a:r>
            <a:r>
              <a:rPr lang="en-US" dirty="0"/>
              <a:t> 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void*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 -&gt; specific = requires explicit cast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void*</a:t>
            </a:r>
            <a:r>
              <a:rPr lang="en-US" dirty="0"/>
              <a:t> -&gt;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int*</a:t>
            </a:r>
            <a:r>
              <a:rPr lang="en-US" dirty="0"/>
              <a:t>)</a:t>
            </a:r>
          </a:p>
          <a:p>
            <a:r>
              <a:rPr lang="en-US" dirty="0"/>
              <a:t>C-Style casting can be used, NOT recommended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73577-A7B8-4DC3-A14F-27344CC9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Pointers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1F08C9-9619-4B7F-BD8F-65C9B975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3899722"/>
            <a:ext cx="83058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voidPtr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&amp;letter;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cStyleCastPtr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voidPtr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4693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John Snow. What will the following code print?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print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abcd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Nothing, it will cause 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summon demons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You don't know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C968B9-59A3-4934-86D0-428C204C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98200"/>
            <a:ext cx="8534400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letter1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letter2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letter3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letter4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letter4Ptr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*)&amp;letter1;</a:t>
            </a:r>
          </a:p>
          <a:p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*letter4Ptr = 842281524;</a:t>
            </a:r>
          </a:p>
          <a:p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nb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letter1 </a:t>
            </a:r>
            <a:r>
              <a:rPr lang="nb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letter2 </a:t>
            </a:r>
            <a:r>
              <a:rPr lang="nb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letter3 </a:t>
            </a:r>
            <a:r>
              <a:rPr lang="nb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letter4 </a:t>
            </a:r>
            <a:r>
              <a:rPr lang="nb-NO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  <a:endParaRPr lang="en-US" sz="1050" b="1" kern="150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69284" y="6058346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167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you know nothing jon snow">
            <a:extLst>
              <a:ext uri="{FF2B5EF4-FFF2-40B4-BE49-F238E27FC236}">
                <a16:creationId xmlns:a16="http://schemas.microsoft.com/office/drawing/2014/main" id="{75808F0B-0067-4CEC-A1D3-0F5CDFC7CDC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Unchecked Access to C-Style Casted Pointer Memory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C-Style pointer casting doesn't check type, so you can change to any type of pointer. But that's dangerous.</a:t>
            </a:r>
          </a:p>
          <a:p>
            <a:r>
              <a:rPr lang="en-US" dirty="0"/>
              <a:t>E.g.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int*</a:t>
            </a:r>
            <a:r>
              <a:rPr lang="en-US" dirty="0"/>
              <a:t> on a system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bytes, assigned to the address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-byte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will access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bytes,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of which are not guaranteed to be part of your program.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13</a:t>
            </a:fld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5A48E-8198-4254-9366-6CAA35B25DDB}"/>
              </a:ext>
            </a:extLst>
          </p:cNvPr>
          <p:cNvSpPr txBox="1"/>
          <p:nvPr/>
        </p:nvSpPr>
        <p:spPr>
          <a:xfrm>
            <a:off x="7030944" y="672405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YOU KNOW NOTHING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B76-E76F-4F17-A003-CCDE574F0612}"/>
              </a:ext>
            </a:extLst>
          </p:cNvPr>
          <p:cNvSpPr txBox="1"/>
          <p:nvPr/>
        </p:nvSpPr>
        <p:spPr>
          <a:xfrm>
            <a:off x="5513877" y="5207000"/>
            <a:ext cx="6065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ABOUT WHAT MEMORY YOU'RE ACCESSING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AFTER A C-STYLE CAST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15FA7-4C21-40B6-AC88-B7BC163D0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327A-89A3-4B4A-8AA9-F5B49C68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– compile-time type checking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dynamic_cast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</a:t>
            </a:r>
            <a:r>
              <a:rPr lang="en-US" sz="2400" dirty="0"/>
              <a:t>(classes)</a:t>
            </a:r>
            <a:r>
              <a:rPr lang="en-US" dirty="0"/>
              <a:t> – runtime checks,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if failure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const_cast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– changes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-ness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dirty="0"/>
              <a:t> – no checks, just gives wanted type</a:t>
            </a:r>
          </a:p>
          <a:p>
            <a:pPr lvl="1"/>
            <a:r>
              <a:rPr lang="en-US" i="1" dirty="0"/>
              <a:t>Avoid like the plague, unless you're the plague doctor</a:t>
            </a:r>
            <a:endParaRPr lang="bg-BG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0F7B8B-8F6E-4CD9-BBFC-011CB7EA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Pointer Casting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875D2E-716A-44CF-A824-C642FF938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981200"/>
            <a:ext cx="109584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voidPtr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&amp;letter;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p1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voidPtr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 checks for void*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int* p2 = </a:t>
            </a:r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static_cast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&lt;int*&gt;(p1);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2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Casting Pointers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137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Automatic, Dynamic, Static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754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A4E1A-668D-41FC-9F07-956E1FB71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051E-2C18-4981-A0A6-7B131FCF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has a pattern of usage</a:t>
            </a:r>
          </a:p>
          <a:p>
            <a:pPr lvl="1"/>
            <a:r>
              <a:rPr lang="en-US" dirty="0"/>
              <a:t>Request memory – "Allocation"</a:t>
            </a:r>
          </a:p>
          <a:p>
            <a:pPr lvl="1"/>
            <a:r>
              <a:rPr lang="en-US" dirty="0"/>
              <a:t>Use memory</a:t>
            </a:r>
          </a:p>
          <a:p>
            <a:pPr lvl="1"/>
            <a:r>
              <a:rPr lang="en-US" dirty="0"/>
              <a:t>Release memory when done – "Deallocation" </a:t>
            </a:r>
          </a:p>
          <a:p>
            <a:r>
              <a:rPr lang="en-US" dirty="0"/>
              <a:t>C++ storage types for variables</a:t>
            </a:r>
          </a:p>
          <a:p>
            <a:pPr lvl="1"/>
            <a:r>
              <a:rPr lang="en-US" dirty="0"/>
              <a:t>Describe how memory is handled, i.e. the "lifetime" of objects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D1B88D-65E7-4F29-9779-9629216B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&amp; Programs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080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981B2-AE77-49C1-A393-219F5E5D4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CD8A-EE6B-4936-9CB1-704A864C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– marked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endParaRPr lang="en-US" dirty="0"/>
          </a:p>
          <a:p>
            <a:r>
              <a:rPr lang="en-US" dirty="0"/>
              <a:t>Automatic – NO </a:t>
            </a:r>
            <a:r>
              <a:rPr lang="en-US" sz="2800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/>
              <a:t>, </a:t>
            </a:r>
            <a:r>
              <a:rPr lang="en-US" sz="2800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extern</a:t>
            </a:r>
            <a:r>
              <a:rPr lang="en-US" sz="2800" dirty="0"/>
              <a:t>, </a:t>
            </a:r>
            <a:r>
              <a:rPr lang="en-US" sz="2800" b="1" strike="sngStrike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thread_local</a:t>
            </a:r>
            <a:r>
              <a:rPr lang="bg-BG" sz="2800" dirty="0"/>
              <a:t>, </a:t>
            </a:r>
            <a:r>
              <a:rPr lang="en-US" sz="2800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register</a:t>
            </a:r>
            <a:r>
              <a:rPr lang="en-US" sz="2800" dirty="0"/>
              <a:t>, </a:t>
            </a:r>
            <a:r>
              <a:rPr lang="en-US" sz="2800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mutable</a:t>
            </a:r>
          </a:p>
          <a:p>
            <a:pPr lvl="1"/>
            <a:r>
              <a:rPr lang="en-US" dirty="0"/>
              <a:t>Locals, parameters, etc.</a:t>
            </a:r>
          </a:p>
          <a:p>
            <a:r>
              <a:rPr lang="en-US" dirty="0"/>
              <a:t>Dynamic – allocated/deallocated by special syntax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1C44B-E4B4-4AA8-B42B-9ED514AB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Storage Types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39DAE-5A60-4D51-ADDF-E44F05F6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53380"/>
              </p:ext>
            </p:extLst>
          </p:nvPr>
        </p:nvGraphicFramePr>
        <p:xfrm>
          <a:off x="608012" y="3948490"/>
          <a:ext cx="10648433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4196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2106422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2310892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4086923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 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Automatic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Dynamic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Allocated</a:t>
                      </a:r>
                      <a:endParaRPr lang="bg-B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start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block start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Explicitly, special syntax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Deallocated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end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 At block end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Explicitly, special syntax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2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Entire program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allocation to deallocation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5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1630C7C-5FE5-42A5-88D7-D21D16DC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20" y="1837013"/>
            <a:ext cx="109584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allocateLargeAutoVector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 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1000000; i++)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autoVector.push_back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410BD-33EE-4C5E-9D7C-7F379F474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5EFA-82AC-4D44-9E59-DB7DFC0A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all our non-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variables were automatic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6C5ED-8808-4C8D-B6BA-D2635A3B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Storage Example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7EA194-1EE4-4050-A746-10A3CA517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20" y="3160452"/>
            <a:ext cx="10958400" cy="32316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int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1000000;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autoVarLoop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 * b;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autoVarLoop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allocateLargeAutoVector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35F53-D59B-4A6B-B1B7-FACE8E5CF4A8}"/>
              </a:ext>
            </a:extLst>
          </p:cNvPr>
          <p:cNvSpPr/>
          <p:nvPr/>
        </p:nvSpPr>
        <p:spPr>
          <a:xfrm>
            <a:off x="912812" y="2164330"/>
            <a:ext cx="8686800" cy="66880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6CF4784-E506-48FF-8DA2-0DE031893DEF}"/>
              </a:ext>
            </a:extLst>
          </p:cNvPr>
          <p:cNvSpPr/>
          <p:nvPr/>
        </p:nvSpPr>
        <p:spPr>
          <a:xfrm>
            <a:off x="8456612" y="3164962"/>
            <a:ext cx="2514600" cy="319006"/>
          </a:xfrm>
          <a:prstGeom prst="wedgeRectCallout">
            <a:avLst>
              <a:gd name="adj1" fmla="val -44404"/>
              <a:gd name="adj2" fmla="val -142252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autoVector</a:t>
            </a:r>
            <a:r>
              <a:rPr lang="en-US" sz="2000" b="1" dirty="0">
                <a:solidFill>
                  <a:schemeClr val="bg1"/>
                </a:solidFill>
              </a:rPr>
              <a:t> lifetime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63225-2A7C-4ED9-AC83-C83F7593F0A8}"/>
              </a:ext>
            </a:extLst>
          </p:cNvPr>
          <p:cNvSpPr/>
          <p:nvPr/>
        </p:nvSpPr>
        <p:spPr>
          <a:xfrm>
            <a:off x="912812" y="3485872"/>
            <a:ext cx="5486400" cy="2533927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B220BD0-24E6-4E4F-90F0-FEF872DD07E1}"/>
              </a:ext>
            </a:extLst>
          </p:cNvPr>
          <p:cNvSpPr/>
          <p:nvPr/>
        </p:nvSpPr>
        <p:spPr>
          <a:xfrm>
            <a:off x="7237412" y="5265058"/>
            <a:ext cx="2057400" cy="319006"/>
          </a:xfrm>
          <a:prstGeom prst="wedgeRectCallout">
            <a:avLst>
              <a:gd name="adj1" fmla="val -85558"/>
              <a:gd name="adj2" fmla="val -409042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autoVar</a:t>
            </a:r>
            <a:r>
              <a:rPr lang="en-US" sz="2000" b="1" dirty="0">
                <a:solidFill>
                  <a:schemeClr val="bg1"/>
                </a:solidFill>
              </a:rPr>
              <a:t> lifetime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788B7E-438F-490F-AC34-9D12E140A969}"/>
              </a:ext>
            </a:extLst>
          </p:cNvPr>
          <p:cNvSpPr/>
          <p:nvPr/>
        </p:nvSpPr>
        <p:spPr>
          <a:xfrm>
            <a:off x="1217612" y="4126489"/>
            <a:ext cx="3505200" cy="67411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7D74B7C-09DE-4335-A980-937E078582A2}"/>
              </a:ext>
            </a:extLst>
          </p:cNvPr>
          <p:cNvSpPr/>
          <p:nvPr/>
        </p:nvSpPr>
        <p:spPr>
          <a:xfrm>
            <a:off x="2665413" y="4995328"/>
            <a:ext cx="3269852" cy="325420"/>
          </a:xfrm>
          <a:prstGeom prst="wedgeRectCallout">
            <a:avLst>
              <a:gd name="adj1" fmla="val -35393"/>
              <a:gd name="adj2" fmla="val -99977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autoVarLoop</a:t>
            </a:r>
            <a:r>
              <a:rPr lang="en-US" sz="2000" b="1" dirty="0">
                <a:solidFill>
                  <a:schemeClr val="bg1"/>
                </a:solidFill>
              </a:rPr>
              <a:t> lifetime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Pointers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Pointer Casting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C++ Memory: Automatic vs. Dynamic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Dynamic Memory Allocation/Deallocation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Smart Pointers (C++11)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Automatic Storage 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526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D4178-ED32-4442-800D-D86B3BB72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DB8A-5F57-4C02-8DAE-521FA611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Bad</a:t>
            </a:r>
            <a:r>
              <a:rPr lang="en-US" sz="800" dirty="0"/>
              <a:t>(almost always)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pointer/reference to automatic locals</a:t>
            </a:r>
          </a:p>
          <a:p>
            <a:pPr lvl="1"/>
            <a:r>
              <a:rPr lang="en-US" dirty="0"/>
              <a:t>Copies usually necessary </a:t>
            </a:r>
            <a:r>
              <a:rPr lang="en-US" sz="1600" dirty="0"/>
              <a:t>(before C++11)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Automatic </a:t>
            </a:r>
            <a:r>
              <a:rPr lang="en-US" i="1" dirty="0"/>
              <a:t>usually</a:t>
            </a:r>
            <a:r>
              <a:rPr lang="en-US" dirty="0"/>
              <a:t> allocated on program stack</a:t>
            </a:r>
          </a:p>
          <a:p>
            <a:pPr lvl="1"/>
            <a:r>
              <a:rPr lang="en-US" dirty="0"/>
              <a:t>Faster, but very limited memory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[1000000];</a:t>
            </a:r>
            <a:r>
              <a:rPr lang="en-US" dirty="0"/>
              <a:t> causes runtime error on most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4BD7-B9A3-44E5-B5F3-288F9798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Storage Limitations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CB582F-8F99-4DA5-842B-DAB4C83A9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85427"/>
            <a:ext cx="9158400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getPrecomputedSquareRoots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 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roots;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1000000; i++)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roots.push_back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(sqrt(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roots;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9A03EED-DB8C-420C-8B21-1F0A0E6143DF}"/>
              </a:ext>
            </a:extLst>
          </p:cNvPr>
          <p:cNvSpPr/>
          <p:nvPr/>
        </p:nvSpPr>
        <p:spPr>
          <a:xfrm>
            <a:off x="2132012" y="4216643"/>
            <a:ext cx="5943600" cy="431557"/>
          </a:xfrm>
          <a:prstGeom prst="wedgeRectCallout">
            <a:avLst>
              <a:gd name="adj1" fmla="val -41769"/>
              <a:gd name="adj2" fmla="val -130470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Copying 1M elements </a:t>
            </a:r>
            <a:r>
              <a:rPr lang="en-US" sz="1600" b="1" dirty="0">
                <a:solidFill>
                  <a:schemeClr val="tx1"/>
                </a:solidFill>
              </a:rPr>
              <a:t>(C++11 optimizes this)</a:t>
            </a:r>
            <a:endParaRPr lang="bg-BG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6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User-Controlled Allocation &amp; Deallocation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150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5B5B0-E2B4-4E1E-855D-A11CBE6B2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39D4-D0C0-4860-B758-F60A7AB6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 new</a:t>
            </a:r>
            <a:r>
              <a:rPr lang="en-US" dirty="0"/>
              <a:t> manually allocates memory</a:t>
            </a:r>
          </a:p>
          <a:p>
            <a:pPr lvl="1"/>
            <a:r>
              <a:rPr lang="en-US" dirty="0"/>
              <a:t>Returns typed pointer to allocated memory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 params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single object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 {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initializer list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> –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C6EBCC-E41E-442D-8C2B-480F9ED0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D48DFC-7281-48DF-9F24-F991A11D4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1" y="3929225"/>
            <a:ext cx="4419601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 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Person(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: name(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, age(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01340A-3F97-4295-9EF0-DA0D6291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68" y="3929222"/>
            <a:ext cx="710484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[]{ 42, 13, 255 };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[0]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[1]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B4631F-9275-4DFE-9D9E-C9FA0C7B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67" y="4637108"/>
            <a:ext cx="7104843" cy="15388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person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20);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person-&gt;name;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prints "John"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Person* people = new Person[3];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operator new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867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472A8-E114-48D5-A97C-73FFE29F7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C17D-0E95-49B2-A4E7-E68DBF27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 delete</a:t>
            </a:r>
            <a:r>
              <a:rPr lang="en-US" dirty="0"/>
              <a:t> deallocates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-allocated memory</a:t>
            </a:r>
          </a:p>
          <a:p>
            <a:pPr lvl="1"/>
            <a:r>
              <a:rPr lang="en-US" dirty="0"/>
              <a:t>E.g. 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T* p = new T(); T*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new T[size];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/>
              <a:t>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 p;</a:t>
            </a:r>
            <a:r>
              <a:rPr lang="en-US" dirty="0"/>
              <a:t> but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delete[]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/>
              <a:t>Should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done using memory</a:t>
            </a:r>
          </a:p>
          <a:p>
            <a:pPr lvl="1"/>
            <a:r>
              <a:rPr lang="en-US" dirty="0"/>
              <a:t>Accessing is undefined </a:t>
            </a:r>
            <a:br>
              <a:rPr lang="en-US" dirty="0"/>
            </a:br>
            <a:r>
              <a:rPr lang="en-US" dirty="0"/>
              <a:t>after deletion</a:t>
            </a:r>
          </a:p>
          <a:p>
            <a:r>
              <a:rPr lang="en-US" i="1" dirty="0"/>
              <a:t>Good practice: set pointer 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i="1" dirty="0"/>
              <a:t> after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57CBEB-42A9-479E-A898-D718EA4B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Deallocation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668FD4-1A48-44B0-B829-CA63697B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3200400"/>
            <a:ext cx="7104844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[]{ 42, 13, 255 };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[0]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[1]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D717BE-6056-4FE5-8014-75EB2AB3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4216063"/>
            <a:ext cx="7104844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20);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i="1" u="sng" dirty="0">
                <a:solidFill>
                  <a:srgbClr val="7030A0"/>
                </a:solidFill>
                <a:latin typeface="Consolas" panose="020B0609020204030204" pitchFamily="49" charset="0"/>
              </a:rPr>
              <a:t>p-&gt;name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 // undefined behavior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9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ECF32B-387B-44FE-9536-299B67BF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A354-6742-48B2-B86F-5CF8E267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-allocated memory when not using it anymore</a:t>
            </a: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delete[]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Avoid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– </a:t>
            </a:r>
            <a:r>
              <a:rPr lang="en-US" i="1" dirty="0"/>
              <a:t>the standard is a bit fuzzy on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D3278A-5B46-423A-BF8F-DE49E191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Memory – new &amp; delete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E81B36F-BC26-4E65-A2E4-F2C9344C1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07" y="2514603"/>
            <a:ext cx="5078804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roots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getRoots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numbers;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numbers;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numbers;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roots[number];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roots;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6455493-1210-46F2-9864-1D95FA43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712" y="2514600"/>
            <a:ext cx="5397900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getRoots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roots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roots[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sqrt(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roots;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7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do?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allocate then deallocate memory and exit successfully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61646" y="5352288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DD070B-AE91-4274-9CCE-E3AB5F54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58" y="1828800"/>
            <a:ext cx="5571154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numbers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numbers;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numbers;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ed States of America Kyle Craven Friday the 13th facial expression person chin hairstyle plaid forehead smile tartan cheek">
            <a:extLst>
              <a:ext uri="{FF2B5EF4-FFF2-40B4-BE49-F238E27FC236}">
                <a16:creationId xmlns:a16="http://schemas.microsoft.com/office/drawing/2014/main" id="{0F533282-A5DD-402A-BC63-FA8A022EF25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Deleting Memory More than Once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needs a 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the memory, NOT the pointer.</a:t>
            </a:r>
          </a:p>
          <a:p>
            <a:r>
              <a:rPr lang="en-US" dirty="0"/>
              <a:t>After memory is 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d, any following 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sz="2100" dirty="0"/>
              <a:t>s</a:t>
            </a:r>
            <a:r>
              <a:rPr lang="en-US" dirty="0"/>
              <a:t> access memory you do not own – undefined behavior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28</a:t>
            </a:fld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5A48E-8198-4254-9366-6CAA35B25DDB}"/>
              </a:ext>
            </a:extLst>
          </p:cNvPr>
          <p:cNvSpPr txBox="1"/>
          <p:nvPr/>
        </p:nvSpPr>
        <p:spPr>
          <a:xfrm>
            <a:off x="6764034" y="591312"/>
            <a:ext cx="3539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DELETES EVERY POINTER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TO AVOID MEMORY LEAK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B76-E76F-4F17-A003-CCDE574F0612}"/>
              </a:ext>
            </a:extLst>
          </p:cNvPr>
          <p:cNvSpPr txBox="1"/>
          <p:nvPr/>
        </p:nvSpPr>
        <p:spPr>
          <a:xfrm>
            <a:off x="5431924" y="5207000"/>
            <a:ext cx="62295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ENDS UP DOING MULTIPLE DELETES ON SAME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MEMORY, AS SOME POINTERS WERE COPIES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512BB-F1BB-4C20-9B58-3094C2E96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EBCE-054E-4191-AD94-97CF4A13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, we get a memory leak</a:t>
            </a:r>
          </a:p>
          <a:p>
            <a:pPr lvl="1"/>
            <a:r>
              <a:rPr lang="en-US" dirty="0"/>
              <a:t>Program keeping unused memory</a:t>
            </a:r>
          </a:p>
          <a:p>
            <a:pPr lvl="1"/>
            <a:r>
              <a:rPr lang="en-US" dirty="0"/>
              <a:t>System can't "recycle" memory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Leaks are rarely obvious</a:t>
            </a:r>
          </a:p>
          <a:p>
            <a:pPr lvl="1"/>
            <a:r>
              <a:rPr lang="en-US" dirty="0"/>
              <a:t>Minimize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usage, think about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for every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39ED38-AFA3-48B7-8410-2C200479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  <a:endParaRPr lang="bg-BG" dirty="0"/>
          </a:p>
        </p:txBody>
      </p:sp>
      <p:pic>
        <p:nvPicPr>
          <p:cNvPr id="5" name="Picture 4" descr="Plastic wrapped bird">
            <a:extLst>
              <a:ext uri="{FF2B5EF4-FFF2-40B4-BE49-F238E27FC236}">
                <a16:creationId xmlns:a16="http://schemas.microsoft.com/office/drawing/2014/main" id="{2065721B-4AC9-40AE-AD80-2183820E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918" y="1151117"/>
            <a:ext cx="2676727" cy="368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56681-D8B4-4553-B6C2-E107F03C233A}"/>
              </a:ext>
            </a:extLst>
          </p:cNvPr>
          <p:cNvSpPr txBox="1"/>
          <p:nvPr/>
        </p:nvSpPr>
        <p:spPr>
          <a:xfrm>
            <a:off x="9264538" y="4306824"/>
            <a:ext cx="279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USE delete, KIDS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7DED39D-CBDC-4415-A7DA-D6CF802BB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200400"/>
            <a:ext cx="8001000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numbers;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numbers;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numbers;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getRoots</a:t>
            </a:r>
            <a:r>
              <a:rPr lang="en-US" sz="2000" i="1" u="sng" dirty="0">
                <a:solidFill>
                  <a:srgbClr val="7030A0"/>
                </a:solidFill>
                <a:latin typeface="Consolas" panose="020B0609020204030204" pitchFamily="49" charset="0"/>
              </a:rPr>
              <a:t>(100)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[number];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memory leak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3376974-9246-455F-AD17-8800BDB7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817" y="3200397"/>
            <a:ext cx="2896395" cy="9002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getRoots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* roots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bg-BG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roots;</a:t>
            </a:r>
          </a:p>
          <a:p>
            <a:r>
              <a:rPr lang="bg-BG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Releasing Unused Memory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466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48BD59-0070-4654-89B9-C368190F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3734-93E4-460B-8BFA-543AE3DB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integer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– number of arrays</a:t>
            </a:r>
          </a:p>
          <a:p>
            <a:pPr lvl="1"/>
            <a:r>
              <a:rPr lang="en-US" dirty="0"/>
              <a:t>Each array entered as integer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 followed by exactly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 integers</a:t>
            </a:r>
          </a:p>
          <a:p>
            <a:r>
              <a:rPr lang="en-US" dirty="0"/>
              <a:t>Print the one with the largest sum</a:t>
            </a:r>
          </a:p>
          <a:p>
            <a:r>
              <a:rPr lang="en-US" dirty="0"/>
              <a:t>You are NOT allowed to </a:t>
            </a:r>
            <a:br>
              <a:rPr lang="en-US" dirty="0"/>
            </a:br>
            <a:r>
              <a:rPr lang="en-US" dirty="0"/>
              <a:t>use any STL container</a:t>
            </a:r>
          </a:p>
          <a:p>
            <a:pPr lvl="1"/>
            <a:r>
              <a:rPr lang="en-US" dirty="0"/>
              <a:t>i.e. you must use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for the arrays</a:t>
            </a:r>
          </a:p>
          <a:p>
            <a:pPr lvl="1"/>
            <a:r>
              <a:rPr lang="en-US" dirty="0"/>
              <a:t>Avoid memory leaks!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A547C-21CA-4451-B1DF-C0114A9A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Print Largest Sum Array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2FF47A-E8D1-4867-85E3-59415063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43200"/>
            <a:ext cx="3794760" cy="21852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/*test.000.001.in.txt*/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4  1 5 2 11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2  10 42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  1 -2 3 0 -3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FE45AE-65C8-45D8-9627-65E8696D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932611"/>
            <a:ext cx="3794760" cy="1138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/*test.000.001.out.txt*/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10 42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20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do?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print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Ben Dover</a:t>
            </a:r>
            <a:r>
              <a:rPr lang="en-US" dirty="0"/>
              <a:t>, and leak memory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print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Ben Dover</a:t>
            </a:r>
            <a:r>
              <a:rPr lang="en-US" sz="3200" dirty="0"/>
              <a:t>, without leaking memory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compilation error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C968B9-59A3-4934-86D0-428C204C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505" y="1828800"/>
            <a:ext cx="5278907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*&gt;*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people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*&gt;();</a:t>
            </a:r>
            <a:endParaRPr lang="bg-BG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people-&gt;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"Ben Dover"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42));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people-&gt;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Ary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O'usure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25));</a:t>
            </a:r>
            <a:endParaRPr lang="bg-BG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people;</a:t>
            </a:r>
          </a:p>
          <a:p>
            <a:r>
              <a:rPr lang="bg-BG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43095" y="3271235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DD070B-AE91-4274-9CCE-E3AB5F54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58" y="1828800"/>
            <a:ext cx="4330847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people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getPeople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people-&gt;at(0)-&gt;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people;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Ð ÐµÐ·ÑÐ»ÑÐ°Ñ Ñ Ð¸Ð·Ð¾Ð±ÑÐ°Ð¶ÐµÐ½Ð¸Ðµ Ð·Ð° insanity wolf">
            <a:extLst>
              <a:ext uri="{FF2B5EF4-FFF2-40B4-BE49-F238E27FC236}">
                <a16:creationId xmlns:a16="http://schemas.microsoft.com/office/drawing/2014/main" id="{B1D864CB-1E32-4101-9147-647CCF90A59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Deleting Pointer Container, Before Deleting Pointers Inside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needs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. </a:t>
            </a:r>
          </a:p>
          <a:p>
            <a:r>
              <a:rPr lang="en-US" dirty="0"/>
              <a:t>If you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a container that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-initialized pointers before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the pointers, you have no way of freeing their memory later.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33</a:t>
            </a:fld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5A48E-8198-4254-9366-6CAA35B25DDB}"/>
              </a:ext>
            </a:extLst>
          </p:cNvPr>
          <p:cNvSpPr txBox="1"/>
          <p:nvPr/>
        </p:nvSpPr>
        <p:spPr>
          <a:xfrm>
            <a:off x="6093552" y="591312"/>
            <a:ext cx="4880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ALLOCATES NEW MEMORY,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PLACES POINTERS IN NEW VECTOR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B76-E76F-4F17-A003-CCDE574F0612}"/>
              </a:ext>
            </a:extLst>
          </p:cNvPr>
          <p:cNvSpPr txBox="1"/>
          <p:nvPr/>
        </p:nvSpPr>
        <p:spPr>
          <a:xfrm>
            <a:off x="5668808" y="5207000"/>
            <a:ext cx="5755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DELETES THE VECTOR LEAVING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NO WAY TO FREE THE POINTERS' MEMORY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8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48BD59-0070-4654-89B9-C368190F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3734-93E4-460B-8BFA-543AE3DB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malloc()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calloc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realloc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for allocation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free()</a:t>
            </a:r>
            <a:r>
              <a:rPr lang="en-US" dirty="0"/>
              <a:t> for deallocation</a:t>
            </a:r>
          </a:p>
          <a:p>
            <a:r>
              <a:rPr lang="en-US" dirty="0"/>
              <a:t>MAJOR difference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 versions don't call constructors/destructors</a:t>
            </a:r>
          </a:p>
          <a:p>
            <a:pPr lvl="1"/>
            <a:r>
              <a:rPr lang="en-US" dirty="0"/>
              <a:t>Just request/release bytes from/to system</a:t>
            </a:r>
          </a:p>
          <a:p>
            <a:pPr lvl="1"/>
            <a:r>
              <a:rPr lang="en-US" dirty="0"/>
              <a:t>i.e. no guarantee of valid objects allocation, just memory size</a:t>
            </a:r>
          </a:p>
          <a:p>
            <a:pPr lvl="1"/>
            <a:r>
              <a:rPr lang="en-US" dirty="0"/>
              <a:t>i.e. no guarantee of complex object deallocation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A547C-21CA-4451-B1DF-C0114A9A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C-Style Memory Functions?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319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Avoiding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hassle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467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AC9A1B-FD3D-4E32-9541-EB5FD9E6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A1EF-3EAC-46D3-A5B5-670180B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operations to "raw"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T*</a:t>
            </a:r>
            <a:r>
              <a:rPr lang="en-US" dirty="0"/>
              <a:t> pointers, plus:</a:t>
            </a:r>
          </a:p>
          <a:p>
            <a:pPr lvl="1"/>
            <a:r>
              <a:rPr lang="en-US" dirty="0"/>
              <a:t>Automate some part of memory management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reset(T*)</a:t>
            </a:r>
            <a:r>
              <a:rPr lang="en-US" dirty="0"/>
              <a:t> – changes pointer,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T* get()</a:t>
            </a:r>
            <a:r>
              <a:rPr lang="en-US" dirty="0"/>
              <a:t> returns raw pointer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 bool</a:t>
            </a:r>
            <a:r>
              <a:rPr lang="en-US" dirty="0"/>
              <a:t>,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value if non-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BB9D9-BF67-46BD-9025-82A45402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298AF8-D0AC-452D-AC00-20D5E6296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936298"/>
            <a:ext cx="9753600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20));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personPtr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no need for delete,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clears memory when it goes out of scope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F7DF0C-67E3-4894-9CB4-C821C8DB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855798"/>
            <a:ext cx="9753600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20);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C++14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personPtr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no need for delete,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clears memory when it goes out of scope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73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48023-009E-429D-BA5E-64B233DA3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1645-484B-4830-8F6B-A6F1FFAF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Deallocates memory when going out of scope</a:t>
            </a:r>
          </a:p>
          <a:p>
            <a:r>
              <a:rPr lang="en-US" dirty="0"/>
              <a:t>Cannot copy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unique_ptr</a:t>
            </a:r>
            <a:r>
              <a:rPr lang="en-US" dirty="0"/>
              <a:t> object – compilation error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Use when you want exactly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pointer to the object</a:t>
            </a:r>
          </a:p>
          <a:p>
            <a:pPr lvl="1"/>
            <a:r>
              <a:rPr lang="en-US" dirty="0"/>
              <a:t>Can pass around reference to the pointer</a:t>
            </a:r>
          </a:p>
          <a:p>
            <a:pPr lvl="1"/>
            <a:r>
              <a:rPr lang="en-US" dirty="0"/>
              <a:t>Prevents creating accidental copies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0C74A1-1D74-42E7-9254-BCF6988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 – </a:t>
            </a:r>
            <a:r>
              <a:rPr lang="en-US" dirty="0" err="1"/>
              <a:t>unique_ptr</a:t>
            </a:r>
            <a:r>
              <a:rPr lang="en-US" dirty="0"/>
              <a:t>&lt;T&gt;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9F49CB-DFE2-4983-ADBB-FF09F104C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21803"/>
            <a:ext cx="937260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20));</a:t>
            </a:r>
          </a:p>
          <a:p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unique_ptr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&lt;Person&gt; copy = </a:t>
            </a:r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personPtr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compilation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53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unique_ptr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5202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0AE13-9F34-4F5B-885E-7BCE458AE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DD3F-6E0A-4CAA-B88D-75F78C27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Tracks number of copy pointers</a:t>
            </a:r>
          </a:p>
          <a:p>
            <a:pPr lvl="1"/>
            <a:r>
              <a:rPr lang="en-US" dirty="0"/>
              <a:t>Deallocates when last goes out of scope</a:t>
            </a:r>
          </a:p>
          <a:p>
            <a:pPr lvl="1"/>
            <a:r>
              <a:rPr lang="en-US" dirty="0"/>
              <a:t>Construct with allocated memory, or with </a:t>
            </a:r>
            <a:r>
              <a:rPr lang="en-US" b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make_shared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endParaRPr lang="en-US" sz="4000" b="1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A362C-9AF5-4818-94AA-23501305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Pointer – </a:t>
            </a:r>
            <a:r>
              <a:rPr lang="en-US" dirty="0" err="1"/>
              <a:t>shared_ptr</a:t>
            </a:r>
            <a:r>
              <a:rPr lang="en-US" dirty="0"/>
              <a:t>&lt;T&gt;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D96F25-3C5F-4100-8878-881853BDF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136880"/>
            <a:ext cx="10958400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f()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longerCopy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if (...) </a:t>
            </a: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person(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"James"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23));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copy = person;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longerCopy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longerCopy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B57E1A1-5A21-44D4-B893-1C9D98017360}"/>
              </a:ext>
            </a:extLst>
          </p:cNvPr>
          <p:cNvSpPr/>
          <p:nvPr/>
        </p:nvSpPr>
        <p:spPr>
          <a:xfrm>
            <a:off x="10369260" y="4343892"/>
            <a:ext cx="1174228" cy="309785"/>
          </a:xfrm>
          <a:prstGeom prst="wedgeRectCallout">
            <a:avLst>
              <a:gd name="adj1" fmla="val -75306"/>
              <a:gd name="adj2" fmla="val 17003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 pointer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4DDF09A-ECE9-4A40-A7AC-A8E694D1EC28}"/>
              </a:ext>
            </a:extLst>
          </p:cNvPr>
          <p:cNvSpPr/>
          <p:nvPr/>
        </p:nvSpPr>
        <p:spPr>
          <a:xfrm>
            <a:off x="8411312" y="4719921"/>
            <a:ext cx="1295400" cy="309785"/>
          </a:xfrm>
          <a:prstGeom prst="wedgeRectCallout">
            <a:avLst>
              <a:gd name="adj1" fmla="val -148095"/>
              <a:gd name="adj2" fmla="val 3017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 pointers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29B9A5D-BD8E-46F7-B273-27E134CD2AF6}"/>
              </a:ext>
            </a:extLst>
          </p:cNvPr>
          <p:cNvSpPr/>
          <p:nvPr/>
        </p:nvSpPr>
        <p:spPr>
          <a:xfrm>
            <a:off x="5256212" y="5029706"/>
            <a:ext cx="1295400" cy="309785"/>
          </a:xfrm>
          <a:prstGeom prst="wedgeRectCallout">
            <a:avLst>
              <a:gd name="adj1" fmla="val -79368"/>
              <a:gd name="adj2" fmla="val 13611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 pointers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DE5A333-EACA-4412-9820-82F483AF3493}"/>
              </a:ext>
            </a:extLst>
          </p:cNvPr>
          <p:cNvSpPr/>
          <p:nvPr/>
        </p:nvSpPr>
        <p:spPr>
          <a:xfrm>
            <a:off x="1827212" y="5415677"/>
            <a:ext cx="5334000" cy="309785"/>
          </a:xfrm>
          <a:prstGeom prst="wedgeRectCallout">
            <a:avLst>
              <a:gd name="adj1" fmla="val -59654"/>
              <a:gd name="adj2" fmla="val 13611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person &amp; copy out of scope, 1 pointer remains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BFA6BDF-C318-4710-A520-9E6C5C3ED046}"/>
              </a:ext>
            </a:extLst>
          </p:cNvPr>
          <p:cNvSpPr/>
          <p:nvPr/>
        </p:nvSpPr>
        <p:spPr>
          <a:xfrm>
            <a:off x="1701013" y="6151208"/>
            <a:ext cx="6553200" cy="309785"/>
          </a:xfrm>
          <a:prstGeom prst="wedgeRectCallout">
            <a:avLst>
              <a:gd name="adj1" fmla="val -59654"/>
              <a:gd name="adj2" fmla="val 13611"/>
            </a:avLst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last pointer out of scope (</a:t>
            </a:r>
            <a:r>
              <a:rPr lang="en-US" sz="2000" b="1" dirty="0" err="1">
                <a:solidFill>
                  <a:schemeClr val="bg1"/>
                </a:solidFill>
              </a:rPr>
              <a:t>longerCopy</a:t>
            </a:r>
            <a:r>
              <a:rPr lang="en-US" sz="2000" b="1" dirty="0">
                <a:solidFill>
                  <a:schemeClr val="bg1"/>
                </a:solidFill>
              </a:rPr>
              <a:t>), memory deallocated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Accessing Functions Through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2231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shared_ptr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21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Pointers can point to and call functions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Pointers implicitly cast to "more general" types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Explicitly cast to "more specific" types, </a:t>
            </a:r>
            <a:br>
              <a:rPr lang="en-US" dirty="0"/>
            </a:br>
            <a:r>
              <a:rPr lang="en-US" dirty="0"/>
              <a:t>e.g.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dirty="0"/>
              <a:t>, 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Automatic memory is allocated and deallocated in a scope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Dynamic memory is managed manually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new allocates, requires delete to deallocate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unique_ptr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shared_ptr</a:t>
            </a:r>
            <a:r>
              <a:rPr lang="en-US" dirty="0"/>
              <a:t> do deletion automatically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C3432-CD81-40FA-BBC2-F63CBF2B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2D04-A4CB-4AF4-992D-9D34D0DD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(and references) can point to functions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FuncReturnType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(*name)(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 parameter types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Assign with name of a matching function</a:t>
            </a:r>
          </a:p>
          <a:p>
            <a:pPr lvl="1"/>
            <a:r>
              <a:rPr lang="en-US" dirty="0"/>
              <a:t>Use instead of function 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B7C2D0-2191-4E08-AE07-EB572E5B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6FC0A1-D5C0-4A69-AB47-A56F49D4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272" y="3962400"/>
            <a:ext cx="624694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(*p)(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 = &amp;split;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this also works: p = split;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{ "hello", "world" }</a:t>
            </a:r>
          </a:p>
          <a:p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FA273C-7809-4028-89DE-972D599B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62403"/>
            <a:ext cx="48768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split(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strings;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bg-BG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strings;</a:t>
            </a:r>
          </a:p>
          <a:p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Function Pointers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505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2EFB6-5A27-4468-9C65-8A537161A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25AE-EF43-4DD0-815E-840BFE4A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"Normal" parameters – pass different data</a:t>
            </a:r>
          </a:p>
          <a:p>
            <a:r>
              <a:rPr lang="en-US" dirty="0"/>
              <a:t>Function pointer parameters – pass different behavior</a:t>
            </a:r>
          </a:p>
          <a:p>
            <a:pPr lvl="1"/>
            <a:r>
              <a:rPr lang="en-US" dirty="0"/>
              <a:t>Called "callbacks"</a:t>
            </a:r>
          </a:p>
          <a:p>
            <a:r>
              <a:rPr lang="en-US" dirty="0"/>
              <a:t>Exercise: function to filter a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vector&lt;int&gt;</a:t>
            </a:r>
            <a:endParaRPr lang="en-US" dirty="0"/>
          </a:p>
          <a:p>
            <a:pPr lvl="1"/>
            <a:r>
              <a:rPr lang="en-US" dirty="0"/>
              <a:t>Accept pointer to function – to decide which numbers to filter</a:t>
            </a:r>
            <a:endParaRPr lang="bg-BG" dirty="0"/>
          </a:p>
          <a:p>
            <a:pPr lvl="1"/>
            <a:r>
              <a:rPr lang="en-US" dirty="0"/>
              <a:t>Filter numbers &gt; 3</a:t>
            </a:r>
          </a:p>
          <a:p>
            <a:pPr lvl="1"/>
            <a:r>
              <a:rPr lang="en-US" dirty="0"/>
              <a:t>Filter even numbers</a:t>
            </a:r>
          </a:p>
          <a:p>
            <a:pPr lvl="1"/>
            <a:r>
              <a:rPr lang="en-US" dirty="0"/>
              <a:t>Filter negative numbers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4B0BC7-AE34-4613-A43F-8D6F5D6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Function Pointer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969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Pointers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err="1"/>
              <a:t>TypeA</a:t>
            </a:r>
            <a:r>
              <a:rPr lang="en-US" dirty="0"/>
              <a:t> -&gt; Pointer to </a:t>
            </a:r>
            <a:r>
              <a:rPr lang="en-US" dirty="0" err="1"/>
              <a:t>TypeB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607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6213C1-F7A1-4AC8-8220-2B230F98A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A882-DC9B-4F47-B655-12DF8ACC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address in memory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void*</a:t>
            </a:r>
            <a:r>
              <a:rPr lang="en-US" dirty="0"/>
              <a:t> can point to anything</a:t>
            </a:r>
          </a:p>
          <a:p>
            <a:pPr lvl="1"/>
            <a:r>
              <a:rPr lang="en-US" dirty="0"/>
              <a:t>Other pointers</a:t>
            </a:r>
            <a:br>
              <a:rPr lang="en-US" dirty="0"/>
            </a:br>
            <a:r>
              <a:rPr lang="en-US" dirty="0"/>
              <a:t>implicitly cast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void*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No type information</a:t>
            </a:r>
          </a:p>
          <a:p>
            <a:pPr lvl="1"/>
            <a:r>
              <a:rPr lang="en-US" dirty="0"/>
              <a:t>Cannot reference/dereference</a:t>
            </a:r>
          </a:p>
          <a:p>
            <a:pPr lvl="1"/>
            <a:r>
              <a:rPr lang="en-US" dirty="0"/>
              <a:t>No pointer arithmetic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BAA820-05D9-4DFC-B087-CF709908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US" dirty="0"/>
              <a:t> Pointer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void*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4EBE68-0655-4109-B8F1-C6EA3F46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1295400"/>
            <a:ext cx="5030788" cy="45243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42;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&amp;number;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prints address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p++;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  <a:endParaRPr lang="en-US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&lt;&lt; *p;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//compilation error</a:t>
            </a:r>
            <a:endParaRPr lang="en-US" u="sng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471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4014</TotalTime>
  <Words>2335</Words>
  <Application>Microsoft Office PowerPoint</Application>
  <PresentationFormat>Custom</PresentationFormat>
  <Paragraphs>438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SoftUni 16x9</vt:lpstr>
      <vt:lpstr>Memory Management</vt:lpstr>
      <vt:lpstr>Table of Contents</vt:lpstr>
      <vt:lpstr>Questions</vt:lpstr>
      <vt:lpstr>Function Pointers</vt:lpstr>
      <vt:lpstr>Function Pointers</vt:lpstr>
      <vt:lpstr>Function Pointers</vt:lpstr>
      <vt:lpstr>Exercise 1: Function Pointer Applications</vt:lpstr>
      <vt:lpstr>Casting Pointers</vt:lpstr>
      <vt:lpstr>The void Pointer (void*)</vt:lpstr>
      <vt:lpstr>void*</vt:lpstr>
      <vt:lpstr>Casting Pointers</vt:lpstr>
      <vt:lpstr>Quick Quiz</vt:lpstr>
      <vt:lpstr>C++ Pitfall: Unchecked Access to C-Style Casted Pointer Memory</vt:lpstr>
      <vt:lpstr>C++ Pointer Casting</vt:lpstr>
      <vt:lpstr>Casting Pointers</vt:lpstr>
      <vt:lpstr>C++ Memory Types</vt:lpstr>
      <vt:lpstr>Memory &amp; Programs</vt:lpstr>
      <vt:lpstr>C++ Storage Types</vt:lpstr>
      <vt:lpstr>Automatic Storage Example</vt:lpstr>
      <vt:lpstr>Automatic Storage </vt:lpstr>
      <vt:lpstr>Automatic Storage Limitations</vt:lpstr>
      <vt:lpstr>Dynamic Memory</vt:lpstr>
      <vt:lpstr>Dynamic Memory Allocation</vt:lpstr>
      <vt:lpstr>operator new</vt:lpstr>
      <vt:lpstr>Dynamic Memory Deallocation</vt:lpstr>
      <vt:lpstr>Managing Memory – new &amp; delete</vt:lpstr>
      <vt:lpstr>Quick Quiz</vt:lpstr>
      <vt:lpstr>C++ Pitfall: Deleting Memory More than Once</vt:lpstr>
      <vt:lpstr>Memory Leaks</vt:lpstr>
      <vt:lpstr>Releasing Unused Memory</vt:lpstr>
      <vt:lpstr>Exercise 2: Print Largest Sum Array</vt:lpstr>
      <vt:lpstr>Quick Quiz</vt:lpstr>
      <vt:lpstr>C++ Pitfall: Deleting Pointer Container, Before Deleting Pointers Inside</vt:lpstr>
      <vt:lpstr>What About C-Style Memory Functions?</vt:lpstr>
      <vt:lpstr>C++ Smart Pointers</vt:lpstr>
      <vt:lpstr>Smart Pointers</vt:lpstr>
      <vt:lpstr>Unique Pointer – unique_ptr&lt;T&gt;</vt:lpstr>
      <vt:lpstr>unique_ptr</vt:lpstr>
      <vt:lpstr>Shared Pointer – shared_ptr&lt;T&gt;</vt:lpstr>
      <vt:lpstr>shared_ptr</vt:lpstr>
      <vt:lpstr>Summary</vt:lpstr>
      <vt:lpstr>Memory Management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455</cp:revision>
  <dcterms:created xsi:type="dcterms:W3CDTF">2014-01-02T17:00:34Z</dcterms:created>
  <dcterms:modified xsi:type="dcterms:W3CDTF">2019-01-06T07:32:45Z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