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505" r:id="rId3"/>
    <p:sldId id="506" r:id="rId4"/>
    <p:sldId id="619" r:id="rId5"/>
    <p:sldId id="704" r:id="rId6"/>
    <p:sldId id="705" r:id="rId7"/>
    <p:sldId id="706" r:id="rId8"/>
    <p:sldId id="708" r:id="rId9"/>
    <p:sldId id="709" r:id="rId10"/>
    <p:sldId id="620" r:id="rId11"/>
    <p:sldId id="702" r:id="rId12"/>
    <p:sldId id="703" r:id="rId13"/>
    <p:sldId id="712" r:id="rId14"/>
    <p:sldId id="710" r:id="rId15"/>
    <p:sldId id="711" r:id="rId16"/>
    <p:sldId id="719" r:id="rId17"/>
    <p:sldId id="717" r:id="rId18"/>
    <p:sldId id="718" r:id="rId19"/>
    <p:sldId id="713" r:id="rId20"/>
    <p:sldId id="714" r:id="rId21"/>
    <p:sldId id="720" r:id="rId22"/>
    <p:sldId id="715" r:id="rId23"/>
    <p:sldId id="721" r:id="rId24"/>
    <p:sldId id="723" r:id="rId25"/>
    <p:sldId id="727" r:id="rId26"/>
    <p:sldId id="722" r:id="rId27"/>
    <p:sldId id="725" r:id="rId28"/>
    <p:sldId id="728" r:id="rId29"/>
    <p:sldId id="729" r:id="rId30"/>
    <p:sldId id="716" r:id="rId31"/>
    <p:sldId id="730" r:id="rId32"/>
    <p:sldId id="733" r:id="rId33"/>
    <p:sldId id="734" r:id="rId34"/>
    <p:sldId id="735" r:id="rId35"/>
    <p:sldId id="736" r:id="rId36"/>
    <p:sldId id="731" r:id="rId37"/>
    <p:sldId id="739" r:id="rId38"/>
    <p:sldId id="740" r:id="rId39"/>
    <p:sldId id="741" r:id="rId40"/>
    <p:sldId id="737" r:id="rId41"/>
    <p:sldId id="617" r:id="rId42"/>
    <p:sldId id="57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704"/>
            <p14:sldId id="705"/>
            <p14:sldId id="706"/>
            <p14:sldId id="708"/>
            <p14:sldId id="709"/>
            <p14:sldId id="620"/>
            <p14:sldId id="702"/>
            <p14:sldId id="703"/>
            <p14:sldId id="712"/>
            <p14:sldId id="710"/>
            <p14:sldId id="711"/>
            <p14:sldId id="719"/>
            <p14:sldId id="717"/>
            <p14:sldId id="718"/>
            <p14:sldId id="713"/>
            <p14:sldId id="714"/>
            <p14:sldId id="720"/>
            <p14:sldId id="715"/>
            <p14:sldId id="721"/>
            <p14:sldId id="723"/>
            <p14:sldId id="727"/>
            <p14:sldId id="722"/>
            <p14:sldId id="725"/>
            <p14:sldId id="728"/>
            <p14:sldId id="729"/>
            <p14:sldId id="716"/>
            <p14:sldId id="730"/>
            <p14:sldId id="733"/>
            <p14:sldId id="734"/>
            <p14:sldId id="735"/>
            <p14:sldId id="736"/>
            <p14:sldId id="731"/>
            <p14:sldId id="739"/>
            <p14:sldId id="740"/>
            <p14:sldId id="741"/>
            <p14:sldId id="737"/>
            <p14:sldId id="61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19"/>
    <a:srgbClr val="CA988A"/>
    <a:srgbClr val="E6E6E6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20" autoAdjust="0"/>
  </p:normalViewPr>
  <p:slideViewPr>
    <p:cSldViewPr>
      <p:cViewPr varScale="1">
        <p:scale>
          <a:sx n="109" d="100"/>
          <a:sy n="109" d="100"/>
        </p:scale>
        <p:origin x="36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4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8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33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0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36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5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9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2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7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C++ Class Members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Operator Overloading, Friends, static &amp; const, Modifying STL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1639"/>
            <a:ext cx="3187613" cy="506796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07B8037-66CD-4A68-87F5-0DA829A1F6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l="323" t="2122" r="-323" b="26968"/>
          <a:stretch/>
        </p:blipFill>
        <p:spPr>
          <a:xfrm>
            <a:off x="4365625" y="4191000"/>
            <a:ext cx="73834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CEB91-790D-45AF-A81D-0F635A6A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0722-B0C6-444A-8028-C24B31F5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NOT related </a:t>
            </a:r>
            <a:br>
              <a:rPr lang="en-US" dirty="0"/>
            </a:br>
            <a:r>
              <a:rPr lang="en-US" dirty="0"/>
              <a:t>to any specific object</a:t>
            </a:r>
          </a:p>
          <a:p>
            <a:pPr lvl="1"/>
            <a:r>
              <a:rPr lang="en-US" dirty="0"/>
              <a:t>Used without an object</a:t>
            </a:r>
          </a:p>
          <a:p>
            <a:r>
              <a:rPr lang="en-US" dirty="0"/>
              <a:t>Access similar to identifiers</a:t>
            </a:r>
            <a:br>
              <a:rPr lang="en-US" dirty="0"/>
            </a:br>
            <a:r>
              <a:rPr lang="en-US" dirty="0"/>
              <a:t>in namespaces</a:t>
            </a:r>
          </a:p>
          <a:p>
            <a:pPr lvl="1"/>
            <a:r>
              <a:rPr lang="en-US" dirty="0"/>
              <a:t>class name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operator::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in OOP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51C5A1-D3CF-4532-A6A0-F0DF38A8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1143000"/>
            <a:ext cx="6434222" cy="3647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ID_LENGTH = 8;</a:t>
            </a:r>
          </a:p>
          <a:p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capitalDollars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id(ID_LENGTH,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 ID_LENGTH;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l-PL" sz="21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pl-PL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l-PL" sz="21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pl-PL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1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sz="2100" dirty="0">
                <a:solidFill>
                  <a:srgbClr val="000000"/>
                </a:solidFill>
                <a:latin typeface="Consolas" panose="020B0609020204030204" pitchFamily="49" charset="0"/>
              </a:rPr>
              <a:t>+rand()%(1+</a:t>
            </a:r>
            <a:r>
              <a:rPr lang="pl-PL" sz="21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l-PL" sz="21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pl-PL" sz="21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4E7F89-E1AB-4589-A7BC-52875B14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30" y="4953000"/>
            <a:ext cx="11406804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randomIdCompany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100 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z{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::ID_LENGTH,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1000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56810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2257E-7B0F-4A9C-9EC6-430837964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2B91-DBA3-48A0-A21D-7AD0FE1F2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 on the class, not on each object</a:t>
            </a:r>
          </a:p>
          <a:p>
            <a:r>
              <a:rPr lang="en-US" dirty="0"/>
              <a:t>Defined &amp; initialized outside</a:t>
            </a:r>
            <a:r>
              <a:rPr lang="en-US" baseline="30000" dirty="0"/>
              <a:t>[1]</a:t>
            </a:r>
            <a:r>
              <a:rPr lang="en-US" dirty="0"/>
              <a:t> class,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cpp</a:t>
            </a:r>
            <a:r>
              <a:rPr lang="en-US" dirty="0"/>
              <a:t> file</a:t>
            </a:r>
            <a:r>
              <a:rPr lang="en-US" baseline="30000" dirty="0"/>
              <a:t>[2]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::field = ...;</a:t>
            </a:r>
            <a:r>
              <a:rPr lang="en-US" dirty="0"/>
              <a:t> in same scope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20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20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20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20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20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20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1400" dirty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1400" dirty="0"/>
              <a:t>[1]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const int</a:t>
            </a:r>
            <a:r>
              <a:rPr lang="en-US" sz="1400" dirty="0"/>
              <a:t>/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/>
              <a:t>/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/>
              <a:t> can be initialized inside class; [2] extension doesn't matter, but the file must be a compilation unit, not just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</a:t>
            </a: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A8EFD9-6A82-4148-9BE8-9B6F7660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1C55AF-DCFE-416A-8575-083B360F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16" y="3038272"/>
            <a:ext cx="7945970" cy="30162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CREATED_COMPANIES;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Company(...) { CREATED_COMPANIES++; </a:t>
            </a:r>
            <a:r>
              <a:rPr lang="bg-BG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::CREATED_COMPANIES = 0;</a:t>
            </a:r>
            <a:endParaRPr lang="en-US" sz="1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  Company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a{ ... };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b{ ... };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c{ ... };</a:t>
            </a:r>
            <a:endParaRPr lang="bg-BG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::CREATED_COMPANIES;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prints 3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4489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Static Members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825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E549F-F0BF-4C1A-8257-6E7872E6A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6F68-192A-4E66-BB80-C40676D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can be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– same as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If non-static, initialized in constructor initializer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29D39F-1CC2-499E-8F50-70AB471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00F0B3-0420-4D0D-AC76-9D80D85D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77" y="2427001"/>
            <a:ext cx="8656547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Company(std::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...) : id(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...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87DFE1-E0AB-4E1D-BF53-CA9B33CD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76" y="3996664"/>
            <a:ext cx="865654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c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Company{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"GOOGINC."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 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c.id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prints GOOGINC.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c.id = "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thiswontcompile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";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compilation 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632B0-9681-47F7-9D11-EF8A5419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BB7D-2221-4C01-950A-1DA066B2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ReturnType</a:t>
            </a:r>
            <a:r>
              <a:rPr lang="en-US" b="1" i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spc="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methodName</a:t>
            </a:r>
            <a:r>
              <a:rPr lang="en-US" b="1" i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const </a:t>
            </a:r>
            <a:r>
              <a:rPr lang="en-US" b="1" i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 ... }</a:t>
            </a:r>
          </a:p>
          <a:p>
            <a:pPr lvl="1"/>
            <a:r>
              <a:rPr lang="en-US" dirty="0"/>
              <a:t>Methods with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can </a:t>
            </a:r>
            <a:br>
              <a:rPr lang="en-US" dirty="0"/>
            </a:br>
            <a:r>
              <a:rPr lang="en-US" dirty="0"/>
              <a:t>NOT change fields</a:t>
            </a:r>
          </a:p>
          <a:p>
            <a:pPr lvl="1"/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object/ref/pointer </a:t>
            </a:r>
            <a:br>
              <a:rPr lang="en-US" dirty="0"/>
            </a:br>
            <a:r>
              <a:rPr lang="en-US" dirty="0"/>
              <a:t>can only call </a:t>
            </a:r>
            <a:r>
              <a:rPr lang="en-US" b="1" spc="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6BE8C5-48B5-4860-8E54-4C617CC2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2B6EE7-702C-4783-AA2D-9ABAFB74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271411"/>
            <a:ext cx="708660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"GOOGINC."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999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c;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constRef.print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GOOGINC. 999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c.addCapital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(999999);</a:t>
            </a:r>
          </a:p>
          <a:p>
            <a:r>
              <a:rPr 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constRef.addCapital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(999999)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 // compilation error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F65988-9A34-426D-A675-2D03003F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434" y="1998345"/>
            <a:ext cx="6019800" cy="29546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dollars;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addCapital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dollars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-&gt;dollars +=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dollars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print()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&gt;id &lt;&lt;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-&gt;dollars;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2499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Constant Members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167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Which of the parts of </a:t>
            </a:r>
            <a:br>
              <a:rPr lang="en-US" dirty="0"/>
            </a:br>
            <a:r>
              <a:rPr lang="en-US" dirty="0"/>
              <a:t>code here will have</a:t>
            </a:r>
            <a:br>
              <a:rPr lang="en-US" dirty="0"/>
            </a:br>
            <a:r>
              <a:rPr lang="en-US" dirty="0"/>
              <a:t>compilation errors?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printOlder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/>
              <a:t>method and the </a:t>
            </a:r>
            <a:br>
              <a:rPr lang="en-US" dirty="0"/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printOlder</a:t>
            </a:r>
            <a:r>
              <a:rPr lang="en-US" dirty="0"/>
              <a:t> method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None, the code is valid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968B9-59A3-4934-86D0-428C204C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225" y="1295400"/>
            <a:ext cx="7543800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Person(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-&gt;name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-&gt;age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 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-&gt;age;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50812" y="2953968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A3896DC-191D-4CF8-8201-9EE50512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225" y="3333344"/>
            <a:ext cx="75438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.name;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.name;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7894BBF-6245-4255-A6B0-C70B3E5C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225" y="4656783"/>
            <a:ext cx="7543800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joro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26 }; 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b{ 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"ben dover"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46 };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</p:txBody>
      </p:sp>
    </p:spTree>
    <p:extLst>
      <p:ext uri="{BB962C8B-B14F-4D97-AF65-F5344CB8AC3E}">
        <p14:creationId xmlns:p14="http://schemas.microsoft.com/office/powerpoint/2010/main" val="26793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Ð ÐµÐ·ÑÐ»ÑÐ°Ñ Ñ Ð¸Ð·Ð¾Ð±ÑÐ°Ð¶ÐµÐ½Ð¸Ðµ Ð·Ð° i dont always meme blank">
            <a:extLst>
              <a:ext uri="{FF2B5EF4-FFF2-40B4-BE49-F238E27FC236}">
                <a16:creationId xmlns:a16="http://schemas.microsoft.com/office/drawing/2014/main" id="{2ABC0AC8-1AC4-47A4-967B-93AF943731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61012" y="584200"/>
            <a:ext cx="58674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Missing Const on Getters and not Setting const Fields in Initializer List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fields can only be initialized in constructor initializer list. They can't be assigned in constructor body.</a:t>
            </a:r>
          </a:p>
          <a:p>
            <a:r>
              <a:rPr lang="en-US" dirty="0"/>
              <a:t>Getters should usually be marked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– they don't change the object, and outside code calling them may be doing so from const references/pointers.</a:t>
            </a:r>
          </a:p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17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6556876" y="672405"/>
            <a:ext cx="395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 DON'T ALWAYS USE CONST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640009" y="4343400"/>
            <a:ext cx="56525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BUT WHEN I DO, I FORGET TO INITIALIZE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CONST FIELDS IN CTOR INITIALIZER LIST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FORGET TO PLACE CONST ON GETTERS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15048-EC79-4A62-B776-0FF14E39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2F79-C5A8-45D3-B915-07DEF618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marked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can be changed 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External code accesses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en-US" dirty="0"/>
              <a:t>Internal code changes state</a:t>
            </a:r>
          </a:p>
          <a:p>
            <a:pPr lvl="1"/>
            <a:r>
              <a:rPr lang="en-US" i="1" dirty="0"/>
              <a:t>Typically used for caching, logs, mutexes</a:t>
            </a:r>
            <a:br>
              <a:rPr lang="en-US" i="1" dirty="0"/>
            </a:br>
            <a:r>
              <a:rPr lang="en-US" i="1" dirty="0"/>
              <a:t>and other metadata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5E09A-0BF5-4CAC-86D7-74EBCB78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mutable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EC40B1-7ACC-4750-AA86-E69DD9A0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68" y="4521528"/>
            <a:ext cx="6953589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joro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26 };</a:t>
            </a: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a.getAge(); a.getAge(); a.getAge();</a:t>
            </a: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a.getAgeChecks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prints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5AC336-A4A2-4BCF-9519-DAD91F83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257" y="1905000"/>
            <a:ext cx="4309978" cy="42473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ageChecks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Person(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: name(name), age(age) {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ageChecks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-&gt;age;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getAgeChecks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ageChecks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1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0A4B4-0F5D-409F-8324-E1E4727B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936B-227C-4A4F-8A33-B09B0AE3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code that animates sticks</a:t>
            </a:r>
          </a:p>
          <a:p>
            <a:pPr lvl="1"/>
            <a:r>
              <a:rPr lang="en-US" dirty="0"/>
              <a:t>Represented on a line on the console</a:t>
            </a:r>
          </a:p>
          <a:p>
            <a:pPr lvl="1"/>
            <a:r>
              <a:rPr lang="en-US" dirty="0"/>
              <a:t>"roll" by changing their symbol and position on the line</a:t>
            </a:r>
          </a:p>
          <a:p>
            <a:pPr lvl="1"/>
            <a:r>
              <a:rPr lang="en-US" dirty="0"/>
              <a:t>Symbols: start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/>
              <a:t>,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,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,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and back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</a:p>
          <a:p>
            <a:pPr lvl="1"/>
            <a:r>
              <a:rPr lang="en-US" dirty="0"/>
              <a:t>Position starts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. When symbol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– move to next</a:t>
            </a:r>
          </a:p>
          <a:p>
            <a:r>
              <a:rPr lang="en-US" dirty="0"/>
              <a:t>The code already does the animation, you need to implement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Stick</a:t>
            </a:r>
            <a:r>
              <a:rPr lang="en-US" dirty="0"/>
              <a:t> class that keeps and updates the state of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Stick</a:t>
            </a:r>
          </a:p>
          <a:p>
            <a:pPr lvl="1"/>
            <a:r>
              <a:rPr lang="en-US" sz="3400" dirty="0"/>
              <a:t>Implement the code in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Stick.h</a:t>
            </a:r>
            <a:r>
              <a:rPr lang="en-US" sz="3400" dirty="0"/>
              <a:t>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</a:t>
            </a:r>
            <a:r>
              <a:rPr lang="en-US" sz="3400" dirty="0"/>
              <a:t>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RollingSticksMain.cpp</a:t>
            </a:r>
            <a:r>
              <a:rPr lang="en-US" sz="3400" dirty="0"/>
              <a:t>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4A83C-465E-4CD0-B5B9-D81E872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Rolling Sticks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016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Namespaces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Members marked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mutable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Friends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Operator Overloading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Modifying STL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4395"/>
            <a:ext cx="10363200" cy="63920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Friends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Sharing Access to Private Members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6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359F0-F614-4645-BB5D-EA73F1391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8F9-A712-42DC-B05F-C1496F94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access to private members</a:t>
            </a:r>
          </a:p>
          <a:p>
            <a:pPr lvl="1"/>
            <a:r>
              <a:rPr lang="en-US" dirty="0"/>
              <a:t>Declared inside the "sharing" class</a:t>
            </a:r>
          </a:p>
          <a:p>
            <a:pPr lvl="1"/>
            <a:r>
              <a:rPr lang="en-US" dirty="0"/>
              <a:t>The friend can access the "sharing" class</a:t>
            </a:r>
          </a:p>
          <a:p>
            <a:r>
              <a:rPr lang="en-US" dirty="0"/>
              <a:t>Can be function or class: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friend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 </a:t>
            </a:r>
            <a:r>
              <a:rPr lang="en-US" sz="3400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functionName</a:t>
            </a:r>
            <a:r>
              <a:rPr lang="en-US" sz="34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(...);</a:t>
            </a:r>
          </a:p>
          <a:p>
            <a:pPr lvl="1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friend </a:t>
            </a:r>
            <a:r>
              <a:rPr lang="en-US" sz="3200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"Sharing" is one-way – from declaring class to friend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8E29C3-1B32-40A6-BF29-A01CB270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friend</a:t>
            </a:r>
            <a:r>
              <a:rPr lang="en-US" dirty="0"/>
              <a:t> Keyword</a:t>
            </a:r>
            <a:endParaRPr lang="bg-BG" dirty="0"/>
          </a:p>
        </p:txBody>
      </p:sp>
      <p:pic>
        <p:nvPicPr>
          <p:cNvPr id="5" name="Picture 6" descr="Image result for if you know what i mean mr bean">
            <a:extLst>
              <a:ext uri="{FF2B5EF4-FFF2-40B4-BE49-F238E27FC236}">
                <a16:creationId xmlns:a16="http://schemas.microsoft.com/office/drawing/2014/main" id="{34E6ED7A-8C62-44BC-A557-4EA9E560B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16187" y="1149497"/>
            <a:ext cx="3808572" cy="38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BC8C0-53F4-4B93-9CC9-90114BAFFF3D}"/>
              </a:ext>
            </a:extLst>
          </p:cNvPr>
          <p:cNvSpPr txBox="1"/>
          <p:nvPr/>
        </p:nvSpPr>
        <p:spPr>
          <a:xfrm>
            <a:off x="8256262" y="1158674"/>
            <a:ext cx="388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"JUST" C++ FRIENDS </a:t>
            </a:r>
            <a:endParaRPr lang="bg-BG" sz="36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F54BD-A99A-48B3-B1BD-155B1036D199}"/>
              </a:ext>
            </a:extLst>
          </p:cNvPr>
          <p:cNvSpPr txBox="1"/>
          <p:nvPr/>
        </p:nvSpPr>
        <p:spPr>
          <a:xfrm>
            <a:off x="8169746" y="4427100"/>
            <a:ext cx="390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IF YOU KNOW WHAT I MEAN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9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8CE89-4E05-4F4D-80E9-285FD1611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7156-85FB-4459-A034-4AD94F99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 functions often used for directly reading fields of a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Friends can usually be changed to members</a:t>
            </a:r>
          </a:p>
          <a:p>
            <a:pPr lvl="1"/>
            <a:r>
              <a:rPr lang="en-US" i="1" dirty="0"/>
              <a:t>Prefer assimilating friends as class</a:t>
            </a:r>
            <a:br>
              <a:rPr lang="en-US" i="1" dirty="0"/>
            </a:br>
            <a:r>
              <a:rPr lang="en-US" i="1" dirty="0"/>
              <a:t>members… i.e. be like the Borg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BB3E49-2DA3-4BA7-99B0-F6609BD8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friend</a:t>
            </a:r>
            <a:r>
              <a:rPr lang="en-US" dirty="0"/>
              <a:t> Usage</a:t>
            </a:r>
            <a:endParaRPr lang="bg-BG" dirty="0"/>
          </a:p>
        </p:txBody>
      </p:sp>
      <p:pic>
        <p:nvPicPr>
          <p:cNvPr id="3074" name="Picture 2" descr="Ð ÐµÐ·ÑÐ»ÑÐ°Ñ Ñ Ð¸Ð·Ð¾Ð±ÑÐ°Ð¶ÐµÐ½Ð¸Ðµ Ð·Ð° you will be assimilated">
            <a:extLst>
              <a:ext uri="{FF2B5EF4-FFF2-40B4-BE49-F238E27FC236}">
                <a16:creationId xmlns:a16="http://schemas.microsoft.com/office/drawing/2014/main" id="{314EEEAD-8BA9-480F-8573-E8C1C137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789764"/>
            <a:ext cx="2195400" cy="16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475B530-F26C-4B9F-A7F9-43752231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34277"/>
            <a:ext cx="1095840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dollars;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friend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.id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.dollars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1E51C6-FDAF-4674-B76B-46789E9B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3465493"/>
            <a:ext cx="49386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getCompany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</p:txBody>
      </p:sp>
    </p:spTree>
    <p:extLst>
      <p:ext uri="{BB962C8B-B14F-4D97-AF65-F5344CB8AC3E}">
        <p14:creationId xmlns:p14="http://schemas.microsoft.com/office/powerpoint/2010/main" val="167379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Friends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017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4395"/>
            <a:ext cx="10363200" cy="63920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Operator Overloading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i="1" dirty="0"/>
              <a:t>No, that's not a Cheat-Code for StarCraft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0859E76A-880C-4CF3-90E6-06CDA96F2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5812" y="2819400"/>
            <a:ext cx="3581400" cy="193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7FB41-ED5C-47F3-8CFF-F9DC48A25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"/>
          <a:stretch/>
        </p:blipFill>
        <p:spPr>
          <a:xfrm>
            <a:off x="6018212" y="2819400"/>
            <a:ext cx="3967318" cy="19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2132DF-CE52-4C26-B5B4-2B6263B2A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4651-F592-47D8-A986-2FD4B3E5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Redefining operators for user-defined classes</a:t>
            </a:r>
          </a:p>
          <a:p>
            <a:pPr lvl="1"/>
            <a:r>
              <a:rPr lang="en-US" dirty="0"/>
              <a:t>Almost all operators can be redefined (except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operator::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 bool</a:t>
            </a:r>
            <a:r>
              <a:rPr lang="en-US" dirty="0"/>
              <a:t>, ...</a:t>
            </a:r>
          </a:p>
          <a:p>
            <a:r>
              <a:rPr lang="en-US" dirty="0"/>
              <a:t>Operators are just specially-named functions/methods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 operator+(...)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 operator&lt;(…)</a:t>
            </a:r>
            <a:r>
              <a:rPr lang="en-US" dirty="0"/>
              <a:t>, etc.</a:t>
            </a:r>
          </a:p>
          <a:p>
            <a:r>
              <a:rPr lang="en-US" dirty="0"/>
              <a:t>As members – first operand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, others are parameters</a:t>
            </a:r>
          </a:p>
          <a:p>
            <a:r>
              <a:rPr lang="en-US" dirty="0"/>
              <a:t>As non-members – all operands are parameters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B3ACB8-524B-4652-A8BA-EF94D8ED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110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49367-E959-433C-90A4-0E58A3665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167C-1892-4AFA-8838-ABEDB0E7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(replace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dirty="0"/>
              <a:t> with the operator,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Binary: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operator@(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RighthandT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r)</a:t>
            </a:r>
          </a:p>
          <a:p>
            <a:pPr lvl="1"/>
            <a:r>
              <a:rPr lang="en-US" dirty="0"/>
              <a:t>Unary: </a:t>
            </a:r>
            <a:br>
              <a:rPr lang="en-US" dirty="0"/>
            </a:b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operator@()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F33A5-AAD4-4E38-94E3-06AFA723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Operator Overload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46222D-3C3C-47B6-8B90-6E06F566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35" y="3916740"/>
            <a:ext cx="7620799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a{ 499,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b{ 1000,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sum is { 1499, 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usd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 }</a:t>
            </a:r>
            <a:endParaRPr lang="bg-BG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0FF58-C648-4FA7-9F73-3B05C29C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34" y="2670269"/>
            <a:ext cx="7086600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cents;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currency;</a:t>
            </a:r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resultCurrency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...;</a:t>
            </a:r>
            <a:endParaRPr lang="bg-BG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-&gt;cents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resultCurrency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71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Member Operator Overload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37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49367-E959-433C-90A4-0E58A3665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167C-1892-4AFA-8838-ABEDB0E7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(replace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dirty="0"/>
              <a:t> with the operator,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Binary: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operator@(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LefthandT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l,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RighthandT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r)</a:t>
            </a:r>
          </a:p>
          <a:p>
            <a:pPr lvl="1"/>
            <a:r>
              <a:rPr lang="en-US" dirty="0"/>
              <a:t>Unary: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operator@(T operand)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F33A5-AAD4-4E38-94E3-06AFA723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Non-Member Operator Overload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46222D-3C3C-47B6-8B90-6E06F566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57" y="3557719"/>
            <a:ext cx="7620799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a{ 499,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b{ 1000,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sum is { 1499, 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usd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 }</a:t>
            </a:r>
            <a:endParaRPr lang="bg-BG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0FF58-C648-4FA7-9F73-3B05C29C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756" y="3210335"/>
            <a:ext cx="70866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currency = ...;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currency);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08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9F43F-697C-492B-817D-5EC73290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9308-2EEB-40C9-85C9-C2575984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Non-member overloads allow any </a:t>
            </a:r>
            <a:r>
              <a:rPr lang="en-US"/>
              <a:t>left-hand class</a:t>
            </a:r>
            <a:endParaRPr lang="en-US" dirty="0"/>
          </a:p>
          <a:p>
            <a:r>
              <a:rPr lang="en-US" dirty="0"/>
              <a:t>Can be used to define operators for "other" types</a:t>
            </a:r>
          </a:p>
          <a:p>
            <a:pPr lvl="1"/>
            <a:r>
              <a:rPr lang="en-US" dirty="0"/>
              <a:t>E.g. operator appending a user class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E.g. operator writing a user class to a stream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D7DD5-2960-436A-AAA3-E8401213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 of Non-Member Overload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8B4BD1-8F48-4FAB-A390-8E978C8B5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2" y="4297740"/>
            <a:ext cx="942557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a{ 499,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b{ 1000,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=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9B6A68-FAAA-4F74-93DD-A07213CC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2" y="3886200"/>
            <a:ext cx="693420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out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9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1BF26-3710-44FE-B925-B394C39D6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261A-9E28-419F-BF07-32259F57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ostream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istream</a:t>
            </a:r>
            <a:r>
              <a:rPr lang="en-US" dirty="0"/>
              <a:t> use operators for output/input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/>
              <a:t> respectively</a:t>
            </a:r>
          </a:p>
          <a:p>
            <a:pPr lvl="1"/>
            <a:r>
              <a:rPr lang="en-US" dirty="0"/>
              <a:t>Defined for primitive types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/>
              <a:t>Our classes contain primitives/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US" sz="3200" dirty="0"/>
              <a:t>Overloading read/write for our classes</a:t>
            </a:r>
          </a:p>
          <a:p>
            <a:pPr lvl="1"/>
            <a:r>
              <a:rPr lang="en-US" sz="3000" dirty="0"/>
              <a:t>Read/write each field from/to the stream</a:t>
            </a:r>
          </a:p>
          <a:p>
            <a:pPr lvl="1"/>
            <a:r>
              <a:rPr lang="en-US" sz="3000" dirty="0"/>
              <a:t>Return the stream to enable chaining</a:t>
            </a:r>
          </a:p>
          <a:p>
            <a:pPr lvl="1"/>
            <a:r>
              <a:rPr lang="en-US" sz="3000" dirty="0"/>
              <a:t>Left operand stream, right operand user object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432B5-CFC1-4F51-8B76-A282F7A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Stream Read/Write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7509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906B7-E652-463A-AB57-C2D2F6EBD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3D6C-E108-4E71-83C3-BE0D461D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read from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istream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friend</a:t>
            </a:r>
            <a:r>
              <a:rPr lang="en-US" dirty="0"/>
              <a:t> if fields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Overriding write to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ostream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03575E-1C37-4E32-A696-1CFDC1B5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Stream Read/Write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88952B-DE19-458D-945E-9D152079B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81809"/>
            <a:ext cx="102108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EF7666-9077-433A-B91A-9B6C2BE2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786735"/>
            <a:ext cx="102108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b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08EAFA-5BAC-49E3-AD54-02EBFB72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209531"/>
            <a:ext cx="10210800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23B8971-11A4-4189-BBC6-E908F0FC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102108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{...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...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657156B-A698-4F6E-BD69-12DBA64C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09860"/>
            <a:ext cx="102108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Non-Member Operator Overload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503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the following code do </a:t>
            </a:r>
            <a:r>
              <a:rPr lang="en-US" sz="2400" dirty="0"/>
              <a:t>(assuming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/>
              <a:t> is as in previous slides)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the sum of two prices read from the console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Give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32980" y="6051057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EBE20F9-E467-44E3-AD71-5F0E9781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3688193"/>
            <a:ext cx="10210801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b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3B92B72-99EB-41C0-AB27-250EFC48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1021080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 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.currency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 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.getCurrency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80704-4784-4128-ADDD-C5315A36ADF6}"/>
              </a:ext>
            </a:extLst>
          </p:cNvPr>
          <p:cNvSpPr/>
          <p:nvPr/>
        </p:nvSpPr>
        <p:spPr>
          <a:xfrm>
            <a:off x="5180012" y="5366159"/>
            <a:ext cx="4040188" cy="522051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Note: some compilers DO give compilation errors, but this is not required by the standard</a:t>
            </a:r>
            <a:endParaRPr lang="bg-BG" sz="1600" i="1" dirty="0"/>
          </a:p>
        </p:txBody>
      </p:sp>
    </p:spTree>
    <p:extLst>
      <p:ext uri="{BB962C8B-B14F-4D97-AF65-F5344CB8AC3E}">
        <p14:creationId xmlns:p14="http://schemas.microsoft.com/office/powerpoint/2010/main" val="991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igh Quality Uncle Sam Blank Meme Template">
            <a:extLst>
              <a:ext uri="{FF2B5EF4-FFF2-40B4-BE49-F238E27FC236}">
                <a16:creationId xmlns:a16="http://schemas.microsoft.com/office/drawing/2014/main" id="{715D8C37-7A35-4613-ADEB-D9E0994C473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Missing Return Statement on Stream Operator Overload, Used in Chaining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Notice the return statement is missing – hence the operator result is undefined (C++ does not give compilation errors here)</a:t>
            </a:r>
          </a:p>
          <a:p>
            <a:r>
              <a:rPr lang="en-US" dirty="0"/>
              <a:t>We use that undefined result in the chaining (i.e.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&gt;&gt; a &gt;&gt; b</a:t>
            </a:r>
            <a:r>
              <a:rPr lang="en-US" dirty="0"/>
              <a:t>,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then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with the resulting stream)</a:t>
            </a:r>
          </a:p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34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6119838" y="672405"/>
            <a:ext cx="4828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 WANT YOU</a:t>
            </a:r>
            <a:endParaRPr lang="bg-BG" sz="8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444344" y="4648200"/>
            <a:ext cx="61756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TO ALWAYS HAVE A REACHABLE RETURN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STATEMENT IN NON-VOID FUNCTIONS.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ESPECIALLY IF YOU'RE USING THEIR RESULTS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525EF-FF14-40B0-8068-4E4F5E9B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759C-F10E-46B0-847C-4D6DA3F3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and are binary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r>
              <a:rPr lang="en-US" dirty="0"/>
              <a:t> overloading is of special interest</a:t>
            </a:r>
          </a:p>
          <a:p>
            <a:pPr lvl="1"/>
            <a:r>
              <a:rPr lang="en-US" dirty="0"/>
              <a:t>Sorting &amp; ordered </a:t>
            </a:r>
            <a:br>
              <a:rPr lang="en-US" dirty="0"/>
            </a:br>
            <a:r>
              <a:rPr lang="en-US" dirty="0"/>
              <a:t>containers require </a:t>
            </a:r>
            <a:br>
              <a:rPr lang="en-US" dirty="0"/>
            </a:br>
            <a:r>
              <a:rPr lang="en-US" dirty="0"/>
              <a:t>it by default</a:t>
            </a:r>
            <a:r>
              <a:rPr lang="en-US" baseline="30000" dirty="0"/>
              <a:t>[1]</a:t>
            </a:r>
          </a:p>
          <a:p>
            <a:pPr lvl="1"/>
            <a:r>
              <a:rPr lang="en-US" i="1" dirty="0"/>
              <a:t>use only if class </a:t>
            </a:r>
            <a:br>
              <a:rPr lang="en-US" i="1" dirty="0"/>
            </a:br>
            <a:r>
              <a:rPr lang="en-US" i="1" dirty="0"/>
              <a:t>has a "natural" </a:t>
            </a:r>
            <a:br>
              <a:rPr lang="en-US" i="1" dirty="0"/>
            </a:br>
            <a:r>
              <a:rPr lang="en-US" i="1" dirty="0"/>
              <a:t>ordering</a:t>
            </a:r>
          </a:p>
          <a:p>
            <a:r>
              <a:rPr lang="en-US" sz="1600" dirty="0"/>
              <a:t>[1] this can be changed through </a:t>
            </a:r>
            <a:r>
              <a:rPr lang="en-US" sz="1600" dirty="0" err="1"/>
              <a:t>functors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– discussed later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E9251-6B7D-4D0D-B7C3-AFE0F010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 Overload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B10BBC-A07C-4F19-889A-B74AE37E3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634" y="2599015"/>
            <a:ext cx="7848600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Fraction(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: num(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), denom(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denom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-&gt;num 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256E6B-A016-4C72-9812-0F549F07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632" y="5461337"/>
            <a:ext cx="7848599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fractions{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{1, 3},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{2, 10},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{2, 6}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fractions will contain 2/10 and 1/3 in that order</a:t>
            </a:r>
          </a:p>
        </p:txBody>
      </p:sp>
    </p:spTree>
    <p:extLst>
      <p:ext uri="{BB962C8B-B14F-4D97-AF65-F5344CB8AC3E}">
        <p14:creationId xmlns:p14="http://schemas.microsoft.com/office/powerpoint/2010/main" val="21497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Comparison Operator Overload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157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the following code do </a:t>
            </a:r>
            <a:r>
              <a:rPr lang="en-US" sz="2400" dirty="0"/>
              <a:t>(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Fraction</a:t>
            </a:r>
            <a:r>
              <a:rPr lang="en-US" sz="2400" dirty="0"/>
              <a:t> is as in previous slides)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Create a set with 2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Fraction</a:t>
            </a:r>
            <a:r>
              <a:rPr lang="en-US" dirty="0"/>
              <a:t>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Give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73350" y="5343184"/>
            <a:ext cx="594720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9216BDF-D98D-4B91-9CC0-EA8846B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64672"/>
            <a:ext cx="7848600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-&gt;num 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D48E463-B1BE-4621-9D63-C284D46E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521413"/>
            <a:ext cx="7848599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fractions{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{1, 3},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{2, 10},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{2, 6}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fractions will contain 2/10 and 1/3 in that order</a:t>
            </a:r>
          </a:p>
        </p:txBody>
      </p:sp>
    </p:spTree>
    <p:extLst>
      <p:ext uri="{BB962C8B-B14F-4D97-AF65-F5344CB8AC3E}">
        <p14:creationId xmlns:p14="http://schemas.microsoft.com/office/powerpoint/2010/main" val="397861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Ð ÐµÐ·ÑÐ»ÑÐ°Ñ Ñ Ð¸Ð·Ð¾Ð±ÑÐ°Ð¶ÐµÐ½Ð¸Ðµ Ð·Ð° be very very quiet">
            <a:extLst>
              <a:ext uri="{FF2B5EF4-FFF2-40B4-BE49-F238E27FC236}">
                <a16:creationId xmlns:a16="http://schemas.microsoft.com/office/drawing/2014/main" id="{3C6CCD10-4821-4845-A1B2-36DFAAFF7B8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584200"/>
            <a:ext cx="6094412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B969A-BDC7-4017-A04A-64967017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/>
          <a:lstStyle/>
          <a:p>
            <a:r>
              <a:rPr lang="en-US" dirty="0"/>
              <a:t>C++ Pitfall: Missing const on Parameter and/or const on Operator Method when using with STL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AE5F3-5579-45F0-97A7-ECBD9965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operator&lt;</a:t>
            </a:r>
            <a:r>
              <a:rPr lang="en-US" dirty="0"/>
              <a:t> usages in STL require the operator to be a const method with const reference parameters.</a:t>
            </a:r>
          </a:p>
          <a:p>
            <a:r>
              <a:rPr lang="en-US" dirty="0"/>
              <a:t>If they are not, we get a compilation error due to mismatch in parameters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B77D3-BC8B-4081-BD60-6A8C182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38</a:t>
            </a:fld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5A48E-8198-4254-9366-6CAA35B25DDB}"/>
              </a:ext>
            </a:extLst>
          </p:cNvPr>
          <p:cNvSpPr txBox="1"/>
          <p:nvPr/>
        </p:nvSpPr>
        <p:spPr>
          <a:xfrm>
            <a:off x="5488130" y="672405"/>
            <a:ext cx="609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BE VEWY </a:t>
            </a:r>
            <a:r>
              <a:rPr lang="en-US" sz="4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VEWY</a:t>
            </a:r>
            <a:r>
              <a:rPr lang="en-US" sz="4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 CAWEFUL</a:t>
            </a:r>
            <a:endParaRPr lang="bg-BG" sz="4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B76-E76F-4F17-A003-CCDE574F0612}"/>
              </a:ext>
            </a:extLst>
          </p:cNvPr>
          <p:cNvSpPr txBox="1"/>
          <p:nvPr/>
        </p:nvSpPr>
        <p:spPr>
          <a:xfrm>
            <a:off x="5626416" y="4299059"/>
            <a:ext cx="58112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I'M SORTING OBJECTS…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NEED TO BE VERY PRECISE WITH THE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CONST PARAMETERS ON THE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CONST OPERATOR&lt; OVERLOAD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5AC5B-760E-4E72-BAF1-2CABC501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B061-0A7C-4D83-AC92-376BE507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Fraction</a:t>
            </a:r>
            <a:r>
              <a:rPr lang="en-US" dirty="0"/>
              <a:t> class from the last examples</a:t>
            </a:r>
          </a:p>
          <a:p>
            <a:pPr lvl="1"/>
            <a:r>
              <a:rPr lang="en-US" dirty="0"/>
              <a:t>Equality comparison</a:t>
            </a:r>
          </a:p>
          <a:p>
            <a:pPr lvl="1"/>
            <a:r>
              <a:rPr lang="en-US" dirty="0"/>
              <a:t>Addition and subtraction</a:t>
            </a:r>
          </a:p>
          <a:p>
            <a:pPr lvl="1"/>
            <a:r>
              <a:rPr lang="en-US" dirty="0"/>
              <a:t>Direct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Direct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Automatically reduce –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2/4</a:t>
            </a:r>
            <a:r>
              <a:rPr lang="en-US" dirty="0"/>
              <a:t> should initialize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1/2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operator++</a:t>
            </a:r>
            <a:r>
              <a:rPr lang="en-US" dirty="0"/>
              <a:t> incrementation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(be careful with the math)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373A69-6096-4777-BD13-05BAE0A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Fraction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090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CCE8-7607-45C7-ADFB-176080F2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1C3C-FA99-46DF-98A4-CDA0C8217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Code into Named Groups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195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Namespaces organize code and avoid name conflicts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Static members are "global" class members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Friend classes/functions can access private members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Operators are just methods with special names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Can be "overloaded" by user code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Non-member overloads allow overloads for any class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Don't overuse overloading – code has to be readable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Avoid overloads unless meaning is obvious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C++ </a:t>
            </a:r>
            <a:r>
              <a:rPr lang="en-US"/>
              <a:t>Class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CEB91-790D-45AF-A81D-0F635A6A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0722-B0C6-444A-8028-C24B31F5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groups of variables, functions, classes, etc.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namespace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 /*members*/ ...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  <a:p>
            <a:pPr lvl="1"/>
            <a:r>
              <a:rPr lang="en-US" dirty="0"/>
              <a:t>Members access each other normally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9D12E7-F6F0-4793-85E5-C6415CAE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" y="3124200"/>
            <a:ext cx="9945163" cy="32316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CppFundamentals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const int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numLectures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6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lectures[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numLectures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"Basic Syntax"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... 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CppAdvanced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lectures{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"Pointers and References"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... 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F5D4-65D4-4ACD-8A2C-08A4EB994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B632-76C5-40A2-86F6-2595AB30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code uses group name followed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operator::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declarations tell compiler where to look "by default"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 namespace std;</a:t>
            </a:r>
            <a:r>
              <a:rPr lang="en-US" dirty="0"/>
              <a:t> – </a:t>
            </a:r>
            <a:r>
              <a:rPr lang="en-US" i="1" dirty="0"/>
              <a:t>check for all identifiers in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endParaRPr lang="en-US" sz="3400" b="1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0AFF37-91AF-49E5-80DC-1DDFD01A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38BC98-D0A3-43FB-943B-90E67BFC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3956"/>
            <a:ext cx="9945163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CppFundamentals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::lectures)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62A65B-03A7-442F-A73C-382249D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4615696"/>
            <a:ext cx="9945163" cy="1785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CppFundamentals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 : lectures)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8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70D6C-6346-41A1-A3EB-DEA22FFAB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D9F6-1AD4-476A-9E58-4C3F97DF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purpose of namespaces – avoid name conflicts</a:t>
            </a:r>
          </a:p>
          <a:p>
            <a:r>
              <a:rPr lang="en-US" dirty="0"/>
              <a:t>Example: a 2D Geometry library vs. C++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dirty="0"/>
              <a:t> library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std::vector</a:t>
            </a:r>
            <a:r>
              <a:rPr lang="en-US" dirty="0"/>
              <a:t> – dynamic linear container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geometry2d::vector</a:t>
            </a:r>
            <a:r>
              <a:rPr lang="en-US" dirty="0"/>
              <a:t> – a vector in 2D space (with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Namespaces prevent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 name conflict</a:t>
            </a:r>
          </a:p>
          <a:p>
            <a:r>
              <a:rPr lang="en-US" dirty="0"/>
              <a:t>Avoid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declarations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33D469-F1BA-44EF-B182-69147632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Application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2442DF-4E44-4415-97DA-0DFC0861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181600"/>
            <a:ext cx="9945163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Geometry2D;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vector v;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96664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189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4395"/>
            <a:ext cx="10363200" cy="63920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Static and Constant Members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/>
              <a:t>Class-wide Members,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mutable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3153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5385</TotalTime>
  <Words>2804</Words>
  <Application>Microsoft Office PowerPoint</Application>
  <PresentationFormat>Custom</PresentationFormat>
  <Paragraphs>479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Advanced C++ Class Members</vt:lpstr>
      <vt:lpstr>Table of Contents</vt:lpstr>
      <vt:lpstr>Questions</vt:lpstr>
      <vt:lpstr>Namespaces</vt:lpstr>
      <vt:lpstr>Namespaces</vt:lpstr>
      <vt:lpstr>Namespaces</vt:lpstr>
      <vt:lpstr>Namespaces Application</vt:lpstr>
      <vt:lpstr>Namespaces</vt:lpstr>
      <vt:lpstr>Static and Constant Members</vt:lpstr>
      <vt:lpstr>Static Members in OOP</vt:lpstr>
      <vt:lpstr>C++ static Fields</vt:lpstr>
      <vt:lpstr>Static Members</vt:lpstr>
      <vt:lpstr>C++ const Fields</vt:lpstr>
      <vt:lpstr>C++ const Methods</vt:lpstr>
      <vt:lpstr>Constant Members</vt:lpstr>
      <vt:lpstr>Quick Quiz</vt:lpstr>
      <vt:lpstr>C++ Pitfall: Missing Const on Getters and not Setting const Fields in Initializer List</vt:lpstr>
      <vt:lpstr>The mutable Keyword</vt:lpstr>
      <vt:lpstr>Exercise 1: Rolling Sticks</vt:lpstr>
      <vt:lpstr>Friends</vt:lpstr>
      <vt:lpstr>The C++ friend Keyword</vt:lpstr>
      <vt:lpstr>The C++ friend Usage</vt:lpstr>
      <vt:lpstr>Friends</vt:lpstr>
      <vt:lpstr>Operator Overloading</vt:lpstr>
      <vt:lpstr>Operator Overloading</vt:lpstr>
      <vt:lpstr>Member Operator Overload</vt:lpstr>
      <vt:lpstr>Member Operator Overload</vt:lpstr>
      <vt:lpstr>Non-Member Operator Overload</vt:lpstr>
      <vt:lpstr>Specifics of Non-Member Overload</vt:lpstr>
      <vt:lpstr>Overloading Stream Read/Write</vt:lpstr>
      <vt:lpstr>Overloading Stream Read/Write</vt:lpstr>
      <vt:lpstr>Non-Member Operator Overload</vt:lpstr>
      <vt:lpstr>Quick Quiz</vt:lpstr>
      <vt:lpstr>C++ Pitfall: Missing Return Statement on Stream Operator Overload, Used in Chaining</vt:lpstr>
      <vt:lpstr>Comparison Operator Overload</vt:lpstr>
      <vt:lpstr>Comparison Operator Overload</vt:lpstr>
      <vt:lpstr>Quick Quiz</vt:lpstr>
      <vt:lpstr>C++ Pitfall: Missing const on Parameter and/or const on Operator Method when using with STL</vt:lpstr>
      <vt:lpstr>Exercise 2: Fraction Class</vt:lpstr>
      <vt:lpstr>Summary</vt:lpstr>
      <vt:lpstr>Advanced C++ Class Members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563</cp:revision>
  <dcterms:created xsi:type="dcterms:W3CDTF">2014-01-02T17:00:34Z</dcterms:created>
  <dcterms:modified xsi:type="dcterms:W3CDTF">2019-01-06T07:33:00Z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