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505" r:id="rId3"/>
    <p:sldId id="506" r:id="rId4"/>
    <p:sldId id="619" r:id="rId5"/>
    <p:sldId id="774" r:id="rId6"/>
    <p:sldId id="775" r:id="rId7"/>
    <p:sldId id="780" r:id="rId8"/>
    <p:sldId id="776" r:id="rId9"/>
    <p:sldId id="781" r:id="rId10"/>
    <p:sldId id="782" r:id="rId11"/>
    <p:sldId id="783" r:id="rId12"/>
    <p:sldId id="786" r:id="rId13"/>
    <p:sldId id="784" r:id="rId14"/>
    <p:sldId id="787" r:id="rId15"/>
    <p:sldId id="789" r:id="rId16"/>
    <p:sldId id="788" r:id="rId17"/>
    <p:sldId id="790" r:id="rId18"/>
    <p:sldId id="791" r:id="rId19"/>
    <p:sldId id="695" r:id="rId20"/>
    <p:sldId id="696" r:id="rId21"/>
    <p:sldId id="794" r:id="rId22"/>
    <p:sldId id="792" r:id="rId23"/>
    <p:sldId id="795" r:id="rId24"/>
    <p:sldId id="797" r:id="rId25"/>
    <p:sldId id="798" r:id="rId26"/>
    <p:sldId id="799" r:id="rId27"/>
    <p:sldId id="801" r:id="rId28"/>
    <p:sldId id="803" r:id="rId29"/>
    <p:sldId id="802" r:id="rId30"/>
    <p:sldId id="804" r:id="rId31"/>
    <p:sldId id="805" r:id="rId32"/>
    <p:sldId id="806" r:id="rId33"/>
    <p:sldId id="810" r:id="rId34"/>
    <p:sldId id="808" r:id="rId35"/>
    <p:sldId id="809" r:id="rId36"/>
    <p:sldId id="807" r:id="rId37"/>
    <p:sldId id="811" r:id="rId38"/>
    <p:sldId id="812" r:id="rId39"/>
    <p:sldId id="813" r:id="rId40"/>
    <p:sldId id="816" r:id="rId41"/>
    <p:sldId id="617" r:id="rId42"/>
    <p:sldId id="573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5"/>
            <p14:sldId id="506"/>
            <p14:sldId id="619"/>
            <p14:sldId id="774"/>
            <p14:sldId id="775"/>
            <p14:sldId id="780"/>
            <p14:sldId id="776"/>
            <p14:sldId id="781"/>
            <p14:sldId id="782"/>
            <p14:sldId id="783"/>
            <p14:sldId id="786"/>
            <p14:sldId id="784"/>
            <p14:sldId id="787"/>
            <p14:sldId id="789"/>
            <p14:sldId id="788"/>
            <p14:sldId id="790"/>
            <p14:sldId id="791"/>
            <p14:sldId id="695"/>
            <p14:sldId id="696"/>
            <p14:sldId id="794"/>
            <p14:sldId id="792"/>
            <p14:sldId id="795"/>
            <p14:sldId id="797"/>
            <p14:sldId id="798"/>
            <p14:sldId id="799"/>
            <p14:sldId id="801"/>
            <p14:sldId id="803"/>
            <p14:sldId id="802"/>
            <p14:sldId id="804"/>
            <p14:sldId id="805"/>
            <p14:sldId id="806"/>
            <p14:sldId id="810"/>
            <p14:sldId id="808"/>
            <p14:sldId id="809"/>
            <p14:sldId id="807"/>
            <p14:sldId id="811"/>
            <p14:sldId id="812"/>
            <p14:sldId id="813"/>
            <p14:sldId id="816"/>
            <p14:sldId id="617"/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419"/>
    <a:srgbClr val="CA988A"/>
    <a:srgbClr val="E6E6E6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4" autoAdjust="0"/>
    <p:restoredTop sz="94620" autoAdjust="0"/>
  </p:normalViewPr>
  <p:slideViewPr>
    <p:cSldViewPr>
      <p:cViewPr varScale="1">
        <p:scale>
          <a:sx n="109" d="100"/>
          <a:sy n="109" d="100"/>
        </p:scale>
        <p:origin x="252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74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78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2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83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8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32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65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78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0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0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9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1/6/2019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7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6" r:id="rId5"/>
    <p:sldLayoutId id="214748367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279543/what-is-the-copy-and-swap-idio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telenor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Destructors, Constructors, Copy-Assignment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Special/Default Class Members, Destructors, Rule of 3/5/0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 smtClean="0"/>
              <a:t>Zhivko Petrov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A guy that knows C++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4B9F186C-7695-44B6-B588-0937C0FF8CD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t="8773" b="8773"/>
          <a:stretch>
            <a:fillRect/>
          </a:stretch>
        </p:blipFill>
        <p:spPr>
          <a:xfrm>
            <a:off x="4365625" y="4191000"/>
            <a:ext cx="738346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9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06B911-D888-4EC0-B72E-8517C064A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5DE6-2E02-4091-A7B8-5780DF87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Copy-construct/assign each field with matching from parameter</a:t>
            </a:r>
          </a:p>
          <a:p>
            <a:r>
              <a:rPr lang="en-US" dirty="0"/>
              <a:t>Auto-generated if NO move constructor/assignment</a:t>
            </a:r>
          </a:p>
          <a:p>
            <a:pPr lvl="1"/>
            <a:r>
              <a:rPr lang="en-US" dirty="0"/>
              <a:t>… and each field supports copy-construction/assignment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C2818B-516B-4C93-A9C2-3A36ADB6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Auto-gen Copy Constructor/Assignment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B2EC77-83E3-4A04-A457-57085BB6D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012" y="3105569"/>
            <a:ext cx="10183222" cy="3416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Lecturer(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: rating(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.rating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name(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.name)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if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&amp;other)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-&gt;rating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.rating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-&gt;name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.name;}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031ACE-78D6-4320-B338-A5ECEAAAED87}"/>
              </a:ext>
            </a:extLst>
          </p:cNvPr>
          <p:cNvSpPr/>
          <p:nvPr/>
        </p:nvSpPr>
        <p:spPr>
          <a:xfrm>
            <a:off x="760412" y="4219329"/>
            <a:ext cx="762000" cy="118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537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sz="5000" dirty="0"/>
              <a:t>Copy </a:t>
            </a:r>
            <a:r>
              <a:rPr lang="en-US" dirty="0"/>
              <a:t>Construction &amp; Assignment</a:t>
            </a:r>
            <a:endParaRPr lang="bg-BG" sz="5000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202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49139-965D-4B92-8E0C-51927E4F9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82A8-E41D-4AD9-B3DF-38DBF943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 ...</a:t>
            </a:r>
            <a:r>
              <a:rPr lang="en-US" dirty="0"/>
              <a:t> – called at object lifetime end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or automatic storage scope end</a:t>
            </a:r>
          </a:p>
          <a:p>
            <a:r>
              <a:rPr lang="en-US" dirty="0"/>
              <a:t>Common usage: free used resources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memory allocated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E86823-E84C-4CA2-AD12-97487265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A47F73-BE07-4770-AE50-CF4FDC9DE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2" y="2615148"/>
            <a:ext cx="4273060" cy="37856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data;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: data(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, size(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-&gt;data;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7D697F8-5772-4621-B717-CA6795A71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4456056"/>
            <a:ext cx="7010400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a(10);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 memory leak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B7ACDA8-882D-4CAF-9BF0-263816444245}"/>
              </a:ext>
            </a:extLst>
          </p:cNvPr>
          <p:cNvSpPr/>
          <p:nvPr/>
        </p:nvSpPr>
        <p:spPr>
          <a:xfrm>
            <a:off x="4003618" y="4391950"/>
            <a:ext cx="3663431" cy="455524"/>
          </a:xfrm>
          <a:prstGeom prst="wedgeRectCallout">
            <a:avLst>
              <a:gd name="adj1" fmla="val -60414"/>
              <a:gd name="adj2" fmla="val 89018"/>
            </a:avLst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constructor allocates with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B5990B9-FEAD-46FE-B671-E8A162EDF8A0}"/>
              </a:ext>
            </a:extLst>
          </p:cNvPr>
          <p:cNvSpPr/>
          <p:nvPr/>
        </p:nvSpPr>
        <p:spPr>
          <a:xfrm>
            <a:off x="3745098" y="5827048"/>
            <a:ext cx="3921951" cy="455524"/>
          </a:xfrm>
          <a:prstGeom prst="wedgeRectCallout">
            <a:avLst>
              <a:gd name="adj1" fmla="val -111826"/>
              <a:gd name="adj2" fmla="val -129709"/>
            </a:avLst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destructor releases with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9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E58F9-9B89-4FEE-A094-DCCEF394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768A0-2BBB-4574-A7DA-ED139BF8E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"Destructs" each </a:t>
            </a:r>
            <a:r>
              <a:rPr lang="en-US" u="sng" dirty="0"/>
              <a:t>object</a:t>
            </a:r>
            <a:r>
              <a:rPr lang="en-US" dirty="0"/>
              <a:t> field – i.e. calls each field’s destructor</a:t>
            </a:r>
          </a:p>
          <a:p>
            <a:r>
              <a:rPr lang="en-US" dirty="0"/>
              <a:t>Auto-generated if no destructor declared</a:t>
            </a:r>
          </a:p>
          <a:p>
            <a:pPr lvl="1"/>
            <a:r>
              <a:rPr lang="en-US" dirty="0"/>
              <a:t>NOTE: inheritance can </a:t>
            </a:r>
            <a:br>
              <a:rPr lang="en-US" dirty="0"/>
            </a:br>
            <a:r>
              <a:rPr lang="en-US" dirty="0"/>
              <a:t>change this behavior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B183B0-D54C-4427-B010-A4089B64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Auto-gen Destructor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4B96F54-CF09-48B9-A2B2-166813869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2" y="2710934"/>
            <a:ext cx="5541841" cy="37856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NamedArray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data;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NamedArray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NOTE: no call for primitives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name.~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basic_string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7E3C8E-AB04-41FD-92CD-4182A2DB6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72" y="3818930"/>
            <a:ext cx="396240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NamedArray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data;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pPr lvl="0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8F15E08-8A5C-4CAC-8497-3B926DE803D9}"/>
              </a:ext>
            </a:extLst>
          </p:cNvPr>
          <p:cNvSpPr/>
          <p:nvPr/>
        </p:nvSpPr>
        <p:spPr>
          <a:xfrm>
            <a:off x="4945551" y="4009360"/>
            <a:ext cx="762000" cy="118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713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008400"/>
            <a:ext cx="10363200" cy="765200"/>
          </a:xfrm>
        </p:spPr>
        <p:txBody>
          <a:bodyPr/>
          <a:lstStyle/>
          <a:p>
            <a:r>
              <a:rPr lang="en-US" sz="5000" dirty="0"/>
              <a:t>Destructor</a:t>
            </a:r>
            <a:endParaRPr lang="bg-BG" sz="5000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992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A3471-3327-43FA-93DD-F779FDF59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15B4-223C-41E1-BB62-B1863F61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default special members with NO auto-generation</a:t>
            </a:r>
          </a:p>
          <a:p>
            <a:pPr lvl="1"/>
            <a:r>
              <a:rPr lang="en-US" i="1" dirty="0"/>
              <a:t>E.g. class has constructor, no default constructor auto-generated</a:t>
            </a:r>
          </a:p>
          <a:p>
            <a:pPr lvl="1"/>
            <a:r>
              <a:rPr lang="en-US" dirty="0"/>
              <a:t>Hard way – write implementation matching auto-generated</a:t>
            </a:r>
          </a:p>
          <a:p>
            <a:pPr lvl="1"/>
            <a:r>
              <a:rPr lang="en-US" dirty="0"/>
              <a:t>Easy way (C++11) –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 default</a:t>
            </a:r>
            <a:r>
              <a:rPr lang="en-US" dirty="0"/>
              <a:t> after member signature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0A907D-9B90-46D1-9516-FF1A71AF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Auto-gen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default</a:t>
            </a:r>
            <a:r>
              <a:rPr lang="en-US" dirty="0"/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6AB8C94-4962-42D1-9029-BABD783CC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3926862"/>
            <a:ext cx="5410200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Lecturer()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name() {}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Lecturer(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rating(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.rating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name(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.name) {}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1F899C-E9D0-426D-88E6-BDC95A31F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3926862"/>
            <a:ext cx="5472000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Lecturer()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Lecturer(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3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4EE4B1-E87F-4DD1-8AEB-D6BB223B9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5B95B-3722-4E30-B4EB-0AE8628E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auto-generated methods need to be disabled</a:t>
            </a:r>
          </a:p>
          <a:p>
            <a:pPr lvl="1"/>
            <a:r>
              <a:rPr lang="en-US" dirty="0"/>
              <a:t>E.g.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unique_ptr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en-US" dirty="0"/>
              <a:t> disables copying</a:t>
            </a:r>
          </a:p>
          <a:p>
            <a:pPr lvl="1"/>
            <a:r>
              <a:rPr lang="en-US" i="1" dirty="0"/>
              <a:t>Hacky</a:t>
            </a:r>
            <a:r>
              <a:rPr lang="en-US" baseline="30000" dirty="0"/>
              <a:t>[1]</a:t>
            </a:r>
            <a:r>
              <a:rPr lang="en-US" dirty="0"/>
              <a:t> Hard way – declare the members as private</a:t>
            </a:r>
          </a:p>
          <a:p>
            <a:pPr lvl="1"/>
            <a:r>
              <a:rPr lang="en-US" dirty="0"/>
              <a:t>Easy way (C++11) –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 delete</a:t>
            </a:r>
            <a:r>
              <a:rPr lang="en-US" dirty="0"/>
              <a:t> after member signature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[1] this only prevents outside access, which isn’t always enough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AD2DD5-3A71-4E87-B74F-BAAB9A07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Disabling Special Members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delete</a:t>
            </a:r>
            <a:r>
              <a:rPr lang="en-US" dirty="0"/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FC9D8FB-E303-403C-9053-B8C4AD81D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23" y="3863876"/>
            <a:ext cx="4448189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other)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0BC0EC-EF35-4078-AB42-107693CE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3863876"/>
            <a:ext cx="5776800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other) { ... }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};`</a:t>
            </a:r>
          </a:p>
        </p:txBody>
      </p:sp>
    </p:spTree>
    <p:extLst>
      <p:ext uri="{BB962C8B-B14F-4D97-AF65-F5344CB8AC3E}">
        <p14:creationId xmlns:p14="http://schemas.microsoft.com/office/powerpoint/2010/main" val="317784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008400"/>
            <a:ext cx="10363200" cy="765200"/>
          </a:xfrm>
        </p:spPr>
        <p:txBody>
          <a:bodyPr/>
          <a:lstStyle/>
          <a:p>
            <a:r>
              <a:rPr lang="en-US" sz="5000" dirty="0"/>
              <a:t>Default and Deleted Members</a:t>
            </a:r>
            <a:endParaRPr lang="bg-BG" sz="5000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009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Print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"Bill"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Print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Print an undefined string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Cause a runtime error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71A215-39B9-4C94-862D-D830FB0BAF22}"/>
              </a:ext>
            </a:extLst>
          </p:cNvPr>
          <p:cNvSpPr/>
          <p:nvPr/>
        </p:nvSpPr>
        <p:spPr>
          <a:xfrm>
            <a:off x="161646" y="5352288"/>
            <a:ext cx="594720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8DD070B-AE91-4274-9CCE-E3AB5F54B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707" y="1143000"/>
            <a:ext cx="6790354" cy="52629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rating;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Lecturer(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rating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: name(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rating(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rating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Lecturer(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-&gt;name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.name;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-&gt;rating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.rating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B85738-9B3E-43A8-A770-B9EA5E0BB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06" y="1849965"/>
            <a:ext cx="4726701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"Bill"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4.2);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other(a);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other.name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900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969A-BDC7-4017-A04A-64967017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Doing a Copy in a Copy Constructor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AE5F3-5579-45F0-97A7-ECBD9965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operator=</a:t>
            </a:r>
            <a:r>
              <a:rPr lang="en-US" dirty="0"/>
              <a:t> used by the copy constructor here accepts a copy.</a:t>
            </a:r>
          </a:p>
          <a:p>
            <a:r>
              <a:rPr lang="en-US" dirty="0"/>
              <a:t>That’s an infinite indirect recursion – copy constructor calls itself to create the copy for the parameter 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operator=</a:t>
            </a:r>
            <a:r>
              <a:rPr lang="en-US" dirty="0"/>
              <a:t> it calls</a:t>
            </a:r>
          </a:p>
          <a:p>
            <a:r>
              <a:rPr lang="en-US" dirty="0"/>
              <a:t>Some compilers will refuse to compile this (e.g. Visual C++ 2017)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B77D3-BC8B-4081-BD60-6A8C1820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19</a:t>
            </a:fld>
            <a:endParaRPr lang="bg-BG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2308F017-D596-4BC1-A47B-6518706D6B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94" t="-42300" r="244"/>
          <a:stretch/>
        </p:blipFill>
        <p:spPr>
          <a:xfrm>
            <a:off x="5484813" y="584200"/>
            <a:ext cx="6094412" cy="558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84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Special, Default, Deleted Class Members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Resource Acquisition is Initialization (RAII)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Rule of Three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Rule of Zero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9FC7-28BF-4582-8B62-1FC9C85D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Resource Acquisition is Initialization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F3FC-41DF-4980-8ECB-A949BE637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Associating Resources with Object Lifetime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9808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B3000-3EB1-43D9-9C09-2348BA1DC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4E84-1A29-43D8-9035-A11B5BE42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RAII – resource usage is tied to object lifetime</a:t>
            </a:r>
          </a:p>
          <a:p>
            <a:pPr lvl="1"/>
            <a:r>
              <a:rPr lang="en-US" dirty="0"/>
              <a:t>Objects acquire their resources on initialization</a:t>
            </a:r>
          </a:p>
          <a:p>
            <a:pPr lvl="1"/>
            <a:r>
              <a:rPr lang="en-US" dirty="0"/>
              <a:t>Objects release their resources on destruction</a:t>
            </a:r>
          </a:p>
          <a:p>
            <a:pPr lvl="1"/>
            <a:r>
              <a:rPr lang="en-US" dirty="0"/>
              <a:t>Effect: no resource leaks if no object leaks</a:t>
            </a:r>
          </a:p>
          <a:p>
            <a:r>
              <a:rPr lang="en-US" dirty="0"/>
              <a:t>"Resources" – dynamic memory, streams, files, locks, etc.</a:t>
            </a:r>
          </a:p>
          <a:p>
            <a:r>
              <a:rPr lang="en-US" dirty="0"/>
              <a:t>Allocate in constructor, deallocate in destructor</a:t>
            </a:r>
          </a:p>
          <a:p>
            <a:pPr lvl="1"/>
            <a:r>
              <a:rPr lang="en-US" dirty="0"/>
              <a:t>Some cases might require allocation in methods</a:t>
            </a:r>
          </a:p>
          <a:p>
            <a:pPr lvl="1"/>
            <a:r>
              <a:rPr lang="en-US" dirty="0"/>
              <a:t>C++ guarantees destructor execution, even on error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C864FB-13F3-4A3E-A08A-E79826B7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</a:t>
            </a:r>
          </a:p>
        </p:txBody>
      </p:sp>
    </p:spTree>
    <p:extLst>
      <p:ext uri="{BB962C8B-B14F-4D97-AF65-F5344CB8AC3E}">
        <p14:creationId xmlns:p14="http://schemas.microsoft.com/office/powerpoint/2010/main" val="2769521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7B25B-186C-4717-8E70-B43CF5848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1CEF5-2C4A-4612-B8B6-BF2816F1B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STL container classes are RAII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vector&lt;T&gt;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map&lt;K, V&gt;</a:t>
            </a:r>
            <a:r>
              <a:rPr lang="en-US" dirty="0"/>
              <a:t>, ...</a:t>
            </a:r>
          </a:p>
          <a:p>
            <a:r>
              <a:rPr lang="en-US" dirty="0"/>
              <a:t>C++ Streams are RAII</a:t>
            </a:r>
          </a:p>
          <a:p>
            <a:pPr lvl="1"/>
            <a:r>
              <a:rPr lang="en-US" i="1" dirty="0"/>
              <a:t>E.g. file streams open file on construction &amp; close on destruction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shared_ptr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en-US" dirty="0"/>
              <a:t> extends RAII to "multiple ownership"</a:t>
            </a:r>
          </a:p>
          <a:p>
            <a:pPr lvl="1"/>
            <a:r>
              <a:rPr lang="en-US" dirty="0"/>
              <a:t>Multiple objects own a resource</a:t>
            </a:r>
          </a:p>
          <a:p>
            <a:pPr lvl="1"/>
            <a:r>
              <a:rPr lang="en-US" dirty="0"/>
              <a:t>Release when lifetime of last remaining owner ends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FCBD87-0923-4043-997E-898D0D02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 in the STL</a:t>
            </a:r>
          </a:p>
        </p:txBody>
      </p:sp>
    </p:spTree>
    <p:extLst>
      <p:ext uri="{BB962C8B-B14F-4D97-AF65-F5344CB8AC3E}">
        <p14:creationId xmlns:p14="http://schemas.microsoft.com/office/powerpoint/2010/main" val="1840472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43BC8-98B7-4D72-B239-8D6A9D608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4351E-2472-47FC-942F-66157779D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SmartArray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en-US" dirty="0"/>
              <a:t> class that uses dynamic memory</a:t>
            </a:r>
          </a:p>
          <a:p>
            <a:pPr lvl="1"/>
            <a:r>
              <a:rPr lang="en-US" dirty="0"/>
              <a:t>Must be RAII, but STL containers/smart pointers NOT allowed</a:t>
            </a:r>
          </a:p>
          <a:p>
            <a:pPr lvl="1"/>
            <a:r>
              <a:rPr lang="en-US" dirty="0"/>
              <a:t>Has size, has index access (with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operator[]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Can be resized</a:t>
            </a:r>
          </a:p>
          <a:p>
            <a:pPr lvl="1"/>
            <a:r>
              <a:rPr lang="en-US" dirty="0"/>
              <a:t>No support for copying or assignment</a:t>
            </a:r>
          </a:p>
          <a:p>
            <a:r>
              <a:rPr lang="en-US" i="1" dirty="0"/>
              <a:t>Bonus</a:t>
            </a:r>
            <a:r>
              <a:rPr lang="en-US" dirty="0"/>
              <a:t>: even more RAII</a:t>
            </a:r>
          </a:p>
          <a:p>
            <a:pPr lvl="1"/>
            <a:r>
              <a:rPr lang="en-US" dirty="0"/>
              <a:t>Don’t use (directly)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in methods</a:t>
            </a:r>
          </a:p>
          <a:p>
            <a:r>
              <a:rPr lang="en-US" i="1" dirty="0"/>
              <a:t>Bonus</a:t>
            </a:r>
            <a:r>
              <a:rPr lang="en-US" dirty="0"/>
              <a:t>: enable iteration (e.g. with range-based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DF8E0-2D7D-4AB8-AABC-99B1D006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SmartArray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439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9FC7-28BF-4582-8B62-1FC9C85D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Rule of Three / The Big Three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F3FC-41DF-4980-8ECB-A949BE637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Why Constructor + Destructor isn’t Enough</a:t>
            </a:r>
            <a:endParaRPr lang="bg-BG" dirty="0"/>
          </a:p>
        </p:txBody>
      </p:sp>
      <p:pic>
        <p:nvPicPr>
          <p:cNvPr id="4" name="Picture 3" descr="Image result for the big three">
            <a:extLst>
              <a:ext uri="{FF2B5EF4-FFF2-40B4-BE49-F238E27FC236}">
                <a16:creationId xmlns:a16="http://schemas.microsoft.com/office/drawing/2014/main" id="{CF0EBEAE-E6BA-4170-80A4-5E91D0AAB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44" y="2354263"/>
            <a:ext cx="2646838" cy="214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the big three">
            <a:extLst>
              <a:ext uri="{FF2B5EF4-FFF2-40B4-BE49-F238E27FC236}">
                <a16:creationId xmlns:a16="http://schemas.microsoft.com/office/drawing/2014/main" id="{CFC2131B-4172-4DB8-ADA0-49E9EF5E2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70994" y="2354263"/>
            <a:ext cx="2646837" cy="214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the big three">
            <a:extLst>
              <a:ext uri="{FF2B5EF4-FFF2-40B4-BE49-F238E27FC236}">
                <a16:creationId xmlns:a16="http://schemas.microsoft.com/office/drawing/2014/main" id="{45555EE7-279D-4B19-AE84-78A2F3287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33243" y="2354263"/>
            <a:ext cx="2646837" cy="214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5F140EE5-C42B-45E1-B7AD-00264789E260}"/>
              </a:ext>
            </a:extLst>
          </p:cNvPr>
          <p:cNvSpPr txBox="1"/>
          <p:nvPr/>
        </p:nvSpPr>
        <p:spPr>
          <a:xfrm>
            <a:off x="7536352" y="2362200"/>
            <a:ext cx="2671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FOLLOW IT, COMRADE</a:t>
            </a:r>
            <a:endParaRPr lang="bg-BG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17AD9069-2D12-4DCA-B5BE-ED9807A2D6B3}"/>
              </a:ext>
            </a:extLst>
          </p:cNvPr>
          <p:cNvSpPr txBox="1"/>
          <p:nvPr/>
        </p:nvSpPr>
        <p:spPr>
          <a:xfrm>
            <a:off x="7806253" y="3849469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OR YOU MIGHT GET</a:t>
            </a:r>
            <a:br>
              <a:rPr lang="en-US" sz="1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n-US" sz="1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… MEMORY PROBLEMS</a:t>
            </a:r>
            <a:endParaRPr lang="bg-BG" sz="1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22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BFF8B1-79E3-4B2F-B1D2-8FDE830E4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6A2B-0120-4E65-B4C3-08F62BEB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increases a static value, destructor decreases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44E2F-D0B5-44A7-A011-D7668E2D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Destructors and Copies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8ED7E4-7BEC-4888-9FA3-2D2172292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929" y="1905000"/>
            <a:ext cx="5599743" cy="37856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Lecturer(...) ... { Total++;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~Lecturer() { Total--;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::Total= 0;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FDAACA-341D-4608-AD7D-ADC457DA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29" y="1905000"/>
            <a:ext cx="5480883" cy="37856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example() 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"Dandelion"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b(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Geralt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1.3),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4.2);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lecturers;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lecturers.push_back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lecturers.push_back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lecturers.push_back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7E99A2-6D70-4D85-B319-7ED29A828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5692952"/>
            <a:ext cx="11091660" cy="461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example();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getTotal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39075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7DE78-AF9D-43BC-9623-FFC23BD38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DC97-4087-42EA-A34D-D5555958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 prints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-3</a:t>
            </a:r>
            <a:r>
              <a:rPr lang="en-US" dirty="0"/>
              <a:t> instead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 after all objects out of scope</a:t>
            </a:r>
          </a:p>
          <a:p>
            <a:r>
              <a:rPr lang="en-US" dirty="0"/>
              <a:t>The problem is copy-construction/assignment</a:t>
            </a:r>
          </a:p>
          <a:p>
            <a:pPr lvl="1"/>
            <a:r>
              <a:rPr lang="en-US" dirty="0"/>
              <a:t>Counter not increased on copy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locals -&gt;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+3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copies into list -&gt;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 increments</a:t>
            </a:r>
          </a:p>
          <a:p>
            <a:pPr lvl="1"/>
            <a:r>
              <a:rPr lang="en-US" dirty="0"/>
              <a:t>Locals "destructed" -&gt;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3-3=0</a:t>
            </a:r>
          </a:p>
          <a:p>
            <a:pPr lvl="1"/>
            <a:r>
              <a:rPr lang="en-US" dirty="0"/>
              <a:t>List copies "destructed" -&gt;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0-3=-3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E4B67A-E992-4C33-AEEF-C70D4801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Copies Available -&gt; Destructor Insufficient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81DB0C-AB78-47C3-9B19-9B83404AA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2" y="2590800"/>
            <a:ext cx="4953000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example() 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"Dandelion"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lecturers;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9DF725D-A569-4241-96E8-45B6F2C64655}"/>
              </a:ext>
            </a:extLst>
          </p:cNvPr>
          <p:cNvSpPr/>
          <p:nvPr/>
        </p:nvSpPr>
        <p:spPr>
          <a:xfrm>
            <a:off x="8736663" y="4628449"/>
            <a:ext cx="3225149" cy="400751"/>
          </a:xfrm>
          <a:prstGeom prst="wedgeRectCallout">
            <a:avLst>
              <a:gd name="adj1" fmla="val 795"/>
              <a:gd name="adj2" fmla="val -109548"/>
            </a:avLst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Copy that doesn’t increment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67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315902"/>
            <a:ext cx="10363200" cy="1457698"/>
          </a:xfrm>
        </p:spPr>
        <p:txBody>
          <a:bodyPr/>
          <a:lstStyle/>
          <a:p>
            <a:r>
              <a:rPr lang="en-US" sz="5000" dirty="0"/>
              <a:t>Copies Available -&gt; </a:t>
            </a:r>
            <a:br>
              <a:rPr lang="en-US" sz="5000" dirty="0"/>
            </a:br>
            <a:r>
              <a:rPr lang="en-US" sz="5000" dirty="0"/>
              <a:t>Destructor NOT Sufficient</a:t>
            </a:r>
            <a:endParaRPr lang="bg-BG" sz="5000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2323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A5E02-E29C-4214-AF48-BC9E5A9C3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D837-AFCD-4F4D-AB46-CDF83F98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Let’s use our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</a:t>
            </a:r>
            <a:r>
              <a:rPr lang="en-US" i="1" dirty="0"/>
              <a:t> from previous examples</a:t>
            </a:r>
          </a:p>
          <a:p>
            <a:pPr lvl="1"/>
            <a:r>
              <a:rPr lang="en-US" i="1" dirty="0"/>
              <a:t>Add destructor, auto-generated copy constructor/assignment</a:t>
            </a:r>
          </a:p>
          <a:p>
            <a:r>
              <a:rPr lang="en-US" dirty="0"/>
              <a:t>Default copy constructor/assignment copies just the pointer</a:t>
            </a:r>
          </a:p>
          <a:p>
            <a:pPr lvl="1"/>
            <a:r>
              <a:rPr lang="en-US" dirty="0"/>
              <a:t>i.e. copy objects access and </a:t>
            </a:r>
            <a:br>
              <a:rPr lang="en-US" dirty="0"/>
            </a:br>
            <a:r>
              <a:rPr lang="en-US" dirty="0"/>
              <a:t>modify the same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</a:p>
          <a:p>
            <a:pPr lvl="1"/>
            <a:r>
              <a:rPr lang="en-US" dirty="0"/>
              <a:t>i.e. multiple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delete[]</a:t>
            </a:r>
            <a:r>
              <a:rPr lang="en-US" dirty="0"/>
              <a:t> at</a:t>
            </a:r>
            <a:br>
              <a:rPr lang="en-US" dirty="0"/>
            </a:br>
            <a:r>
              <a:rPr lang="en-US" dirty="0"/>
              <a:t>lifetime end on same data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9D37DC-E515-4349-94B0-0AC3E72B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 &amp; Copies – Example RAII issue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FCC639-5D11-4CC8-8F74-AE8689E36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928" y="3178076"/>
            <a:ext cx="5181600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example() 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(10); 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copyArr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42;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prints 42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ED6A3F5-9779-4649-ADBA-292B5FE71173}"/>
              </a:ext>
            </a:extLst>
          </p:cNvPr>
          <p:cNvSpPr/>
          <p:nvPr/>
        </p:nvSpPr>
        <p:spPr>
          <a:xfrm>
            <a:off x="6359465" y="5649916"/>
            <a:ext cx="4884063" cy="692037"/>
          </a:xfrm>
          <a:prstGeom prst="wedgeRectCallout">
            <a:avLst>
              <a:gd name="adj1" fmla="val -46805"/>
              <a:gd name="adj2" fmla="val -94363"/>
            </a:avLst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</a:rPr>
              <a:t> does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delete[]</a:t>
            </a:r>
            <a:r>
              <a:rPr lang="en-US" sz="2000" b="1" dirty="0">
                <a:solidFill>
                  <a:schemeClr val="tx1"/>
                </a:solidFill>
              </a:rPr>
              <a:t> on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data</a:t>
            </a:r>
            <a:r>
              <a:rPr lang="en-US" sz="2000" b="1" dirty="0">
                <a:solidFill>
                  <a:schemeClr val="tx1"/>
                </a:solidFill>
              </a:rPr>
              <a:t>, then 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copyArr</a:t>
            </a:r>
            <a:r>
              <a:rPr lang="en-US" sz="2000" b="1" dirty="0">
                <a:solidFill>
                  <a:schemeClr val="tx1"/>
                </a:solidFill>
              </a:rPr>
              <a:t> does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delete[]</a:t>
            </a:r>
            <a:r>
              <a:rPr lang="en-US" sz="2000" b="1" dirty="0">
                <a:solidFill>
                  <a:schemeClr val="tx1"/>
                </a:solidFill>
              </a:rPr>
              <a:t> on the same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data</a:t>
            </a:r>
            <a:endParaRPr lang="bg-BG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29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F41267-32C4-4F55-9E97-4FA85CAB7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9520-CC05-49A7-95EF-6C082C56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class needs ONE of the following:</a:t>
            </a:r>
          </a:p>
          <a:p>
            <a:pPr lvl="1"/>
            <a:r>
              <a:rPr lang="en-US" dirty="0"/>
              <a:t>Destructor</a:t>
            </a:r>
          </a:p>
          <a:p>
            <a:pPr lvl="1"/>
            <a:r>
              <a:rPr lang="en-US" dirty="0"/>
              <a:t>Copy Constructor</a:t>
            </a:r>
          </a:p>
          <a:p>
            <a:pPr lvl="1"/>
            <a:r>
              <a:rPr lang="en-US" dirty="0"/>
              <a:t>Copy Assignment operator=</a:t>
            </a:r>
          </a:p>
          <a:p>
            <a:r>
              <a:rPr lang="en-US" dirty="0"/>
              <a:t>Then it probably needs ALL of them: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C7541A-4E6A-4787-89CC-7842E399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 of Three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EDF9CF-7FBD-4F34-BC1C-35B9663F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" y="4495800"/>
            <a:ext cx="11054713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...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...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... }</a:t>
            </a:r>
          </a:p>
        </p:txBody>
      </p:sp>
    </p:spTree>
    <p:extLst>
      <p:ext uri="{BB962C8B-B14F-4D97-AF65-F5344CB8AC3E}">
        <p14:creationId xmlns:p14="http://schemas.microsoft.com/office/powerpoint/2010/main" val="275796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cpp-softuni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83269-D83F-4FCC-8755-D7A16FF0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773E-F323-4805-8CA4-57FC209D1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guidelines: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can cause errors – make sure object state valid in that case</a:t>
            </a:r>
          </a:p>
          <a:p>
            <a:pPr lvl="1"/>
            <a:r>
              <a:rPr lang="en-US" dirty="0"/>
              <a:t>Free any current object resources</a:t>
            </a:r>
          </a:p>
          <a:p>
            <a:r>
              <a:rPr lang="en-US" dirty="0"/>
              <a:t>Patterns:</a:t>
            </a:r>
          </a:p>
          <a:p>
            <a:pPr lvl="1"/>
            <a:r>
              <a:rPr lang="en-US" dirty="0"/>
              <a:t>Copy other object data into local variable, then set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fields</a:t>
            </a:r>
          </a:p>
          <a:p>
            <a:pPr lvl="1"/>
            <a:r>
              <a:rPr lang="en-US" dirty="0"/>
              <a:t>Extract a function to reuse code for copy construct &amp; assign</a:t>
            </a:r>
          </a:p>
          <a:p>
            <a:pPr lvl="1"/>
            <a:r>
              <a:rPr lang="en-US" dirty="0"/>
              <a:t>... or use the </a:t>
            </a:r>
            <a:r>
              <a:rPr lang="en-US" dirty="0">
                <a:hlinkClick r:id="rId2"/>
              </a:rPr>
              <a:t>copy-and-swap idiom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436162-CC66-4179-A9A3-5F82FEDC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Three – Copy Construct/Assign</a:t>
            </a:r>
          </a:p>
        </p:txBody>
      </p:sp>
    </p:spTree>
    <p:extLst>
      <p:ext uri="{BB962C8B-B14F-4D97-AF65-F5344CB8AC3E}">
        <p14:creationId xmlns:p14="http://schemas.microsoft.com/office/powerpoint/2010/main" val="3673163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008400"/>
            <a:ext cx="10363200" cy="765200"/>
          </a:xfrm>
        </p:spPr>
        <p:txBody>
          <a:bodyPr/>
          <a:lstStyle/>
          <a:p>
            <a:r>
              <a:rPr lang="en-US" sz="5000" dirty="0"/>
              <a:t>Rule of Three</a:t>
            </a:r>
            <a:endParaRPr lang="bg-BG" sz="5000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4535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43BC8-98B7-4D72-B239-8D6A9D608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4351E-2472-47FC-942F-66157779D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Rule of Three for the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SmartArray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en-US" dirty="0"/>
              <a:t> class</a:t>
            </a:r>
          </a:p>
          <a:p>
            <a:r>
              <a:rPr lang="en-US" dirty="0"/>
              <a:t>Bonus: implement it using the copy-and-swap idiom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DF8E0-2D7D-4AB8-AABC-99B1D006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Rule of Three for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SmartArray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864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Print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"42"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Behavior is undefined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Cause a compilation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Cause a runtime error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71A215-39B9-4C94-862D-D830FB0BAF22}"/>
              </a:ext>
            </a:extLst>
          </p:cNvPr>
          <p:cNvSpPr/>
          <p:nvPr/>
        </p:nvSpPr>
        <p:spPr>
          <a:xfrm>
            <a:off x="161646" y="3969242"/>
            <a:ext cx="594720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8DD070B-AE91-4274-9CCE-E3AB5F54B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707" y="1143000"/>
            <a:ext cx="6790354" cy="52629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delete[]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-&gt;data;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-&gt;data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B85738-9B3E-43A8-A770-B9EA5E0BB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06" y="1849965"/>
            <a:ext cx="4726701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 = 42;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5697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969A-BDC7-4017-A04A-64967017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Missing Self-assignment Check And delete Before Copy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AE5F3-5579-45F0-97A7-ECBD9965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Two issues here – no self-assignment check and value copying done after deletion. </a:t>
            </a:r>
          </a:p>
          <a:p>
            <a:r>
              <a:rPr lang="en-US" dirty="0"/>
              <a:t>Hence we read data that has been removed from memory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 == &amp;other</a:t>
            </a:r>
            <a:r>
              <a:rPr lang="en-US" dirty="0"/>
              <a:t>).</a:t>
            </a:r>
          </a:p>
          <a:p>
            <a:r>
              <a:rPr lang="en-US" dirty="0"/>
              <a:t>NOTE: if the copy was done before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, the code would work correctly.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B77D3-BC8B-4081-BD60-6A8C1820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34</a:t>
            </a:fld>
            <a:endParaRPr lang="bg-BG"/>
          </a:p>
        </p:txBody>
      </p:sp>
      <p:pic>
        <p:nvPicPr>
          <p:cNvPr id="2050" name="Picture 2" descr="Ð ÐµÐ·ÑÐ»ÑÐ°Ñ Ñ Ð¸Ð·Ð¾Ð±ÑÐ°Ð¶ÐµÐ½Ð¸Ðµ Ð·Ð° spiderman meme">
            <a:extLst>
              <a:ext uri="{FF2B5EF4-FFF2-40B4-BE49-F238E27FC236}">
                <a16:creationId xmlns:a16="http://schemas.microsoft.com/office/drawing/2014/main" id="{4FBBB496-3B1D-45F3-8300-A8022AF97A0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" t="-51520" b="-775"/>
          <a:stretch/>
        </p:blipFill>
        <p:spPr bwMode="auto"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78AD69-86B4-45FB-8EA7-5E10D2486758}"/>
              </a:ext>
            </a:extLst>
          </p:cNvPr>
          <p:cNvSpPr txBox="1"/>
          <p:nvPr/>
        </p:nvSpPr>
        <p:spPr>
          <a:xfrm>
            <a:off x="9066212" y="4306824"/>
            <a:ext cx="2795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this</a:t>
            </a:r>
            <a:endParaRPr lang="bg-BG" sz="72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61034B-1DE5-4479-96E6-53388368E924}"/>
              </a:ext>
            </a:extLst>
          </p:cNvPr>
          <p:cNvSpPr txBox="1"/>
          <p:nvPr/>
        </p:nvSpPr>
        <p:spPr>
          <a:xfrm>
            <a:off x="5813055" y="4343400"/>
            <a:ext cx="2795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&amp;other</a:t>
            </a:r>
            <a:endParaRPr lang="bg-BG" sz="72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35AA8-0948-4599-B80C-EE586106C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E3D8-DAD5-48DD-929F-3A04108F4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class has on of The Three, then:</a:t>
            </a:r>
          </a:p>
          <a:p>
            <a:pPr lvl="1"/>
            <a:r>
              <a:rPr lang="en-US" dirty="0"/>
              <a:t>It manages a resource (memory or something else)</a:t>
            </a:r>
          </a:p>
          <a:p>
            <a:pPr lvl="1"/>
            <a:r>
              <a:rPr lang="en-US" dirty="0"/>
              <a:t>It should manage a SINGLE resource</a:t>
            </a:r>
          </a:p>
          <a:p>
            <a:pPr lvl="1"/>
            <a:r>
              <a:rPr lang="en-US" dirty="0"/>
              <a:t>It should NOT do anything other than managing the resource</a:t>
            </a:r>
          </a:p>
          <a:p>
            <a:r>
              <a:rPr lang="en-US" dirty="0"/>
              <a:t>So, need a resource? Wrap it in a class</a:t>
            </a:r>
          </a:p>
          <a:p>
            <a:pPr lvl="1"/>
            <a:r>
              <a:rPr lang="en-US" dirty="0"/>
              <a:t>Internal code deals with constructors/destructors/etc.</a:t>
            </a:r>
          </a:p>
          <a:p>
            <a:r>
              <a:rPr lang="en-US" dirty="0"/>
              <a:t>Having such classes avoids the Rule of Three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6C9A7-9A8E-4F94-B3D0-D37F62D3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788966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9FC7-28BF-4582-8B62-1FC9C85D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Rule of Zero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F3FC-41DF-4980-8ECB-A949BE637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Delegating Resource Management</a:t>
            </a:r>
            <a:endParaRPr lang="bg-BG" dirty="0"/>
          </a:p>
        </p:txBody>
      </p:sp>
      <p:pic>
        <p:nvPicPr>
          <p:cNvPr id="9" name="Picture 8" descr="Йосиф Сталин">
            <a:extLst>
              <a:ext uri="{FF2B5EF4-FFF2-40B4-BE49-F238E27FC236}">
                <a16:creationId xmlns:a16="http://schemas.microsoft.com/office/drawing/2014/main" id="{B2D08C58-CF81-4F93-9072-10414BA0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872" y="2083024"/>
            <a:ext cx="4341859" cy="269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Йосиф Сталин">
            <a:extLst>
              <a:ext uri="{FF2B5EF4-FFF2-40B4-BE49-F238E27FC236}">
                <a16:creationId xmlns:a16="http://schemas.microsoft.com/office/drawing/2014/main" id="{7DB5F54F-CFF7-4BCE-AC5E-63D16273E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354" y="2083024"/>
            <a:ext cx="4341858" cy="269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A16A8859-D7EF-4779-9790-363307283857}"/>
              </a:ext>
            </a:extLst>
          </p:cNvPr>
          <p:cNvSpPr txBox="1"/>
          <p:nvPr/>
        </p:nvSpPr>
        <p:spPr>
          <a:xfrm>
            <a:off x="1640062" y="2102625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ЕСТЬ ДЕСТРУКТОР, КОНСТРУКТОР</a:t>
            </a:r>
          </a:p>
          <a:p>
            <a:pPr algn="ctr"/>
            <a:r>
              <a:rPr lang="ru-RU" sz="2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КОПИРОВАНИЯ, ОПЕРАТОР КОПИРОВАНИЯ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B6923F24-45AF-45BE-893F-EB2E3D59A34F}"/>
              </a:ext>
            </a:extLst>
          </p:cNvPr>
          <p:cNvSpPr txBox="1"/>
          <p:nvPr/>
        </p:nvSpPr>
        <p:spPr>
          <a:xfrm>
            <a:off x="2193714" y="4125425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— есть проблема</a:t>
            </a:r>
            <a:endParaRPr lang="bg-BG" sz="32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74F13940-5B07-4EEA-A4F5-6DBBCB51BE18}"/>
              </a:ext>
            </a:extLst>
          </p:cNvPr>
          <p:cNvSpPr txBox="1"/>
          <p:nvPr/>
        </p:nvSpPr>
        <p:spPr>
          <a:xfrm>
            <a:off x="6021562" y="2103623"/>
            <a:ext cx="4527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НЕТ ДЕСТРУКТОРА, КОНСТРУКТОРА</a:t>
            </a:r>
          </a:p>
          <a:p>
            <a:pPr algn="ctr"/>
            <a:r>
              <a:rPr lang="ru-RU" sz="2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КОПИРОВАНИЯ, ОПЕРАТОРА КОПИРОВАНИЯ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89E8A189-631C-4454-86E0-3052A2591660}"/>
              </a:ext>
            </a:extLst>
          </p:cNvPr>
          <p:cNvSpPr txBox="1"/>
          <p:nvPr/>
        </p:nvSpPr>
        <p:spPr>
          <a:xfrm>
            <a:off x="6681815" y="4125425"/>
            <a:ext cx="3244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— нет проблемы</a:t>
            </a:r>
            <a:endParaRPr lang="bg-BG" sz="32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79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DBAA87-F899-4425-95C4-40952D570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AA5D3-0BBB-4686-A46B-5DC6EB1B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STL has containers, smart pointers, etc.</a:t>
            </a:r>
          </a:p>
          <a:p>
            <a:pPr lvl="1"/>
            <a:r>
              <a:rPr lang="en-US" dirty="0"/>
              <a:t>Wrap other resources with classes implementing Rule of 3 (or 5)</a:t>
            </a:r>
          </a:p>
          <a:p>
            <a:r>
              <a:rPr lang="en-US" dirty="0"/>
              <a:t>All remaining classes use the above, so:</a:t>
            </a:r>
          </a:p>
          <a:p>
            <a:pPr lvl="1"/>
            <a:r>
              <a:rPr lang="en-US" dirty="0"/>
              <a:t>No need for explicit destructor</a:t>
            </a:r>
          </a:p>
          <a:p>
            <a:pPr lvl="1"/>
            <a:r>
              <a:rPr lang="en-US" dirty="0"/>
              <a:t>No need for explicit copy-constructor</a:t>
            </a:r>
          </a:p>
          <a:p>
            <a:pPr lvl="1"/>
            <a:r>
              <a:rPr lang="en-US" dirty="0"/>
              <a:t>No need for explicit copy-assignment operator</a:t>
            </a:r>
          </a:p>
          <a:p>
            <a:r>
              <a:rPr lang="en-US" i="1" dirty="0"/>
              <a:t>In short: if you can – avoid resource management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41E8A-94AB-414E-A087-60C1A745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Zero</a:t>
            </a:r>
          </a:p>
        </p:txBody>
      </p:sp>
    </p:spTree>
    <p:extLst>
      <p:ext uri="{BB962C8B-B14F-4D97-AF65-F5344CB8AC3E}">
        <p14:creationId xmlns:p14="http://schemas.microsoft.com/office/powerpoint/2010/main" val="555404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CF7F16-9DB7-48B2-A320-8FD93B71C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BB2E-484C-4434-B2AB-037D6225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memory management –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shared_ptr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&lt;int&gt; data;</a:t>
            </a:r>
          </a:p>
          <a:p>
            <a:r>
              <a:rPr lang="en-US" dirty="0"/>
              <a:t>Tell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shared_ptr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en-US" dirty="0"/>
              <a:t> to release using array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delete[]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parameter accepts code to execute for deletion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data(...,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default_delete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&lt;int[]&gt;)</a:t>
            </a:r>
          </a:p>
          <a:p>
            <a:pPr lvl="1"/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data(..., [](int* p) { delete[] p; })</a:t>
            </a:r>
            <a:endParaRPr lang="en-US" dirty="0"/>
          </a:p>
          <a:p>
            <a:r>
              <a:rPr lang="en-US" dirty="0"/>
              <a:t>No destructors, No copy construction, No copy assignment</a:t>
            </a:r>
          </a:p>
          <a:p>
            <a:endParaRPr lang="en-US" dirty="0"/>
          </a:p>
          <a:p>
            <a:r>
              <a:rPr lang="en-US" dirty="0"/>
              <a:t>... or just use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vector&lt;T&gt;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A2E0DF-FD07-48FA-8F8D-E6BCE05C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Zero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Array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914181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008400"/>
            <a:ext cx="10363200" cy="765200"/>
          </a:xfrm>
        </p:spPr>
        <p:txBody>
          <a:bodyPr/>
          <a:lstStyle/>
          <a:p>
            <a:r>
              <a:rPr lang="en-US" sz="5000" dirty="0"/>
              <a:t>Rule of Zero</a:t>
            </a:r>
            <a:endParaRPr lang="bg-BG" sz="5000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498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9FC7-28BF-4582-8B62-1FC9C85D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Special Class Members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F3FC-41DF-4980-8ECB-A949BE637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Destructors, Copy-Assignment/Construction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643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C++ calls Special Members in certain situations</a:t>
            </a: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Each can be auto-generated under some conditions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Destructors free allocated resources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Copy constructors/assignments copy object resources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RAII – C++ pattern of initializing memory in constructor</a:t>
            </a: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And freeing it in destructor</a:t>
            </a: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Rule of Three – implement or disable copy members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Rule of Zero – delegate resource management to other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Destructors, Constructors, Copy-Assignment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CEB91-790D-45AF-A81D-0F635A6A4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0722-B0C6-444A-8028-C24B31F5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 called by C++ in special cases</a:t>
            </a:r>
          </a:p>
          <a:p>
            <a:r>
              <a:rPr lang="en-US" dirty="0"/>
              <a:t>Default Constructor – allocating objects &amp; arrays</a:t>
            </a:r>
          </a:p>
          <a:p>
            <a:r>
              <a:rPr lang="en-US" dirty="0"/>
              <a:t>Destructor – when lifetime ends (e.g. due to scope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)</a:t>
            </a:r>
          </a:p>
          <a:p>
            <a:r>
              <a:rPr lang="en-US" dirty="0"/>
              <a:t>Copy-</a:t>
            </a:r>
            <a:r>
              <a:rPr lang="en-US" dirty="0" err="1"/>
              <a:t>ctor</a:t>
            </a:r>
            <a:r>
              <a:rPr lang="en-US" dirty="0"/>
              <a:t> – passing non-reference parameters/returning values</a:t>
            </a:r>
          </a:p>
          <a:p>
            <a:r>
              <a:rPr lang="en-US" dirty="0"/>
              <a:t>Copy-assignment – when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operator=</a:t>
            </a:r>
            <a:r>
              <a:rPr lang="en-US" dirty="0"/>
              <a:t> is used</a:t>
            </a:r>
          </a:p>
          <a:p>
            <a:r>
              <a:rPr lang="en-US" dirty="0"/>
              <a:t>Move </a:t>
            </a:r>
            <a:r>
              <a:rPr lang="en-US" dirty="0" err="1"/>
              <a:t>ctor</a:t>
            </a:r>
            <a:r>
              <a:rPr lang="en-US" dirty="0"/>
              <a:t> &amp; assignment – for C++11 move semantics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D9EB9-C6A6-4936-88E1-2FC76E0E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Class Members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7505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3B137-DF74-48FF-B743-075863E89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FC21-4C8E-4AAC-BB89-B9C7DC285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local/global non-primitive objects</a:t>
            </a:r>
          </a:p>
          <a:p>
            <a:r>
              <a:rPr lang="en-US" dirty="0"/>
              <a:t>Arrays with default values</a:t>
            </a:r>
          </a:p>
          <a:p>
            <a:r>
              <a:rPr lang="en-US" dirty="0"/>
              <a:t>Fields missing from initializer list</a:t>
            </a:r>
          </a:p>
          <a:p>
            <a:pPr lvl="1"/>
            <a:r>
              <a:rPr lang="en-US" dirty="0"/>
              <a:t>Called in declaration order</a:t>
            </a:r>
          </a:p>
          <a:p>
            <a:pPr lvl="1"/>
            <a:r>
              <a:rPr lang="en-US" dirty="0"/>
              <a:t>Before owner’s constructor body</a:t>
            </a:r>
          </a:p>
          <a:p>
            <a:pPr lvl="2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59B32-1BDA-49EB-A4D2-981228A8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 Callers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89D383-2E39-4896-B5DC-C3F03A16E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680" y="2111276"/>
            <a:ext cx="5406412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rating;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Lecturer(string name)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rating() default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call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: name(name)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C9D154-C60F-413A-A26D-1E116DC59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4677937"/>
            <a:ext cx="11256680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default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call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steve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default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call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cpp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[2]{ Lecturer(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"GG"</a:t>
            </a:r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default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cpp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10775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7D885F-EF03-41AC-9290-AF64F6535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AA07-B6B9-4123-96CC-54EED055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Initializes each </a:t>
            </a:r>
            <a:r>
              <a:rPr lang="en-US" u="sng" dirty="0"/>
              <a:t>object</a:t>
            </a:r>
            <a:r>
              <a:rPr lang="en-US" dirty="0"/>
              <a:t> field – calls default </a:t>
            </a:r>
            <a:r>
              <a:rPr lang="en-US" dirty="0" err="1"/>
              <a:t>ctors</a:t>
            </a:r>
            <a:r>
              <a:rPr lang="en-US" dirty="0"/>
              <a:t> in initializer list</a:t>
            </a:r>
          </a:p>
          <a:p>
            <a:r>
              <a:rPr lang="en-US" dirty="0"/>
              <a:t>Auto-generated if NO constructor declared explicitly</a:t>
            </a:r>
            <a:endParaRPr lang="bg-BG" dirty="0"/>
          </a:p>
          <a:p>
            <a:pPr lvl="1"/>
            <a:r>
              <a:rPr lang="bg-BG" dirty="0"/>
              <a:t>... </a:t>
            </a:r>
            <a:r>
              <a:rPr lang="en-US" dirty="0"/>
              <a:t>and all fields have a</a:t>
            </a:r>
            <a:br>
              <a:rPr lang="en-US" dirty="0"/>
            </a:br>
            <a:r>
              <a:rPr lang="en-US" dirty="0"/>
              <a:t>default constructor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8D2BEF-9E79-4F5F-A931-303444B6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Auto-gen Default Constructor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6B89FC9-C098-465C-BC20-0122FA9B2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2755880"/>
            <a:ext cx="5943600" cy="3416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rating;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Lecturer()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: name()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set to ""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// NOTE: rating not set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{}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3ACE1CB-44B9-463F-AF45-35CD17355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679209"/>
            <a:ext cx="396240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rating;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3A097E1-A89B-47EC-B7B7-5AA3B20CC2A0}"/>
              </a:ext>
            </a:extLst>
          </p:cNvPr>
          <p:cNvSpPr/>
          <p:nvPr/>
        </p:nvSpPr>
        <p:spPr>
          <a:xfrm>
            <a:off x="4740397" y="3869639"/>
            <a:ext cx="762000" cy="118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2399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sz="5000" dirty="0"/>
              <a:t>Def</a:t>
            </a:r>
            <a:r>
              <a:rPr lang="en-US" dirty="0"/>
              <a:t>ault Constructor</a:t>
            </a:r>
            <a:endParaRPr lang="bg-BG" sz="5000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41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61F49F-42A4-41C2-B3A5-9AC39CE81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3BBE8-F149-4C1A-8D69-4DFBDB6E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(const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 other)</a:t>
            </a:r>
          </a:p>
          <a:p>
            <a:pPr lvl="1"/>
            <a:r>
              <a:rPr lang="en-US" dirty="0"/>
              <a:t>Callers: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statements and non-reference parameters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 operator=(const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 other)</a:t>
            </a:r>
          </a:p>
          <a:p>
            <a:pPr lvl="1"/>
            <a:r>
              <a:rPr lang="en-US" dirty="0"/>
              <a:t>Callers: assigning a value to an object with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Copy-elision: compilers optimize to avoid copies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inlining</a:t>
            </a:r>
            <a:r>
              <a:rPr lang="en-US" dirty="0"/>
              <a:t> functions &amp; merging initialization and assignment</a:t>
            </a:r>
          </a:p>
          <a:p>
            <a:pPr lvl="1"/>
            <a:r>
              <a:rPr lang="en-US" dirty="0"/>
              <a:t>Can be disabled,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fno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-elide-constructors</a:t>
            </a:r>
            <a:r>
              <a:rPr lang="en-US" dirty="0"/>
              <a:t> in g++/</a:t>
            </a:r>
            <a:r>
              <a:rPr lang="en-US" dirty="0" err="1"/>
              <a:t>gcc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2063B5-C26C-41FE-8863-1C00B704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Construction/Assignment</a:t>
            </a:r>
          </a:p>
        </p:txBody>
      </p:sp>
    </p:spTree>
    <p:extLst>
      <p:ext uri="{BB962C8B-B14F-4D97-AF65-F5344CB8AC3E}">
        <p14:creationId xmlns:p14="http://schemas.microsoft.com/office/powerpoint/2010/main" val="194495853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6577</TotalTime>
  <Words>2316</Words>
  <Application>Microsoft Office PowerPoint</Application>
  <PresentationFormat>Custom</PresentationFormat>
  <Paragraphs>444</Paragraphs>
  <Slides>41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Impact</vt:lpstr>
      <vt:lpstr>Wingdings</vt:lpstr>
      <vt:lpstr>Wingdings 2</vt:lpstr>
      <vt:lpstr>SoftUni 16x9</vt:lpstr>
      <vt:lpstr>Destructors, Constructors, Copy-Assignment</vt:lpstr>
      <vt:lpstr>Table of Contents</vt:lpstr>
      <vt:lpstr>Questions</vt:lpstr>
      <vt:lpstr>Special Class Members</vt:lpstr>
      <vt:lpstr>Special Class Members</vt:lpstr>
      <vt:lpstr>Default Constructor Callers</vt:lpstr>
      <vt:lpstr>Auto-gen Default Constructor </vt:lpstr>
      <vt:lpstr>Default Constructor</vt:lpstr>
      <vt:lpstr>Copy Construction/Assignment</vt:lpstr>
      <vt:lpstr>Auto-gen Copy Constructor/Assignment</vt:lpstr>
      <vt:lpstr>Copy Construction &amp; Assignment</vt:lpstr>
      <vt:lpstr>Destructors</vt:lpstr>
      <vt:lpstr>Auto-gen Destructor</vt:lpstr>
      <vt:lpstr>Destructor</vt:lpstr>
      <vt:lpstr>Explicit Auto-gen and default </vt:lpstr>
      <vt:lpstr>Disabling Special Members with delete </vt:lpstr>
      <vt:lpstr>Default and Deleted Members</vt:lpstr>
      <vt:lpstr>Quick Quiz</vt:lpstr>
      <vt:lpstr>C++ Pitfall: Doing a Copy in a Copy Constructor</vt:lpstr>
      <vt:lpstr>Resource Acquisition is Initialization</vt:lpstr>
      <vt:lpstr>RAII</vt:lpstr>
      <vt:lpstr>RAII in the STL</vt:lpstr>
      <vt:lpstr>Exercise 1: SmartArray</vt:lpstr>
      <vt:lpstr>Rule of Three / The Big Three</vt:lpstr>
      <vt:lpstr>Destructors and Copies</vt:lpstr>
      <vt:lpstr>Copies Available -&gt; Destructor Insufficient</vt:lpstr>
      <vt:lpstr>Copies Available -&gt;  Destructor NOT Sufficient</vt:lpstr>
      <vt:lpstr>Destructor &amp; Copies – Example RAII issue</vt:lpstr>
      <vt:lpstr>The Rule of Three</vt:lpstr>
      <vt:lpstr>Rule of Three – Copy Construct/Assign</vt:lpstr>
      <vt:lpstr>Rule of Three</vt:lpstr>
      <vt:lpstr>Exercise 2: Rule of Three for SmartArray</vt:lpstr>
      <vt:lpstr>Quick Quiz</vt:lpstr>
      <vt:lpstr>C++ Pitfall: Missing Self-assignment Check And delete Before Copy</vt:lpstr>
      <vt:lpstr>Single Responsibility</vt:lpstr>
      <vt:lpstr>Rule of Zero</vt:lpstr>
      <vt:lpstr>Rule of Zero</vt:lpstr>
      <vt:lpstr>Rule of Zero for Array Class</vt:lpstr>
      <vt:lpstr>Rule of Zero</vt:lpstr>
      <vt:lpstr>Summary</vt:lpstr>
      <vt:lpstr>Destructors, Constructors, Copy-Assignment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Zhivko Petrov</cp:lastModifiedBy>
  <cp:revision>824</cp:revision>
  <dcterms:created xsi:type="dcterms:W3CDTF">2014-01-02T17:00:34Z</dcterms:created>
  <dcterms:modified xsi:type="dcterms:W3CDTF">2019-01-06T07:33:32Z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