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42"/>
  </p:notesMasterIdLst>
  <p:handoutMasterIdLst>
    <p:handoutMasterId r:id="rId43"/>
  </p:handoutMasterIdLst>
  <p:sldIdLst>
    <p:sldId id="505" r:id="rId3"/>
    <p:sldId id="506" r:id="rId4"/>
    <p:sldId id="619" r:id="rId5"/>
    <p:sldId id="774" r:id="rId6"/>
    <p:sldId id="855" r:id="rId7"/>
    <p:sldId id="856" r:id="rId8"/>
    <p:sldId id="857" r:id="rId9"/>
    <p:sldId id="858" r:id="rId10"/>
    <p:sldId id="865" r:id="rId11"/>
    <p:sldId id="864" r:id="rId12"/>
    <p:sldId id="866" r:id="rId13"/>
    <p:sldId id="867" r:id="rId14"/>
    <p:sldId id="868" r:id="rId15"/>
    <p:sldId id="863" r:id="rId16"/>
    <p:sldId id="859" r:id="rId17"/>
    <p:sldId id="872" r:id="rId18"/>
    <p:sldId id="870" r:id="rId19"/>
    <p:sldId id="874" r:id="rId20"/>
    <p:sldId id="873" r:id="rId21"/>
    <p:sldId id="871" r:id="rId22"/>
    <p:sldId id="860" r:id="rId23"/>
    <p:sldId id="861" r:id="rId24"/>
    <p:sldId id="875" r:id="rId25"/>
    <p:sldId id="879" r:id="rId26"/>
    <p:sldId id="869" r:id="rId27"/>
    <p:sldId id="876" r:id="rId28"/>
    <p:sldId id="880" r:id="rId29"/>
    <p:sldId id="877" r:id="rId30"/>
    <p:sldId id="878" r:id="rId31"/>
    <p:sldId id="862" r:id="rId32"/>
    <p:sldId id="881" r:id="rId33"/>
    <p:sldId id="885" r:id="rId34"/>
    <p:sldId id="886" r:id="rId35"/>
    <p:sldId id="882" r:id="rId36"/>
    <p:sldId id="883" r:id="rId37"/>
    <p:sldId id="887" r:id="rId38"/>
    <p:sldId id="888" r:id="rId39"/>
    <p:sldId id="617" r:id="rId40"/>
    <p:sldId id="573" r:id="rId4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505"/>
            <p14:sldId id="506"/>
            <p14:sldId id="619"/>
            <p14:sldId id="774"/>
            <p14:sldId id="855"/>
            <p14:sldId id="856"/>
            <p14:sldId id="857"/>
            <p14:sldId id="858"/>
            <p14:sldId id="865"/>
            <p14:sldId id="864"/>
            <p14:sldId id="866"/>
            <p14:sldId id="867"/>
            <p14:sldId id="868"/>
            <p14:sldId id="863"/>
            <p14:sldId id="859"/>
            <p14:sldId id="872"/>
            <p14:sldId id="870"/>
            <p14:sldId id="874"/>
            <p14:sldId id="873"/>
            <p14:sldId id="871"/>
            <p14:sldId id="860"/>
            <p14:sldId id="861"/>
            <p14:sldId id="875"/>
            <p14:sldId id="879"/>
            <p14:sldId id="869"/>
            <p14:sldId id="876"/>
            <p14:sldId id="880"/>
            <p14:sldId id="877"/>
            <p14:sldId id="878"/>
            <p14:sldId id="862"/>
            <p14:sldId id="881"/>
            <p14:sldId id="885"/>
            <p14:sldId id="886"/>
            <p14:sldId id="882"/>
            <p14:sldId id="883"/>
            <p14:sldId id="887"/>
            <p14:sldId id="888"/>
            <p14:sldId id="617"/>
            <p14:sldId id="5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FFA72A"/>
    <a:srgbClr val="FAE5BF"/>
    <a:srgbClr val="D95419"/>
    <a:srgbClr val="CA988A"/>
    <a:srgbClr val="E6E6E6"/>
    <a:srgbClr val="FFF0D9"/>
    <a:srgbClr val="F0F5FA"/>
    <a:srgbClr val="1A8AFA"/>
    <a:srgbClr val="0097C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81" autoAdjust="0"/>
    <p:restoredTop sz="93097" autoAdjust="0"/>
  </p:normalViewPr>
  <p:slideViewPr>
    <p:cSldViewPr>
      <p:cViewPr varScale="1">
        <p:scale>
          <a:sx n="107" d="100"/>
          <a:sy n="107" d="100"/>
        </p:scale>
        <p:origin x="438" y="10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44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1/6/2019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578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766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817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352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93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184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068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659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022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965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535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345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542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430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1/6/2019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42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9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16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13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19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14.png"/><Relationship Id="rId14" Type="http://schemas.openxmlformats.org/officeDocument/2006/relationships/hyperlink" Target="http://www.telenor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 fontScale="90000"/>
          </a:bodyPr>
          <a:lstStyle/>
          <a:p>
            <a:r>
              <a:rPr lang="en-US" dirty="0"/>
              <a:t>Pure-Virtual Members </a:t>
            </a:r>
            <a:br>
              <a:rPr lang="en-US" dirty="0"/>
            </a:br>
            <a:r>
              <a:rPr lang="en-US" dirty="0"/>
              <a:t>&amp; Multiple Inheritance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How Inheritance Works, </a:t>
            </a:r>
            <a:br>
              <a:rPr lang="en-US" dirty="0"/>
            </a:br>
            <a:r>
              <a:rPr lang="en-US" dirty="0"/>
              <a:t>Pure-virtual, Multiple Inheritance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 smtClean="0"/>
              <a:t>Zhivko Petrov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A guy that knows C++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FA08516F-A344-4078-897E-35A9954CFFB4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/>
          <a:srcRect t="2228" b="2228"/>
          <a:stretch>
            <a:fillRect/>
          </a:stretch>
        </p:blipFill>
        <p:spPr>
          <a:xfrm>
            <a:off x="4365625" y="4191000"/>
            <a:ext cx="7383463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093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>
            <a:extLst>
              <a:ext uri="{FF2B5EF4-FFF2-40B4-BE49-F238E27FC236}">
                <a16:creationId xmlns:a16="http://schemas.microsoft.com/office/drawing/2014/main" id="{0328EE52-BA02-4D77-9A7F-74BB5F94A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74" y="1216846"/>
            <a:ext cx="5244770" cy="163121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Organism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 ...</a:t>
            </a:r>
          </a:p>
          <a:p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  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getInfo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...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6C391131-AA05-4F62-860A-8EB968EBC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861" y="2819400"/>
            <a:ext cx="5240152" cy="163121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Spider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Organism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 ...</a:t>
            </a:r>
          </a:p>
          <a:p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  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getInfo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...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6219C0F2-CAF8-4AE0-903F-C00C277CA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861" y="4450616"/>
            <a:ext cx="5240152" cy="163121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Spider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s;</a:t>
            </a:r>
          </a:p>
          <a:p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Organism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oPtr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&amp;s;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oPtr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getInfo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Spider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sPtr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&amp;s;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sPtr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getInfo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57F51D-B256-41C6-A9FC-DA4061B331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FC98B6-757F-4FBE-8CD8-17609E35D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Methods in Memory – NO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virtual</a:t>
            </a:r>
          </a:p>
        </p:txBody>
      </p:sp>
      <p:sp>
        <p:nvSpPr>
          <p:cNvPr id="6" name="Flowchart: Card 14">
            <a:extLst>
              <a:ext uri="{FF2B5EF4-FFF2-40B4-BE49-F238E27FC236}">
                <a16:creationId xmlns:a16="http://schemas.microsoft.com/office/drawing/2014/main" id="{2695F34C-F9E0-431F-A58F-E1F479219A06}"/>
              </a:ext>
            </a:extLst>
          </p:cNvPr>
          <p:cNvSpPr/>
          <p:nvPr/>
        </p:nvSpPr>
        <p:spPr>
          <a:xfrm>
            <a:off x="6304075" y="2424548"/>
            <a:ext cx="5429137" cy="3671452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918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918 h 10000"/>
              <a:gd name="connsiteX0" fmla="*/ 0 w 10000"/>
              <a:gd name="connsiteY0" fmla="*/ 1073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1073 h 10000"/>
              <a:gd name="connsiteX0" fmla="*/ 0 w 10035"/>
              <a:gd name="connsiteY0" fmla="*/ 1073 h 10000"/>
              <a:gd name="connsiteX1" fmla="*/ 2035 w 10035"/>
              <a:gd name="connsiteY1" fmla="*/ 0 h 10000"/>
              <a:gd name="connsiteX2" fmla="*/ 10035 w 10035"/>
              <a:gd name="connsiteY2" fmla="*/ 0 h 10000"/>
              <a:gd name="connsiteX3" fmla="*/ 10035 w 10035"/>
              <a:gd name="connsiteY3" fmla="*/ 10000 h 10000"/>
              <a:gd name="connsiteX4" fmla="*/ 35 w 10035"/>
              <a:gd name="connsiteY4" fmla="*/ 10000 h 10000"/>
              <a:gd name="connsiteX5" fmla="*/ 0 w 10035"/>
              <a:gd name="connsiteY5" fmla="*/ 1073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35" h="10000">
                <a:moveTo>
                  <a:pt x="0" y="1073"/>
                </a:moveTo>
                <a:lnTo>
                  <a:pt x="2035" y="0"/>
                </a:lnTo>
                <a:lnTo>
                  <a:pt x="10035" y="0"/>
                </a:lnTo>
                <a:lnTo>
                  <a:pt x="10035" y="10000"/>
                </a:lnTo>
                <a:lnTo>
                  <a:pt x="35" y="10000"/>
                </a:lnTo>
                <a:cubicBezTo>
                  <a:pt x="23" y="7024"/>
                  <a:pt x="12" y="4049"/>
                  <a:pt x="0" y="1073"/>
                </a:cubicBezTo>
                <a:close/>
              </a:path>
            </a:pathLst>
          </a:custGeom>
          <a:solidFill>
            <a:srgbClr val="F3BE60">
              <a:alpha val="7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bg-BG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ACA0BF-17E7-49FD-8CA4-1C2455F165C9}"/>
              </a:ext>
            </a:extLst>
          </p:cNvPr>
          <p:cNvSpPr txBox="1"/>
          <p:nvPr/>
        </p:nvSpPr>
        <p:spPr>
          <a:xfrm>
            <a:off x="8456612" y="2402703"/>
            <a:ext cx="1683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Spider s</a:t>
            </a:r>
          </a:p>
        </p:txBody>
      </p:sp>
      <p:sp>
        <p:nvSpPr>
          <p:cNvPr id="8" name="Flowchart: Card 7">
            <a:extLst>
              <a:ext uri="{FF2B5EF4-FFF2-40B4-BE49-F238E27FC236}">
                <a16:creationId xmlns:a16="http://schemas.microsoft.com/office/drawing/2014/main" id="{9D3C5DCF-6799-42A0-9D86-9EB8AC661B87}"/>
              </a:ext>
            </a:extLst>
          </p:cNvPr>
          <p:cNvSpPr/>
          <p:nvPr/>
        </p:nvSpPr>
        <p:spPr>
          <a:xfrm>
            <a:off x="6439763" y="3016535"/>
            <a:ext cx="5105399" cy="1574515"/>
          </a:xfrm>
          <a:prstGeom prst="flowChartPunchedCard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bg-BG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8611B1-224A-4143-9767-73920A92427B}"/>
              </a:ext>
            </a:extLst>
          </p:cNvPr>
          <p:cNvSpPr txBox="1"/>
          <p:nvPr/>
        </p:nvSpPr>
        <p:spPr>
          <a:xfrm>
            <a:off x="7587012" y="3062893"/>
            <a:ext cx="288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Organism members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567A31D5-F8DB-424D-9192-4E2F144DBCD0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2665412" y="3918466"/>
            <a:ext cx="3907933" cy="1327253"/>
          </a:xfrm>
          <a:prstGeom prst="curvedConnector3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  <a:tailEnd type="triangle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D65A7D2-801A-4137-BFA2-F97E94AF73B2}"/>
              </a:ext>
            </a:extLst>
          </p:cNvPr>
          <p:cNvSpPr/>
          <p:nvPr/>
        </p:nvSpPr>
        <p:spPr>
          <a:xfrm>
            <a:off x="315774" y="5110150"/>
            <a:ext cx="2349638" cy="271138"/>
          </a:xfrm>
          <a:prstGeom prst="rect">
            <a:avLst/>
          </a:prstGeom>
          <a:solidFill>
            <a:srgbClr val="FAE5BF">
              <a:alpha val="50980"/>
            </a:srgbClr>
          </a:solidFill>
          <a:ln w="28575">
            <a:solidFill>
              <a:srgbClr val="FFA72A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BB6D85AA-3CA3-44CB-B8DC-AB8123DB2A34}"/>
              </a:ext>
            </a:extLst>
          </p:cNvPr>
          <p:cNvSpPr/>
          <p:nvPr/>
        </p:nvSpPr>
        <p:spPr>
          <a:xfrm>
            <a:off x="6573345" y="4862366"/>
            <a:ext cx="4838234" cy="1037841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string 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getInfo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/*spider implementation*/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}</a:t>
            </a:r>
            <a:endParaRPr lang="bg-B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B07D2392-3971-4111-9648-962EB03A749E}"/>
              </a:ext>
            </a:extLst>
          </p:cNvPr>
          <p:cNvSpPr/>
          <p:nvPr/>
        </p:nvSpPr>
        <p:spPr>
          <a:xfrm>
            <a:off x="6573345" y="3503825"/>
            <a:ext cx="4838234" cy="829282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string </a:t>
            </a:r>
            <a:r>
              <a:rPr lang="en-US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getInfo</a:t>
            </a:r>
            <a:r>
              <a:rPr lang="en-US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 </a:t>
            </a:r>
          </a:p>
          <a:p>
            <a:r>
              <a:rPr lang="en-US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</a:t>
            </a:r>
            <a:r>
              <a:rPr lang="en-US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/*organism implementation*/</a:t>
            </a:r>
            <a:r>
              <a:rPr lang="en-US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}</a:t>
            </a:r>
            <a:endParaRPr lang="bg-BG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4AF50A9B-FEE8-4138-A251-0F1E76901BB2}"/>
              </a:ext>
            </a:extLst>
          </p:cNvPr>
          <p:cNvCxnSpPr>
            <a:cxnSpLocks/>
            <a:stCxn id="15" idx="3"/>
            <a:endCxn id="12" idx="1"/>
          </p:cNvCxnSpPr>
          <p:nvPr/>
        </p:nvCxnSpPr>
        <p:spPr>
          <a:xfrm flipV="1">
            <a:off x="2665412" y="5381287"/>
            <a:ext cx="3907933" cy="525420"/>
          </a:xfrm>
          <a:prstGeom prst="curvedConnector3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  <a:tailEnd type="triangle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765151C-AEE2-4F22-B79A-555647D1E686}"/>
              </a:ext>
            </a:extLst>
          </p:cNvPr>
          <p:cNvSpPr/>
          <p:nvPr/>
        </p:nvSpPr>
        <p:spPr>
          <a:xfrm>
            <a:off x="315774" y="5731582"/>
            <a:ext cx="2349638" cy="350250"/>
          </a:xfrm>
          <a:prstGeom prst="rect">
            <a:avLst/>
          </a:prstGeom>
          <a:solidFill>
            <a:srgbClr val="FAE5BF">
              <a:alpha val="50980"/>
            </a:srgbClr>
          </a:solidFill>
          <a:ln w="28575">
            <a:solidFill>
              <a:srgbClr val="FFA72A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421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>
            <a:extLst>
              <a:ext uri="{FF2B5EF4-FFF2-40B4-BE49-F238E27FC236}">
                <a16:creationId xmlns:a16="http://schemas.microsoft.com/office/drawing/2014/main" id="{0328EE52-BA02-4D77-9A7F-74BB5F94A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242" y="1427172"/>
            <a:ext cx="4940438" cy="163121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Organism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 ...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virtual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getInfo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...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6C391131-AA05-4F62-860A-8EB968EBC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328" y="3029726"/>
            <a:ext cx="4935352" cy="163121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Spider :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Organism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</a:p>
          <a:p>
            <a:pPr lvl="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virtual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getInfo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</a:p>
          <a:p>
            <a:pPr lvl="0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... </a:t>
            </a:r>
          </a:p>
          <a:p>
            <a:pPr lvl="0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lvl="0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6219C0F2-CAF8-4AE0-903F-C00C277CA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328" y="4660942"/>
            <a:ext cx="4935351" cy="163121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Spider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s;</a:t>
            </a:r>
          </a:p>
          <a:p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Organism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oPtr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&amp;s;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oPtr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getInfo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Spider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sPtr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&amp;s;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sPtr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getInfo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57F51D-B256-41C6-A9FC-DA4061B331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FC98B6-757F-4FBE-8CD8-17609E35D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virtual</a:t>
            </a:r>
            <a:r>
              <a:rPr lang="en-US" dirty="0"/>
              <a:t> Methods in Memory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8" name="Flowchart: Card 14">
            <a:extLst>
              <a:ext uri="{FF2B5EF4-FFF2-40B4-BE49-F238E27FC236}">
                <a16:creationId xmlns:a16="http://schemas.microsoft.com/office/drawing/2014/main" id="{7EC430BB-4B69-4E07-8BE7-88CD56A471A3}"/>
              </a:ext>
            </a:extLst>
          </p:cNvPr>
          <p:cNvSpPr/>
          <p:nvPr/>
        </p:nvSpPr>
        <p:spPr>
          <a:xfrm>
            <a:off x="5420852" y="1384624"/>
            <a:ext cx="6540960" cy="4909703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918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918 h 10000"/>
              <a:gd name="connsiteX0" fmla="*/ 0 w 10000"/>
              <a:gd name="connsiteY0" fmla="*/ 1073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1073 h 10000"/>
              <a:gd name="connsiteX0" fmla="*/ 0 w 10035"/>
              <a:gd name="connsiteY0" fmla="*/ 1073 h 10000"/>
              <a:gd name="connsiteX1" fmla="*/ 2035 w 10035"/>
              <a:gd name="connsiteY1" fmla="*/ 0 h 10000"/>
              <a:gd name="connsiteX2" fmla="*/ 10035 w 10035"/>
              <a:gd name="connsiteY2" fmla="*/ 0 h 10000"/>
              <a:gd name="connsiteX3" fmla="*/ 10035 w 10035"/>
              <a:gd name="connsiteY3" fmla="*/ 10000 h 10000"/>
              <a:gd name="connsiteX4" fmla="*/ 35 w 10035"/>
              <a:gd name="connsiteY4" fmla="*/ 10000 h 10000"/>
              <a:gd name="connsiteX5" fmla="*/ 0 w 10035"/>
              <a:gd name="connsiteY5" fmla="*/ 1073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35" h="10000">
                <a:moveTo>
                  <a:pt x="0" y="1073"/>
                </a:moveTo>
                <a:lnTo>
                  <a:pt x="2035" y="0"/>
                </a:lnTo>
                <a:lnTo>
                  <a:pt x="10035" y="0"/>
                </a:lnTo>
                <a:lnTo>
                  <a:pt x="10035" y="10000"/>
                </a:lnTo>
                <a:lnTo>
                  <a:pt x="35" y="10000"/>
                </a:lnTo>
                <a:cubicBezTo>
                  <a:pt x="23" y="7024"/>
                  <a:pt x="12" y="4049"/>
                  <a:pt x="0" y="1073"/>
                </a:cubicBezTo>
                <a:close/>
              </a:path>
            </a:pathLst>
          </a:custGeom>
          <a:solidFill>
            <a:srgbClr val="F3BE60">
              <a:alpha val="7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bg-BG" sz="2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218D04-3230-4828-9915-BE8056080943}"/>
              </a:ext>
            </a:extLst>
          </p:cNvPr>
          <p:cNvSpPr txBox="1"/>
          <p:nvPr/>
        </p:nvSpPr>
        <p:spPr>
          <a:xfrm>
            <a:off x="8771595" y="1295400"/>
            <a:ext cx="1683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Spider s</a:t>
            </a:r>
          </a:p>
        </p:txBody>
      </p:sp>
      <p:sp>
        <p:nvSpPr>
          <p:cNvPr id="50" name="Flowchart: Card 23">
            <a:extLst>
              <a:ext uri="{FF2B5EF4-FFF2-40B4-BE49-F238E27FC236}">
                <a16:creationId xmlns:a16="http://schemas.microsoft.com/office/drawing/2014/main" id="{50B0468A-87F6-4329-9CB6-F40DCF73A311}"/>
              </a:ext>
            </a:extLst>
          </p:cNvPr>
          <p:cNvSpPr/>
          <p:nvPr/>
        </p:nvSpPr>
        <p:spPr>
          <a:xfrm>
            <a:off x="5647396" y="1909232"/>
            <a:ext cx="6212750" cy="2386159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154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2000"/>
                </a:moveTo>
                <a:lnTo>
                  <a:pt x="154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20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bg-BG" sz="2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6B5419F-0E2B-4674-B44E-8AEFFFD3E7B9}"/>
              </a:ext>
            </a:extLst>
          </p:cNvPr>
          <p:cNvSpPr txBox="1"/>
          <p:nvPr/>
        </p:nvSpPr>
        <p:spPr>
          <a:xfrm>
            <a:off x="7901995" y="1955590"/>
            <a:ext cx="288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Organism members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EC12F722-F210-40BB-B597-44D8E864B259}"/>
              </a:ext>
            </a:extLst>
          </p:cNvPr>
          <p:cNvSpPr/>
          <p:nvPr/>
        </p:nvSpPr>
        <p:spPr>
          <a:xfrm>
            <a:off x="6624064" y="5245994"/>
            <a:ext cx="4238121" cy="437563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virtual string 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getInfo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 </a:t>
            </a:r>
            <a:endParaRPr lang="bg-BG" dirty="0"/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40670E8A-7C85-4573-8910-58D0CA901606}"/>
              </a:ext>
            </a:extLst>
          </p:cNvPr>
          <p:cNvSpPr/>
          <p:nvPr/>
        </p:nvSpPr>
        <p:spPr>
          <a:xfrm>
            <a:off x="5570035" y="5245993"/>
            <a:ext cx="1049767" cy="467907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b="1" dirty="0">
                <a:solidFill>
                  <a:prstClr val="white"/>
                </a:solidFill>
              </a:rPr>
              <a:t>Name</a:t>
            </a:r>
            <a:endParaRPr lang="bg-BG" dirty="0"/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5BAA1996-3B54-4763-AA8B-2A03F2396496}"/>
              </a:ext>
            </a:extLst>
          </p:cNvPr>
          <p:cNvSpPr/>
          <p:nvPr/>
        </p:nvSpPr>
        <p:spPr>
          <a:xfrm>
            <a:off x="6620979" y="5683560"/>
            <a:ext cx="4245467" cy="467906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  <a:r>
              <a:rPr lang="en-US" sz="2000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/*spider implementation*/</a:t>
            </a:r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endParaRPr lang="bg-BG" dirty="0"/>
          </a:p>
        </p:txBody>
      </p:sp>
      <p:sp>
        <p:nvSpPr>
          <p:cNvPr id="57" name="Flowchart: Process 56">
            <a:extLst>
              <a:ext uri="{FF2B5EF4-FFF2-40B4-BE49-F238E27FC236}">
                <a16:creationId xmlns:a16="http://schemas.microsoft.com/office/drawing/2014/main" id="{358EA369-0AA2-40B1-B079-4B931F03AA31}"/>
              </a:ext>
            </a:extLst>
          </p:cNvPr>
          <p:cNvSpPr/>
          <p:nvPr/>
        </p:nvSpPr>
        <p:spPr>
          <a:xfrm>
            <a:off x="5567846" y="5683559"/>
            <a:ext cx="1053133" cy="467907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b="1" dirty="0">
                <a:solidFill>
                  <a:prstClr val="white"/>
                </a:solidFill>
              </a:rPr>
              <a:t>Code</a:t>
            </a:r>
            <a:endParaRPr lang="bg-BG" dirty="0"/>
          </a:p>
        </p:txBody>
      </p:sp>
      <p:sp>
        <p:nvSpPr>
          <p:cNvPr id="58" name="Flowchart: Process 57">
            <a:extLst>
              <a:ext uri="{FF2B5EF4-FFF2-40B4-BE49-F238E27FC236}">
                <a16:creationId xmlns:a16="http://schemas.microsoft.com/office/drawing/2014/main" id="{55712AC3-176F-4968-BBFF-EAFD20C827DE}"/>
              </a:ext>
            </a:extLst>
          </p:cNvPr>
          <p:cNvSpPr/>
          <p:nvPr/>
        </p:nvSpPr>
        <p:spPr>
          <a:xfrm>
            <a:off x="10862184" y="5245992"/>
            <a:ext cx="1030421" cy="467907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...</a:t>
            </a:r>
            <a:endParaRPr lang="bg-BG" dirty="0"/>
          </a:p>
        </p:txBody>
      </p:sp>
      <p:sp>
        <p:nvSpPr>
          <p:cNvPr id="59" name="Flowchart: Process 58">
            <a:extLst>
              <a:ext uri="{FF2B5EF4-FFF2-40B4-BE49-F238E27FC236}">
                <a16:creationId xmlns:a16="http://schemas.microsoft.com/office/drawing/2014/main" id="{8F634488-82A4-4636-BE05-8D9C0F062DFC}"/>
              </a:ext>
            </a:extLst>
          </p:cNvPr>
          <p:cNvSpPr/>
          <p:nvPr/>
        </p:nvSpPr>
        <p:spPr>
          <a:xfrm>
            <a:off x="10859099" y="5683558"/>
            <a:ext cx="1033507" cy="467907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{...}</a:t>
            </a:r>
            <a:endParaRPr lang="bg-BG" dirty="0"/>
          </a:p>
        </p:txBody>
      </p:sp>
      <p:sp>
        <p:nvSpPr>
          <p:cNvPr id="60" name="Flowchart: Process 59">
            <a:extLst>
              <a:ext uri="{FF2B5EF4-FFF2-40B4-BE49-F238E27FC236}">
                <a16:creationId xmlns:a16="http://schemas.microsoft.com/office/drawing/2014/main" id="{0EC222FF-132A-454A-8617-B5C52E197D71}"/>
              </a:ext>
            </a:extLst>
          </p:cNvPr>
          <p:cNvSpPr/>
          <p:nvPr/>
        </p:nvSpPr>
        <p:spPr>
          <a:xfrm>
            <a:off x="5570037" y="4789377"/>
            <a:ext cx="6322568" cy="456612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Spider 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vtable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(hidden)</a:t>
            </a:r>
            <a:endParaRPr lang="bg-BG" dirty="0"/>
          </a:p>
        </p:txBody>
      </p: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EAFF9527-1909-42DE-8876-95D868B28874}"/>
              </a:ext>
            </a:extLst>
          </p:cNvPr>
          <p:cNvCxnSpPr>
            <a:cxnSpLocks/>
            <a:stCxn id="87" idx="3"/>
            <a:endCxn id="75" idx="1"/>
          </p:cNvCxnSpPr>
          <p:nvPr/>
        </p:nvCxnSpPr>
        <p:spPr>
          <a:xfrm flipV="1">
            <a:off x="2665880" y="2599433"/>
            <a:ext cx="3150527" cy="2870136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5">
                <a:lumMod val="20000"/>
                <a:lumOff val="80000"/>
              </a:schemeClr>
            </a:solidFill>
            <a:tailEnd type="triangle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2A87DD0C-F4E1-4CC2-906D-2C33705CA975}"/>
              </a:ext>
            </a:extLst>
          </p:cNvPr>
          <p:cNvCxnSpPr>
            <a:cxnSpLocks/>
            <a:stCxn id="88" idx="3"/>
            <a:endCxn id="75" idx="1"/>
          </p:cNvCxnSpPr>
          <p:nvPr/>
        </p:nvCxnSpPr>
        <p:spPr>
          <a:xfrm flipV="1">
            <a:off x="2665880" y="2599433"/>
            <a:ext cx="3150527" cy="3488899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5">
                <a:lumMod val="20000"/>
                <a:lumOff val="80000"/>
              </a:schemeClr>
            </a:solidFill>
            <a:tailEnd type="triangle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owchart: Process 62">
            <a:extLst>
              <a:ext uri="{FF2B5EF4-FFF2-40B4-BE49-F238E27FC236}">
                <a16:creationId xmlns:a16="http://schemas.microsoft.com/office/drawing/2014/main" id="{AB641DEF-4370-404A-A914-A90334318835}"/>
              </a:ext>
            </a:extLst>
          </p:cNvPr>
          <p:cNvSpPr/>
          <p:nvPr/>
        </p:nvSpPr>
        <p:spPr>
          <a:xfrm>
            <a:off x="7078040" y="3302176"/>
            <a:ext cx="3600060" cy="437560"/>
          </a:xfrm>
          <a:prstGeom prst="flowChartProcess">
            <a:avLst/>
          </a:prstGeom>
          <a:solidFill>
            <a:srgbClr val="79280F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virtual string </a:t>
            </a:r>
            <a:r>
              <a:rPr lang="en-US" sz="20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getInfo</a:t>
            </a:r>
            <a:r>
              <a:rPr lang="en-US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 </a:t>
            </a:r>
            <a:endParaRPr lang="bg-BG" sz="2000" i="1" dirty="0"/>
          </a:p>
        </p:txBody>
      </p:sp>
      <p:sp>
        <p:nvSpPr>
          <p:cNvPr id="64" name="Flowchart: Process 63">
            <a:extLst>
              <a:ext uri="{FF2B5EF4-FFF2-40B4-BE49-F238E27FC236}">
                <a16:creationId xmlns:a16="http://schemas.microsoft.com/office/drawing/2014/main" id="{06B18BC3-345A-4C89-9E80-ABAA2A07FA26}"/>
              </a:ext>
            </a:extLst>
          </p:cNvPr>
          <p:cNvSpPr/>
          <p:nvPr/>
        </p:nvSpPr>
        <p:spPr>
          <a:xfrm>
            <a:off x="5815620" y="3302174"/>
            <a:ext cx="1258158" cy="467907"/>
          </a:xfrm>
          <a:prstGeom prst="flowChartProcess">
            <a:avLst/>
          </a:prstGeom>
          <a:solidFill>
            <a:srgbClr val="79280F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sz="2000" b="1" i="1" dirty="0">
                <a:solidFill>
                  <a:prstClr val="white"/>
                </a:solidFill>
              </a:rPr>
              <a:t>Method</a:t>
            </a:r>
            <a:endParaRPr lang="bg-BG" sz="2000" i="1" dirty="0"/>
          </a:p>
        </p:txBody>
      </p:sp>
      <p:sp>
        <p:nvSpPr>
          <p:cNvPr id="65" name="Flowchart: Process 64">
            <a:extLst>
              <a:ext uri="{FF2B5EF4-FFF2-40B4-BE49-F238E27FC236}">
                <a16:creationId xmlns:a16="http://schemas.microsoft.com/office/drawing/2014/main" id="{50184569-8C7C-4154-84CB-AD63B554A0C9}"/>
              </a:ext>
            </a:extLst>
          </p:cNvPr>
          <p:cNvSpPr/>
          <p:nvPr/>
        </p:nvSpPr>
        <p:spPr>
          <a:xfrm>
            <a:off x="7074955" y="3739741"/>
            <a:ext cx="3603146" cy="467906"/>
          </a:xfrm>
          <a:prstGeom prst="flowChartProcess">
            <a:avLst/>
          </a:prstGeom>
          <a:solidFill>
            <a:srgbClr val="79280F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sz="2000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  <a:r>
              <a:rPr lang="en-US" sz="1800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/*</a:t>
            </a:r>
            <a:r>
              <a:rPr lang="en-US" sz="1600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organism implementation</a:t>
            </a:r>
            <a:r>
              <a:rPr lang="en-US" sz="1800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*/</a:t>
            </a:r>
            <a:r>
              <a:rPr lang="en-US" sz="2000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r>
              <a:rPr lang="en-US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endParaRPr lang="bg-BG" sz="2000" i="1" dirty="0"/>
          </a:p>
        </p:txBody>
      </p:sp>
      <p:sp>
        <p:nvSpPr>
          <p:cNvPr id="66" name="Flowchart: Process 65">
            <a:extLst>
              <a:ext uri="{FF2B5EF4-FFF2-40B4-BE49-F238E27FC236}">
                <a16:creationId xmlns:a16="http://schemas.microsoft.com/office/drawing/2014/main" id="{B2C30C0B-15D6-49FA-AA2A-ACD2AD3AE5DF}"/>
              </a:ext>
            </a:extLst>
          </p:cNvPr>
          <p:cNvSpPr/>
          <p:nvPr/>
        </p:nvSpPr>
        <p:spPr>
          <a:xfrm>
            <a:off x="5815621" y="3739740"/>
            <a:ext cx="1259334" cy="467907"/>
          </a:xfrm>
          <a:prstGeom prst="flowChartProcess">
            <a:avLst/>
          </a:prstGeom>
          <a:solidFill>
            <a:srgbClr val="79280F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sz="2000" b="1" i="1" dirty="0">
                <a:solidFill>
                  <a:prstClr val="white"/>
                </a:solidFill>
              </a:rPr>
              <a:t>Code</a:t>
            </a:r>
            <a:endParaRPr lang="bg-BG" sz="2000" i="1" dirty="0"/>
          </a:p>
        </p:txBody>
      </p:sp>
      <p:sp>
        <p:nvSpPr>
          <p:cNvPr id="67" name="Flowchart: Process 66">
            <a:extLst>
              <a:ext uri="{FF2B5EF4-FFF2-40B4-BE49-F238E27FC236}">
                <a16:creationId xmlns:a16="http://schemas.microsoft.com/office/drawing/2014/main" id="{67B38676-56CB-4BFF-80F4-0ACAC2BEF7CB}"/>
              </a:ext>
            </a:extLst>
          </p:cNvPr>
          <p:cNvSpPr/>
          <p:nvPr/>
        </p:nvSpPr>
        <p:spPr>
          <a:xfrm>
            <a:off x="10678100" y="3271666"/>
            <a:ext cx="1030421" cy="467907"/>
          </a:xfrm>
          <a:prstGeom prst="flowChartProcess">
            <a:avLst/>
          </a:prstGeom>
          <a:solidFill>
            <a:srgbClr val="79280F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...</a:t>
            </a:r>
            <a:endParaRPr lang="bg-BG" i="1" dirty="0"/>
          </a:p>
        </p:txBody>
      </p:sp>
      <p:sp>
        <p:nvSpPr>
          <p:cNvPr id="68" name="Flowchart: Process 67">
            <a:extLst>
              <a:ext uri="{FF2B5EF4-FFF2-40B4-BE49-F238E27FC236}">
                <a16:creationId xmlns:a16="http://schemas.microsoft.com/office/drawing/2014/main" id="{E11E571A-D97F-4BA5-8551-726EE0417769}"/>
              </a:ext>
            </a:extLst>
          </p:cNvPr>
          <p:cNvSpPr/>
          <p:nvPr/>
        </p:nvSpPr>
        <p:spPr>
          <a:xfrm>
            <a:off x="10678100" y="3739739"/>
            <a:ext cx="1030421" cy="467907"/>
          </a:xfrm>
          <a:prstGeom prst="flowChartProcess">
            <a:avLst/>
          </a:prstGeom>
          <a:solidFill>
            <a:srgbClr val="79280F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{...}</a:t>
            </a:r>
            <a:endParaRPr lang="bg-BG" i="1" dirty="0"/>
          </a:p>
        </p:txBody>
      </p:sp>
      <p:sp>
        <p:nvSpPr>
          <p:cNvPr id="69" name="Flowchart: Process 68">
            <a:extLst>
              <a:ext uri="{FF2B5EF4-FFF2-40B4-BE49-F238E27FC236}">
                <a16:creationId xmlns:a16="http://schemas.microsoft.com/office/drawing/2014/main" id="{CC94EF08-D05B-46FA-A6DF-21DFD54A217B}"/>
              </a:ext>
            </a:extLst>
          </p:cNvPr>
          <p:cNvSpPr/>
          <p:nvPr/>
        </p:nvSpPr>
        <p:spPr>
          <a:xfrm>
            <a:off x="5815620" y="2954226"/>
            <a:ext cx="5892901" cy="350588"/>
          </a:xfrm>
          <a:prstGeom prst="flowChartProcess">
            <a:avLst/>
          </a:prstGeom>
          <a:solidFill>
            <a:srgbClr val="79280F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Organism </a:t>
            </a:r>
            <a:r>
              <a:rPr lang="en-US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vtable</a:t>
            </a:r>
            <a:r>
              <a:rPr lang="en-US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(hidden)</a:t>
            </a:r>
            <a:endParaRPr lang="bg-BG" i="1" dirty="0"/>
          </a:p>
        </p:txBody>
      </p: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7E3CE471-D021-4477-87FC-214A7BA812C9}"/>
              </a:ext>
            </a:extLst>
          </p:cNvPr>
          <p:cNvCxnSpPr>
            <a:cxnSpLocks/>
            <a:stCxn id="75" idx="2"/>
            <a:endCxn id="60" idx="0"/>
          </p:cNvCxnSpPr>
          <p:nvPr/>
        </p:nvCxnSpPr>
        <p:spPr>
          <a:xfrm rot="16200000" flipH="1">
            <a:off x="6834369" y="2892424"/>
            <a:ext cx="1994635" cy="179927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5">
                <a:lumMod val="20000"/>
                <a:lumOff val="80000"/>
              </a:schemeClr>
            </a:solidFill>
            <a:tailEnd type="triangle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2A90CA0F-8227-4E83-A38F-2F487E19B32B}"/>
              </a:ext>
            </a:extLst>
          </p:cNvPr>
          <p:cNvSpPr/>
          <p:nvPr/>
        </p:nvSpPr>
        <p:spPr>
          <a:xfrm>
            <a:off x="5570037" y="2280880"/>
            <a:ext cx="2628860" cy="633605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D243632C-CA5D-4553-898C-9346B88C1E50}"/>
              </a:ext>
            </a:extLst>
          </p:cNvPr>
          <p:cNvCxnSpPr>
            <a:cxnSpLocks/>
            <a:stCxn id="60" idx="0"/>
            <a:endCxn id="55" idx="3"/>
          </p:cNvCxnSpPr>
          <p:nvPr/>
        </p:nvCxnSpPr>
        <p:spPr>
          <a:xfrm rot="16200000" flipH="1" flipV="1">
            <a:off x="7330277" y="4078902"/>
            <a:ext cx="690570" cy="2111519"/>
          </a:xfrm>
          <a:prstGeom prst="curvedConnector4">
            <a:avLst>
              <a:gd name="adj1" fmla="val -33103"/>
              <a:gd name="adj2" fmla="val 118687"/>
            </a:avLst>
          </a:prstGeom>
          <a:ln w="57150">
            <a:solidFill>
              <a:schemeClr val="accent5">
                <a:lumMod val="20000"/>
                <a:lumOff val="80000"/>
              </a:schemeClr>
            </a:solidFill>
            <a:tailEnd type="triangle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3245DE27-44D8-4B38-BD58-7A37F58E6DD8}"/>
              </a:ext>
            </a:extLst>
          </p:cNvPr>
          <p:cNvSpPr/>
          <p:nvPr/>
        </p:nvSpPr>
        <p:spPr>
          <a:xfrm>
            <a:off x="662638" y="1796739"/>
            <a:ext cx="1012642" cy="277125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8C3D231-2845-4193-A0C3-85C23A80551B}"/>
              </a:ext>
            </a:extLst>
          </p:cNvPr>
          <p:cNvCxnSpPr>
            <a:cxnSpLocks/>
            <a:stCxn id="73" idx="2"/>
            <a:endCxn id="71" idx="0"/>
          </p:cNvCxnSpPr>
          <p:nvPr/>
        </p:nvCxnSpPr>
        <p:spPr>
          <a:xfrm>
            <a:off x="1168959" y="2073864"/>
            <a:ext cx="5715508" cy="207016"/>
          </a:xfrm>
          <a:prstGeom prst="line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9A337149-AC2A-44EA-9C66-072686919EDF}"/>
              </a:ext>
            </a:extLst>
          </p:cNvPr>
          <p:cNvSpPr/>
          <p:nvPr/>
        </p:nvSpPr>
        <p:spPr>
          <a:xfrm>
            <a:off x="5816407" y="2404123"/>
            <a:ext cx="2231288" cy="3906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vtable</a:t>
            </a:r>
            <a:r>
              <a:rPr lang="en-US" sz="2800" dirty="0"/>
              <a:t> * </a:t>
            </a:r>
            <a:r>
              <a:rPr lang="en-US" sz="2800" dirty="0" err="1"/>
              <a:t>vtPtr</a:t>
            </a:r>
            <a:endParaRPr lang="bg-BG" sz="28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9765CAF-BB83-4A63-AB60-766162E721E9}"/>
              </a:ext>
            </a:extLst>
          </p:cNvPr>
          <p:cNvSpPr/>
          <p:nvPr/>
        </p:nvSpPr>
        <p:spPr>
          <a:xfrm>
            <a:off x="8161995" y="2465217"/>
            <a:ext cx="13131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(hidden)</a:t>
            </a:r>
            <a:endParaRPr lang="bg-BG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8BEABA6-294A-4F19-B618-F725F726F329}"/>
              </a:ext>
            </a:extLst>
          </p:cNvPr>
          <p:cNvSpPr/>
          <p:nvPr/>
        </p:nvSpPr>
        <p:spPr>
          <a:xfrm>
            <a:off x="316242" y="5334000"/>
            <a:ext cx="2349638" cy="271138"/>
          </a:xfrm>
          <a:prstGeom prst="rect">
            <a:avLst/>
          </a:prstGeom>
          <a:solidFill>
            <a:srgbClr val="FAE5BF">
              <a:alpha val="50980"/>
            </a:srgbClr>
          </a:solidFill>
          <a:ln w="28575">
            <a:solidFill>
              <a:srgbClr val="FFA72A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6F9BE5C-6C53-4F69-871D-480515FCC043}"/>
              </a:ext>
            </a:extLst>
          </p:cNvPr>
          <p:cNvSpPr/>
          <p:nvPr/>
        </p:nvSpPr>
        <p:spPr>
          <a:xfrm>
            <a:off x="316242" y="5943600"/>
            <a:ext cx="2349638" cy="289463"/>
          </a:xfrm>
          <a:prstGeom prst="rect">
            <a:avLst/>
          </a:prstGeom>
          <a:solidFill>
            <a:srgbClr val="FAE5BF">
              <a:alpha val="50980"/>
            </a:srgbClr>
          </a:solidFill>
          <a:ln w="28575">
            <a:solidFill>
              <a:srgbClr val="FFA72A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0976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5008400"/>
            <a:ext cx="10363200" cy="765200"/>
          </a:xfrm>
        </p:spPr>
        <p:txBody>
          <a:bodyPr/>
          <a:lstStyle/>
          <a:p>
            <a:r>
              <a:rPr lang="en-US" sz="5000" dirty="0"/>
              <a:t>Polymorphism in Memory</a:t>
            </a:r>
            <a:endParaRPr lang="bg-BG" sz="5000" spc="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1511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C9FC7-28BF-4582-8B62-1FC9C85DF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5133369"/>
            <a:ext cx="10363200" cy="640231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dirty="0"/>
              <a:t>Pure-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virtual</a:t>
            </a:r>
            <a:r>
              <a:rPr lang="en-US" dirty="0"/>
              <a:t>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CF3FC-41DF-4980-8ECB-A949BE637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812" y="5754968"/>
            <a:ext cx="10363200" cy="506796"/>
          </a:xfrm>
        </p:spPr>
        <p:txBody>
          <a:bodyPr/>
          <a:lstStyle/>
          <a:p>
            <a:r>
              <a:rPr lang="en-US" sz="2800" dirty="0"/>
              <a:t>Base Declares Methods, Derived Implements Them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007718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090716-C0EF-4712-A073-5DD0F1C3A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515EA-45BB-46E6-935C-D49FB7C30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virtual</a:t>
            </a:r>
            <a:r>
              <a:rPr lang="en-US" dirty="0"/>
              <a:t> methods are just pointers</a:t>
            </a:r>
          </a:p>
          <a:p>
            <a:pPr lvl="1"/>
            <a:r>
              <a:rPr lang="en-US" dirty="0"/>
              <a:t>To function code in memory</a:t>
            </a:r>
          </a:p>
          <a:p>
            <a:pPr lvl="1"/>
            <a:r>
              <a:rPr lang="en-US" dirty="0"/>
              <a:t>Pointers can point to 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dirty="0"/>
              <a:t>/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en-US" dirty="0"/>
              <a:t>/</a:t>
            </a:r>
            <a:r>
              <a:rPr lang="en-US" sz="34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nullptr</a:t>
            </a: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/>
              <a:t>Pure-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virtual</a:t>
            </a:r>
            <a:r>
              <a:rPr lang="en-US" dirty="0"/>
              <a:t> method – points to no code</a:t>
            </a:r>
          </a:p>
          <a:p>
            <a:pPr lvl="1"/>
            <a:r>
              <a:rPr lang="en-US" dirty="0"/>
              <a:t>i.e. function pointer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NULL</a:t>
            </a: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Syntax: append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 0;</a:t>
            </a:r>
            <a:r>
              <a:rPr lang="en-US" dirty="0"/>
              <a:t> to virtual method signature</a:t>
            </a: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E.g.: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virtual void write(string s) = 0;</a:t>
            </a: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3828AE4-3991-462A-BE19-FE624E71A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Pure-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virtual</a:t>
            </a:r>
            <a:r>
              <a:rPr lang="en-US" dirty="0"/>
              <a:t> Methods</a:t>
            </a:r>
          </a:p>
        </p:txBody>
      </p:sp>
    </p:spTree>
    <p:extLst>
      <p:ext uri="{BB962C8B-B14F-4D97-AF65-F5344CB8AC3E}">
        <p14:creationId xmlns:p14="http://schemas.microsoft.com/office/powerpoint/2010/main" val="1088587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67F9A3-F2B5-4F82-B5A7-804C5D163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E8970-AD33-43AD-ACE5-CB6D6CD1A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class – class containing pure-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virtual</a:t>
            </a:r>
            <a:r>
              <a:rPr lang="en-US" dirty="0"/>
              <a:t> methods </a:t>
            </a:r>
          </a:p>
          <a:p>
            <a:pPr lvl="1"/>
            <a:r>
              <a:rPr lang="en-US" dirty="0"/>
              <a:t>Can’t be instantiated</a:t>
            </a:r>
          </a:p>
          <a:p>
            <a:pPr lvl="1"/>
            <a:r>
              <a:rPr lang="en-US" dirty="0"/>
              <a:t>i.e. can’t create objects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AB6C4B-3E33-48BC-8453-48B75A0BA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Abstract Classes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B73A717-DF91-4711-9A83-69A544BB4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3526678"/>
            <a:ext cx="5135241" cy="286232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Writer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ostringstream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log;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Writer() {}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virtual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write(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= 0;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getLog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this-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log.str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A4DAF6C-F74C-4621-94D6-9A920ACD0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8212" y="1887138"/>
            <a:ext cx="5410201" cy="34778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FileWriter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Writer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filename;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FileWriter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file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: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file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), filename(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file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write(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this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-&gt;log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"wrote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 bytes to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filename;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31BE009-08BC-45BB-95AE-18096CC38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8212" y="5352936"/>
            <a:ext cx="5410201" cy="101566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u="sng" dirty="0">
                <a:solidFill>
                  <a:srgbClr val="FF0000"/>
                </a:solidFill>
                <a:latin typeface="Consolas" panose="020B0609020204030204" pitchFamily="49" charset="0"/>
              </a:rPr>
              <a:t>Writer </a:t>
            </a:r>
            <a:r>
              <a:rPr lang="en-US" sz="2000" u="sng" dirty="0" err="1">
                <a:solidFill>
                  <a:srgbClr val="FF0000"/>
                </a:solidFill>
                <a:latin typeface="Consolas" panose="020B0609020204030204" pitchFamily="49" charset="0"/>
              </a:rPr>
              <a:t>writer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compilation error</a:t>
            </a:r>
            <a:endParaRPr lang="en-US" sz="20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FileWriter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writer(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"out.txt"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ok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writer.write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73103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16F63B-1765-465C-BC67-AA6170417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1C7D1-6985-43F7-88F3-B38AFE68B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 declares, Derived defines/implements, Code uses Base</a:t>
            </a:r>
          </a:p>
          <a:p>
            <a:pPr lvl="1"/>
            <a:r>
              <a:rPr lang="en-US" dirty="0"/>
              <a:t>Usable methods accessible </a:t>
            </a:r>
            <a:br>
              <a:rPr lang="en-US" dirty="0"/>
            </a:br>
            <a:r>
              <a:rPr lang="en-US" dirty="0"/>
              <a:t>from base pointer/reference</a:t>
            </a:r>
          </a:p>
          <a:p>
            <a:pPr lvl="1"/>
            <a:r>
              <a:rPr lang="en-US" dirty="0"/>
              <a:t>Pointers guaranteed </a:t>
            </a:r>
            <a:br>
              <a:rPr lang="en-US" dirty="0"/>
            </a:br>
            <a:r>
              <a:rPr lang="en-US" dirty="0"/>
              <a:t>to point to derived </a:t>
            </a:r>
            <a:br>
              <a:rPr lang="en-US" dirty="0"/>
            </a:br>
            <a:r>
              <a:rPr lang="bg-BG" dirty="0"/>
              <a:t>(</a:t>
            </a:r>
            <a:r>
              <a:rPr lang="en-US" i="1" dirty="0"/>
              <a:t>can’t instantiate base</a:t>
            </a:r>
            <a:r>
              <a:rPr lang="bg-BG" dirty="0"/>
              <a:t>)</a:t>
            </a:r>
            <a:endParaRPr lang="en-US" dirty="0"/>
          </a:p>
          <a:p>
            <a:pPr lvl="1"/>
            <a:r>
              <a:rPr lang="en-US" dirty="0"/>
              <a:t>Guaranteed override access </a:t>
            </a:r>
            <a:br>
              <a:rPr lang="en-US" dirty="0"/>
            </a:br>
            <a:r>
              <a:rPr lang="en-US" dirty="0"/>
              <a:t>– derived must have override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46B7F-763B-4A7D-A9C6-EBC72B677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 and Polymorphism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4DFA764-DA8E-43D0-9905-EC40658A3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012" y="2020888"/>
            <a:ext cx="5087284" cy="101566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writeHello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Writer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writer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  writer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-&gt;write(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B294D88-25FF-4822-B389-65F1E6A5F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012" y="3036551"/>
            <a:ext cx="5087284" cy="7078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FileWriter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fileWriter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“out.txt"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writeHello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fileWriter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87D3200-C787-42CB-8AF0-5A9CF5BE5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012" y="3920000"/>
            <a:ext cx="5087284" cy="101566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writeHello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Writer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writer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writer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35DB28F-A87B-4020-BBD9-1E0813F5D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012" y="4935663"/>
            <a:ext cx="5087284" cy="7078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FileWriter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fileWriter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“out.txt"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writeHello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fileWriter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52468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5008400"/>
            <a:ext cx="10363200" cy="765200"/>
          </a:xfrm>
        </p:spPr>
        <p:txBody>
          <a:bodyPr/>
          <a:lstStyle/>
          <a:p>
            <a:r>
              <a:rPr lang="en-US" sz="5000" dirty="0"/>
              <a:t>Pure-Virtual Methods</a:t>
            </a:r>
            <a:endParaRPr lang="bg-BG" sz="5000" spc="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61905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16F63B-1765-465C-BC67-AA6170417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1C7D1-6985-43F7-88F3-B38AFE68B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Zoo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Organism</a:t>
            </a:r>
            <a:r>
              <a:rPr lang="en-US" dirty="0"/>
              <a:t>s </a:t>
            </a:r>
          </a:p>
          <a:p>
            <a:pPr lvl="1"/>
            <a:r>
              <a:rPr lang="en-US" dirty="0"/>
              <a:t>Can act (move, stop, …), have position, image (sequence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en-US" dirty="0"/>
              <a:t>s)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Code provided for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Cat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Mouse</a:t>
            </a:r>
          </a:p>
          <a:p>
            <a:pPr lvl="1"/>
            <a:r>
              <a:rPr lang="en-US" dirty="0"/>
              <a:t>Task: edit the code to initialize and animate objects of the above</a:t>
            </a:r>
          </a:p>
          <a:p>
            <a:r>
              <a:rPr lang="en-US" dirty="0"/>
              <a:t>Approach: Several classes have common methods</a:t>
            </a:r>
          </a:p>
          <a:p>
            <a:pPr lvl="1"/>
            <a:r>
              <a:rPr lang="en-US" dirty="0"/>
              <a:t>One or more methods behave differently per class</a:t>
            </a:r>
          </a:p>
          <a:p>
            <a:pPr lvl="1"/>
            <a:r>
              <a:rPr lang="en-US" dirty="0"/>
              <a:t>Make base abstract class with common members</a:t>
            </a:r>
          </a:p>
          <a:p>
            <a:pPr lvl="1"/>
            <a:r>
              <a:rPr lang="en-US" dirty="0"/>
              <a:t>Pure-virtual for the ones with unique implementations per class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46B7F-763B-4A7D-A9C6-EBC72B677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 Zoo</a:t>
            </a:r>
          </a:p>
        </p:txBody>
      </p:sp>
    </p:spTree>
    <p:extLst>
      <p:ext uri="{BB962C8B-B14F-4D97-AF65-F5344CB8AC3E}">
        <p14:creationId xmlns:p14="http://schemas.microsoft.com/office/powerpoint/2010/main" val="4162550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C9FC7-28BF-4582-8B62-1FC9C85DF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5133369"/>
            <a:ext cx="10363200" cy="640231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dirty="0"/>
              <a:t>OOP Interfaces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CF3FC-41DF-4980-8ECB-A949BE637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812" y="5754968"/>
            <a:ext cx="10363200" cy="506796"/>
          </a:xfrm>
        </p:spPr>
        <p:txBody>
          <a:bodyPr/>
          <a:lstStyle/>
          <a:p>
            <a:r>
              <a:rPr lang="en-US" sz="2800" dirty="0"/>
              <a:t>Declaring Functionality for Others to Implement</a:t>
            </a:r>
            <a:endParaRPr lang="bg-BG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97A2D-F0F2-434F-8653-8E590632B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012" y="1151457"/>
            <a:ext cx="3512798" cy="35127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8124BC-7B10-4E43-BD4A-3052811B7A71}"/>
              </a:ext>
            </a:extLst>
          </p:cNvPr>
          <p:cNvSpPr txBox="1"/>
          <p:nvPr/>
        </p:nvSpPr>
        <p:spPr>
          <a:xfrm>
            <a:off x="5398799" y="1169356"/>
            <a:ext cx="1846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INTERFACE?</a:t>
            </a:r>
            <a:endParaRPr lang="bg-BG" sz="2800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06431F-8945-4E53-A0DC-0BBDCDC2D0AA}"/>
              </a:ext>
            </a:extLst>
          </p:cNvPr>
          <p:cNvSpPr txBox="1"/>
          <p:nvPr/>
        </p:nvSpPr>
        <p:spPr>
          <a:xfrm>
            <a:off x="4395462" y="3757179"/>
            <a:ext cx="35578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YOU MEAN CLASS WITH ONLY</a:t>
            </a:r>
          </a:p>
          <a:p>
            <a:pPr algn="ctr"/>
            <a:r>
              <a:rPr lang="en-US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 PURE-VIRTUAL METHODS</a:t>
            </a:r>
            <a:endParaRPr lang="bg-BG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969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Inheritance</a:t>
            </a:r>
            <a:r>
              <a:rPr lang="bg-BG" dirty="0"/>
              <a:t> </a:t>
            </a:r>
            <a:r>
              <a:rPr lang="en-US" dirty="0"/>
              <a:t>&amp; Polymorphism in Memory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Pure-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virtual</a:t>
            </a:r>
            <a:r>
              <a:rPr lang="en-US" dirty="0"/>
              <a:t> Members &amp; Abstract classes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OOP Interfaces in C++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OOP Abstract Classes vs. OOP Interfaces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Multiple Inheritance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Runtime Type Checking –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dynamic_cast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71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E4E169-48F7-4B51-A36D-4FCFB6165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5DAD7-9B6E-40BB-83EE-A2C37870C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classes that only declare public methods</a:t>
            </a:r>
          </a:p>
          <a:p>
            <a:pPr lvl="1"/>
            <a:r>
              <a:rPr lang="en-US" dirty="0"/>
              <a:t>Don’t have implementation</a:t>
            </a:r>
          </a:p>
          <a:p>
            <a:pPr lvl="1"/>
            <a:r>
              <a:rPr lang="en-US" dirty="0"/>
              <a:t>Derived classes required to implement methods (or be abstract)</a:t>
            </a:r>
          </a:p>
          <a:p>
            <a:r>
              <a:rPr lang="en-US" dirty="0"/>
              <a:t>In C++ – pure-virtual classes – all methods are pure-virtual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7DAD1C-4FCD-415B-8D55-B84854DC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Interfaces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FB1A33A-34EF-4A80-82DE-D61F14094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3936298"/>
            <a:ext cx="5105400" cy="13234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Writer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virtual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write(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= 0;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680C76B-1DFC-42E2-99CD-1086BEBB9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3362" y="3936297"/>
            <a:ext cx="5105400" cy="13234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struct avoids typing public: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Writer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virtual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write(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= 0;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66865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D46032-BB13-4633-A8D8-F6F0A46FA4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B503C-4A57-4BBE-97E9-E8ABF515D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Derived classes with:</a:t>
            </a:r>
          </a:p>
          <a:p>
            <a:pPr lvl="1"/>
            <a:r>
              <a:rPr lang="en-US" dirty="0"/>
              <a:t>Common methods</a:t>
            </a:r>
          </a:p>
          <a:p>
            <a:pPr lvl="1"/>
            <a:r>
              <a:rPr lang="en-US" dirty="0"/>
              <a:t>No common base</a:t>
            </a:r>
          </a:p>
          <a:p>
            <a:r>
              <a:rPr lang="en-US" dirty="0"/>
              <a:t>Extract interface </a:t>
            </a:r>
          </a:p>
          <a:p>
            <a:pPr lvl="1"/>
            <a:r>
              <a:rPr lang="en-US" dirty="0"/>
              <a:t>Contains common methods </a:t>
            </a:r>
            <a:br>
              <a:rPr lang="en-US" dirty="0"/>
            </a:br>
            <a:r>
              <a:rPr lang="en-US" dirty="0"/>
              <a:t>as pure-virtual methods</a:t>
            </a:r>
          </a:p>
          <a:p>
            <a:pPr lvl="1"/>
            <a:r>
              <a:rPr lang="en-US" dirty="0"/>
              <a:t>Derived classes inherit it</a:t>
            </a:r>
            <a:br>
              <a:rPr lang="en-US" dirty="0"/>
            </a:br>
            <a:r>
              <a:rPr lang="en-US" dirty="0"/>
              <a:t>in addition to their base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E15654-DCF5-4D5E-BAE4-98B44066D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Interface – Common Usage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B6ABA6B-BE78-40D7-B15A-1B03F3DEA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6096" y="5077361"/>
            <a:ext cx="5404716" cy="13234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Spider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spider(...); </a:t>
            </a:r>
          </a:p>
          <a:p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Company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company(...);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spider.getInfo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company.getInfo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C8E8F12-86F7-4D7A-B635-1C332050C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6095" y="3753922"/>
            <a:ext cx="5404716" cy="13234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Company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HasInfo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getInfo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override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EAA1B5C-F9B7-44A1-9CE4-44C0B4DF1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6095" y="1105200"/>
            <a:ext cx="5404716" cy="101566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HasInfo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virtual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getInfo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bg-BG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8232F9C-BCB7-461C-B126-1C3ADF8FE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6095" y="2120863"/>
            <a:ext cx="5404716" cy="163121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Spider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Organism</a:t>
            </a:r>
          </a:p>
          <a:p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           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HasInfo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getInfo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override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552696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9F1F66-72A8-4C2D-8106-94353D582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9E4E4-7F1D-4954-A6ED-D8F1FBFAD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Company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Spider</a:t>
            </a:r>
            <a:r>
              <a:rPr lang="en-US" dirty="0"/>
              <a:t> are in different "trees"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Company</a:t>
            </a:r>
            <a:r>
              <a:rPr lang="en-US" dirty="0"/>
              <a:t> is a "root",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Spider</a:t>
            </a:r>
            <a:r>
              <a:rPr lang="en-US" dirty="0"/>
              <a:t> is "under"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Organism</a:t>
            </a:r>
            <a:r>
              <a:rPr lang="en-US" dirty="0"/>
              <a:t> "root"</a:t>
            </a:r>
          </a:p>
          <a:p>
            <a:pPr lvl="1"/>
            <a:r>
              <a:rPr lang="en-US" dirty="0"/>
              <a:t>Share members through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HasInfo</a:t>
            </a:r>
            <a:r>
              <a:rPr lang="en-US" dirty="0"/>
              <a:t> interface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OOP hierarchies are often described with diagrams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C4E98F-0DE5-4025-BC7A-EEDCEC306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Interface – Usage Diagram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B06B49A-7F07-48B1-88C7-3C4023657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00" y="3201445"/>
            <a:ext cx="1930684" cy="7078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HasInfo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getInfo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1800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4293FBD-E834-4EF8-B6BD-545D1AF4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3603" y="3207426"/>
            <a:ext cx="1533334" cy="7078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Organism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mutate()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EF82473-B26C-4091-B35C-B3881A17F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3914" y="4786538"/>
            <a:ext cx="1902138" cy="101566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Company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getInfo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makeMoney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C57219D-7E9B-4320-A9A0-3228E01ED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4827" y="4478762"/>
            <a:ext cx="1657446" cy="13234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Spider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getInfo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makeWeb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+mutate()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177C0D6-B83A-416D-B1FA-E5B3A2147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7648" y="4470130"/>
            <a:ext cx="2768526" cy="101566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Grass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+photosynthesize()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+mutate()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757E519-AC85-4E00-BF5F-1476F8E415B2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6683550" y="3915312"/>
            <a:ext cx="1066720" cy="563450"/>
          </a:xfrm>
          <a:prstGeom prst="straightConnector1">
            <a:avLst/>
          </a:prstGeom>
          <a:ln w="38100">
            <a:solidFill>
              <a:schemeClr val="accent3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5A1F086-B951-476B-9DDF-AA664D8A2C5F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H="1" flipV="1">
            <a:off x="7750270" y="3915312"/>
            <a:ext cx="1611641" cy="554818"/>
          </a:xfrm>
          <a:prstGeom prst="straightConnector1">
            <a:avLst/>
          </a:prstGeom>
          <a:ln w="38100">
            <a:solidFill>
              <a:schemeClr val="accent3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4A633C56-F50F-4CF4-B100-619E3F50D525}"/>
              </a:ext>
            </a:extLst>
          </p:cNvPr>
          <p:cNvCxnSpPr>
            <a:cxnSpLocks/>
            <a:stCxn id="8" idx="1"/>
            <a:endCxn id="5" idx="3"/>
          </p:cNvCxnSpPr>
          <p:nvPr/>
        </p:nvCxnSpPr>
        <p:spPr>
          <a:xfrm rot="10800000">
            <a:off x="2637185" y="3555388"/>
            <a:ext cx="3217643" cy="1585094"/>
          </a:xfrm>
          <a:prstGeom prst="curvedConnector3">
            <a:avLst>
              <a:gd name="adj1" fmla="val 30571"/>
            </a:avLst>
          </a:prstGeom>
          <a:ln w="38100">
            <a:solidFill>
              <a:schemeClr val="accent3">
                <a:lumMod val="20000"/>
                <a:lumOff val="8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2FC2F359-9FA5-4DC6-AE91-AACBAF1E5100}"/>
              </a:ext>
            </a:extLst>
          </p:cNvPr>
          <p:cNvCxnSpPr>
            <a:cxnSpLocks/>
            <a:stCxn id="7" idx="1"/>
            <a:endCxn id="5" idx="2"/>
          </p:cNvCxnSpPr>
          <p:nvPr/>
        </p:nvCxnSpPr>
        <p:spPr>
          <a:xfrm rot="10800000">
            <a:off x="1671842" y="3909332"/>
            <a:ext cx="1152072" cy="1385039"/>
          </a:xfrm>
          <a:prstGeom prst="curvedConnector2">
            <a:avLst/>
          </a:prstGeom>
          <a:ln w="38100">
            <a:solidFill>
              <a:schemeClr val="accent3">
                <a:lumMod val="20000"/>
                <a:lumOff val="8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47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5008400"/>
            <a:ext cx="10363200" cy="765200"/>
          </a:xfrm>
        </p:spPr>
        <p:txBody>
          <a:bodyPr/>
          <a:lstStyle/>
          <a:p>
            <a:r>
              <a:rPr lang="en-US" sz="5000" dirty="0"/>
              <a:t>OOP Interfaces Usage</a:t>
            </a:r>
            <a:endParaRPr lang="bg-BG" sz="5000" spc="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5312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C9FC7-28BF-4582-8B62-1FC9C85DF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5133369"/>
            <a:ext cx="10363200" cy="640231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dirty="0"/>
              <a:t>Multiple Inheritance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CF3FC-41DF-4980-8ECB-A949BE637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812" y="5754968"/>
            <a:ext cx="10363200" cy="506796"/>
          </a:xfrm>
        </p:spPr>
        <p:txBody>
          <a:bodyPr/>
          <a:lstStyle/>
          <a:p>
            <a:r>
              <a:rPr lang="en-US" sz="2800" dirty="0"/>
              <a:t>Inheriting from Multiple Base Classes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236989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119BEA-A983-45D9-A014-58691EDCB4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F8865-0E97-43BA-BEA1-FEF6B95D5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previous slides, we demonstrated multiple inheritance</a:t>
            </a:r>
          </a:p>
          <a:p>
            <a:pPr lvl="1"/>
            <a:r>
              <a:rPr lang="en-US" dirty="0"/>
              <a:t>But we used the "safe" way – interfaces</a:t>
            </a:r>
          </a:p>
          <a:p>
            <a:r>
              <a:rPr lang="en-US" dirty="0"/>
              <a:t>C++ allows a derived class to have multiple bases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class Derived : public Base1, public Base2, ...</a:t>
            </a:r>
          </a:p>
          <a:p>
            <a:r>
              <a:rPr lang="en-US" dirty="0"/>
              <a:t>Can cause member conflicts – if member names match</a:t>
            </a:r>
          </a:p>
          <a:p>
            <a:pPr lvl="1"/>
            <a:r>
              <a:rPr lang="en-US" dirty="0"/>
              <a:t>Internal code uses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Base1::member</a:t>
            </a:r>
            <a:r>
              <a:rPr lang="en-US" dirty="0"/>
              <a:t> vs.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Base2::member</a:t>
            </a:r>
          </a:p>
          <a:p>
            <a:pPr lvl="1"/>
            <a:r>
              <a:rPr lang="en-US" dirty="0"/>
              <a:t>External code can cast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(Base1*)</a:t>
            </a:r>
            <a:r>
              <a:rPr lang="en-US" dirty="0"/>
              <a:t> 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(Base2&amp;)</a:t>
            </a:r>
            <a:r>
              <a:rPr lang="en-US" dirty="0"/>
              <a:t>, etc.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69021C-A8D8-406E-B934-3380C3621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</a:t>
            </a:r>
          </a:p>
        </p:txBody>
      </p:sp>
    </p:spTree>
    <p:extLst>
      <p:ext uri="{BB962C8B-B14F-4D97-AF65-F5344CB8AC3E}">
        <p14:creationId xmlns:p14="http://schemas.microsoft.com/office/powerpoint/2010/main" val="2393769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2C95C7-9EC8-4460-9942-8989EDB9D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ED7AB8-404B-4825-B0D9-3E65FE880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 – Example</a:t>
            </a:r>
            <a:endParaRPr lang="bg-BG" dirty="0"/>
          </a:p>
        </p:txBody>
      </p:sp>
      <p:sp>
        <p:nvSpPr>
          <p:cNvPr id="5" name="Flowchart: Card 4">
            <a:extLst>
              <a:ext uri="{FF2B5EF4-FFF2-40B4-BE49-F238E27FC236}">
                <a16:creationId xmlns:a16="http://schemas.microsoft.com/office/drawing/2014/main" id="{3050B579-C899-46B7-92EA-F852183A3F04}"/>
              </a:ext>
            </a:extLst>
          </p:cNvPr>
          <p:cNvSpPr/>
          <p:nvPr/>
        </p:nvSpPr>
        <p:spPr>
          <a:xfrm>
            <a:off x="5939388" y="1452783"/>
            <a:ext cx="2811619" cy="1676848"/>
          </a:xfrm>
          <a:prstGeom prst="flowChartPunchedCard">
            <a:avLst/>
          </a:prstGeom>
          <a:solidFill>
            <a:srgbClr val="F3BE60">
              <a:alpha val="7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bg-BG" sz="2800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9DB0CB1E-7770-40F6-9970-B1A3E246C2B8}"/>
              </a:ext>
            </a:extLst>
          </p:cNvPr>
          <p:cNvSpPr/>
          <p:nvPr/>
        </p:nvSpPr>
        <p:spPr>
          <a:xfrm>
            <a:off x="6115242" y="1998968"/>
            <a:ext cx="2508808" cy="940880"/>
          </a:xfrm>
          <a:prstGeom prst="flowChartProcess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double weight</a:t>
            </a:r>
            <a:endParaRPr lang="bg-B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BE66FA-5687-409A-8858-FD747C14A3DD}"/>
              </a:ext>
            </a:extLst>
          </p:cNvPr>
          <p:cNvSpPr txBox="1"/>
          <p:nvPr/>
        </p:nvSpPr>
        <p:spPr>
          <a:xfrm>
            <a:off x="6399060" y="1485610"/>
            <a:ext cx="1941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Animal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41F33534-0D8C-4973-9B32-010E86AF9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467" y="1439373"/>
            <a:ext cx="5063508" cy="452431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Animal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movementSpeed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bg-BG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bg-B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Plant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hasSeeds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GMO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Animal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  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Plant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bg-BG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bg-BG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Flowchart: Card 20">
            <a:extLst>
              <a:ext uri="{FF2B5EF4-FFF2-40B4-BE49-F238E27FC236}">
                <a16:creationId xmlns:a16="http://schemas.microsoft.com/office/drawing/2014/main" id="{C2E9D3E4-8DBC-46DF-867E-EC39879EF97C}"/>
              </a:ext>
            </a:extLst>
          </p:cNvPr>
          <p:cNvSpPr/>
          <p:nvPr/>
        </p:nvSpPr>
        <p:spPr>
          <a:xfrm>
            <a:off x="9246243" y="1439373"/>
            <a:ext cx="2563169" cy="1676848"/>
          </a:xfrm>
          <a:prstGeom prst="flowChartPunchedCard">
            <a:avLst/>
          </a:prstGeom>
          <a:solidFill>
            <a:srgbClr val="F3BE60">
              <a:alpha val="7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bg-BG" sz="2800" dirty="0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EE01708E-62E8-4658-8454-2FCE4BDCD44B}"/>
              </a:ext>
            </a:extLst>
          </p:cNvPr>
          <p:cNvSpPr/>
          <p:nvPr/>
        </p:nvSpPr>
        <p:spPr>
          <a:xfrm>
            <a:off x="9320717" y="2015237"/>
            <a:ext cx="2371639" cy="940880"/>
          </a:xfrm>
          <a:prstGeom prst="flowChart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bool 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hasSeeds</a:t>
            </a:r>
            <a:endParaRPr lang="bg-B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D5FD96-CF0D-47E7-B03C-93CDA13CAB7D}"/>
              </a:ext>
            </a:extLst>
          </p:cNvPr>
          <p:cNvSpPr txBox="1"/>
          <p:nvPr/>
        </p:nvSpPr>
        <p:spPr>
          <a:xfrm>
            <a:off x="9715840" y="1506444"/>
            <a:ext cx="1941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Plant</a:t>
            </a:r>
          </a:p>
        </p:txBody>
      </p:sp>
      <p:sp>
        <p:nvSpPr>
          <p:cNvPr id="24" name="Flowchart: Card 23">
            <a:extLst>
              <a:ext uri="{FF2B5EF4-FFF2-40B4-BE49-F238E27FC236}">
                <a16:creationId xmlns:a16="http://schemas.microsoft.com/office/drawing/2014/main" id="{B6FACC93-9EAB-4FC4-B549-3645ECA55E06}"/>
              </a:ext>
            </a:extLst>
          </p:cNvPr>
          <p:cNvSpPr/>
          <p:nvPr/>
        </p:nvSpPr>
        <p:spPr>
          <a:xfrm>
            <a:off x="5939388" y="3270635"/>
            <a:ext cx="5909970" cy="2693053"/>
          </a:xfrm>
          <a:prstGeom prst="flowChartPunchedCard">
            <a:avLst/>
          </a:prstGeom>
          <a:solidFill>
            <a:srgbClr val="F3BE60">
              <a:alpha val="7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bg-BG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46D07D-C156-4418-979A-D76C7E11F870}"/>
              </a:ext>
            </a:extLst>
          </p:cNvPr>
          <p:cNvSpPr txBox="1"/>
          <p:nvPr/>
        </p:nvSpPr>
        <p:spPr>
          <a:xfrm>
            <a:off x="8340384" y="3429000"/>
            <a:ext cx="1941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GMO</a:t>
            </a:r>
          </a:p>
        </p:txBody>
      </p:sp>
      <p:sp>
        <p:nvSpPr>
          <p:cNvPr id="34" name="Flowchart: Card 33">
            <a:extLst>
              <a:ext uri="{FF2B5EF4-FFF2-40B4-BE49-F238E27FC236}">
                <a16:creationId xmlns:a16="http://schemas.microsoft.com/office/drawing/2014/main" id="{D6FFB311-0D84-490A-9B72-45F854F5B32F}"/>
              </a:ext>
            </a:extLst>
          </p:cNvPr>
          <p:cNvSpPr/>
          <p:nvPr/>
        </p:nvSpPr>
        <p:spPr>
          <a:xfrm>
            <a:off x="6172075" y="4031669"/>
            <a:ext cx="2583282" cy="1676848"/>
          </a:xfrm>
          <a:prstGeom prst="flowChartPunchedCard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bg-BG" sz="2800" dirty="0"/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DDF77FBA-8177-4063-A12E-84D19041AFA1}"/>
              </a:ext>
            </a:extLst>
          </p:cNvPr>
          <p:cNvSpPr/>
          <p:nvPr/>
        </p:nvSpPr>
        <p:spPr>
          <a:xfrm>
            <a:off x="6245227" y="4607533"/>
            <a:ext cx="2436674" cy="940880"/>
          </a:xfrm>
          <a:prstGeom prst="flowChartProcess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double weight</a:t>
            </a:r>
            <a:endParaRPr lang="bg-B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DA31E5-3806-44CD-9CB3-227C1BEB28FC}"/>
              </a:ext>
            </a:extLst>
          </p:cNvPr>
          <p:cNvSpPr txBox="1"/>
          <p:nvPr/>
        </p:nvSpPr>
        <p:spPr>
          <a:xfrm>
            <a:off x="6627549" y="4098740"/>
            <a:ext cx="194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Animal members</a:t>
            </a:r>
          </a:p>
        </p:txBody>
      </p:sp>
      <p:sp>
        <p:nvSpPr>
          <p:cNvPr id="37" name="Flowchart: Card 36">
            <a:extLst>
              <a:ext uri="{FF2B5EF4-FFF2-40B4-BE49-F238E27FC236}">
                <a16:creationId xmlns:a16="http://schemas.microsoft.com/office/drawing/2014/main" id="{3BEE3EBB-8E72-4428-A625-ECE1C30E04F2}"/>
              </a:ext>
            </a:extLst>
          </p:cNvPr>
          <p:cNvSpPr/>
          <p:nvPr/>
        </p:nvSpPr>
        <p:spPr>
          <a:xfrm>
            <a:off x="9081149" y="4038152"/>
            <a:ext cx="2563169" cy="1676848"/>
          </a:xfrm>
          <a:prstGeom prst="flowChartPunchedCard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bg-BG" sz="2800" dirty="0"/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784E114A-0A54-4F6E-952B-A07E0B6ECFFD}"/>
              </a:ext>
            </a:extLst>
          </p:cNvPr>
          <p:cNvSpPr/>
          <p:nvPr/>
        </p:nvSpPr>
        <p:spPr>
          <a:xfrm>
            <a:off x="9155623" y="4614016"/>
            <a:ext cx="2371639" cy="940880"/>
          </a:xfrm>
          <a:prstGeom prst="flowChart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bool 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hasSeeds</a:t>
            </a:r>
            <a:endParaRPr lang="bg-B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3E8938-7925-4122-A026-BA12F555CF03}"/>
              </a:ext>
            </a:extLst>
          </p:cNvPr>
          <p:cNvSpPr txBox="1"/>
          <p:nvPr/>
        </p:nvSpPr>
        <p:spPr>
          <a:xfrm>
            <a:off x="9550746" y="4105223"/>
            <a:ext cx="194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Plant Members</a:t>
            </a:r>
          </a:p>
        </p:txBody>
      </p:sp>
    </p:spTree>
    <p:extLst>
      <p:ext uri="{BB962C8B-B14F-4D97-AF65-F5344CB8AC3E}">
        <p14:creationId xmlns:p14="http://schemas.microsoft.com/office/powerpoint/2010/main" val="35735590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5008400"/>
            <a:ext cx="10363200" cy="765200"/>
          </a:xfrm>
        </p:spPr>
        <p:txBody>
          <a:bodyPr/>
          <a:lstStyle/>
          <a:p>
            <a:r>
              <a:rPr lang="en-US" sz="5000" dirty="0"/>
              <a:t>Multiple Inheritance</a:t>
            </a:r>
            <a:endParaRPr lang="bg-BG" sz="5000" spc="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73519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12FC69-6E40-4F6C-A395-16A9B1463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6D907-DC77-489C-889D-C7B12308B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C++ multiple inheritance come multiple pitfalls</a:t>
            </a:r>
          </a:p>
          <a:p>
            <a:pPr lvl="1"/>
            <a:r>
              <a:rPr lang="en-US" dirty="0"/>
              <a:t>Name conflicts, casting, base member calls, memory, ...</a:t>
            </a:r>
          </a:p>
          <a:p>
            <a:pPr lvl="1"/>
            <a:r>
              <a:rPr lang="en-US" i="1" dirty="0"/>
              <a:t>Interfaces are mostly immune to the above (except name conflicts)</a:t>
            </a:r>
          </a:p>
          <a:p>
            <a:r>
              <a:rPr lang="en-US" dirty="0"/>
              <a:t>The diamond problem – the root of most pitfalls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class Top;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class Left : Top; class Right : Top;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class Bottom : Left, Right;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Bottom</a:t>
            </a:r>
            <a:r>
              <a:rPr lang="en-US" dirty="0"/>
              <a:t> has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/>
              <a:t> copies of each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Top</a:t>
            </a:r>
            <a:r>
              <a:rPr lang="en-US" dirty="0"/>
              <a:t> member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dirty="0"/>
          </a:p>
          <a:p>
            <a:pPr lvl="1"/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01CE91-CC3F-4604-9702-2C5FD0897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 – Error Prone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403901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D7E909-E563-4C1A-8141-F28E9F965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F7C21D-5FE0-4FB9-97EC-A24317AC6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Diamond Problem</a:t>
            </a:r>
            <a:endParaRPr lang="bg-BG" dirty="0"/>
          </a:p>
        </p:txBody>
      </p:sp>
      <p:sp>
        <p:nvSpPr>
          <p:cNvPr id="36" name="Flowchart: Card 35">
            <a:extLst>
              <a:ext uri="{FF2B5EF4-FFF2-40B4-BE49-F238E27FC236}">
                <a16:creationId xmlns:a16="http://schemas.microsoft.com/office/drawing/2014/main" id="{20A9F930-F434-4E61-AF03-4D621EB9D2A8}"/>
              </a:ext>
            </a:extLst>
          </p:cNvPr>
          <p:cNvSpPr/>
          <p:nvPr/>
        </p:nvSpPr>
        <p:spPr>
          <a:xfrm>
            <a:off x="5402964" y="1379100"/>
            <a:ext cx="2597026" cy="2163697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dirty="0"/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55E13CD2-AE27-415C-9FD5-13AAAF6390DB}"/>
              </a:ext>
            </a:extLst>
          </p:cNvPr>
          <p:cNvSpPr/>
          <p:nvPr/>
        </p:nvSpPr>
        <p:spPr>
          <a:xfrm>
            <a:off x="5676590" y="2966396"/>
            <a:ext cx="2087874" cy="447457"/>
          </a:xfrm>
          <a:prstGeom prst="flowChartProcess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float speed</a:t>
            </a:r>
            <a:endParaRPr lang="bg-B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FD96C3-9E00-47CD-9FE0-408FAB3FDE3A}"/>
              </a:ext>
            </a:extLst>
          </p:cNvPr>
          <p:cNvSpPr txBox="1"/>
          <p:nvPr/>
        </p:nvSpPr>
        <p:spPr>
          <a:xfrm>
            <a:off x="5823718" y="1416698"/>
            <a:ext cx="2150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Animal : Organism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39" name="Flowchart: Card 14">
            <a:extLst>
              <a:ext uri="{FF2B5EF4-FFF2-40B4-BE49-F238E27FC236}">
                <a16:creationId xmlns:a16="http://schemas.microsoft.com/office/drawing/2014/main" id="{7FD3E454-EE90-4E68-90B6-0BBC60905003}"/>
              </a:ext>
            </a:extLst>
          </p:cNvPr>
          <p:cNvSpPr/>
          <p:nvPr/>
        </p:nvSpPr>
        <p:spPr>
          <a:xfrm>
            <a:off x="5332412" y="3672455"/>
            <a:ext cx="5570241" cy="2728345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918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918 h 10000"/>
              <a:gd name="connsiteX0" fmla="*/ 0 w 10000"/>
              <a:gd name="connsiteY0" fmla="*/ 1073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1073 h 10000"/>
              <a:gd name="connsiteX0" fmla="*/ 0 w 10035"/>
              <a:gd name="connsiteY0" fmla="*/ 1073 h 10000"/>
              <a:gd name="connsiteX1" fmla="*/ 2035 w 10035"/>
              <a:gd name="connsiteY1" fmla="*/ 0 h 10000"/>
              <a:gd name="connsiteX2" fmla="*/ 10035 w 10035"/>
              <a:gd name="connsiteY2" fmla="*/ 0 h 10000"/>
              <a:gd name="connsiteX3" fmla="*/ 10035 w 10035"/>
              <a:gd name="connsiteY3" fmla="*/ 10000 h 10000"/>
              <a:gd name="connsiteX4" fmla="*/ 35 w 10035"/>
              <a:gd name="connsiteY4" fmla="*/ 10000 h 10000"/>
              <a:gd name="connsiteX5" fmla="*/ 0 w 10035"/>
              <a:gd name="connsiteY5" fmla="*/ 1073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35" h="10000">
                <a:moveTo>
                  <a:pt x="0" y="1073"/>
                </a:moveTo>
                <a:lnTo>
                  <a:pt x="2035" y="0"/>
                </a:lnTo>
                <a:lnTo>
                  <a:pt x="10035" y="0"/>
                </a:lnTo>
                <a:lnTo>
                  <a:pt x="10035" y="10000"/>
                </a:lnTo>
                <a:lnTo>
                  <a:pt x="35" y="10000"/>
                </a:lnTo>
                <a:cubicBezTo>
                  <a:pt x="23" y="7024"/>
                  <a:pt x="12" y="4049"/>
                  <a:pt x="0" y="1073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bg-BG" sz="2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0297C33-1190-4CDB-85F0-18883941173C}"/>
              </a:ext>
            </a:extLst>
          </p:cNvPr>
          <p:cNvSpPr txBox="1"/>
          <p:nvPr/>
        </p:nvSpPr>
        <p:spPr>
          <a:xfrm>
            <a:off x="6586511" y="3695595"/>
            <a:ext cx="3609243" cy="462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GMO : Animal, Plant</a:t>
            </a:r>
          </a:p>
        </p:txBody>
      </p:sp>
      <p:sp>
        <p:nvSpPr>
          <p:cNvPr id="41" name="Flowchart: Card 40">
            <a:extLst>
              <a:ext uri="{FF2B5EF4-FFF2-40B4-BE49-F238E27FC236}">
                <a16:creationId xmlns:a16="http://schemas.microsoft.com/office/drawing/2014/main" id="{CE27F061-ACD0-4EDA-8FA3-DD8F9609F86E}"/>
              </a:ext>
            </a:extLst>
          </p:cNvPr>
          <p:cNvSpPr/>
          <p:nvPr/>
        </p:nvSpPr>
        <p:spPr>
          <a:xfrm>
            <a:off x="7006985" y="228600"/>
            <a:ext cx="2456179" cy="1025571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9A880C-32DD-4D9C-B875-C9CB3A9204FB}"/>
              </a:ext>
            </a:extLst>
          </p:cNvPr>
          <p:cNvSpPr txBox="1"/>
          <p:nvPr/>
        </p:nvSpPr>
        <p:spPr>
          <a:xfrm>
            <a:off x="7637562" y="266198"/>
            <a:ext cx="1941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Organism</a:t>
            </a:r>
          </a:p>
        </p:txBody>
      </p: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0F376D64-040C-493A-8438-A03197682A47}"/>
              </a:ext>
            </a:extLst>
          </p:cNvPr>
          <p:cNvSpPr/>
          <p:nvPr/>
        </p:nvSpPr>
        <p:spPr>
          <a:xfrm>
            <a:off x="7215774" y="733952"/>
            <a:ext cx="2087874" cy="447457"/>
          </a:xfrm>
          <a:prstGeom prst="flowChartProcess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float weight</a:t>
            </a:r>
            <a:endParaRPr lang="bg-BG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44" name="Flowchart: Card 43">
            <a:extLst>
              <a:ext uri="{FF2B5EF4-FFF2-40B4-BE49-F238E27FC236}">
                <a16:creationId xmlns:a16="http://schemas.microsoft.com/office/drawing/2014/main" id="{6F52E610-6F4C-4911-ABCF-265A5EE29375}"/>
              </a:ext>
            </a:extLst>
          </p:cNvPr>
          <p:cNvSpPr/>
          <p:nvPr/>
        </p:nvSpPr>
        <p:spPr>
          <a:xfrm>
            <a:off x="5477576" y="1853949"/>
            <a:ext cx="2456179" cy="1025571"/>
          </a:xfrm>
          <a:prstGeom prst="flowChartPunchedCard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1658ED3-86D2-408B-9A93-78CED090779F}"/>
              </a:ext>
            </a:extLst>
          </p:cNvPr>
          <p:cNvSpPr txBox="1"/>
          <p:nvPr/>
        </p:nvSpPr>
        <p:spPr>
          <a:xfrm>
            <a:off x="6108153" y="1891547"/>
            <a:ext cx="1941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Organism</a:t>
            </a:r>
          </a:p>
        </p:txBody>
      </p: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57076D2F-A870-40DC-B986-4427E4D2FEB9}"/>
              </a:ext>
            </a:extLst>
          </p:cNvPr>
          <p:cNvSpPr/>
          <p:nvPr/>
        </p:nvSpPr>
        <p:spPr>
          <a:xfrm>
            <a:off x="5658718" y="2346512"/>
            <a:ext cx="2087874" cy="447457"/>
          </a:xfrm>
          <a:prstGeom prst="flowChartProcess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float weight</a:t>
            </a:r>
            <a:endParaRPr lang="bg-BG" sz="200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47" name="Flowchart: Card 46">
            <a:extLst>
              <a:ext uri="{FF2B5EF4-FFF2-40B4-BE49-F238E27FC236}">
                <a16:creationId xmlns:a16="http://schemas.microsoft.com/office/drawing/2014/main" id="{0844B737-13E6-4A3B-9C45-26BF20DD6430}"/>
              </a:ext>
            </a:extLst>
          </p:cNvPr>
          <p:cNvSpPr/>
          <p:nvPr/>
        </p:nvSpPr>
        <p:spPr>
          <a:xfrm>
            <a:off x="8235075" y="1371600"/>
            <a:ext cx="2597026" cy="2163697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6237747-E92C-48A0-82BA-81F22ACE7620}"/>
              </a:ext>
            </a:extLst>
          </p:cNvPr>
          <p:cNvSpPr txBox="1"/>
          <p:nvPr/>
        </p:nvSpPr>
        <p:spPr>
          <a:xfrm>
            <a:off x="8679902" y="1409198"/>
            <a:ext cx="2126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Plant : Organism</a:t>
            </a:r>
          </a:p>
        </p:txBody>
      </p:sp>
      <p:sp>
        <p:nvSpPr>
          <p:cNvPr id="49" name="Flowchart: Card 48">
            <a:extLst>
              <a:ext uri="{FF2B5EF4-FFF2-40B4-BE49-F238E27FC236}">
                <a16:creationId xmlns:a16="http://schemas.microsoft.com/office/drawing/2014/main" id="{056F56C6-BEC3-41DB-8233-E215957FDA7A}"/>
              </a:ext>
            </a:extLst>
          </p:cNvPr>
          <p:cNvSpPr/>
          <p:nvPr/>
        </p:nvSpPr>
        <p:spPr>
          <a:xfrm>
            <a:off x="8309687" y="1846449"/>
            <a:ext cx="2456179" cy="1025571"/>
          </a:xfrm>
          <a:prstGeom prst="flowChartPunchedCard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92BB3E1-97A4-4DD1-8A99-EEA79C10E6AB}"/>
              </a:ext>
            </a:extLst>
          </p:cNvPr>
          <p:cNvSpPr txBox="1"/>
          <p:nvPr/>
        </p:nvSpPr>
        <p:spPr>
          <a:xfrm>
            <a:off x="8940264" y="1884047"/>
            <a:ext cx="1941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Organism</a:t>
            </a: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32AB4A29-7C14-437E-A899-6B5B25F59F17}"/>
              </a:ext>
            </a:extLst>
          </p:cNvPr>
          <p:cNvSpPr/>
          <p:nvPr/>
        </p:nvSpPr>
        <p:spPr>
          <a:xfrm>
            <a:off x="8490829" y="2339012"/>
            <a:ext cx="2087874" cy="447457"/>
          </a:xfrm>
          <a:prstGeom prst="flowChartProcess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float weight</a:t>
            </a:r>
            <a:endParaRPr lang="bg-BG" sz="200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52" name="Flowchart: Process 51">
            <a:extLst>
              <a:ext uri="{FF2B5EF4-FFF2-40B4-BE49-F238E27FC236}">
                <a16:creationId xmlns:a16="http://schemas.microsoft.com/office/drawing/2014/main" id="{E66A800B-F624-4C9D-9D1F-F5F3CB4081F0}"/>
              </a:ext>
            </a:extLst>
          </p:cNvPr>
          <p:cNvSpPr/>
          <p:nvPr/>
        </p:nvSpPr>
        <p:spPr>
          <a:xfrm>
            <a:off x="8489241" y="3021159"/>
            <a:ext cx="2082431" cy="440550"/>
          </a:xfrm>
          <a:prstGeom prst="flowChart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bool </a:t>
            </a:r>
            <a:r>
              <a:rPr lang="en-US" sz="20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hasSeeds</a:t>
            </a:r>
          </a:p>
        </p:txBody>
      </p:sp>
      <p:sp>
        <p:nvSpPr>
          <p:cNvPr id="53" name="Flowchart: Card 52">
            <a:extLst>
              <a:ext uri="{FF2B5EF4-FFF2-40B4-BE49-F238E27FC236}">
                <a16:creationId xmlns:a16="http://schemas.microsoft.com/office/drawing/2014/main" id="{63CC8BE3-9CED-43E5-90E1-61808BB5789D}"/>
              </a:ext>
            </a:extLst>
          </p:cNvPr>
          <p:cNvSpPr/>
          <p:nvPr/>
        </p:nvSpPr>
        <p:spPr>
          <a:xfrm>
            <a:off x="5402964" y="4132217"/>
            <a:ext cx="2597026" cy="2163697"/>
          </a:xfrm>
          <a:prstGeom prst="flowChartPunchedCard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dirty="0"/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DAD637B4-0E45-40EA-872B-A90DA48200A7}"/>
              </a:ext>
            </a:extLst>
          </p:cNvPr>
          <p:cNvSpPr/>
          <p:nvPr/>
        </p:nvSpPr>
        <p:spPr>
          <a:xfrm>
            <a:off x="5676590" y="5719513"/>
            <a:ext cx="2087874" cy="447457"/>
          </a:xfrm>
          <a:prstGeom prst="flowChartProcess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float speed</a:t>
            </a:r>
            <a:endParaRPr lang="bg-BG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4C5BEC3-4A18-41A0-8E29-00087D1D5E05}"/>
              </a:ext>
            </a:extLst>
          </p:cNvPr>
          <p:cNvSpPr txBox="1"/>
          <p:nvPr/>
        </p:nvSpPr>
        <p:spPr>
          <a:xfrm>
            <a:off x="6033541" y="4169815"/>
            <a:ext cx="1941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Animal</a:t>
            </a:r>
          </a:p>
        </p:txBody>
      </p:sp>
      <p:sp>
        <p:nvSpPr>
          <p:cNvPr id="56" name="Flowchart: Card 55">
            <a:extLst>
              <a:ext uri="{FF2B5EF4-FFF2-40B4-BE49-F238E27FC236}">
                <a16:creationId xmlns:a16="http://schemas.microsoft.com/office/drawing/2014/main" id="{6614D6EA-0CA8-498C-A600-E31C877C8DD9}"/>
              </a:ext>
            </a:extLst>
          </p:cNvPr>
          <p:cNvSpPr/>
          <p:nvPr/>
        </p:nvSpPr>
        <p:spPr>
          <a:xfrm>
            <a:off x="5477576" y="4607066"/>
            <a:ext cx="2456179" cy="1025571"/>
          </a:xfrm>
          <a:prstGeom prst="flowChartPunchedCard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EE6D4A0-8369-47D9-B5D8-B1C2B73E1DE2}"/>
              </a:ext>
            </a:extLst>
          </p:cNvPr>
          <p:cNvSpPr txBox="1"/>
          <p:nvPr/>
        </p:nvSpPr>
        <p:spPr>
          <a:xfrm>
            <a:off x="6108153" y="4644664"/>
            <a:ext cx="1941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Organism</a:t>
            </a:r>
          </a:p>
        </p:txBody>
      </p:sp>
      <p:sp>
        <p:nvSpPr>
          <p:cNvPr id="58" name="Flowchart: Process 57">
            <a:extLst>
              <a:ext uri="{FF2B5EF4-FFF2-40B4-BE49-F238E27FC236}">
                <a16:creationId xmlns:a16="http://schemas.microsoft.com/office/drawing/2014/main" id="{D071B90A-994B-4F95-A4CB-950E3C55B373}"/>
              </a:ext>
            </a:extLst>
          </p:cNvPr>
          <p:cNvSpPr/>
          <p:nvPr/>
        </p:nvSpPr>
        <p:spPr>
          <a:xfrm>
            <a:off x="5658718" y="5099629"/>
            <a:ext cx="2087874" cy="447457"/>
          </a:xfrm>
          <a:prstGeom prst="flowChartProcess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float weight</a:t>
            </a:r>
            <a:endParaRPr lang="bg-BG" sz="200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59" name="Flowchart: Card 58">
            <a:extLst>
              <a:ext uri="{FF2B5EF4-FFF2-40B4-BE49-F238E27FC236}">
                <a16:creationId xmlns:a16="http://schemas.microsoft.com/office/drawing/2014/main" id="{2FF65426-399D-4B43-97EA-38D10BE7462A}"/>
              </a:ext>
            </a:extLst>
          </p:cNvPr>
          <p:cNvSpPr/>
          <p:nvPr/>
        </p:nvSpPr>
        <p:spPr>
          <a:xfrm>
            <a:off x="8235075" y="4124717"/>
            <a:ext cx="2597026" cy="2163697"/>
          </a:xfrm>
          <a:prstGeom prst="flowChartPunchedCard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9913D07-BF4A-4399-9766-70F322A3F6EA}"/>
              </a:ext>
            </a:extLst>
          </p:cNvPr>
          <p:cNvSpPr txBox="1"/>
          <p:nvPr/>
        </p:nvSpPr>
        <p:spPr>
          <a:xfrm>
            <a:off x="8865652" y="4162315"/>
            <a:ext cx="1941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Plant</a:t>
            </a:r>
          </a:p>
        </p:txBody>
      </p:sp>
      <p:sp>
        <p:nvSpPr>
          <p:cNvPr id="61" name="Flowchart: Card 60">
            <a:extLst>
              <a:ext uri="{FF2B5EF4-FFF2-40B4-BE49-F238E27FC236}">
                <a16:creationId xmlns:a16="http://schemas.microsoft.com/office/drawing/2014/main" id="{6C905791-CEB5-4929-ACBB-18EB88AB4D8B}"/>
              </a:ext>
            </a:extLst>
          </p:cNvPr>
          <p:cNvSpPr/>
          <p:nvPr/>
        </p:nvSpPr>
        <p:spPr>
          <a:xfrm>
            <a:off x="8309687" y="4599566"/>
            <a:ext cx="2456179" cy="1025571"/>
          </a:xfrm>
          <a:prstGeom prst="flowChartPunchedCard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86DBE94-5843-4C85-B33E-566B120E7F56}"/>
              </a:ext>
            </a:extLst>
          </p:cNvPr>
          <p:cNvSpPr txBox="1"/>
          <p:nvPr/>
        </p:nvSpPr>
        <p:spPr>
          <a:xfrm>
            <a:off x="8940264" y="4637164"/>
            <a:ext cx="1941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Organism</a:t>
            </a:r>
          </a:p>
        </p:txBody>
      </p:sp>
      <p:sp>
        <p:nvSpPr>
          <p:cNvPr id="63" name="Flowchart: Process 62">
            <a:extLst>
              <a:ext uri="{FF2B5EF4-FFF2-40B4-BE49-F238E27FC236}">
                <a16:creationId xmlns:a16="http://schemas.microsoft.com/office/drawing/2014/main" id="{176B6582-BEBA-4356-A7E2-915F9CBCDF6A}"/>
              </a:ext>
            </a:extLst>
          </p:cNvPr>
          <p:cNvSpPr/>
          <p:nvPr/>
        </p:nvSpPr>
        <p:spPr>
          <a:xfrm>
            <a:off x="8490829" y="5092129"/>
            <a:ext cx="2087874" cy="447457"/>
          </a:xfrm>
          <a:prstGeom prst="flowChartProcess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float weight</a:t>
            </a:r>
            <a:endParaRPr lang="bg-BG" sz="200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64" name="Flowchart: Process 63">
            <a:extLst>
              <a:ext uri="{FF2B5EF4-FFF2-40B4-BE49-F238E27FC236}">
                <a16:creationId xmlns:a16="http://schemas.microsoft.com/office/drawing/2014/main" id="{4316DC26-D567-4C8F-9517-F7E34F51106E}"/>
              </a:ext>
            </a:extLst>
          </p:cNvPr>
          <p:cNvSpPr/>
          <p:nvPr/>
        </p:nvSpPr>
        <p:spPr>
          <a:xfrm>
            <a:off x="8489241" y="5774276"/>
            <a:ext cx="2082431" cy="440550"/>
          </a:xfrm>
          <a:prstGeom prst="flowChart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bool </a:t>
            </a:r>
            <a:r>
              <a:rPr lang="en-US" sz="2000" i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hasSeeds</a:t>
            </a:r>
          </a:p>
        </p:txBody>
      </p:sp>
      <p:sp>
        <p:nvSpPr>
          <p:cNvPr id="65" name="Rectangle 3">
            <a:extLst>
              <a:ext uri="{FF2B5EF4-FFF2-40B4-BE49-F238E27FC236}">
                <a16:creationId xmlns:a16="http://schemas.microsoft.com/office/drawing/2014/main" id="{81B14FBC-C886-4244-9FCA-B55B49D76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467" y="1151121"/>
            <a:ext cx="4732516" cy="526297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Organism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weight;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Animal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Organism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movementSpeed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bg-BG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bg-B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Plant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Organism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hasSeeds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GMO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Animal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Plant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bg-BG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83306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1" y="1905000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cpp-softuni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931496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3B2233-7FAE-41A9-AA70-6CFB2BC5D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C86AC-A60C-41BD-B69B-0903F074C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Inheritance – "override" instead of copy same members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class Top;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class Left : virtual Top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class Right : virtual Top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class Bottom : Left, Right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Bottom</a:t>
            </a:r>
            <a:r>
              <a:rPr lang="en-US" dirty="0"/>
              <a:t> gets single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Top</a:t>
            </a:r>
            <a:r>
              <a:rPr lang="en-US" dirty="0"/>
              <a:t>, that both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Left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Right</a:t>
            </a:r>
            <a:r>
              <a:rPr lang="en-US" dirty="0"/>
              <a:t> point to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68747E-DC89-45BD-A544-EAD254D1F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Virtual Inheritance – Solving the Diamond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EBAEF4F-955F-4025-B9B6-645A5C223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5181600"/>
            <a:ext cx="6705600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Animal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Organism</a:t>
            </a:r>
            <a:endParaRPr lang="bg-BG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E0CCF56-3C7A-44B7-86E1-3B825AF14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376" y="5643265"/>
            <a:ext cx="6705600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Plant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Organism</a:t>
            </a:r>
            <a:endParaRPr lang="bg-BG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1FFDB3C-905C-438A-A764-00875BE88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9987" y="5227766"/>
            <a:ext cx="4419600" cy="83099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GMO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Animal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  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Plant</a:t>
            </a:r>
            <a:endParaRPr lang="bg-BG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6038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F4B7B2-5391-426B-99C9-02E2879F4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03E5FE-8BD0-4208-B8E5-7706A5A6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the Diamond – Diagram</a:t>
            </a:r>
            <a:endParaRPr lang="bg-BG" dirty="0"/>
          </a:p>
        </p:txBody>
      </p:sp>
      <p:sp>
        <p:nvSpPr>
          <p:cNvPr id="5" name="Flowchart: Card 4">
            <a:extLst>
              <a:ext uri="{FF2B5EF4-FFF2-40B4-BE49-F238E27FC236}">
                <a16:creationId xmlns:a16="http://schemas.microsoft.com/office/drawing/2014/main" id="{E83D3BE8-167B-4AF5-B660-ECB9251C7DB9}"/>
              </a:ext>
            </a:extLst>
          </p:cNvPr>
          <p:cNvSpPr/>
          <p:nvPr/>
        </p:nvSpPr>
        <p:spPr>
          <a:xfrm>
            <a:off x="531820" y="3602821"/>
            <a:ext cx="2597026" cy="2586852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187E6058-BBE8-4C5D-A85F-FF2AF02AD9B2}"/>
              </a:ext>
            </a:extLst>
          </p:cNvPr>
          <p:cNvSpPr/>
          <p:nvPr/>
        </p:nvSpPr>
        <p:spPr>
          <a:xfrm>
            <a:off x="787574" y="5641052"/>
            <a:ext cx="2087874" cy="447457"/>
          </a:xfrm>
          <a:prstGeom prst="flowChartProcess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float speed</a:t>
            </a:r>
            <a:endParaRPr lang="bg-B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051255-7599-4FDD-A06F-EC7B278E3DAA}"/>
              </a:ext>
            </a:extLst>
          </p:cNvPr>
          <p:cNvSpPr txBox="1"/>
          <p:nvPr/>
        </p:nvSpPr>
        <p:spPr>
          <a:xfrm>
            <a:off x="871846" y="3642009"/>
            <a:ext cx="2697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Animal : virtual Organism</a:t>
            </a:r>
          </a:p>
        </p:txBody>
      </p:sp>
      <p:sp>
        <p:nvSpPr>
          <p:cNvPr id="8" name="Flowchart: Card 14">
            <a:extLst>
              <a:ext uri="{FF2B5EF4-FFF2-40B4-BE49-F238E27FC236}">
                <a16:creationId xmlns:a16="http://schemas.microsoft.com/office/drawing/2014/main" id="{76DBBEF1-8B19-41AD-86B5-1F91C5ECE342}"/>
              </a:ext>
            </a:extLst>
          </p:cNvPr>
          <p:cNvSpPr/>
          <p:nvPr/>
        </p:nvSpPr>
        <p:spPr>
          <a:xfrm>
            <a:off x="6259051" y="2912041"/>
            <a:ext cx="5570241" cy="3249241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918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918 h 10000"/>
              <a:gd name="connsiteX0" fmla="*/ 0 w 10000"/>
              <a:gd name="connsiteY0" fmla="*/ 1073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1073 h 10000"/>
              <a:gd name="connsiteX0" fmla="*/ 0 w 10035"/>
              <a:gd name="connsiteY0" fmla="*/ 1073 h 10000"/>
              <a:gd name="connsiteX1" fmla="*/ 2035 w 10035"/>
              <a:gd name="connsiteY1" fmla="*/ 0 h 10000"/>
              <a:gd name="connsiteX2" fmla="*/ 10035 w 10035"/>
              <a:gd name="connsiteY2" fmla="*/ 0 h 10000"/>
              <a:gd name="connsiteX3" fmla="*/ 10035 w 10035"/>
              <a:gd name="connsiteY3" fmla="*/ 10000 h 10000"/>
              <a:gd name="connsiteX4" fmla="*/ 35 w 10035"/>
              <a:gd name="connsiteY4" fmla="*/ 10000 h 10000"/>
              <a:gd name="connsiteX5" fmla="*/ 0 w 10035"/>
              <a:gd name="connsiteY5" fmla="*/ 1073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35" h="10000">
                <a:moveTo>
                  <a:pt x="0" y="1073"/>
                </a:moveTo>
                <a:lnTo>
                  <a:pt x="2035" y="0"/>
                </a:lnTo>
                <a:lnTo>
                  <a:pt x="10035" y="0"/>
                </a:lnTo>
                <a:lnTo>
                  <a:pt x="10035" y="10000"/>
                </a:lnTo>
                <a:lnTo>
                  <a:pt x="35" y="10000"/>
                </a:lnTo>
                <a:cubicBezTo>
                  <a:pt x="23" y="7024"/>
                  <a:pt x="12" y="4049"/>
                  <a:pt x="0" y="1073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bg-BG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E27281-42CF-4FF1-B109-149452D6440F}"/>
              </a:ext>
            </a:extLst>
          </p:cNvPr>
          <p:cNvSpPr txBox="1"/>
          <p:nvPr/>
        </p:nvSpPr>
        <p:spPr>
          <a:xfrm>
            <a:off x="7513150" y="2935181"/>
            <a:ext cx="3609243" cy="462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GMO : Animal, Plant</a:t>
            </a:r>
          </a:p>
        </p:txBody>
      </p:sp>
      <p:sp>
        <p:nvSpPr>
          <p:cNvPr id="10" name="Flowchart: Card 9">
            <a:extLst>
              <a:ext uri="{FF2B5EF4-FFF2-40B4-BE49-F238E27FC236}">
                <a16:creationId xmlns:a16="http://schemas.microsoft.com/office/drawing/2014/main" id="{BCC26B97-F006-4352-A2FC-ADA89DCBBFA1}"/>
              </a:ext>
            </a:extLst>
          </p:cNvPr>
          <p:cNvSpPr/>
          <p:nvPr/>
        </p:nvSpPr>
        <p:spPr>
          <a:xfrm>
            <a:off x="606432" y="4077669"/>
            <a:ext cx="2456179" cy="1025571"/>
          </a:xfrm>
          <a:prstGeom prst="flowChartPunchedCard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843B6C-3A4B-4C41-A4D0-D1E95F6F4654}"/>
              </a:ext>
            </a:extLst>
          </p:cNvPr>
          <p:cNvSpPr txBox="1"/>
          <p:nvPr/>
        </p:nvSpPr>
        <p:spPr>
          <a:xfrm>
            <a:off x="1237009" y="4115267"/>
            <a:ext cx="1941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Organism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F04B238F-5240-4821-BA39-E9034875EE36}"/>
              </a:ext>
            </a:extLst>
          </p:cNvPr>
          <p:cNvSpPr/>
          <p:nvPr/>
        </p:nvSpPr>
        <p:spPr>
          <a:xfrm>
            <a:off x="787574" y="4570232"/>
            <a:ext cx="2087874" cy="447457"/>
          </a:xfrm>
          <a:prstGeom prst="flowChartProcess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float weight</a:t>
            </a:r>
            <a:endParaRPr lang="bg-BG" sz="200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BD26C3-47C8-4226-80A1-4847276A1F80}"/>
              </a:ext>
            </a:extLst>
          </p:cNvPr>
          <p:cNvSpPr/>
          <p:nvPr/>
        </p:nvSpPr>
        <p:spPr>
          <a:xfrm>
            <a:off x="775949" y="5174767"/>
            <a:ext cx="2087874" cy="3906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vtable</a:t>
            </a:r>
            <a:r>
              <a:rPr lang="en-US" sz="2000" dirty="0"/>
              <a:t> * organism</a:t>
            </a:r>
            <a:endParaRPr lang="bg-BG" sz="2000" dirty="0"/>
          </a:p>
        </p:txBody>
      </p:sp>
      <p:sp>
        <p:nvSpPr>
          <p:cNvPr id="14" name="Flowchart: Card 13">
            <a:extLst>
              <a:ext uri="{FF2B5EF4-FFF2-40B4-BE49-F238E27FC236}">
                <a16:creationId xmlns:a16="http://schemas.microsoft.com/office/drawing/2014/main" id="{FAF44B45-9770-414B-B85D-92CBC15F2E9C}"/>
              </a:ext>
            </a:extLst>
          </p:cNvPr>
          <p:cNvSpPr/>
          <p:nvPr/>
        </p:nvSpPr>
        <p:spPr>
          <a:xfrm>
            <a:off x="3399094" y="3609272"/>
            <a:ext cx="2597026" cy="2580401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DCBBA1-35AA-461C-81EC-E9A633F76F62}"/>
              </a:ext>
            </a:extLst>
          </p:cNvPr>
          <p:cNvSpPr txBox="1"/>
          <p:nvPr/>
        </p:nvSpPr>
        <p:spPr>
          <a:xfrm>
            <a:off x="3839851" y="3619697"/>
            <a:ext cx="2263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defRPr>
            </a:lvl1pPr>
          </a:lstStyle>
          <a:p>
            <a:r>
              <a:rPr lang="en-US" dirty="0"/>
              <a:t>Plant : virtual Organism</a:t>
            </a:r>
          </a:p>
        </p:txBody>
      </p:sp>
      <p:sp>
        <p:nvSpPr>
          <p:cNvPr id="16" name="Flowchart: Card 15">
            <a:extLst>
              <a:ext uri="{FF2B5EF4-FFF2-40B4-BE49-F238E27FC236}">
                <a16:creationId xmlns:a16="http://schemas.microsoft.com/office/drawing/2014/main" id="{1FA10A54-EE2E-47D8-8487-CF3C945A732A}"/>
              </a:ext>
            </a:extLst>
          </p:cNvPr>
          <p:cNvSpPr/>
          <p:nvPr/>
        </p:nvSpPr>
        <p:spPr>
          <a:xfrm>
            <a:off x="3473706" y="4084121"/>
            <a:ext cx="2456179" cy="1025571"/>
          </a:xfrm>
          <a:prstGeom prst="flowChartPunchedCard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856BA0-2346-4414-852B-F34262CF4E31}"/>
              </a:ext>
            </a:extLst>
          </p:cNvPr>
          <p:cNvSpPr txBox="1"/>
          <p:nvPr/>
        </p:nvSpPr>
        <p:spPr>
          <a:xfrm>
            <a:off x="4104283" y="4121719"/>
            <a:ext cx="1941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Organism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94AAF79D-7697-4EF1-9D25-DEF2FB5A2889}"/>
              </a:ext>
            </a:extLst>
          </p:cNvPr>
          <p:cNvSpPr/>
          <p:nvPr/>
        </p:nvSpPr>
        <p:spPr>
          <a:xfrm>
            <a:off x="3654848" y="4576684"/>
            <a:ext cx="2087874" cy="447457"/>
          </a:xfrm>
          <a:prstGeom prst="flowChartProcess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float weight</a:t>
            </a:r>
            <a:endParaRPr lang="bg-BG" sz="200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F4D59D0-C4A4-4A7F-92DD-7D2E41D325B5}"/>
              </a:ext>
            </a:extLst>
          </p:cNvPr>
          <p:cNvSpPr/>
          <p:nvPr/>
        </p:nvSpPr>
        <p:spPr>
          <a:xfrm>
            <a:off x="3643223" y="5181219"/>
            <a:ext cx="2087874" cy="3906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vtable</a:t>
            </a:r>
            <a:r>
              <a:rPr lang="en-US" sz="2000" dirty="0"/>
              <a:t> * organism</a:t>
            </a:r>
            <a:endParaRPr lang="bg-BG" sz="2000" dirty="0"/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1649FCB5-B13F-4E47-A3A2-6CA14008913F}"/>
              </a:ext>
            </a:extLst>
          </p:cNvPr>
          <p:cNvSpPr/>
          <p:nvPr/>
        </p:nvSpPr>
        <p:spPr>
          <a:xfrm>
            <a:off x="3638913" y="5641052"/>
            <a:ext cx="2082431" cy="440550"/>
          </a:xfrm>
          <a:prstGeom prst="flowChart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bool </a:t>
            </a:r>
            <a:r>
              <a:rPr lang="en-US" sz="20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hasSeeds</a:t>
            </a:r>
          </a:p>
        </p:txBody>
      </p:sp>
      <p:sp>
        <p:nvSpPr>
          <p:cNvPr id="21" name="Flowchart: Card 20">
            <a:extLst>
              <a:ext uri="{FF2B5EF4-FFF2-40B4-BE49-F238E27FC236}">
                <a16:creationId xmlns:a16="http://schemas.microsoft.com/office/drawing/2014/main" id="{D6322EFA-70A5-4855-9ACB-06AC462793D4}"/>
              </a:ext>
            </a:extLst>
          </p:cNvPr>
          <p:cNvSpPr/>
          <p:nvPr/>
        </p:nvSpPr>
        <p:spPr>
          <a:xfrm>
            <a:off x="6537645" y="3429000"/>
            <a:ext cx="5028767" cy="1025571"/>
          </a:xfrm>
          <a:prstGeom prst="flowChartPunchedCard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C22A0D-0AEF-4E43-9420-A4446EBDB580}"/>
              </a:ext>
            </a:extLst>
          </p:cNvPr>
          <p:cNvSpPr txBox="1"/>
          <p:nvPr/>
        </p:nvSpPr>
        <p:spPr>
          <a:xfrm>
            <a:off x="8434333" y="3466598"/>
            <a:ext cx="1941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Organism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B73D723C-56CD-4FCA-86D0-1727ECEA0C0E}"/>
              </a:ext>
            </a:extLst>
          </p:cNvPr>
          <p:cNvSpPr/>
          <p:nvPr/>
        </p:nvSpPr>
        <p:spPr>
          <a:xfrm>
            <a:off x="7984898" y="3921563"/>
            <a:ext cx="2087874" cy="447457"/>
          </a:xfrm>
          <a:prstGeom prst="flowChartProcess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float weight</a:t>
            </a:r>
            <a:endParaRPr lang="bg-BG" sz="200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24" name="Flowchart: Card 23">
            <a:extLst>
              <a:ext uri="{FF2B5EF4-FFF2-40B4-BE49-F238E27FC236}">
                <a16:creationId xmlns:a16="http://schemas.microsoft.com/office/drawing/2014/main" id="{87129C24-E750-4897-BCCE-A22613BF4CFE}"/>
              </a:ext>
            </a:extLst>
          </p:cNvPr>
          <p:cNvSpPr/>
          <p:nvPr/>
        </p:nvSpPr>
        <p:spPr>
          <a:xfrm>
            <a:off x="6309351" y="4683792"/>
            <a:ext cx="2597026" cy="1413794"/>
          </a:xfrm>
          <a:prstGeom prst="flowChartPunchedCard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dirty="0"/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11B8A4A3-DB91-43B6-A99E-2E8474DF3763}"/>
              </a:ext>
            </a:extLst>
          </p:cNvPr>
          <p:cNvSpPr/>
          <p:nvPr/>
        </p:nvSpPr>
        <p:spPr>
          <a:xfrm>
            <a:off x="6643880" y="5573271"/>
            <a:ext cx="2087874" cy="447457"/>
          </a:xfrm>
          <a:prstGeom prst="flowChartProcess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float speed</a:t>
            </a:r>
            <a:endParaRPr lang="bg-B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02CB44-4687-496F-86E9-5CAAB3EEC854}"/>
              </a:ext>
            </a:extLst>
          </p:cNvPr>
          <p:cNvSpPr txBox="1"/>
          <p:nvPr/>
        </p:nvSpPr>
        <p:spPr>
          <a:xfrm>
            <a:off x="7022990" y="4635123"/>
            <a:ext cx="1941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Animal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51C0824-3B81-456A-ACFA-5F6931122A76}"/>
              </a:ext>
            </a:extLst>
          </p:cNvPr>
          <p:cNvSpPr/>
          <p:nvPr/>
        </p:nvSpPr>
        <p:spPr>
          <a:xfrm>
            <a:off x="6632255" y="5106986"/>
            <a:ext cx="2087874" cy="3906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vtable</a:t>
            </a:r>
            <a:r>
              <a:rPr lang="en-US" sz="2000" dirty="0"/>
              <a:t> * organism</a:t>
            </a:r>
            <a:endParaRPr lang="bg-BG" sz="2000" dirty="0"/>
          </a:p>
        </p:txBody>
      </p:sp>
      <p:sp>
        <p:nvSpPr>
          <p:cNvPr id="28" name="Flowchart: Card 27">
            <a:extLst>
              <a:ext uri="{FF2B5EF4-FFF2-40B4-BE49-F238E27FC236}">
                <a16:creationId xmlns:a16="http://schemas.microsoft.com/office/drawing/2014/main" id="{D4FB3919-A413-4C3E-B574-F686CBEDCE7A}"/>
              </a:ext>
            </a:extLst>
          </p:cNvPr>
          <p:cNvSpPr/>
          <p:nvPr/>
        </p:nvSpPr>
        <p:spPr>
          <a:xfrm>
            <a:off x="9176625" y="4690244"/>
            <a:ext cx="2597026" cy="1405108"/>
          </a:xfrm>
          <a:prstGeom prst="flowChartPunchedCard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7A4655-5BAD-4254-AB0E-1B98D404AB98}"/>
              </a:ext>
            </a:extLst>
          </p:cNvPr>
          <p:cNvSpPr txBox="1"/>
          <p:nvPr/>
        </p:nvSpPr>
        <p:spPr>
          <a:xfrm>
            <a:off x="9890264" y="4641575"/>
            <a:ext cx="1941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Plant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04DEEF5-1976-4D1B-A09D-5257663270CA}"/>
              </a:ext>
            </a:extLst>
          </p:cNvPr>
          <p:cNvSpPr/>
          <p:nvPr/>
        </p:nvSpPr>
        <p:spPr>
          <a:xfrm>
            <a:off x="9499529" y="5113438"/>
            <a:ext cx="2087874" cy="3906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vtable</a:t>
            </a:r>
            <a:r>
              <a:rPr lang="en-US" sz="2000" dirty="0"/>
              <a:t> * organism</a:t>
            </a:r>
            <a:endParaRPr lang="bg-BG" sz="2000" dirty="0"/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236A983D-A61B-441D-A29A-B533225F4FF7}"/>
              </a:ext>
            </a:extLst>
          </p:cNvPr>
          <p:cNvSpPr/>
          <p:nvPr/>
        </p:nvSpPr>
        <p:spPr>
          <a:xfrm>
            <a:off x="9495219" y="5573271"/>
            <a:ext cx="2082431" cy="440550"/>
          </a:xfrm>
          <a:prstGeom prst="flowChart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bool </a:t>
            </a:r>
            <a:r>
              <a:rPr lang="en-US" sz="20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hasSeeds</a:t>
            </a: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9399ADC4-B324-489E-AA1C-B7EB9F670DBE}"/>
              </a:ext>
            </a:extLst>
          </p:cNvPr>
          <p:cNvCxnSpPr>
            <a:cxnSpLocks/>
            <a:stCxn id="27" idx="1"/>
            <a:endCxn id="21" idx="1"/>
          </p:cNvCxnSpPr>
          <p:nvPr/>
        </p:nvCxnSpPr>
        <p:spPr>
          <a:xfrm rot="10800000">
            <a:off x="6537645" y="3941786"/>
            <a:ext cx="94610" cy="1360510"/>
          </a:xfrm>
          <a:prstGeom prst="curvedConnector3">
            <a:avLst>
              <a:gd name="adj1" fmla="val 524491"/>
            </a:avLst>
          </a:prstGeom>
          <a:ln w="57150">
            <a:solidFill>
              <a:schemeClr val="accent5">
                <a:lumMod val="20000"/>
                <a:lumOff val="80000"/>
              </a:schemeClr>
            </a:solidFill>
            <a:tailEnd type="triangle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9438A56A-E9DF-428D-8B2E-DCD611FB8B91}"/>
              </a:ext>
            </a:extLst>
          </p:cNvPr>
          <p:cNvCxnSpPr>
            <a:cxnSpLocks/>
            <a:stCxn id="30" idx="3"/>
            <a:endCxn id="21" idx="3"/>
          </p:cNvCxnSpPr>
          <p:nvPr/>
        </p:nvCxnSpPr>
        <p:spPr>
          <a:xfrm flipH="1" flipV="1">
            <a:off x="11566412" y="3941786"/>
            <a:ext cx="20991" cy="1366962"/>
          </a:xfrm>
          <a:prstGeom prst="curvedConnector3">
            <a:avLst>
              <a:gd name="adj1" fmla="val -2189829"/>
            </a:avLst>
          </a:prstGeom>
          <a:ln w="57150">
            <a:solidFill>
              <a:schemeClr val="accent5">
                <a:lumMod val="20000"/>
                <a:lumOff val="80000"/>
              </a:schemeClr>
            </a:solidFill>
            <a:tailEnd type="triangle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69929ED-C5CF-4FAA-AB13-C609A6796B85}"/>
              </a:ext>
            </a:extLst>
          </p:cNvPr>
          <p:cNvCxnSpPr>
            <a:cxnSpLocks/>
            <a:stCxn id="13" idx="1"/>
            <a:endCxn id="10" idx="1"/>
          </p:cNvCxnSpPr>
          <p:nvPr/>
        </p:nvCxnSpPr>
        <p:spPr>
          <a:xfrm rot="10800000">
            <a:off x="606433" y="4590455"/>
            <a:ext cx="169517" cy="779622"/>
          </a:xfrm>
          <a:prstGeom prst="curvedConnector3">
            <a:avLst>
              <a:gd name="adj1" fmla="val 339141"/>
            </a:avLst>
          </a:prstGeom>
          <a:ln w="57150">
            <a:solidFill>
              <a:schemeClr val="accent5">
                <a:lumMod val="20000"/>
                <a:lumOff val="80000"/>
              </a:schemeClr>
            </a:solidFill>
            <a:tailEnd type="triangle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35E0AFA2-5D3A-4338-A498-B9D89DE78204}"/>
              </a:ext>
            </a:extLst>
          </p:cNvPr>
          <p:cNvCxnSpPr>
            <a:cxnSpLocks/>
            <a:stCxn id="19" idx="1"/>
            <a:endCxn id="16" idx="1"/>
          </p:cNvCxnSpPr>
          <p:nvPr/>
        </p:nvCxnSpPr>
        <p:spPr>
          <a:xfrm rot="10800000">
            <a:off x="3473707" y="4596907"/>
            <a:ext cx="169517" cy="779622"/>
          </a:xfrm>
          <a:prstGeom prst="curvedConnector3">
            <a:avLst>
              <a:gd name="adj1" fmla="val 234854"/>
            </a:avLst>
          </a:prstGeom>
          <a:ln w="57150">
            <a:solidFill>
              <a:schemeClr val="accent5">
                <a:lumMod val="20000"/>
                <a:lumOff val="80000"/>
              </a:schemeClr>
            </a:solidFill>
            <a:tailEnd type="triangle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3">
            <a:extLst>
              <a:ext uri="{FF2B5EF4-FFF2-40B4-BE49-F238E27FC236}">
                <a16:creationId xmlns:a16="http://schemas.microsoft.com/office/drawing/2014/main" id="{2B459E35-92D8-437B-99F5-FFDFCE988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20" y="1167259"/>
            <a:ext cx="11297472" cy="15696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Organism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 ... };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Animal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Organism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... </a:t>
            </a:r>
            <a:r>
              <a:rPr lang="bg-BG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Plant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Organism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... </a:t>
            </a:r>
            <a:r>
              <a:rPr lang="bg-BG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GMO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Animal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Plant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... </a:t>
            </a:r>
            <a:r>
              <a:rPr lang="bg-BG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911056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5008400"/>
            <a:ext cx="10363200" cy="765200"/>
          </a:xfrm>
        </p:spPr>
        <p:txBody>
          <a:bodyPr/>
          <a:lstStyle/>
          <a:p>
            <a:r>
              <a:rPr lang="en-US" sz="5000" dirty="0"/>
              <a:t>Virtual Inheritance</a:t>
            </a:r>
            <a:endParaRPr lang="bg-BG" sz="5000" spc="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061702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C9FC7-28BF-4582-8B62-1FC9C85DF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5133369"/>
            <a:ext cx="10363200" cy="640231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dirty="0"/>
              <a:t>Runtime Type Checking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CF3FC-41DF-4980-8ECB-A949BE637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812" y="5754968"/>
            <a:ext cx="10363200" cy="506796"/>
          </a:xfrm>
        </p:spPr>
        <p:txBody>
          <a:bodyPr/>
          <a:lstStyle/>
          <a:p>
            <a:r>
              <a:rPr lang="en-US" sz="2800" dirty="0"/>
              <a:t>Using </a:t>
            </a:r>
            <a:r>
              <a:rPr lang="en-US" sz="2800" dirty="0" err="1">
                <a:latin typeface="Consolas" panose="020B0609020204030204" pitchFamily="49" charset="0"/>
              </a:rPr>
              <a:t>dynamic_cast</a:t>
            </a:r>
            <a:r>
              <a:rPr lang="en-US" sz="2800" dirty="0"/>
              <a:t> for Type-Specific Handling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5107137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70166B-9423-42F7-A871-FE65E3A6E7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905BE-F19B-4D0F-ACA6-976AF1C2F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has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dynamic_cast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&lt;T&gt;(value)</a:t>
            </a:r>
          </a:p>
          <a:p>
            <a:pPr lvl="1"/>
            <a:r>
              <a:rPr lang="en-US" dirty="0"/>
              <a:t>Casts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value</a:t>
            </a:r>
            <a:r>
              <a:rPr lang="en-US" dirty="0"/>
              <a:t>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value</a:t>
            </a:r>
            <a:r>
              <a:rPr lang="en-US" dirty="0"/>
              <a:t> must be a pointer/reference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dirty="0"/>
              <a:t> must be pointer/reference to a class</a:t>
            </a:r>
          </a:p>
          <a:p>
            <a:r>
              <a:rPr lang="en-US" dirty="0"/>
              <a:t>If cast is not possible – returns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nullptr</a:t>
            </a:r>
            <a:r>
              <a:rPr lang="en-US" dirty="0"/>
              <a:t> if casting to pointer</a:t>
            </a:r>
          </a:p>
          <a:p>
            <a:pPr lvl="1"/>
            <a:r>
              <a:rPr lang="en-US" dirty="0"/>
              <a:t>Runtime error if casting to reference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std::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dynamic_pointer_cast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&lt;T&gt;(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smartPtr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pPr lvl="1"/>
            <a:r>
              <a:rPr lang="en-US" dirty="0"/>
              <a:t>Similar to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dynamic_cast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&lt;T&gt;</a:t>
            </a:r>
            <a:r>
              <a:rPr lang="en-US" dirty="0"/>
              <a:t>, but used for smart pointers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93A011-7928-42AA-8E7D-0A3726ADE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Casting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0072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CA5999-207D-4506-A1B4-71FB9D3B1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78E58-B271-4368-8D40-D96B3BCE0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dynamic_cast</a:t>
            </a:r>
            <a:r>
              <a:rPr lang="en-US" dirty="0"/>
              <a:t> allows type checking of base pointers</a:t>
            </a:r>
          </a:p>
          <a:p>
            <a:pPr lvl="1"/>
            <a:r>
              <a:rPr lang="en-US" dirty="0"/>
              <a:t>Cast and check if result is non-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null</a:t>
            </a: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32D4DE-73A3-4D29-8975-9B19FAB13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Type Checking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EAEAF4-175E-4D91-BF63-9986DD2D6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2743200"/>
            <a:ext cx="10547720" cy="15696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Spider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spider(...);</a:t>
            </a:r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Organism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upcast1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Organism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*&gt;(&amp;spider); 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Company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toCompany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Company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*&gt;(&amp;spider);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// null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Organism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upcast2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Organism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*&gt;(&amp;spider);</a:t>
            </a:r>
          </a:p>
        </p:txBody>
      </p:sp>
    </p:spTree>
    <p:extLst>
      <p:ext uri="{BB962C8B-B14F-4D97-AF65-F5344CB8AC3E}">
        <p14:creationId xmlns:p14="http://schemas.microsoft.com/office/powerpoint/2010/main" val="270420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5008400"/>
            <a:ext cx="10363200" cy="765200"/>
          </a:xfrm>
        </p:spPr>
        <p:txBody>
          <a:bodyPr/>
          <a:lstStyle/>
          <a:p>
            <a:r>
              <a:rPr lang="en-US" sz="5000" dirty="0" err="1">
                <a:latin typeface="Consolas" panose="020B0609020204030204" pitchFamily="49" charset="0"/>
              </a:rPr>
              <a:t>dynamic</a:t>
            </a:r>
            <a:r>
              <a:rPr lang="en-US" sz="5000" dirty="0" err="1"/>
              <a:t>_cast</a:t>
            </a:r>
            <a:endParaRPr lang="bg-BG" sz="5000" spc="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361673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EB1095-B920-4957-8555-5008EE5B8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BB618-773B-4BD8-BF52-9FD425E2B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Needing runtime type checks may indicate bad design</a:t>
            </a:r>
          </a:p>
          <a:p>
            <a:r>
              <a:rPr lang="en-US" dirty="0"/>
              <a:t>Prefer using overrides to define special behavior</a:t>
            </a:r>
          </a:p>
          <a:p>
            <a:pPr lvl="1"/>
            <a:r>
              <a:rPr lang="en-US" dirty="0"/>
              <a:t>If not possible, why? </a:t>
            </a:r>
          </a:p>
          <a:p>
            <a:pPr lvl="1"/>
            <a:r>
              <a:rPr lang="en-US" dirty="0"/>
              <a:t>Do we need more classes? </a:t>
            </a:r>
          </a:p>
          <a:p>
            <a:pPr lvl="1"/>
            <a:r>
              <a:rPr lang="en-US" dirty="0"/>
              <a:t>Do we need "wider" or better base classes? </a:t>
            </a:r>
          </a:p>
          <a:p>
            <a:pPr lvl="1"/>
            <a:r>
              <a:rPr lang="en-US" dirty="0"/>
              <a:t>Is the function handling more than it is responsible for?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F69044F-6BAB-40FE-83E9-9E1533245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Runtime Type Checking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255600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tabLst>
                <a:tab pos="3592513" algn="l"/>
              </a:tabLst>
            </a:pPr>
            <a:r>
              <a:rPr lang="en-US" dirty="0"/>
              <a:t>C++ uses memory layout to handle inheritance</a:t>
            </a:r>
          </a:p>
          <a:p>
            <a:pPr lvl="1">
              <a:lnSpc>
                <a:spcPct val="100000"/>
              </a:lnSpc>
              <a:tabLst>
                <a:tab pos="3592513" algn="l"/>
              </a:tabLst>
            </a:pPr>
            <a:r>
              <a:rPr lang="en-US" dirty="0"/>
              <a:t>Base is at beginning of memory block</a:t>
            </a:r>
          </a:p>
          <a:p>
            <a:pPr lvl="1">
              <a:lnSpc>
                <a:spcPct val="100000"/>
              </a:lnSpc>
              <a:tabLst>
                <a:tab pos="3592513" algn="l"/>
              </a:tabLst>
            </a:pPr>
            <a:r>
              <a:rPr lang="en-US" dirty="0"/>
              <a:t>Derived continues after base in memory</a:t>
            </a:r>
          </a:p>
          <a:p>
            <a:pPr>
              <a:lnSpc>
                <a:spcPct val="100000"/>
              </a:lnSpc>
              <a:tabLst>
                <a:tab pos="3592513" algn="l"/>
              </a:tabLst>
            </a:pPr>
            <a:r>
              <a:rPr lang="en-US" dirty="0"/>
              <a:t>Pure-virtual methods force implementation</a:t>
            </a:r>
          </a:p>
          <a:p>
            <a:pPr lvl="1">
              <a:lnSpc>
                <a:spcPct val="100000"/>
              </a:lnSpc>
              <a:tabLst>
                <a:tab pos="3592513" algn="l"/>
              </a:tabLst>
            </a:pPr>
            <a:r>
              <a:rPr lang="en-US" dirty="0"/>
              <a:t>Derived defining them guaranteed to be called due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virtual</a:t>
            </a:r>
          </a:p>
          <a:p>
            <a:pPr lvl="1">
              <a:lnSpc>
                <a:spcPct val="100000"/>
              </a:lnSpc>
              <a:tabLst>
                <a:tab pos="3592513" algn="l"/>
              </a:tabLst>
            </a:pPr>
            <a:r>
              <a:rPr lang="en-US" dirty="0"/>
              <a:t>Allows pure-virtual classes – OOP Interfaces</a:t>
            </a:r>
          </a:p>
          <a:p>
            <a:pPr>
              <a:lnSpc>
                <a:spcPct val="100000"/>
              </a:lnSpc>
              <a:tabLst>
                <a:tab pos="3592513" algn="l"/>
              </a:tabLst>
            </a:pPr>
            <a:r>
              <a:rPr lang="en-US" dirty="0"/>
              <a:t>Multiple inheritance allows combining multiple bases</a:t>
            </a:r>
          </a:p>
          <a:p>
            <a:pPr lvl="1">
              <a:lnSpc>
                <a:spcPct val="100000"/>
              </a:lnSpc>
              <a:tabLst>
                <a:tab pos="3592513" algn="l"/>
              </a:tabLst>
            </a:pPr>
            <a:r>
              <a:rPr lang="en-US" dirty="0"/>
              <a:t>Has issues, but mostly safe with interfaces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Pure-Virtual Members &amp; Multiple Inheritance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C9FC7-28BF-4582-8B62-1FC9C85DF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5133369"/>
            <a:ext cx="10363200" cy="640231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dirty="0"/>
              <a:t>Inheritance in Memory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CF3FC-41DF-4980-8ECB-A949BE637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812" y="5754968"/>
            <a:ext cx="10363200" cy="506796"/>
          </a:xfrm>
        </p:spPr>
        <p:txBody>
          <a:bodyPr/>
          <a:lstStyle/>
          <a:p>
            <a:r>
              <a:rPr lang="en-US" sz="2800" dirty="0"/>
              <a:t>Why Base Pointers Work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856436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761C9B-5FD3-414B-B698-3F50220FF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514A3-6FA0-4F5B-A051-50E88313D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965" y="706688"/>
            <a:ext cx="11804822" cy="5570355"/>
          </a:xfrm>
        </p:spPr>
        <p:txBody>
          <a:bodyPr/>
          <a:lstStyle/>
          <a:p>
            <a:r>
              <a:rPr lang="en-US" dirty="0"/>
              <a:t>Fields in memory follow declaration order (usually)</a:t>
            </a:r>
          </a:p>
          <a:p>
            <a:pPr lvl="1"/>
            <a:r>
              <a:rPr lang="en-US" dirty="0"/>
              <a:t>“Padding” is auto-added to make </a:t>
            </a:r>
            <a:r>
              <a:rPr lang="en-US" dirty="0" smtClean="0"/>
              <a:t>size multiple of the biggest primitive data </a:t>
            </a:r>
            <a:r>
              <a:rPr lang="en-US" smtClean="0"/>
              <a:t>type used in the object.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B60EFFB-0F73-4681-B342-45E6A799A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65" y="-81129"/>
            <a:ext cx="9577597" cy="1110780"/>
          </a:xfrm>
        </p:spPr>
        <p:txBody>
          <a:bodyPr/>
          <a:lstStyle/>
          <a:p>
            <a:r>
              <a:rPr lang="en-US" dirty="0"/>
              <a:t>Objects in Memory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B6C676-2E33-4A35-8EAE-0618A8FF6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550826"/>
              </p:ext>
            </p:extLst>
          </p:nvPr>
        </p:nvGraphicFramePr>
        <p:xfrm>
          <a:off x="395274" y="5520422"/>
          <a:ext cx="11261738" cy="792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7625">
                  <a:extLst>
                    <a:ext uri="{9D8B030D-6E8A-4147-A177-3AD203B41FA5}">
                      <a16:colId xmlns:a16="http://schemas.microsoft.com/office/drawing/2014/main" val="436430339"/>
                    </a:ext>
                  </a:extLst>
                </a:gridCol>
                <a:gridCol w="735723">
                  <a:extLst>
                    <a:ext uri="{9D8B030D-6E8A-4147-A177-3AD203B41FA5}">
                      <a16:colId xmlns:a16="http://schemas.microsoft.com/office/drawing/2014/main" val="1028449858"/>
                    </a:ext>
                  </a:extLst>
                </a:gridCol>
                <a:gridCol w="2711703">
                  <a:extLst>
                    <a:ext uri="{9D8B030D-6E8A-4147-A177-3AD203B41FA5}">
                      <a16:colId xmlns:a16="http://schemas.microsoft.com/office/drawing/2014/main" val="2848004021"/>
                    </a:ext>
                  </a:extLst>
                </a:gridCol>
                <a:gridCol w="1447774">
                  <a:extLst>
                    <a:ext uri="{9D8B030D-6E8A-4147-A177-3AD203B41FA5}">
                      <a16:colId xmlns:a16="http://schemas.microsoft.com/office/drawing/2014/main" val="3951866538"/>
                    </a:ext>
                  </a:extLst>
                </a:gridCol>
                <a:gridCol w="1447774">
                  <a:extLst>
                    <a:ext uri="{9D8B030D-6E8A-4147-A177-3AD203B41FA5}">
                      <a16:colId xmlns:a16="http://schemas.microsoft.com/office/drawing/2014/main" val="2315733304"/>
                    </a:ext>
                  </a:extLst>
                </a:gridCol>
                <a:gridCol w="1447774">
                  <a:extLst>
                    <a:ext uri="{9D8B030D-6E8A-4147-A177-3AD203B41FA5}">
                      <a16:colId xmlns:a16="http://schemas.microsoft.com/office/drawing/2014/main" val="2377764386"/>
                    </a:ext>
                  </a:extLst>
                </a:gridCol>
                <a:gridCol w="1447774">
                  <a:extLst>
                    <a:ext uri="{9D8B030D-6E8A-4147-A177-3AD203B41FA5}">
                      <a16:colId xmlns:a16="http://schemas.microsoft.com/office/drawing/2014/main" val="2597379201"/>
                    </a:ext>
                  </a:extLst>
                </a:gridCol>
                <a:gridCol w="745591">
                  <a:extLst>
                    <a:ext uri="{9D8B030D-6E8A-4147-A177-3AD203B41FA5}">
                      <a16:colId xmlns:a16="http://schemas.microsoft.com/office/drawing/2014/main" val="2045659150"/>
                    </a:ext>
                  </a:extLst>
                </a:gridCol>
              </a:tblGrid>
              <a:tr h="31051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bg-BG" sz="20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0x6afe4c…0x6afe4f</a:t>
                      </a:r>
                      <a:endParaRPr lang="bg-BG" sz="20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0x6afe50</a:t>
                      </a:r>
                      <a:endParaRPr lang="bg-BG" sz="20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0x6afe51</a:t>
                      </a:r>
                      <a:endParaRPr lang="bg-BG" sz="20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0x6afe52</a:t>
                      </a:r>
                      <a:endParaRPr lang="bg-BG" sz="20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0x6afe53</a:t>
                      </a:r>
                      <a:endParaRPr lang="bg-BG" sz="20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bg-BG" sz="20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520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Byte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(binary)</a:t>
                      </a:r>
                      <a:endParaRPr kumimoji="0" lang="bg-BG" sz="20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...</a:t>
                      </a:r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false</a:t>
                      </a:r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padding</a:t>
                      </a:r>
                      <a:endParaRPr lang="bg-BG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padding</a:t>
                      </a:r>
                      <a:endParaRPr lang="bg-BG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...</a:t>
                      </a:r>
                      <a:endParaRPr lang="bg-B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721275"/>
                  </a:ext>
                </a:extLst>
              </a:tr>
            </a:tbl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C7AACDCD-608A-47F4-982F-EEC138282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74" y="2483131"/>
            <a:ext cx="11261738" cy="163121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Organism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weight;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bool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eatsPlants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bool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eatsAnimals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Organism(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: weight(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eatsPlants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eatsAnimals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B3ECF7-ACAA-4F66-B1EC-90EEA0D3706F}"/>
              </a:ext>
            </a:extLst>
          </p:cNvPr>
          <p:cNvSpPr/>
          <p:nvPr/>
        </p:nvSpPr>
        <p:spPr>
          <a:xfrm>
            <a:off x="2309688" y="4648200"/>
            <a:ext cx="2233269" cy="368932"/>
          </a:xfrm>
          <a:prstGeom prst="rect">
            <a:avLst/>
          </a:prstGeom>
          <a:solidFill>
            <a:schemeClr val="accent1">
              <a:alpha val="32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Organism o</a:t>
            </a:r>
            <a:endParaRPr lang="bg-BG" b="1" dirty="0">
              <a:solidFill>
                <a:schemeClr val="tx1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EA3FEC1-4CE4-4B63-BDE7-2EB9387AC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74" y="4093481"/>
            <a:ext cx="11261738" cy="4001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Organism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o(42,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D194D4-073C-4F78-99CB-49FE38B6AE04}"/>
              </a:ext>
            </a:extLst>
          </p:cNvPr>
          <p:cNvSpPr/>
          <p:nvPr/>
        </p:nvSpPr>
        <p:spPr>
          <a:xfrm>
            <a:off x="2309688" y="5017132"/>
            <a:ext cx="8661523" cy="1453421"/>
          </a:xfrm>
          <a:prstGeom prst="rect">
            <a:avLst/>
          </a:prstGeom>
          <a:solidFill>
            <a:schemeClr val="accent1">
              <a:alpha val="32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56B5D7-33F0-470A-A024-5B20D838F65A}"/>
              </a:ext>
            </a:extLst>
          </p:cNvPr>
          <p:cNvSpPr/>
          <p:nvPr/>
        </p:nvSpPr>
        <p:spPr>
          <a:xfrm>
            <a:off x="2420406" y="5183382"/>
            <a:ext cx="2693487" cy="32493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weight</a:t>
            </a:r>
            <a:endParaRPr lang="bg-B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EB6E83-8C6D-43F5-B9AA-D3DEC5D9315F}"/>
              </a:ext>
            </a:extLst>
          </p:cNvPr>
          <p:cNvSpPr/>
          <p:nvPr/>
        </p:nvSpPr>
        <p:spPr>
          <a:xfrm>
            <a:off x="5113894" y="5181600"/>
            <a:ext cx="1441565" cy="31552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eatsPlants</a:t>
            </a:r>
            <a:endParaRPr lang="bg-BG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516F0E-EC0B-4076-98D9-857AE82A3063}"/>
              </a:ext>
            </a:extLst>
          </p:cNvPr>
          <p:cNvSpPr/>
          <p:nvPr/>
        </p:nvSpPr>
        <p:spPr>
          <a:xfrm>
            <a:off x="6564254" y="5181600"/>
            <a:ext cx="1441566" cy="31552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eatsAnimals</a:t>
            </a:r>
            <a:endParaRPr lang="bg-BG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4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8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1989AB-1742-4370-86FF-87BED0195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CAF51-B232-47FE-9562-886EEE14B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Base</a:t>
            </a:r>
            <a:r>
              <a:rPr lang="en-US" dirty="0"/>
              <a:t> class members inserted at start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derived</a:t>
            </a:r>
            <a:r>
              <a:rPr lang="en-US" dirty="0"/>
              <a:t> object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F1E0343-D032-43CD-9E05-A99EC0D04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in Memory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7D047A6-4114-4157-BDBE-BD0C1BD78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586" y="1797784"/>
            <a:ext cx="11011026" cy="163121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Spider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Organism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numLegs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weight;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NOTE: hiding weight field from Organism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Spider(</a:t>
            </a:r>
            <a:r>
              <a:rPr lang="de-DE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808080"/>
                </a:solidFill>
                <a:latin typeface="Consolas" panose="020B0609020204030204" pitchFamily="49" charset="0"/>
              </a:rPr>
              <a:t>l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20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808080"/>
                </a:solidFill>
                <a:latin typeface="Consolas" panose="020B0609020204030204" pitchFamily="49" charset="0"/>
              </a:rPr>
              <a:t>w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Organism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numLegs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), weight(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39B34F9-0AE2-4135-8EF5-D6C2DCB9A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586" y="3428364"/>
            <a:ext cx="11011026" cy="4001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Spider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s(6, 0.1);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174FD8-5FBF-426B-A063-C976845A6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370468"/>
              </p:ext>
            </p:extLst>
          </p:nvPr>
        </p:nvGraphicFramePr>
        <p:xfrm>
          <a:off x="395274" y="5063222"/>
          <a:ext cx="10804538" cy="792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7625">
                  <a:extLst>
                    <a:ext uri="{9D8B030D-6E8A-4147-A177-3AD203B41FA5}">
                      <a16:colId xmlns:a16="http://schemas.microsoft.com/office/drawing/2014/main" val="436430339"/>
                    </a:ext>
                  </a:extLst>
                </a:gridCol>
                <a:gridCol w="735723">
                  <a:extLst>
                    <a:ext uri="{9D8B030D-6E8A-4147-A177-3AD203B41FA5}">
                      <a16:colId xmlns:a16="http://schemas.microsoft.com/office/drawing/2014/main" val="1028449858"/>
                    </a:ext>
                  </a:extLst>
                </a:gridCol>
                <a:gridCol w="542341">
                  <a:extLst>
                    <a:ext uri="{9D8B030D-6E8A-4147-A177-3AD203B41FA5}">
                      <a16:colId xmlns:a16="http://schemas.microsoft.com/office/drawing/2014/main" val="2848004021"/>
                    </a:ext>
                  </a:extLst>
                </a:gridCol>
                <a:gridCol w="610680">
                  <a:extLst>
                    <a:ext uri="{9D8B030D-6E8A-4147-A177-3AD203B41FA5}">
                      <a16:colId xmlns:a16="http://schemas.microsoft.com/office/drawing/2014/main" val="617466431"/>
                    </a:ext>
                  </a:extLst>
                </a:gridCol>
                <a:gridCol w="542341">
                  <a:extLst>
                    <a:ext uri="{9D8B030D-6E8A-4147-A177-3AD203B41FA5}">
                      <a16:colId xmlns:a16="http://schemas.microsoft.com/office/drawing/2014/main" val="2184932462"/>
                    </a:ext>
                  </a:extLst>
                </a:gridCol>
                <a:gridCol w="542340">
                  <a:extLst>
                    <a:ext uri="{9D8B030D-6E8A-4147-A177-3AD203B41FA5}">
                      <a16:colId xmlns:a16="http://schemas.microsoft.com/office/drawing/2014/main" val="806916254"/>
                    </a:ext>
                  </a:extLst>
                </a:gridCol>
                <a:gridCol w="542341">
                  <a:extLst>
                    <a:ext uri="{9D8B030D-6E8A-4147-A177-3AD203B41FA5}">
                      <a16:colId xmlns:a16="http://schemas.microsoft.com/office/drawing/2014/main" val="1191955747"/>
                    </a:ext>
                  </a:extLst>
                </a:gridCol>
                <a:gridCol w="2697480">
                  <a:extLst>
                    <a:ext uri="{9D8B030D-6E8A-4147-A177-3AD203B41FA5}">
                      <a16:colId xmlns:a16="http://schemas.microsoft.com/office/drawing/2014/main" val="3951866538"/>
                    </a:ext>
                  </a:extLst>
                </a:gridCol>
                <a:gridCol w="2697480">
                  <a:extLst>
                    <a:ext uri="{9D8B030D-6E8A-4147-A177-3AD203B41FA5}">
                      <a16:colId xmlns:a16="http://schemas.microsoft.com/office/drawing/2014/main" val="2315733304"/>
                    </a:ext>
                  </a:extLst>
                </a:gridCol>
                <a:gridCol w="616187">
                  <a:extLst>
                    <a:ext uri="{9D8B030D-6E8A-4147-A177-3AD203B41FA5}">
                      <a16:colId xmlns:a16="http://schemas.microsoft.com/office/drawing/2014/main" val="2377764386"/>
                    </a:ext>
                  </a:extLst>
                </a:gridCol>
              </a:tblGrid>
              <a:tr h="31051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bg-BG" sz="20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0x6afe4c…0x6a53</a:t>
                      </a:r>
                      <a:endParaRPr lang="bg-BG" sz="20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0x6afe54…0x6afe57</a:t>
                      </a:r>
                      <a:endParaRPr lang="bg-BG" sz="20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0x6afe58…0x6afe61</a:t>
                      </a:r>
                      <a:endParaRPr lang="bg-BG" sz="20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bg-BG" sz="20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520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Byte</a:t>
                      </a:r>
                      <a:r>
                        <a:rPr kumimoji="0" lang="en-US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(binary)</a:t>
                      </a:r>
                      <a:endParaRPr kumimoji="0" lang="bg-BG" sz="20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...</a:t>
                      </a:r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</a:t>
                      </a:r>
                      <a:endParaRPr lang="bg-BG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bg-BG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true</a:t>
                      </a:r>
                      <a:endParaRPr lang="bg-B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...</a:t>
                      </a:r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...</a:t>
                      </a:r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0.01</a:t>
                      </a:r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...</a:t>
                      </a:r>
                      <a:endParaRPr lang="bg-BG" sz="20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72127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2B567A2-9704-436F-A017-EAE1266B076B}"/>
              </a:ext>
            </a:extLst>
          </p:cNvPr>
          <p:cNvSpPr/>
          <p:nvPr/>
        </p:nvSpPr>
        <p:spPr>
          <a:xfrm>
            <a:off x="2309688" y="4191000"/>
            <a:ext cx="2233269" cy="368932"/>
          </a:xfrm>
          <a:prstGeom prst="rect">
            <a:avLst/>
          </a:prstGeom>
          <a:solidFill>
            <a:schemeClr val="accent1">
              <a:alpha val="32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Spider s</a:t>
            </a:r>
            <a:endParaRPr lang="bg-BG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61BEFB-2DE4-4CBC-92F1-EB0D59512330}"/>
              </a:ext>
            </a:extLst>
          </p:cNvPr>
          <p:cNvSpPr/>
          <p:nvPr/>
        </p:nvSpPr>
        <p:spPr>
          <a:xfrm>
            <a:off x="2309688" y="4559934"/>
            <a:ext cx="9042524" cy="1536066"/>
          </a:xfrm>
          <a:prstGeom prst="rect">
            <a:avLst/>
          </a:prstGeom>
          <a:solidFill>
            <a:schemeClr val="accent1">
              <a:alpha val="32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A4B2C1-ACA0-4681-9875-46BF669F1EFE}"/>
              </a:ext>
            </a:extLst>
          </p:cNvPr>
          <p:cNvSpPr/>
          <p:nvPr/>
        </p:nvSpPr>
        <p:spPr>
          <a:xfrm>
            <a:off x="5180011" y="4724400"/>
            <a:ext cx="2683711" cy="3155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numLegs</a:t>
            </a:r>
            <a:endParaRPr lang="bg-B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88AA9D-7B83-4102-A096-D3ABB89D985E}"/>
              </a:ext>
            </a:extLst>
          </p:cNvPr>
          <p:cNvSpPr/>
          <p:nvPr/>
        </p:nvSpPr>
        <p:spPr>
          <a:xfrm>
            <a:off x="7863722" y="4724432"/>
            <a:ext cx="2759605" cy="31552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weight</a:t>
            </a:r>
            <a:endParaRPr lang="bg-B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7FE1FD-E396-412D-B28A-6D4A0E5F825A}"/>
              </a:ext>
            </a:extLst>
          </p:cNvPr>
          <p:cNvSpPr/>
          <p:nvPr/>
        </p:nvSpPr>
        <p:spPr>
          <a:xfrm>
            <a:off x="2420406" y="4726182"/>
            <a:ext cx="2759605" cy="324937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Organism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59149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4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53BA68-9720-4971-B4F8-18F9D2506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D720BA-569A-4840-B4C1-937573D44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&amp; Hidden Fields – Memory</a:t>
            </a:r>
          </a:p>
        </p:txBody>
      </p:sp>
      <p:sp>
        <p:nvSpPr>
          <p:cNvPr id="5" name="Flowchart: Card 4">
            <a:extLst>
              <a:ext uri="{FF2B5EF4-FFF2-40B4-BE49-F238E27FC236}">
                <a16:creationId xmlns:a16="http://schemas.microsoft.com/office/drawing/2014/main" id="{6179F16E-8059-4998-82E9-D943B7BB38FA}"/>
              </a:ext>
            </a:extLst>
          </p:cNvPr>
          <p:cNvSpPr/>
          <p:nvPr/>
        </p:nvSpPr>
        <p:spPr>
          <a:xfrm>
            <a:off x="914537" y="4266752"/>
            <a:ext cx="5105399" cy="2038408"/>
          </a:xfrm>
          <a:prstGeom prst="flowChartPunchedCard">
            <a:avLst/>
          </a:prstGeom>
          <a:solidFill>
            <a:srgbClr val="F3BE60">
              <a:alpha val="7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bg-BG" sz="2800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75FEF7C1-53E6-4768-9870-719DC7F59125}"/>
              </a:ext>
            </a:extLst>
          </p:cNvPr>
          <p:cNvSpPr/>
          <p:nvPr/>
        </p:nvSpPr>
        <p:spPr>
          <a:xfrm>
            <a:off x="1054242" y="4842616"/>
            <a:ext cx="4825990" cy="940880"/>
          </a:xfrm>
          <a:prstGeom prst="flowChartProcess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float weight</a:t>
            </a:r>
            <a:endParaRPr lang="bg-B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29F3220A-98F6-4951-90C2-AEF079A3B9EA}"/>
              </a:ext>
            </a:extLst>
          </p:cNvPr>
          <p:cNvSpPr/>
          <p:nvPr/>
        </p:nvSpPr>
        <p:spPr>
          <a:xfrm>
            <a:off x="1064952" y="5841555"/>
            <a:ext cx="2362200" cy="385845"/>
          </a:xfrm>
          <a:prstGeom prst="flowChart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bool </a:t>
            </a:r>
            <a:r>
              <a:rPr lang="en-US" sz="20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eatsPlants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AB575D63-226C-45F7-9194-271757DA7F5D}"/>
              </a:ext>
            </a:extLst>
          </p:cNvPr>
          <p:cNvSpPr/>
          <p:nvPr/>
        </p:nvSpPr>
        <p:spPr>
          <a:xfrm>
            <a:off x="3518032" y="5841555"/>
            <a:ext cx="2362200" cy="385845"/>
          </a:xfrm>
          <a:prstGeom prst="flowChart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bool eatsAnimals</a:t>
            </a:r>
          </a:p>
        </p:txBody>
      </p:sp>
      <p:sp>
        <p:nvSpPr>
          <p:cNvPr id="9" name="Flowchart: Card 14">
            <a:extLst>
              <a:ext uri="{FF2B5EF4-FFF2-40B4-BE49-F238E27FC236}">
                <a16:creationId xmlns:a16="http://schemas.microsoft.com/office/drawing/2014/main" id="{DE27A789-D060-4D70-A73A-EF76D8AD058B}"/>
              </a:ext>
            </a:extLst>
          </p:cNvPr>
          <p:cNvSpPr/>
          <p:nvPr/>
        </p:nvSpPr>
        <p:spPr>
          <a:xfrm>
            <a:off x="6075475" y="1524000"/>
            <a:ext cx="5429137" cy="4775204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918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918 h 10000"/>
              <a:gd name="connsiteX0" fmla="*/ 0 w 10000"/>
              <a:gd name="connsiteY0" fmla="*/ 1073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1073 h 10000"/>
              <a:gd name="connsiteX0" fmla="*/ 0 w 10035"/>
              <a:gd name="connsiteY0" fmla="*/ 1073 h 10000"/>
              <a:gd name="connsiteX1" fmla="*/ 2035 w 10035"/>
              <a:gd name="connsiteY1" fmla="*/ 0 h 10000"/>
              <a:gd name="connsiteX2" fmla="*/ 10035 w 10035"/>
              <a:gd name="connsiteY2" fmla="*/ 0 h 10000"/>
              <a:gd name="connsiteX3" fmla="*/ 10035 w 10035"/>
              <a:gd name="connsiteY3" fmla="*/ 10000 h 10000"/>
              <a:gd name="connsiteX4" fmla="*/ 35 w 10035"/>
              <a:gd name="connsiteY4" fmla="*/ 10000 h 10000"/>
              <a:gd name="connsiteX5" fmla="*/ 0 w 10035"/>
              <a:gd name="connsiteY5" fmla="*/ 1073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35" h="10000">
                <a:moveTo>
                  <a:pt x="0" y="1073"/>
                </a:moveTo>
                <a:lnTo>
                  <a:pt x="2035" y="0"/>
                </a:lnTo>
                <a:lnTo>
                  <a:pt x="10035" y="0"/>
                </a:lnTo>
                <a:lnTo>
                  <a:pt x="10035" y="10000"/>
                </a:lnTo>
                <a:lnTo>
                  <a:pt x="35" y="10000"/>
                </a:lnTo>
                <a:cubicBezTo>
                  <a:pt x="23" y="7024"/>
                  <a:pt x="12" y="4049"/>
                  <a:pt x="0" y="1073"/>
                </a:cubicBezTo>
                <a:close/>
              </a:path>
            </a:pathLst>
          </a:custGeom>
          <a:solidFill>
            <a:srgbClr val="F3BE60">
              <a:alpha val="7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bg-BG" sz="2800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550FE27A-ED4C-4BAE-B65B-CF3BC7AC2657}"/>
              </a:ext>
            </a:extLst>
          </p:cNvPr>
          <p:cNvSpPr/>
          <p:nvPr/>
        </p:nvSpPr>
        <p:spPr>
          <a:xfrm>
            <a:off x="6349279" y="5254104"/>
            <a:ext cx="4825990" cy="946429"/>
          </a:xfrm>
          <a:prstGeom prst="flowChartProcess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float weight</a:t>
            </a:r>
            <a:endParaRPr lang="bg-B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4E1126-F586-40FA-A577-F6052B0B34C1}"/>
              </a:ext>
            </a:extLst>
          </p:cNvPr>
          <p:cNvSpPr txBox="1"/>
          <p:nvPr/>
        </p:nvSpPr>
        <p:spPr>
          <a:xfrm>
            <a:off x="8221774" y="1580958"/>
            <a:ext cx="1683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Spider s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4150D822-7EF0-4409-83CD-0E47BE49F348}"/>
              </a:ext>
            </a:extLst>
          </p:cNvPr>
          <p:cNvSpPr/>
          <p:nvPr/>
        </p:nvSpPr>
        <p:spPr>
          <a:xfrm>
            <a:off x="6350867" y="4235002"/>
            <a:ext cx="4825990" cy="951951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 numLegs</a:t>
            </a:r>
          </a:p>
        </p:txBody>
      </p:sp>
      <p:sp>
        <p:nvSpPr>
          <p:cNvPr id="13" name="Flowchart: Card 12">
            <a:extLst>
              <a:ext uri="{FF2B5EF4-FFF2-40B4-BE49-F238E27FC236}">
                <a16:creationId xmlns:a16="http://schemas.microsoft.com/office/drawing/2014/main" id="{D94D8258-9F5E-4ACC-9316-341AC0999025}"/>
              </a:ext>
            </a:extLst>
          </p:cNvPr>
          <p:cNvSpPr/>
          <p:nvPr/>
        </p:nvSpPr>
        <p:spPr>
          <a:xfrm>
            <a:off x="6211163" y="2129443"/>
            <a:ext cx="5105399" cy="2038408"/>
          </a:xfrm>
          <a:prstGeom prst="flowChartPunchedCard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bg-BG" sz="2800" dirty="0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324BB763-DB25-409E-BE7D-887A3BCD528E}"/>
              </a:ext>
            </a:extLst>
          </p:cNvPr>
          <p:cNvSpPr/>
          <p:nvPr/>
        </p:nvSpPr>
        <p:spPr>
          <a:xfrm>
            <a:off x="6350868" y="2705307"/>
            <a:ext cx="4825990" cy="940880"/>
          </a:xfrm>
          <a:prstGeom prst="flowChartProcess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float weight</a:t>
            </a:r>
            <a:endParaRPr lang="bg-BG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47E95B16-C8C5-48C9-A963-9B6913D3247D}"/>
              </a:ext>
            </a:extLst>
          </p:cNvPr>
          <p:cNvSpPr/>
          <p:nvPr/>
        </p:nvSpPr>
        <p:spPr>
          <a:xfrm>
            <a:off x="6361578" y="3704246"/>
            <a:ext cx="2362200" cy="385845"/>
          </a:xfrm>
          <a:prstGeom prst="flowChart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bool eatsPlants</a:t>
            </a:r>
            <a:endParaRPr lang="bg-BG" sz="200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C573318B-5040-470C-82DB-F8A17DA1F81C}"/>
              </a:ext>
            </a:extLst>
          </p:cNvPr>
          <p:cNvSpPr/>
          <p:nvPr/>
        </p:nvSpPr>
        <p:spPr>
          <a:xfrm>
            <a:off x="8814658" y="3704246"/>
            <a:ext cx="2362200" cy="385845"/>
          </a:xfrm>
          <a:prstGeom prst="flowChart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i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bool eatsAnimals</a:t>
            </a:r>
            <a:endParaRPr lang="bg-BG" sz="180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E35A21-3736-42F5-90AB-5DFE53803AEF}"/>
              </a:ext>
            </a:extLst>
          </p:cNvPr>
          <p:cNvSpPr txBox="1"/>
          <p:nvPr/>
        </p:nvSpPr>
        <p:spPr>
          <a:xfrm>
            <a:off x="7358412" y="2129443"/>
            <a:ext cx="288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Organism members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972873-354A-4FB4-A5CE-12072E71A5B6}"/>
              </a:ext>
            </a:extLst>
          </p:cNvPr>
          <p:cNvSpPr txBox="1"/>
          <p:nvPr/>
        </p:nvSpPr>
        <p:spPr>
          <a:xfrm>
            <a:off x="2446650" y="4266752"/>
            <a:ext cx="1941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Organism o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7A9E2527-50C4-4B6E-B6E4-DC74EF84D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263" y="1524000"/>
            <a:ext cx="5063508" cy="13234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Organism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weight;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bool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eatsPlants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eatsAnimals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...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AE6F74A1-DB8B-460E-BB83-89A0B1FF4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349" y="2821114"/>
            <a:ext cx="5056729" cy="13234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Spider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Organism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numLegs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weight;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47522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">
            <a:extLst>
              <a:ext uri="{FF2B5EF4-FFF2-40B4-BE49-F238E27FC236}">
                <a16:creationId xmlns:a16="http://schemas.microsoft.com/office/drawing/2014/main" id="{8500BCB9-C56F-430D-9872-1FF7BBEBA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978" y="1793582"/>
            <a:ext cx="5391164" cy="230832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Spider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s(6, 0.042);</a:t>
            </a:r>
          </a:p>
          <a:p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Organism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oPtr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&amp;s;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oPtr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-&gt;weight;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oPtr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eatsPlants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u="sng" dirty="0" err="1">
                <a:solidFill>
                  <a:srgbClr val="FF0000"/>
                </a:solidFill>
                <a:latin typeface="Consolas" panose="020B0609020204030204" pitchFamily="49" charset="0"/>
              </a:rPr>
              <a:t>oPtr</a:t>
            </a:r>
            <a:r>
              <a:rPr lang="en-US" sz="2000" u="sng" dirty="0">
                <a:solidFill>
                  <a:srgbClr val="FF0000"/>
                </a:solidFill>
                <a:latin typeface="Consolas" panose="020B0609020204030204" pitchFamily="49" charset="0"/>
              </a:rPr>
              <a:t>-&gt;</a:t>
            </a:r>
            <a:r>
              <a:rPr lang="en-US" sz="2000" u="sng" dirty="0" err="1">
                <a:solidFill>
                  <a:srgbClr val="FF0000"/>
                </a:solidFill>
                <a:latin typeface="Consolas" panose="020B0609020204030204" pitchFamily="49" charset="0"/>
              </a:rPr>
              <a:t>numLegs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//compilation error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Spider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sPtr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Spider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oPtr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sPtr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-&gt;weight;</a:t>
            </a:r>
          </a:p>
        </p:txBody>
      </p:sp>
      <p:sp>
        <p:nvSpPr>
          <p:cNvPr id="13" name="Flowchart: Card 12">
            <a:extLst>
              <a:ext uri="{FF2B5EF4-FFF2-40B4-BE49-F238E27FC236}">
                <a16:creationId xmlns:a16="http://schemas.microsoft.com/office/drawing/2014/main" id="{AD7DF801-E8D3-4D33-850A-DAD439D4A715}"/>
              </a:ext>
            </a:extLst>
          </p:cNvPr>
          <p:cNvSpPr/>
          <p:nvPr/>
        </p:nvSpPr>
        <p:spPr>
          <a:xfrm>
            <a:off x="1143137" y="4266752"/>
            <a:ext cx="5105399" cy="2038408"/>
          </a:xfrm>
          <a:prstGeom prst="flowChartPunchedCard">
            <a:avLst/>
          </a:prstGeom>
          <a:solidFill>
            <a:srgbClr val="F3BE60">
              <a:alpha val="7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bg-BG" sz="2800" dirty="0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AB12DCEE-959E-4B1E-AF95-35431D1EDC10}"/>
              </a:ext>
            </a:extLst>
          </p:cNvPr>
          <p:cNvSpPr/>
          <p:nvPr/>
        </p:nvSpPr>
        <p:spPr>
          <a:xfrm>
            <a:off x="1282842" y="4842616"/>
            <a:ext cx="4825990" cy="940880"/>
          </a:xfrm>
          <a:prstGeom prst="flowChartProcess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float weight</a:t>
            </a:r>
            <a:endParaRPr lang="bg-B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F8580DB5-DCAD-49DB-9D64-CCC6F6216060}"/>
              </a:ext>
            </a:extLst>
          </p:cNvPr>
          <p:cNvSpPr/>
          <p:nvPr/>
        </p:nvSpPr>
        <p:spPr>
          <a:xfrm>
            <a:off x="1293552" y="5841555"/>
            <a:ext cx="2362200" cy="385845"/>
          </a:xfrm>
          <a:prstGeom prst="flowChart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bool </a:t>
            </a:r>
            <a:r>
              <a:rPr lang="en-US" sz="20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eatsPlants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1F0E84B7-9AF8-45A1-8D22-CA93557B40E9}"/>
              </a:ext>
            </a:extLst>
          </p:cNvPr>
          <p:cNvSpPr/>
          <p:nvPr/>
        </p:nvSpPr>
        <p:spPr>
          <a:xfrm>
            <a:off x="3746632" y="5841555"/>
            <a:ext cx="2362200" cy="385845"/>
          </a:xfrm>
          <a:prstGeom prst="flowChart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bool eatsAnimals</a:t>
            </a:r>
          </a:p>
        </p:txBody>
      </p:sp>
      <p:sp>
        <p:nvSpPr>
          <p:cNvPr id="17" name="Flowchart: Card 14">
            <a:extLst>
              <a:ext uri="{FF2B5EF4-FFF2-40B4-BE49-F238E27FC236}">
                <a16:creationId xmlns:a16="http://schemas.microsoft.com/office/drawing/2014/main" id="{50AA40F3-61C8-481F-BBE3-F51315C06658}"/>
              </a:ext>
            </a:extLst>
          </p:cNvPr>
          <p:cNvSpPr/>
          <p:nvPr/>
        </p:nvSpPr>
        <p:spPr>
          <a:xfrm>
            <a:off x="6304075" y="1524000"/>
            <a:ext cx="5429137" cy="4775204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918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918 h 10000"/>
              <a:gd name="connsiteX0" fmla="*/ 0 w 10000"/>
              <a:gd name="connsiteY0" fmla="*/ 1073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1073 h 10000"/>
              <a:gd name="connsiteX0" fmla="*/ 0 w 10035"/>
              <a:gd name="connsiteY0" fmla="*/ 1073 h 10000"/>
              <a:gd name="connsiteX1" fmla="*/ 2035 w 10035"/>
              <a:gd name="connsiteY1" fmla="*/ 0 h 10000"/>
              <a:gd name="connsiteX2" fmla="*/ 10035 w 10035"/>
              <a:gd name="connsiteY2" fmla="*/ 0 h 10000"/>
              <a:gd name="connsiteX3" fmla="*/ 10035 w 10035"/>
              <a:gd name="connsiteY3" fmla="*/ 10000 h 10000"/>
              <a:gd name="connsiteX4" fmla="*/ 35 w 10035"/>
              <a:gd name="connsiteY4" fmla="*/ 10000 h 10000"/>
              <a:gd name="connsiteX5" fmla="*/ 0 w 10035"/>
              <a:gd name="connsiteY5" fmla="*/ 1073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35" h="10000">
                <a:moveTo>
                  <a:pt x="0" y="1073"/>
                </a:moveTo>
                <a:lnTo>
                  <a:pt x="2035" y="0"/>
                </a:lnTo>
                <a:lnTo>
                  <a:pt x="10035" y="0"/>
                </a:lnTo>
                <a:lnTo>
                  <a:pt x="10035" y="10000"/>
                </a:lnTo>
                <a:lnTo>
                  <a:pt x="35" y="10000"/>
                </a:lnTo>
                <a:cubicBezTo>
                  <a:pt x="23" y="7024"/>
                  <a:pt x="12" y="4049"/>
                  <a:pt x="0" y="1073"/>
                </a:cubicBezTo>
                <a:close/>
              </a:path>
            </a:pathLst>
          </a:custGeom>
          <a:solidFill>
            <a:srgbClr val="F3BE60">
              <a:alpha val="7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bg-BG" sz="2800" dirty="0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8E3FAE23-0500-485E-BC97-752E05336912}"/>
              </a:ext>
            </a:extLst>
          </p:cNvPr>
          <p:cNvSpPr/>
          <p:nvPr/>
        </p:nvSpPr>
        <p:spPr>
          <a:xfrm>
            <a:off x="6577879" y="5254104"/>
            <a:ext cx="4825990" cy="946429"/>
          </a:xfrm>
          <a:prstGeom prst="flowChartProcess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float weight</a:t>
            </a:r>
            <a:endParaRPr lang="bg-B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C3E9B9-5CB6-4299-A937-0AD42C730E10}"/>
              </a:ext>
            </a:extLst>
          </p:cNvPr>
          <p:cNvSpPr txBox="1"/>
          <p:nvPr/>
        </p:nvSpPr>
        <p:spPr>
          <a:xfrm>
            <a:off x="8450374" y="1580958"/>
            <a:ext cx="1683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Spider s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AAE5A864-9961-41BF-8B48-B0CC46C649CC}"/>
              </a:ext>
            </a:extLst>
          </p:cNvPr>
          <p:cNvSpPr/>
          <p:nvPr/>
        </p:nvSpPr>
        <p:spPr>
          <a:xfrm>
            <a:off x="6579467" y="4235002"/>
            <a:ext cx="4825990" cy="951951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 numLegs</a:t>
            </a:r>
          </a:p>
        </p:txBody>
      </p:sp>
      <p:sp>
        <p:nvSpPr>
          <p:cNvPr id="21" name="Flowchart: Card 20">
            <a:extLst>
              <a:ext uri="{FF2B5EF4-FFF2-40B4-BE49-F238E27FC236}">
                <a16:creationId xmlns:a16="http://schemas.microsoft.com/office/drawing/2014/main" id="{F0C4E159-112F-462A-89BA-430B3BC6C3F0}"/>
              </a:ext>
            </a:extLst>
          </p:cNvPr>
          <p:cNvSpPr/>
          <p:nvPr/>
        </p:nvSpPr>
        <p:spPr>
          <a:xfrm>
            <a:off x="6439763" y="2129443"/>
            <a:ext cx="5105399" cy="2038408"/>
          </a:xfrm>
          <a:prstGeom prst="flowChartPunchedCard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bg-BG" sz="2800" dirty="0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2CE105AA-D345-4ECE-BC42-49513DD969D9}"/>
              </a:ext>
            </a:extLst>
          </p:cNvPr>
          <p:cNvSpPr/>
          <p:nvPr/>
        </p:nvSpPr>
        <p:spPr>
          <a:xfrm>
            <a:off x="6579468" y="2705307"/>
            <a:ext cx="4825990" cy="940880"/>
          </a:xfrm>
          <a:prstGeom prst="flowChartProcess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float weight</a:t>
            </a:r>
            <a:endParaRPr lang="bg-BG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630F8010-EC3E-4067-9B0B-AFE64F77C8BF}"/>
              </a:ext>
            </a:extLst>
          </p:cNvPr>
          <p:cNvSpPr/>
          <p:nvPr/>
        </p:nvSpPr>
        <p:spPr>
          <a:xfrm>
            <a:off x="6590178" y="3704246"/>
            <a:ext cx="2362200" cy="385845"/>
          </a:xfrm>
          <a:prstGeom prst="flowChart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bool eatsPlants</a:t>
            </a:r>
            <a:endParaRPr lang="bg-BG" sz="200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6073D4D6-D55F-498A-B274-95B96E14FAB1}"/>
              </a:ext>
            </a:extLst>
          </p:cNvPr>
          <p:cNvSpPr/>
          <p:nvPr/>
        </p:nvSpPr>
        <p:spPr>
          <a:xfrm>
            <a:off x="9043258" y="3704246"/>
            <a:ext cx="2362200" cy="385845"/>
          </a:xfrm>
          <a:prstGeom prst="flowChart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i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bool eatsAnimals</a:t>
            </a:r>
            <a:endParaRPr lang="bg-BG" sz="180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8734BD-7630-4984-B78C-65AB05CEFA66}"/>
              </a:ext>
            </a:extLst>
          </p:cNvPr>
          <p:cNvSpPr txBox="1"/>
          <p:nvPr/>
        </p:nvSpPr>
        <p:spPr>
          <a:xfrm>
            <a:off x="7587012" y="2129443"/>
            <a:ext cx="288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Organism members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FEF858-F79F-4E06-A9EC-FB98060D5D25}"/>
              </a:ext>
            </a:extLst>
          </p:cNvPr>
          <p:cNvSpPr txBox="1"/>
          <p:nvPr/>
        </p:nvSpPr>
        <p:spPr>
          <a:xfrm>
            <a:off x="2675250" y="4266752"/>
            <a:ext cx="1941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Organism 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832A09-FC1D-458F-855B-3B7912455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1232D2-FFE4-465D-A692-55D6E3521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&amp; Hidden Fields – Pointers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1EB1616E-A201-44A1-9D82-F8EABDF3DE0E}"/>
              </a:ext>
            </a:extLst>
          </p:cNvPr>
          <p:cNvCxnSpPr>
            <a:cxnSpLocks/>
            <a:stCxn id="8" idx="3"/>
            <a:endCxn id="22" idx="1"/>
          </p:cNvCxnSpPr>
          <p:nvPr/>
        </p:nvCxnSpPr>
        <p:spPr>
          <a:xfrm>
            <a:off x="2715678" y="2636429"/>
            <a:ext cx="3863790" cy="539318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5">
                <a:lumMod val="20000"/>
                <a:lumOff val="80000"/>
              </a:schemeClr>
            </a:solidFill>
            <a:tailEnd type="triangle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7E74EAF8-EAA5-4817-82B5-A6E82647B2EF}"/>
              </a:ext>
            </a:extLst>
          </p:cNvPr>
          <p:cNvCxnSpPr>
            <a:cxnSpLocks/>
            <a:stCxn id="9" idx="3"/>
            <a:endCxn id="25" idx="0"/>
          </p:cNvCxnSpPr>
          <p:nvPr/>
        </p:nvCxnSpPr>
        <p:spPr>
          <a:xfrm flipV="1">
            <a:off x="3708532" y="2129443"/>
            <a:ext cx="5320680" cy="192845"/>
          </a:xfrm>
          <a:prstGeom prst="curvedConnector4">
            <a:avLst>
              <a:gd name="adj1" fmla="val 36447"/>
              <a:gd name="adj2" fmla="val 218541"/>
            </a:avLst>
          </a:prstGeom>
          <a:ln w="57150">
            <a:solidFill>
              <a:schemeClr val="accent5">
                <a:lumMod val="20000"/>
                <a:lumOff val="80000"/>
              </a:schemeClr>
            </a:solidFill>
            <a:tailEnd type="triangle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3E7DF7AD-7C89-43F2-9679-42A68FC378A6}"/>
              </a:ext>
            </a:extLst>
          </p:cNvPr>
          <p:cNvCxnSpPr>
            <a:cxnSpLocks/>
            <a:stCxn id="10" idx="3"/>
            <a:endCxn id="18" idx="1"/>
          </p:cNvCxnSpPr>
          <p:nvPr/>
        </p:nvCxnSpPr>
        <p:spPr>
          <a:xfrm>
            <a:off x="2752632" y="3828190"/>
            <a:ext cx="3825247" cy="1899129"/>
          </a:xfrm>
          <a:prstGeom prst="curvedConnector3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  <a:tailEnd type="triangle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4555DA3-E81D-450B-B83E-BA1E78BA0CDC}"/>
              </a:ext>
            </a:extLst>
          </p:cNvPr>
          <p:cNvSpPr/>
          <p:nvPr/>
        </p:nvSpPr>
        <p:spPr>
          <a:xfrm>
            <a:off x="831096" y="2497967"/>
            <a:ext cx="1884582" cy="276924"/>
          </a:xfrm>
          <a:prstGeom prst="rect">
            <a:avLst/>
          </a:prstGeom>
          <a:solidFill>
            <a:srgbClr val="FAE5BF">
              <a:alpha val="50980"/>
            </a:srgbClr>
          </a:solidFill>
          <a:ln w="28575">
            <a:solidFill>
              <a:srgbClr val="FFA72A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E64A94-D7D2-4CC2-817D-1DFDC5815A11}"/>
              </a:ext>
            </a:extLst>
          </p:cNvPr>
          <p:cNvSpPr/>
          <p:nvPr/>
        </p:nvSpPr>
        <p:spPr>
          <a:xfrm>
            <a:off x="2123619" y="2183826"/>
            <a:ext cx="1584913" cy="276924"/>
          </a:xfrm>
          <a:prstGeom prst="rect">
            <a:avLst/>
          </a:prstGeom>
          <a:solidFill>
            <a:srgbClr val="FAE5BF">
              <a:alpha val="50980"/>
            </a:srgbClr>
          </a:solidFill>
          <a:ln w="28575">
            <a:solidFill>
              <a:srgbClr val="FFA72A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3A9F39-C1C5-4465-BB21-64A4E2F14C52}"/>
              </a:ext>
            </a:extLst>
          </p:cNvPr>
          <p:cNvSpPr/>
          <p:nvPr/>
        </p:nvSpPr>
        <p:spPr>
          <a:xfrm>
            <a:off x="831096" y="3682254"/>
            <a:ext cx="1921536" cy="291872"/>
          </a:xfrm>
          <a:prstGeom prst="rect">
            <a:avLst/>
          </a:prstGeom>
          <a:solidFill>
            <a:srgbClr val="FAE5BF">
              <a:alpha val="50980"/>
            </a:srgbClr>
          </a:solidFill>
          <a:ln w="28575">
            <a:solidFill>
              <a:srgbClr val="FFA72A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chemeClr val="tx1"/>
              </a:solidFill>
            </a:endParaRP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4AB36173-8424-4826-B769-CFAC6324E5C3}"/>
              </a:ext>
            </a:extLst>
          </p:cNvPr>
          <p:cNvCxnSpPr>
            <a:cxnSpLocks/>
            <a:stCxn id="12" idx="3"/>
            <a:endCxn id="19" idx="0"/>
          </p:cNvCxnSpPr>
          <p:nvPr/>
        </p:nvCxnSpPr>
        <p:spPr>
          <a:xfrm flipV="1">
            <a:off x="3601567" y="1580958"/>
            <a:ext cx="5690676" cy="409169"/>
          </a:xfrm>
          <a:prstGeom prst="curvedConnector4">
            <a:avLst>
              <a:gd name="adj1" fmla="val 42603"/>
              <a:gd name="adj2" fmla="val 155869"/>
            </a:avLst>
          </a:prstGeom>
          <a:ln w="57150">
            <a:solidFill>
              <a:schemeClr val="accent5">
                <a:lumMod val="20000"/>
                <a:lumOff val="80000"/>
              </a:schemeClr>
            </a:solidFill>
            <a:tailEnd type="triangle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D700D81-6D16-4F7E-B84A-A4F637D152B3}"/>
              </a:ext>
            </a:extLst>
          </p:cNvPr>
          <p:cNvSpPr/>
          <p:nvPr/>
        </p:nvSpPr>
        <p:spPr>
          <a:xfrm>
            <a:off x="1753925" y="1847824"/>
            <a:ext cx="1847642" cy="284606"/>
          </a:xfrm>
          <a:prstGeom prst="rect">
            <a:avLst/>
          </a:prstGeom>
          <a:solidFill>
            <a:srgbClr val="FAE5BF">
              <a:alpha val="50980"/>
            </a:srgbClr>
          </a:solidFill>
          <a:ln w="28575">
            <a:solidFill>
              <a:srgbClr val="FFA72A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01590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2381-2E85-4B53-AF39-36E96F27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5008400"/>
            <a:ext cx="10363200" cy="765200"/>
          </a:xfrm>
        </p:spPr>
        <p:txBody>
          <a:bodyPr/>
          <a:lstStyle/>
          <a:p>
            <a:r>
              <a:rPr lang="en-US" sz="5000" dirty="0"/>
              <a:t>Inheritance in Memory</a:t>
            </a:r>
            <a:endParaRPr lang="bg-BG" sz="5000" spc="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32A-CD46-4FD4-BE74-C4167964E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19434202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8654</TotalTime>
  <Words>2108</Words>
  <Application>Microsoft Office PowerPoint</Application>
  <PresentationFormat>Custom</PresentationFormat>
  <Paragraphs>516</Paragraphs>
  <Slides>39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Consolas</vt:lpstr>
      <vt:lpstr>Impact</vt:lpstr>
      <vt:lpstr>Wingdings</vt:lpstr>
      <vt:lpstr>Wingdings 2</vt:lpstr>
      <vt:lpstr>SoftUni 16x9</vt:lpstr>
      <vt:lpstr>Pure-Virtual Members  &amp; Multiple Inheritance</vt:lpstr>
      <vt:lpstr>Table of Contents</vt:lpstr>
      <vt:lpstr>Questions</vt:lpstr>
      <vt:lpstr>Inheritance in Memory</vt:lpstr>
      <vt:lpstr>Objects in Memory</vt:lpstr>
      <vt:lpstr>Inheritance in Memory</vt:lpstr>
      <vt:lpstr>Inheritance &amp; Hidden Fields – Memory</vt:lpstr>
      <vt:lpstr>Inheritance &amp; Hidden Fields – Pointers</vt:lpstr>
      <vt:lpstr>Inheritance in Memory</vt:lpstr>
      <vt:lpstr>Hidden Methods in Memory – NO virtual</vt:lpstr>
      <vt:lpstr>virtual Methods in Memory</vt:lpstr>
      <vt:lpstr>Polymorphism in Memory</vt:lpstr>
      <vt:lpstr>Pure-virtual Methods</vt:lpstr>
      <vt:lpstr>Pure-virtual Methods</vt:lpstr>
      <vt:lpstr>C++ Abstract Classes</vt:lpstr>
      <vt:lpstr>Abstract Classes and Polymorphism</vt:lpstr>
      <vt:lpstr>Pure-Virtual Methods</vt:lpstr>
      <vt:lpstr>Exercise 1: Zoo</vt:lpstr>
      <vt:lpstr>OOP Interfaces</vt:lpstr>
      <vt:lpstr>OOP Interfaces</vt:lpstr>
      <vt:lpstr>OOP Interface – Common Usage </vt:lpstr>
      <vt:lpstr>OOP Interface – Usage Diagram </vt:lpstr>
      <vt:lpstr>OOP Interfaces Usage</vt:lpstr>
      <vt:lpstr>Multiple Inheritance</vt:lpstr>
      <vt:lpstr>Multiple Inheritance</vt:lpstr>
      <vt:lpstr>Multiple Inheritance – Example</vt:lpstr>
      <vt:lpstr>Multiple Inheritance</vt:lpstr>
      <vt:lpstr>Multiple Inheritance – Error Prone</vt:lpstr>
      <vt:lpstr>The Diamond Problem</vt:lpstr>
      <vt:lpstr>Virtual Inheritance – Solving the Diamond</vt:lpstr>
      <vt:lpstr>Solving the Diamond – Diagram</vt:lpstr>
      <vt:lpstr>Virtual Inheritance</vt:lpstr>
      <vt:lpstr>Runtime Type Checking</vt:lpstr>
      <vt:lpstr>Dynamic Casting</vt:lpstr>
      <vt:lpstr>Runtime Type Checking</vt:lpstr>
      <vt:lpstr>dynamic_cast</vt:lpstr>
      <vt:lpstr>Avoiding Runtime Type Checking </vt:lpstr>
      <vt:lpstr>Summary</vt:lpstr>
      <vt:lpstr>Pure-Virtual Members &amp; Multiple Inheritance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SoftUni, Software University, programming, software development, software engineering, course</cp:keywords>
  <dc:description>Software University Foundation - http://softuni.foundation/</dc:description>
  <cp:lastModifiedBy>Zhivko Petrov</cp:lastModifiedBy>
  <cp:revision>1176</cp:revision>
  <dcterms:created xsi:type="dcterms:W3CDTF">2014-01-02T17:00:34Z</dcterms:created>
  <dcterms:modified xsi:type="dcterms:W3CDTF">2019-01-06T07:34:40Z</dcterms:modified>
  <cp:category>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