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1" r:id="rId7"/>
    <p:sldId id="278" r:id="rId8"/>
    <p:sldId id="279" r:id="rId9"/>
    <p:sldId id="272" r:id="rId10"/>
    <p:sldId id="284" r:id="rId11"/>
    <p:sldId id="274" r:id="rId12"/>
    <p:sldId id="283" r:id="rId13"/>
    <p:sldId id="277" r:id="rId14"/>
    <p:sldId id="280" r:id="rId15"/>
    <p:sldId id="281" r:id="rId16"/>
    <p:sldId id="282" r:id="rId17"/>
    <p:sldId id="285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72743-01A7-4ABF-8528-64CDD9C62D5E}" v="76" dt="2023-11-05T11:19:1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17" autoAdjust="0"/>
  </p:normalViewPr>
  <p:slideViewPr>
    <p:cSldViewPr snapToGrid="0">
      <p:cViewPr varScale="1">
        <p:scale>
          <a:sx n="87" d="100"/>
          <a:sy n="87" d="100"/>
        </p:scale>
        <p:origin x="38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gpt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r/genaimusings/chatting-with-chatgpt" TargetMode="External"/><Relationship Id="rId5" Type="http://schemas.openxmlformats.org/officeDocument/2006/relationships/hyperlink" Target="https://github.com/genai-musings/chatting-with-ChatGPT" TargetMode="External"/><Relationship Id="rId4" Type="http://schemas.openxmlformats.org/officeDocument/2006/relationships/hyperlink" Target="https://platform.openai.com/account/api-key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images/image-generation?context=node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openai.com/dall-e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r/genaimusings/dallying-with-dall-e" TargetMode="External"/><Relationship Id="rId5" Type="http://schemas.openxmlformats.org/officeDocument/2006/relationships/hyperlink" Target="https://github.com/genai-musings/dallying-with-DALL-E" TargetMode="External"/><Relationship Id="rId4" Type="http://schemas.openxmlformats.org/officeDocument/2006/relationships/hyperlink" Target="https://platform.openai.com/account/api-key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-id.com/reference/get-started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d-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r/genaimusings/dawdling-with-d-id" TargetMode="External"/><Relationship Id="rId5" Type="http://schemas.openxmlformats.org/officeDocument/2006/relationships/hyperlink" Target="https://github.com/genai-musings/dawdling-with-D-ID" TargetMode="External"/><Relationship Id="rId4" Type="http://schemas.openxmlformats.org/officeDocument/2006/relationships/hyperlink" Target="https://studio.d-id.com/account-setting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dynesystems.ie/dev/api" TargetMode="External"/><Relationship Id="rId2" Type="http://schemas.openxmlformats.org/officeDocument/2006/relationships/hyperlink" Target="https://www.cyberdynesystems.ie/dev/key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hub.docker.com/r/genaimusings/template-repo-template" TargetMode="External"/><Relationship Id="rId4" Type="http://schemas.openxmlformats.org/officeDocument/2006/relationships/hyperlink" Target="https://github.com/genai-musings/template-repo-templat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5" y="4965134"/>
            <a:ext cx="4333088" cy="1596004"/>
          </a:xfrm>
        </p:spPr>
        <p:txBody>
          <a:bodyPr/>
          <a:lstStyle/>
          <a:p>
            <a:r>
              <a:rPr lang="en-US" sz="2800" b="0" i="0" dirty="0">
                <a:effectLst/>
                <a:latin typeface="-apple-system"/>
              </a:rPr>
              <a:t>Unleashing the Power of Generative AI: Python API Integration with </a:t>
            </a:r>
            <a:r>
              <a:rPr lang="en-US" sz="2800" b="0" i="0" dirty="0" err="1">
                <a:effectLst/>
                <a:latin typeface="-apple-system"/>
              </a:rPr>
              <a:t>ChatGPT</a:t>
            </a:r>
            <a:r>
              <a:rPr lang="en-US" sz="2800" b="0" i="0" dirty="0">
                <a:effectLst/>
                <a:latin typeface="-apple-system"/>
              </a:rPr>
              <a:t>, DALL-E, and D-ID Studio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9337" y="5779363"/>
            <a:ext cx="2459114" cy="685430"/>
          </a:xfrm>
        </p:spPr>
        <p:txBody>
          <a:bodyPr/>
          <a:lstStyle/>
          <a:p>
            <a:r>
              <a:rPr lang="en-US" dirty="0"/>
              <a:t>Eoin Halpin,</a:t>
            </a:r>
          </a:p>
          <a:p>
            <a:r>
              <a:rPr lang="en-US" dirty="0"/>
              <a:t>Tom Halpin​​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4D3D1-9269-7C09-1F7D-4D6F547148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E40BD7-3361-FFC7-FF57-B8C02B62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3" y="613980"/>
            <a:ext cx="9715500" cy="3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err="1"/>
              <a:t>ChatGPT</a:t>
            </a:r>
            <a:r>
              <a:rPr lang="en-US" dirty="0"/>
              <a:t> Integration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Site - 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2"/>
              </a:rPr>
              <a:t>https://chat.openai.com/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API - 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3"/>
              </a:rPr>
              <a:t>https://platform.openai.com/docs/guides/gpt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API Key - 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  <a:hlinkClick r:id="rId4"/>
              </a:rPr>
              <a:t>https://platform.openai.com/account/api-keys</a:t>
            </a:r>
            <a:endParaRPr lang="en-IE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GitHub Repository - 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  <a:hlinkClick r:id="rId5"/>
              </a:rPr>
              <a:t>https://github.com/genai-musings/chatting-with-ChatGPT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Docker Image - 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6"/>
              </a:rPr>
              <a:t>https://hub.docker.com/r/genaimusings/chatting-with-chatgpt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IE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C637C-2D03-8B26-6576-A3A6DB81F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060" y="3883040"/>
            <a:ext cx="3857877" cy="19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DALL-E Integration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Site - 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2"/>
              </a:rPr>
              <a:t>https://openai.com/dall-e-2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API - 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3"/>
              </a:rPr>
              <a:t>https://platform.openai.com/docs/guides/images/image-generation?context=node</a:t>
            </a:r>
            <a:endParaRPr lang="en-IE" b="0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API Key - 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  <a:hlinkClick r:id="rId4"/>
              </a:rPr>
              <a:t>https://platform.openai.com/account/api-keys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  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endParaRPr lang="en-IE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GitHub Repository - 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  <a:hlinkClick r:id="rId5"/>
              </a:rPr>
              <a:t>https://github.com/genai-musings/dallying-with-DALL-E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Docker Image - 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6"/>
              </a:rPr>
              <a:t>https://hub.docker.com/r/genaimusings/dallying-with-dall-e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IE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0DE33B-3995-44EC-31BC-3FC0EA57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7102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7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D-ID Studio Integration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Site - 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2"/>
              </a:rPr>
              <a:t>https://www.d-id.com/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API - 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3"/>
              </a:rPr>
              <a:t>https://docs.d-id.com/reference/get-started</a:t>
            </a: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API Key - 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  <a:hlinkClick r:id="rId4"/>
              </a:rPr>
              <a:t>https://studio.d-id.com/account-settings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endParaRPr lang="en-IE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GitHub Repository - 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  <a:hlinkClick r:id="rId5"/>
              </a:rPr>
              <a:t>https://github.com/genai-musings/dawdling-with-D-ID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Docker Image - 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6"/>
              </a:rPr>
              <a:t>https://hub.docker.com/r/genaimusings/dawdling-with-d-id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IE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A screenshot of a video&#10;&#10;Description automatically generated">
            <a:extLst>
              <a:ext uri="{FF2B5EF4-FFF2-40B4-BE49-F238E27FC236}">
                <a16:creationId xmlns:a16="http://schemas.microsoft.com/office/drawing/2014/main" id="{2E6AA022-B575-0A6A-4AEB-1A54D41410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200" y="3877138"/>
            <a:ext cx="2839598" cy="22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Template, Repo Template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Site - 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2"/>
              </a:rPr>
              <a:t>https://www.cyberdynesystems.ie</a:t>
            </a:r>
            <a:endParaRPr lang="en-IE" b="0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b="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API – 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3"/>
              </a:rPr>
              <a:t>https://www.cyberdynesystems.ie/dev/api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API Key - 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2"/>
              </a:rPr>
              <a:t>https://www.cyberdynesystems.ie/dev/keys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GitHub Repository - 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  <a:hlinkClick r:id="rId4"/>
              </a:rPr>
              <a:t>https://github.com/genai-musings/template-repo-template</a:t>
            </a: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Docker Image - 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  <a:hlinkClick r:id="rId5"/>
              </a:rPr>
              <a:t>https://hub.docker.com/r/genaimusings/template-repo-template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IE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C71AD-968A-DA15-2FE5-2516F2C72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287" y="4035632"/>
            <a:ext cx="1735426" cy="17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8567641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Pace of Change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5800098" y="2431404"/>
            <a:ext cx="5422232" cy="2854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/>
            <a:r>
              <a:rPr lang="en-US" b="1" i="0" dirty="0">
                <a:effectLst/>
              </a:rPr>
              <a:t>Custom GPTs: </a:t>
            </a:r>
            <a:r>
              <a:rPr lang="en-US" b="0" i="0" dirty="0" err="1">
                <a:effectLst/>
              </a:rPr>
              <a:t>ChatGPT</a:t>
            </a:r>
            <a:r>
              <a:rPr lang="en-US" b="0" i="0" dirty="0">
                <a:effectLst/>
              </a:rPr>
              <a:t>-like chatbots. Empowers</a:t>
            </a:r>
            <a:r>
              <a:rPr lang="en-US" dirty="0">
                <a:effectLst/>
              </a:rPr>
              <a:t> users to tailor </a:t>
            </a:r>
            <a:r>
              <a:rPr lang="en-US" dirty="0" err="1">
                <a:effectLst/>
              </a:rPr>
              <a:t>ChatGPT</a:t>
            </a:r>
            <a:r>
              <a:rPr lang="en-US" dirty="0">
                <a:effectLst/>
              </a:rPr>
              <a:t> for specific personal or professional use cases without needing any development/coding knowhow. Custom GPTs can be developed for individual</a:t>
            </a:r>
            <a:r>
              <a:rPr lang="en-US" dirty="0"/>
              <a:t> or</a:t>
            </a:r>
            <a:r>
              <a:rPr lang="en-US" dirty="0">
                <a:effectLst/>
              </a:rPr>
              <a:t> enterprise use and/or sold via the GPT Store. </a:t>
            </a:r>
          </a:p>
          <a:p>
            <a:pPr algn="l" fontAlgn="auto"/>
            <a:r>
              <a:rPr lang="en-US" b="1" i="0" dirty="0">
                <a:effectLst/>
              </a:rPr>
              <a:t>GPT Store : </a:t>
            </a:r>
            <a:r>
              <a:rPr lang="en-US" i="0" dirty="0">
                <a:effectLst/>
              </a:rPr>
              <a:t>AI App Store allowing </a:t>
            </a:r>
            <a:r>
              <a:rPr lang="en-US" b="0" i="0" dirty="0">
                <a:effectLst/>
              </a:rPr>
              <a:t>users to create and sell new GPTs. Equivalent of </a:t>
            </a:r>
            <a:r>
              <a:rPr lang="en-US" b="0" i="0" dirty="0"/>
              <a:t>Apples’</a:t>
            </a:r>
            <a:r>
              <a:rPr lang="en-US" dirty="0">
                <a:effectLst/>
              </a:rPr>
              <a:t> App Store. No coding skills required to build and monetize custom GPTs.</a:t>
            </a:r>
          </a:p>
          <a:p>
            <a:pPr algn="l" fontAlgn="auto"/>
            <a:r>
              <a:rPr lang="en-US" b="1" i="0" dirty="0">
                <a:effectLst/>
              </a:rPr>
              <a:t>Assistants API: </a:t>
            </a:r>
            <a:r>
              <a:rPr lang="en-US" dirty="0"/>
              <a:t>Allows the creation of agent like experiences within </a:t>
            </a:r>
            <a:r>
              <a:rPr lang="en-US" b="0" i="0" dirty="0">
                <a:effectLst/>
              </a:rPr>
              <a:t>applications.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37B088EE-E28A-9461-5C0E-3F02217355E3}"/>
              </a:ext>
            </a:extLst>
          </p:cNvPr>
          <p:cNvSpPr txBox="1">
            <a:spLocks/>
          </p:cNvSpPr>
          <p:nvPr/>
        </p:nvSpPr>
        <p:spPr>
          <a:xfrm>
            <a:off x="1892966" y="2434902"/>
            <a:ext cx="3575640" cy="2854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/>
            <a:r>
              <a:rPr lang="en-US" b="1" i="0" dirty="0">
                <a:effectLst/>
              </a:rPr>
              <a:t>GPT-4 Turbo: </a:t>
            </a:r>
            <a:r>
              <a:rPr lang="en-US" dirty="0"/>
              <a:t>U</a:t>
            </a:r>
            <a:r>
              <a:rPr lang="en-US" b="0" i="0" dirty="0">
                <a:effectLst/>
              </a:rPr>
              <a:t>nveiled upgraded LLM. </a:t>
            </a:r>
            <a:r>
              <a:rPr lang="en-US" dirty="0"/>
              <a:t>K</a:t>
            </a:r>
            <a:r>
              <a:rPr lang="en-US" dirty="0">
                <a:effectLst/>
              </a:rPr>
              <a:t>nowledge of world events up to April 2023. More powerful and cost-effective for developers. 128k context window in a single prompt, allowing book scale content generation. </a:t>
            </a:r>
          </a:p>
          <a:p>
            <a:pPr algn="l" fontAlgn="auto"/>
            <a:r>
              <a:rPr lang="en-US" b="1" i="0" dirty="0">
                <a:effectLst/>
              </a:rPr>
              <a:t>Copyright Shield: T</a:t>
            </a:r>
            <a:r>
              <a:rPr lang="en-US" b="0" i="0" dirty="0">
                <a:effectLst/>
              </a:rPr>
              <a:t>o protect customers against potential copyright lawsuits. Addresses </a:t>
            </a:r>
            <a:r>
              <a:rPr lang="en-US" dirty="0">
                <a:effectLst/>
              </a:rPr>
              <a:t>potential copyright infringement issues related to usage of </a:t>
            </a:r>
            <a:r>
              <a:rPr lang="en-US" dirty="0" err="1">
                <a:effectLst/>
              </a:rPr>
              <a:t>OpenAI</a:t>
            </a:r>
            <a:r>
              <a:rPr lang="en-US" dirty="0">
                <a:effectLst/>
              </a:rPr>
              <a:t> products.</a:t>
            </a:r>
          </a:p>
        </p:txBody>
      </p:sp>
      <p:sp>
        <p:nvSpPr>
          <p:cNvPr id="7" name="Content Placeholder 27">
            <a:extLst>
              <a:ext uri="{FF2B5EF4-FFF2-40B4-BE49-F238E27FC236}">
                <a16:creationId xmlns:a16="http://schemas.microsoft.com/office/drawing/2014/main" id="{8EEB2B52-E3C6-C295-4651-D1EB90B48B76}"/>
              </a:ext>
            </a:extLst>
          </p:cNvPr>
          <p:cNvSpPr txBox="1">
            <a:spLocks/>
          </p:cNvSpPr>
          <p:nvPr/>
        </p:nvSpPr>
        <p:spPr>
          <a:xfrm>
            <a:off x="1892966" y="2071567"/>
            <a:ext cx="8831181" cy="371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OpenAI</a:t>
            </a:r>
            <a:r>
              <a:rPr lang="en-US" b="1" dirty="0"/>
              <a:t> Inaugural </a:t>
            </a:r>
            <a:r>
              <a:rPr lang="en-US" b="1" dirty="0" err="1"/>
              <a:t>DevDay</a:t>
            </a:r>
            <a:r>
              <a:rPr lang="en-US" b="1" dirty="0"/>
              <a:t> (Nov 6</a:t>
            </a:r>
            <a:r>
              <a:rPr lang="en-US" b="1" baseline="30000" dirty="0"/>
              <a:t>th</a:t>
            </a:r>
            <a:r>
              <a:rPr lang="en-US" b="1" dirty="0"/>
              <a:t>)  Key Announcements: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7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Conclusions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7BC64-2317-E114-2E96-EF8AEB0EB85A}"/>
              </a:ext>
            </a:extLst>
          </p:cNvPr>
          <p:cNvSpPr txBox="1"/>
          <p:nvPr/>
        </p:nvSpPr>
        <p:spPr>
          <a:xfrm>
            <a:off x="1836820" y="2051170"/>
            <a:ext cx="9047748" cy="275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a typeface="NSimSun" panose="02010609030101010101" pitchFamily="49" charset="-122"/>
                <a:cs typeface="Lucida Sans" panose="020B0602030504020204" pitchFamily="34" charset="0"/>
              </a:rPr>
              <a:t>AI Models and LLMs </a:t>
            </a: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are reshaping industries and are about to reshape even more industries.</a:t>
            </a:r>
            <a:endParaRPr lang="en-IE" sz="14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Briefly explored features of </a:t>
            </a:r>
            <a:r>
              <a:rPr lang="en-IE" sz="1400" kern="100" dirty="0" err="1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ChatGPT</a:t>
            </a: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, D-ID Studio, and DALL-E.</a:t>
            </a:r>
            <a:endParaRPr lang="en-IE" sz="14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Focused on the Integrations and APIs available specifically how they can </a:t>
            </a:r>
            <a:r>
              <a:rPr lang="en-IE" sz="1400" kern="100" dirty="0">
                <a:ea typeface="NSimSun" panose="02010609030101010101" pitchFamily="49" charset="-122"/>
                <a:cs typeface="Lucida Sans" panose="020B0602030504020204" pitchFamily="34" charset="0"/>
              </a:rPr>
              <a:t>allow the </a:t>
            </a: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power of AI Models and LLMs to be leveraged to create exciting solutions.</a:t>
            </a:r>
            <a:endParaRPr lang="en-IE" sz="14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a typeface="NSimSun" panose="02010609030101010101" pitchFamily="49" charset="-122"/>
                <a:cs typeface="Lucida Sans" panose="020B0602030504020204" pitchFamily="34" charset="0"/>
              </a:rPr>
              <a:t>Provided sample “workloads” utilizing the API available and shared the code for those workloads via open-sourced GitHub repositories which include full CI/CD functionality.</a:t>
            </a: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a typeface="NSimSun" panose="02010609030101010101" pitchFamily="49" charset="-122"/>
                <a:cs typeface="Lucida Sans" panose="020B0602030504020204" pitchFamily="34" charset="0"/>
              </a:rPr>
              <a:t>Provided a template GitHub repository which can be used to create workloads for other AI Models via the associated APIs.</a:t>
            </a: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a typeface="NSimSun" panose="02010609030101010101" pitchFamily="49" charset="-122"/>
                <a:cs typeface="Lucida Sans" panose="020B0602030504020204" pitchFamily="34" charset="0"/>
              </a:rPr>
              <a:t>Pace of change is astounding, shared key announcements from </a:t>
            </a:r>
            <a:r>
              <a:rPr lang="en-IE" sz="1400" kern="100" dirty="0" err="1">
                <a:ea typeface="NSimSun" panose="02010609030101010101" pitchFamily="49" charset="-122"/>
                <a:cs typeface="Lucida Sans" panose="020B0602030504020204" pitchFamily="34" charset="0"/>
              </a:rPr>
              <a:t>OpenAI’s</a:t>
            </a:r>
            <a:r>
              <a:rPr lang="en-IE" sz="1400" kern="100" dirty="0">
                <a:ea typeface="NSimSun" panose="02010609030101010101" pitchFamily="49" charset="-122"/>
                <a:cs typeface="Lucida Sans" panose="020B0602030504020204" pitchFamily="34" charset="0"/>
              </a:rPr>
              <a:t> inaugural </a:t>
            </a:r>
            <a:r>
              <a:rPr lang="en-IE" sz="1400" kern="100" dirty="0" err="1">
                <a:ea typeface="NSimSun" panose="02010609030101010101" pitchFamily="49" charset="-122"/>
                <a:cs typeface="Lucida Sans" panose="020B0602030504020204" pitchFamily="34" charset="0"/>
              </a:rPr>
              <a:t>DevDay</a:t>
            </a:r>
            <a:r>
              <a:rPr lang="en-IE" sz="1400" kern="100" dirty="0">
                <a:ea typeface="NSimSun" panose="02010609030101010101" pitchFamily="49" charset="-122"/>
                <a:cs typeface="Lucida Sans" panose="020B0602030504020204" pitchFamily="34" charset="0"/>
              </a:rPr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364577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A1AEBA7-C3DD-F11F-22F5-F2E8736033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5AFE2D-B6E3-9446-5C54-C9694DC2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7" y="638177"/>
            <a:ext cx="8091749" cy="315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94AB131-F9C1-48DB-AD3A-5C074FBC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E9ED3E-A3FD-4FE3-BD8B-BC4B8C020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03075" y="0"/>
            <a:ext cx="0" cy="29911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948999-3956-4D11-B059-3699485A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786" y="4042781"/>
            <a:ext cx="3193926" cy="192822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Q&amp;A </a:t>
            </a:r>
            <a:br>
              <a:rPr lang="en-US" noProof="0" dirty="0"/>
            </a:br>
            <a:r>
              <a:rPr lang="en-US" noProof="0" dirty="0"/>
              <a:t>&amp; </a:t>
            </a:r>
            <a:br>
              <a:rPr lang="en-US" noProof="0" dirty="0"/>
            </a:br>
            <a:r>
              <a:rPr lang="en-US" noProof="0" dirty="0"/>
              <a:t>Thanks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F7A7-FCB0-4470-8152-34B616A9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3933-5920-45A7-9855-27C887F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5C0AD-B05B-4C54-AD82-229A2A39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5BD492-DD10-15A3-FF4F-555C219B43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9909120-B013-4872-BAFC-11D63AAABD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00358" y="1878806"/>
            <a:ext cx="7043642" cy="3532188"/>
          </a:xfrm>
        </p:spPr>
        <p:txBody>
          <a:bodyPr/>
          <a:lstStyle/>
          <a:p>
            <a:r>
              <a:rPr lang="en-US" dirty="0"/>
              <a:t>Presenters</a:t>
            </a:r>
          </a:p>
          <a:p>
            <a:r>
              <a:rPr lang="en-US" dirty="0"/>
              <a:t>AI Models </a:t>
            </a:r>
          </a:p>
          <a:p>
            <a:r>
              <a:rPr lang="en-US" dirty="0"/>
              <a:t>Large Language Models (LLMs)​ - </a:t>
            </a:r>
            <a:r>
              <a:rPr lang="en-US" dirty="0" err="1"/>
              <a:t>ChatGPT</a:t>
            </a:r>
            <a:endParaRPr lang="en-US" dirty="0"/>
          </a:p>
          <a:p>
            <a:r>
              <a:rPr lang="en-US" dirty="0"/>
              <a:t>Image Generation Models – DALL-E</a:t>
            </a:r>
          </a:p>
          <a:p>
            <a:r>
              <a:rPr lang="en-US" dirty="0"/>
              <a:t>Image Manipulation Models – D-ID Studio​</a:t>
            </a:r>
          </a:p>
          <a:p>
            <a:r>
              <a:rPr lang="en-US" dirty="0"/>
              <a:t>Integration Considerations</a:t>
            </a:r>
          </a:p>
          <a:p>
            <a:r>
              <a:rPr lang="en-US" dirty="0"/>
              <a:t>Availability of APIs</a:t>
            </a:r>
          </a:p>
          <a:p>
            <a:r>
              <a:rPr lang="en-US" dirty="0"/>
              <a:t>AI Model Integration Examples – </a:t>
            </a:r>
            <a:r>
              <a:rPr lang="en-US" dirty="0" err="1"/>
              <a:t>ChatGPT</a:t>
            </a:r>
            <a:r>
              <a:rPr lang="en-US" dirty="0"/>
              <a:t>, DALL-E, D-ID Studio</a:t>
            </a:r>
          </a:p>
          <a:p>
            <a:r>
              <a:rPr lang="en-US" dirty="0"/>
              <a:t>Template GitHub Repository</a:t>
            </a:r>
          </a:p>
          <a:p>
            <a:r>
              <a:rPr lang="en-US" dirty="0"/>
              <a:t>Pace of change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Presenters</a:t>
            </a:r>
            <a:endParaRPr lang="en-US" noProof="0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9909120-B013-4872-BAFC-11D63AAABD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0084" y="2051169"/>
            <a:ext cx="3899389" cy="3663741"/>
          </a:xfrm>
        </p:spPr>
        <p:txBody>
          <a:bodyPr/>
          <a:lstStyle/>
          <a:p>
            <a:r>
              <a:rPr lang="en-US" b="1" dirty="0"/>
              <a:t>Tom Halpin:</a:t>
            </a:r>
          </a:p>
          <a:p>
            <a:r>
              <a:rPr lang="en-US" dirty="0"/>
              <a:t>Distinguished Engineer – DevOps Enablement.  </a:t>
            </a:r>
          </a:p>
          <a:p>
            <a:r>
              <a:rPr lang="en-US" dirty="0"/>
              <a:t>Help teams move to a DevOps model in support of product-aligned value streams.</a:t>
            </a:r>
          </a:p>
          <a:p>
            <a:r>
              <a:rPr lang="en-US" dirty="0"/>
              <a:t>Facilitate adaption of the associated culture, practices, and tools in organizations.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3899389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Eoin Halpin:</a:t>
            </a:r>
          </a:p>
          <a:p>
            <a:r>
              <a:rPr lang="en-US" dirty="0"/>
              <a:t>Analyst - Project/Program Management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</a:rPr>
              <a:t>Member of agile, customer-facing teams focused on delivering value to stakeholders.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</a:rPr>
              <a:t>Help organizations and customers to gain valuable insights from data.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erson with a shaved head&#10;&#10;Description automatically generated">
            <a:extLst>
              <a:ext uri="{FF2B5EF4-FFF2-40B4-BE49-F238E27FC236}">
                <a16:creationId xmlns:a16="http://schemas.microsoft.com/office/drawing/2014/main" id="{2DCE9F5B-89D8-EC12-E62E-1A8365D7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286" y="4596180"/>
            <a:ext cx="1371187" cy="1371187"/>
          </a:xfrm>
          <a:prstGeom prst="rect">
            <a:avLst/>
          </a:prstGeom>
        </p:spPr>
      </p:pic>
      <p:pic>
        <p:nvPicPr>
          <p:cNvPr id="2050" name="Picture 2" descr="Profile photo of Eoin Halpin">
            <a:extLst>
              <a:ext uri="{FF2B5EF4-FFF2-40B4-BE49-F238E27FC236}">
                <a16:creationId xmlns:a16="http://schemas.microsoft.com/office/drawing/2014/main" id="{D93BA413-A595-D130-180B-EBB72D4E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638" y="4596180"/>
            <a:ext cx="1371187" cy="13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1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AI Models and Categories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AI Models:</a:t>
            </a:r>
          </a:p>
          <a:p>
            <a:r>
              <a:rPr lang="en-US" dirty="0"/>
              <a:t>Many diverse AI models each with unique capabilities.</a:t>
            </a:r>
            <a:endParaRPr lang="en-IE" dirty="0"/>
          </a:p>
          <a:p>
            <a:r>
              <a:rPr lang="en-US" b="1" dirty="0"/>
              <a:t>Large Language Models (LLMs):</a:t>
            </a:r>
          </a:p>
          <a:p>
            <a:r>
              <a:rPr lang="en-US" dirty="0"/>
              <a:t>Definition: LLMs are advanced AI models that understand and generate human-like text.</a:t>
            </a:r>
          </a:p>
          <a:p>
            <a:r>
              <a:rPr lang="en-US" dirty="0"/>
              <a:t>Applications: Language translation, content generation, chatbots, and more.</a:t>
            </a:r>
          </a:p>
          <a:p>
            <a:r>
              <a:rPr lang="en-US" dirty="0"/>
              <a:t>Key Features: Multimodal capabilities (understand and generate content in multiple modes or types of data i.e. text, images or video), natural language understanding.</a:t>
            </a:r>
          </a:p>
          <a:p>
            <a:r>
              <a:rPr lang="en-US" dirty="0"/>
              <a:t>Example: </a:t>
            </a:r>
            <a:r>
              <a:rPr lang="en-US" dirty="0" err="1"/>
              <a:t>ChatGPT</a:t>
            </a:r>
            <a:r>
              <a:rPr lang="en-US" dirty="0"/>
              <a:t> which is an LLM</a:t>
            </a:r>
            <a:r>
              <a:rPr lang="en-I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-based chatbot.</a:t>
            </a:r>
            <a:endParaRPr lang="en-US" dirty="0"/>
          </a:p>
          <a:p>
            <a:r>
              <a:rPr lang="en-US" dirty="0"/>
              <a:t>Importance: Transforming the way we interact with AI.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5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AI Models and Categories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Image Generation Models:</a:t>
            </a:r>
          </a:p>
          <a:p>
            <a:r>
              <a:rPr lang="en-US" dirty="0"/>
              <a:t>Definition: Image generation models specialize in creating visual content.</a:t>
            </a:r>
          </a:p>
          <a:p>
            <a:r>
              <a:rPr lang="en-US" dirty="0"/>
              <a:t>Applications: Art creation, design, visual content generation.</a:t>
            </a:r>
          </a:p>
          <a:p>
            <a:r>
              <a:rPr lang="en-US" dirty="0"/>
              <a:t>Example: DALL-E, which generates images from textual descriptions.</a:t>
            </a:r>
          </a:p>
          <a:p>
            <a:r>
              <a:rPr lang="en-US" dirty="0"/>
              <a:t>Importance: Enabling AI to generate visual art and design.</a:t>
            </a:r>
          </a:p>
          <a:p>
            <a:r>
              <a:rPr lang="en-US" b="1" dirty="0"/>
              <a:t>Image Manipulation Models:</a:t>
            </a:r>
          </a:p>
          <a:p>
            <a:r>
              <a:rPr lang="en-US" dirty="0"/>
              <a:t>Definition: Models focused on modifying and processing images.</a:t>
            </a:r>
          </a:p>
          <a:p>
            <a:r>
              <a:rPr lang="en-US" dirty="0"/>
              <a:t>Applications: Privacy protection, image enhancement, facial anonymization.</a:t>
            </a:r>
          </a:p>
          <a:p>
            <a:r>
              <a:rPr lang="en-US" dirty="0"/>
              <a:t>Example: D-ID Studio, which anonymizes faces in images.</a:t>
            </a:r>
          </a:p>
          <a:p>
            <a:r>
              <a:rPr lang="en-US" dirty="0"/>
              <a:t>Importance: Enabling AI to manipulate images and enhance visual data.</a:t>
            </a:r>
          </a:p>
        </p:txBody>
      </p:sp>
    </p:spTree>
    <p:extLst>
      <p:ext uri="{BB962C8B-B14F-4D97-AF65-F5344CB8AC3E}">
        <p14:creationId xmlns:p14="http://schemas.microsoft.com/office/powerpoint/2010/main" val="300888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AI Models Covered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1521087" y="2048951"/>
            <a:ext cx="3179249" cy="33878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ChatGPT</a:t>
            </a:r>
            <a:r>
              <a:rPr lang="en-US" b="1" dirty="0"/>
              <a:t>:</a:t>
            </a: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Overview: </a:t>
            </a:r>
            <a:r>
              <a:rPr lang="en-IE" kern="100" dirty="0" err="1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ChatGPT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is a conversational AI model by </a:t>
            </a:r>
            <a:r>
              <a:rPr lang="en-IE" kern="100" dirty="0" err="1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OpenAI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Use Cases: Customer support, virtual assistants, interactive user experiences.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Integrations: Easily integrated into applications, websites, and products.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9" name="Content Placeholder 27">
            <a:extLst>
              <a:ext uri="{FF2B5EF4-FFF2-40B4-BE49-F238E27FC236}">
                <a16:creationId xmlns:a16="http://schemas.microsoft.com/office/drawing/2014/main" id="{772ADCFF-204D-885A-CC10-63CB5C04C7B8}"/>
              </a:ext>
            </a:extLst>
          </p:cNvPr>
          <p:cNvSpPr txBox="1">
            <a:spLocks/>
          </p:cNvSpPr>
          <p:nvPr/>
        </p:nvSpPr>
        <p:spPr>
          <a:xfrm>
            <a:off x="4824082" y="2048950"/>
            <a:ext cx="3179249" cy="33878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DALL-E:</a:t>
            </a: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Overview: DALL-E is an AI model by </a:t>
            </a:r>
            <a:r>
              <a:rPr lang="en-IE" kern="100" dirty="0" err="1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OpenAI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Creativity Unleashed: Generates images from textual descriptions.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Diverse Applications: Art creation, content generation, design.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Integrations: Enable developers to use DALL-E's creative capabilities.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Content Placeholder 27">
            <a:extLst>
              <a:ext uri="{FF2B5EF4-FFF2-40B4-BE49-F238E27FC236}">
                <a16:creationId xmlns:a16="http://schemas.microsoft.com/office/drawing/2014/main" id="{BFCD286D-ABB7-8B03-AE73-9F1F3C38FED2}"/>
              </a:ext>
            </a:extLst>
          </p:cNvPr>
          <p:cNvSpPr txBox="1">
            <a:spLocks/>
          </p:cNvSpPr>
          <p:nvPr/>
        </p:nvSpPr>
        <p:spPr>
          <a:xfrm>
            <a:off x="8127078" y="2048950"/>
            <a:ext cx="3179249" cy="33878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D-ID Studio:</a:t>
            </a: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Overview: D-ID Studio is a creative tool by D-ID.</a:t>
            </a:r>
            <a:endParaRPr lang="en-IE" sz="14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Functionality: Image and video manipulation, facial anonymization.</a:t>
            </a:r>
            <a:endParaRPr lang="en-IE" sz="14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Applications: Privacy protection, content creation, media editing.</a:t>
            </a:r>
            <a:endParaRPr lang="en-IE" sz="14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sz="1400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Integrations: Flexible and can be integrated into various platforms.</a:t>
            </a:r>
            <a:endParaRPr lang="en-IE" sz="14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074" name="Picture 2" descr="ChatGPT - Wikipedia">
            <a:extLst>
              <a:ext uri="{FF2B5EF4-FFF2-40B4-BE49-F238E27FC236}">
                <a16:creationId xmlns:a16="http://schemas.microsoft.com/office/drawing/2014/main" id="{FBEA6ED1-E767-0514-6BC7-5FC62D04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23" y="5436827"/>
            <a:ext cx="694574" cy="6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6F68E2C-27FC-5D2A-C43C-AA0BD155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93" y="5402037"/>
            <a:ext cx="972485" cy="7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I Talking Heads | Ai Generated Avatar | D-ID AI Video">
            <a:extLst>
              <a:ext uri="{FF2B5EF4-FFF2-40B4-BE49-F238E27FC236}">
                <a16:creationId xmlns:a16="http://schemas.microsoft.com/office/drawing/2014/main" id="{0EDC7746-8F3A-F35D-40C6-EF3A8023D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56" y="5427527"/>
            <a:ext cx="780541" cy="66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9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Importance of Integrations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5800098" y="2032908"/>
            <a:ext cx="5422232" cy="34449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Brownfield Integrations:</a:t>
            </a:r>
          </a:p>
          <a:p>
            <a:pPr marL="34290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E" kern="100" dirty="0">
                <a:solidFill>
                  <a:srgbClr val="1D2833"/>
                </a:solidFill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The </a:t>
            </a:r>
            <a:r>
              <a:rPr lang="en-IE" kern="100" dirty="0">
                <a:solidFill>
                  <a:srgbClr val="1D2833"/>
                </a:solidFill>
                <a:ea typeface="NSimSun" panose="02010609030101010101" pitchFamily="49" charset="-122"/>
                <a:cs typeface="Lucida Sans" panose="020B0602030504020204" pitchFamily="34" charset="0"/>
              </a:rPr>
              <a:t>red</a:t>
            </a:r>
            <a:r>
              <a:rPr lang="en-IE" kern="100" dirty="0">
                <a:solidFill>
                  <a:srgbClr val="1D2833"/>
                </a:solidFill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p</a:t>
            </a:r>
            <a:r>
              <a:rPr lang="en-IE" kern="100" dirty="0">
                <a:solidFill>
                  <a:srgbClr val="1D2833"/>
                </a:solidFill>
                <a:ea typeface="NSimSun" panose="02010609030101010101" pitchFamily="49" charset="-122"/>
                <a:cs typeface="Lucida Sans" panose="020B0602030504020204" pitchFamily="34" charset="0"/>
              </a:rPr>
              <a:t>ill - </a:t>
            </a:r>
            <a:r>
              <a:rPr lang="en-US" kern="100" dirty="0">
                <a:solidFill>
                  <a:srgbClr val="1D2833"/>
                </a:solidFill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stay in wonderland and see how deep the rabbit hole goes</a:t>
            </a:r>
            <a:r>
              <a:rPr lang="en-IE" kern="100" dirty="0">
                <a:solidFill>
                  <a:srgbClr val="1D2833"/>
                </a:solidFill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E" kern="100" dirty="0">
                <a:solidFill>
                  <a:srgbClr val="1D2833"/>
                </a:solidFill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Majority of companies have the challenge of integrating new technologies with existing technologies. 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E" kern="100" dirty="0">
                <a:solidFill>
                  <a:srgbClr val="1D2833"/>
                </a:solidFill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Large companies have complex IT portfolios with hundreds of strategic applications supporting a broad customer base via a dynamic workforce.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Massive opportunities to integrate AI Models &amp; LLMs into enterprise systems to unlock hereto hidden potential.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Potential Benefits: Enhanced customer experiences, automation, and efficiencies.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37B088EE-E28A-9461-5C0E-3F02217355E3}"/>
              </a:ext>
            </a:extLst>
          </p:cNvPr>
          <p:cNvSpPr txBox="1">
            <a:spLocks/>
          </p:cNvSpPr>
          <p:nvPr/>
        </p:nvSpPr>
        <p:spPr>
          <a:xfrm>
            <a:off x="1892967" y="2051170"/>
            <a:ext cx="3575640" cy="34449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Greenfield Integrations:</a:t>
            </a:r>
          </a:p>
          <a:p>
            <a:r>
              <a:rPr lang="en-US" dirty="0"/>
              <a:t>The blue pill - wake up in your bed and believe whatever you want to believe.</a:t>
            </a:r>
          </a:p>
          <a:p>
            <a:r>
              <a:rPr lang="en-US" dirty="0"/>
              <a:t>The select few.</a:t>
            </a:r>
          </a:p>
          <a:p>
            <a:r>
              <a:rPr lang="en-US" dirty="0"/>
              <a:t>Limited only by the imagination.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8110442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Key Considerations for Enterprise Integrations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V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alid Use Case:  The use cases chosen need to be aligned with strategic organizational objectives.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Data Accessibility: Need to link AI Models with internal systems.</a:t>
            </a: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a typeface="NSimSun" panose="02010609030101010101" pitchFamily="49" charset="-122"/>
                <a:cs typeface="Lucida Sans" panose="020B0602030504020204" pitchFamily="34" charset="0"/>
              </a:rPr>
              <a:t>Real-time Interactions: L</a:t>
            </a: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ive data allows for up-to-the-minute decisions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Security and Compliance: Must ensure data integrity, protection and regulatory adherence.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Data Quality: Ensuring data consistency and relevancy for AI Models &amp; LLMs is essential.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Workflow Automation: Streamline business processes with AI-powered automation.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  <a:tabLst>
                <a:tab pos="450215" algn="l"/>
              </a:tabLst>
            </a:pPr>
            <a:r>
              <a:rPr lang="en-IE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Scalability and Maintainability: Design integrations for growth and long-term sustainability.</a:t>
            </a:r>
            <a:endParaRPr lang="en-IE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7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Availability of APIs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11/11/2023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Ireland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27">
            <a:extLst>
              <a:ext uri="{FF2B5EF4-FFF2-40B4-BE49-F238E27FC236}">
                <a16:creationId xmlns:a16="http://schemas.microsoft.com/office/drawing/2014/main" id="{D83A712E-E1B4-573B-B3AA-26988A0C5947}"/>
              </a:ext>
            </a:extLst>
          </p:cNvPr>
          <p:cNvSpPr txBox="1">
            <a:spLocks/>
          </p:cNvSpPr>
          <p:nvPr/>
        </p:nvSpPr>
        <p:spPr>
          <a:xfrm>
            <a:off x="2034436" y="2051170"/>
            <a:ext cx="8697732" cy="3663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OpenAI</a:t>
            </a:r>
            <a:r>
              <a:rPr lang="en-US" dirty="0"/>
              <a:t> and D-ID API: </a:t>
            </a:r>
            <a:r>
              <a:rPr lang="en-US" dirty="0" err="1"/>
              <a:t>ChatGPT</a:t>
            </a:r>
            <a:r>
              <a:rPr lang="en-US" dirty="0"/>
              <a:t>, DALL-E and D-ID Studio have APIs for developers.</a:t>
            </a:r>
          </a:p>
          <a:p>
            <a:r>
              <a:rPr lang="en-US" dirty="0"/>
              <a:t>Ease of Access: Quick and straightforward integration into various projects.</a:t>
            </a:r>
          </a:p>
          <a:p>
            <a:r>
              <a:rPr lang="en-US" dirty="0"/>
              <a:t>Community Collaboration: Developers can leverage the capabilities of advanced AI models with ease.</a:t>
            </a:r>
          </a:p>
          <a:p>
            <a:r>
              <a:rPr lang="en-US" dirty="0"/>
              <a:t>Developers' Portal: Access documentation and resources for integration with the AI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9B3369-3F0F-499C-9EE7-8EC46B6E8A79}">
  <ds:schemaRefs>
    <ds:schemaRef ds:uri="http://purl.org/dc/elements/1.1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230e9df3-be65-4c73-a93b-d1236ebd677e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8821</TotalTime>
  <Words>1388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Arial</vt:lpstr>
      <vt:lpstr>Calibri</vt:lpstr>
      <vt:lpstr>Symbol</vt:lpstr>
      <vt:lpstr>Tisa Offc Serif Pro</vt:lpstr>
      <vt:lpstr>Univers Light</vt:lpstr>
      <vt:lpstr>Univers LT Std 45 Light</vt:lpstr>
      <vt:lpstr>Office Theme</vt:lpstr>
      <vt:lpstr>Unleashing the Power of Generative AI: Python API Integration with ChatGPT, DALL-E, and D-ID Studio</vt:lpstr>
      <vt:lpstr>Agenda</vt:lpstr>
      <vt:lpstr>Presenters</vt:lpstr>
      <vt:lpstr>AI Models and Categories</vt:lpstr>
      <vt:lpstr>AI Models and Categories</vt:lpstr>
      <vt:lpstr>AI Models Covered</vt:lpstr>
      <vt:lpstr>Importance of Integrations</vt:lpstr>
      <vt:lpstr>Key Considerations for Enterprise Integrations</vt:lpstr>
      <vt:lpstr>Availability of APIs</vt:lpstr>
      <vt:lpstr>ChatGPT Integration</vt:lpstr>
      <vt:lpstr>DALL-E Integration</vt:lpstr>
      <vt:lpstr>D-ID Studio Integration</vt:lpstr>
      <vt:lpstr>Template, Repo Template</vt:lpstr>
      <vt:lpstr>Pace of Change</vt:lpstr>
      <vt:lpstr>Conclusions</vt:lpstr>
      <vt:lpstr>Q&amp;A  &amp; 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the Power of Generative AI: Python API Integration with ChatGPT, DALL-E, and D-ID Studio</dc:title>
  <dc:creator/>
  <cp:revision>9</cp:revision>
  <dcterms:created xsi:type="dcterms:W3CDTF">2023-11-03T10:25:07Z</dcterms:created>
  <dcterms:modified xsi:type="dcterms:W3CDTF">2023-11-13T12:16:01Z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