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9" r:id="rId2"/>
    <p:sldId id="336" r:id="rId3"/>
    <p:sldId id="337" r:id="rId4"/>
    <p:sldId id="338" r:id="rId5"/>
    <p:sldId id="339" r:id="rId6"/>
    <p:sldId id="351" r:id="rId7"/>
    <p:sldId id="340" r:id="rId8"/>
    <p:sldId id="341" r:id="rId9"/>
    <p:sldId id="342" r:id="rId10"/>
    <p:sldId id="346" r:id="rId11"/>
    <p:sldId id="353" r:id="rId12"/>
    <p:sldId id="352" r:id="rId13"/>
  </p:sldIdLst>
  <p:sldSz cx="9144000" cy="6858000" type="screen4x3"/>
  <p:notesSz cx="6797675" cy="9926638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  <a:endParaRPr lang="en-US" noProof="0"/>
          </a:p>
          <a:p>
            <a:pPr lvl="1"/>
            <a:r>
              <a:rPr lang="he-IL" noProof="0"/>
              <a:t>רמה שנייה</a:t>
            </a:r>
            <a:endParaRPr lang="en-US" noProof="0"/>
          </a:p>
          <a:p>
            <a:pPr lvl="2"/>
            <a:r>
              <a:rPr lang="he-IL" noProof="0"/>
              <a:t>רמה שלישית</a:t>
            </a:r>
            <a:endParaRPr lang="en-US" noProof="0"/>
          </a:p>
          <a:p>
            <a:pPr lvl="3"/>
            <a:r>
              <a:rPr lang="he-IL" noProof="0"/>
              <a:t>רמה רביעית</a:t>
            </a:r>
            <a:endParaRPr lang="en-US" noProof="0"/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51275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/>
            </a:lvl1pPr>
          </a:lstStyle>
          <a:p>
            <a:pPr>
              <a:defRPr/>
            </a:pPr>
            <a:fld id="{BCB42146-D3F0-4FC4-B551-E8F4A799613B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9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DDACF791-ABD0-4371-BB23-466B7CA4332E}" type="slidenum">
              <a:rPr lang="he-IL" altLang="he-IL" smtClean="0"/>
              <a:pPr algn="l">
                <a:spcBef>
                  <a:spcPct val="0"/>
                </a:spcBef>
              </a:pPr>
              <a:t>1</a:t>
            </a:fld>
            <a:endParaRPr lang="en-US" altLang="he-IL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9105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E4691-E662-42FE-999B-F9396335A809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205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EF6F5-AD6E-4838-AB08-D48BB3A9B6B7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0978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ABFEB-DF27-4F54-A8ED-F4121E4C68F8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9263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D057B-5109-44E2-8C0F-19257AAC7C61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6525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EB925-07FE-4F3E-8668-2AA43BBE6461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14010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A03D-E70A-4168-B335-4A6B6D8E544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9662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95504-2C80-49EB-8E21-CA795D87F665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3051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25848-81E4-4E92-8A79-231FD0A5790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81253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6F573-5B34-47F6-BB25-931FEADFBCC3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1743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498F1-0DDC-4B15-8AB5-80EDC262FD8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1788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B0854-283E-4225-90F8-2A6391364BB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8370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400"/>
            </a:lvl1pPr>
          </a:lstStyle>
          <a:p>
            <a:pPr>
              <a:defRPr/>
            </a:pPr>
            <a:fld id="{853EEB3B-5D5E-44B7-9F1D-26A5FB5C38B5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he-IL" sz="4000"/>
              <a:t/>
            </a:r>
            <a:br>
              <a:rPr lang="en-US" altLang="he-IL" sz="4000"/>
            </a:br>
            <a:r>
              <a:rPr lang="en-US" altLang="he-IL" sz="4000"/>
              <a:t/>
            </a:r>
            <a:br>
              <a:rPr lang="en-US" altLang="he-IL" sz="4000"/>
            </a:br>
            <a:endParaRPr lang="en-US" altLang="he-IL" sz="4000"/>
          </a:p>
        </p:txBody>
      </p:sp>
      <p:pic>
        <p:nvPicPr>
          <p:cNvPr id="307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9144000" cy="684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3905250" y="1052513"/>
            <a:ext cx="489585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e-IL" altLang="he-IL" sz="3600" b="1" dirty="0">
                <a:solidFill>
                  <a:srgbClr val="FF0000"/>
                </a:solidFill>
              </a:rPr>
              <a:t>תכנות מונחה עצמים</a:t>
            </a:r>
            <a:endParaRPr lang="en-US" altLang="he-IL" sz="3600" b="1" dirty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e-IL" altLang="he-IL" sz="2400" b="1" dirty="0"/>
              <a:t>סמסטר אביב </a:t>
            </a:r>
            <a:r>
              <a:rPr lang="he-IL" altLang="he-IL" sz="2400" b="1" dirty="0" smtClean="0"/>
              <a:t>תשפ"</a:t>
            </a:r>
            <a:r>
              <a:rPr lang="he-IL" altLang="he-IL" sz="2400" b="1" dirty="0"/>
              <a:t>ג</a:t>
            </a:r>
            <a:endParaRPr lang="he-IL" altLang="he-IL" sz="2400" b="1" dirty="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e-IL" altLang="he-IL" b="1" dirty="0">
                <a:solidFill>
                  <a:schemeClr val="accent2"/>
                </a:solidFill>
              </a:rPr>
              <a:t>מעבדה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88640"/>
            <a:ext cx="8763000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void main()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{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int size, *arr;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cout &lt;&lt; "Please enter the size of the array: ";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cin &gt;&gt; size;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arr = new  int[size];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he-IL" sz="1600" b="1" kern="0" noProof="1">
              <a:latin typeface="Consolas" panose="020B0609020204030204" pitchFamily="49" charset="0"/>
            </a:endParaRP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if (!arr) </a:t>
            </a:r>
            <a:r>
              <a:rPr lang="en-US" altLang="he-IL" sz="1600" b="1" kern="0" noProof="1">
                <a:solidFill>
                  <a:srgbClr val="009900"/>
                </a:solidFill>
                <a:latin typeface="Consolas" panose="020B0609020204030204" pitchFamily="49" charset="0"/>
              </a:rPr>
              <a:t>// (arr == NULL) --&gt; allocaton didn't succeed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{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	cout &lt;&lt; "ERROR! Out of memory!\n";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	return;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}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cout &lt;&lt; "Values in the array: ";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for (int  i=0 ; i &lt; size ; i++)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	cout &lt;&lt; </a:t>
            </a:r>
            <a:r>
              <a:rPr lang="en-US" altLang="he-IL" sz="1600" b="1" kern="0" dirty="0">
                <a:latin typeface="Consolas" panose="020B0609020204030204" pitchFamily="49" charset="0"/>
              </a:rPr>
              <a:t>*(</a:t>
            </a:r>
            <a:r>
              <a:rPr lang="en-US" altLang="he-IL" sz="1600" b="1" kern="0" noProof="1">
                <a:latin typeface="Consolas" panose="020B0609020204030204" pitchFamily="49" charset="0"/>
              </a:rPr>
              <a:t>arr</a:t>
            </a:r>
            <a:r>
              <a:rPr lang="en-US" altLang="he-IL" sz="1600" b="1" kern="0" dirty="0">
                <a:latin typeface="Consolas" panose="020B0609020204030204" pitchFamily="49" charset="0"/>
              </a:rPr>
              <a:t>+</a:t>
            </a:r>
            <a:r>
              <a:rPr lang="en-US" altLang="he-IL" sz="1600" b="1" kern="0" noProof="1">
                <a:latin typeface="Consolas" panose="020B0609020204030204" pitchFamily="49" charset="0"/>
              </a:rPr>
              <a:t>i</a:t>
            </a:r>
            <a:r>
              <a:rPr lang="en-US" altLang="he-IL" sz="1600" b="1" kern="0" dirty="0">
                <a:latin typeface="Consolas" panose="020B0609020204030204" pitchFamily="49" charset="0"/>
              </a:rPr>
              <a:t>)</a:t>
            </a:r>
            <a:r>
              <a:rPr lang="en-US" altLang="he-IL" sz="1600" b="1" kern="0" noProof="1">
                <a:latin typeface="Consolas" panose="020B0609020204030204" pitchFamily="49" charset="0"/>
              </a:rPr>
              <a:t> &lt;&lt; “ “;</a:t>
            </a:r>
            <a:r>
              <a:rPr lang="en-US" altLang="he-IL" sz="1600" b="1" kern="0" dirty="0">
                <a:latin typeface="Consolas" panose="020B0609020204030204" pitchFamily="49" charset="0"/>
              </a:rPr>
              <a:t> </a:t>
            </a:r>
            <a:r>
              <a:rPr lang="en-US" altLang="he-IL" sz="1600" b="1" kern="0" dirty="0">
                <a:solidFill>
                  <a:srgbClr val="009900"/>
                </a:solidFill>
                <a:latin typeface="Consolas" panose="020B0609020204030204" pitchFamily="49" charset="0"/>
              </a:rPr>
              <a:t>//*(</a:t>
            </a:r>
            <a:r>
              <a:rPr lang="en-US" altLang="he-IL" sz="1600" b="1" kern="0" dirty="0" err="1">
                <a:solidFill>
                  <a:srgbClr val="009900"/>
                </a:solidFill>
                <a:latin typeface="Consolas" panose="020B0609020204030204" pitchFamily="49" charset="0"/>
              </a:rPr>
              <a:t>arr+i</a:t>
            </a:r>
            <a:r>
              <a:rPr lang="en-US" altLang="he-IL" sz="1600" b="1" kern="0" dirty="0">
                <a:solidFill>
                  <a:srgbClr val="009900"/>
                </a:solidFill>
                <a:latin typeface="Consolas" panose="020B0609020204030204" pitchFamily="49" charset="0"/>
              </a:rPr>
              <a:t>) == </a:t>
            </a:r>
            <a:r>
              <a:rPr lang="en-US" altLang="he-IL" sz="1600" b="1" kern="0" dirty="0" err="1">
                <a:solidFill>
                  <a:srgbClr val="009900"/>
                </a:solidFill>
                <a:latin typeface="Consolas" panose="020B0609020204030204" pitchFamily="49" charset="0"/>
              </a:rPr>
              <a:t>arr</a:t>
            </a:r>
            <a:r>
              <a:rPr lang="en-US" altLang="he-IL" sz="1600" b="1" kern="0" dirty="0">
                <a:solidFill>
                  <a:srgbClr val="009900"/>
                </a:solidFill>
                <a:latin typeface="Consolas" panose="020B0609020204030204" pitchFamily="49" charset="0"/>
              </a:rPr>
              <a:t>[</a:t>
            </a:r>
            <a:r>
              <a:rPr lang="en-US" altLang="he-IL" sz="1600" b="1" kern="0" dirty="0" err="1">
                <a:solidFill>
                  <a:srgbClr val="009900"/>
                </a:solidFill>
                <a:latin typeface="Consolas" panose="020B0609020204030204" pitchFamily="49" charset="0"/>
              </a:rPr>
              <a:t>i</a:t>
            </a:r>
            <a:r>
              <a:rPr lang="en-US" altLang="he-IL" sz="1600" b="1" kern="0" dirty="0">
                <a:solidFill>
                  <a:srgbClr val="009900"/>
                </a:solidFill>
                <a:latin typeface="Consolas" panose="020B0609020204030204" pitchFamily="49" charset="0"/>
              </a:rPr>
              <a:t>]</a:t>
            </a:r>
            <a:endParaRPr lang="en-US" altLang="he-IL" sz="1600" b="1" kern="0" noProof="1">
              <a:solidFill>
                <a:srgbClr val="009900"/>
              </a:solidFill>
              <a:latin typeface="Consolas" panose="020B0609020204030204" pitchFamily="49" charset="0"/>
            </a:endParaRP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he-IL" sz="1600" b="1" kern="0" noProof="1">
              <a:latin typeface="Consolas" panose="020B0609020204030204" pitchFamily="49" charset="0"/>
            </a:endParaRP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cout &lt;&lt; "\nPlease enter “ &lt;&lt; size &lt;&lt; “ numbers: “;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for (int  i=0 ; i &lt; size ; i++)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	cin &gt;&gt; arr[i];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he-IL" sz="1600" b="1" kern="0" noProof="1">
              <a:latin typeface="Consolas" panose="020B0609020204030204" pitchFamily="49" charset="0"/>
            </a:endParaRP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cout &lt;&lt; "Values in the array: “;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for (int  i=0 ; i &lt; size ; i++)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	cout &lt;&lt; arr[i] &lt;&lt; “ “;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cout &lt;&lt; endl;</a:t>
            </a:r>
            <a:endParaRPr lang="en-US" altLang="he-IL" sz="1600" b="1" kern="0" dirty="0">
              <a:latin typeface="Consolas" panose="020B0609020204030204" pitchFamily="49" charset="0"/>
            </a:endParaRP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dirty="0">
                <a:latin typeface="Consolas" panose="020B0609020204030204" pitchFamily="49" charset="0"/>
              </a:rPr>
              <a:t>	delete  []</a:t>
            </a:r>
            <a:r>
              <a:rPr lang="en-US" altLang="he-IL" sz="1600" b="1" kern="0" dirty="0" err="1">
                <a:latin typeface="Consolas" panose="020B0609020204030204" pitchFamily="49" charset="0"/>
              </a:rPr>
              <a:t>arr</a:t>
            </a:r>
            <a:r>
              <a:rPr lang="en-US" altLang="he-IL" sz="1600" b="1" kern="0" dirty="0">
                <a:latin typeface="Consolas" panose="020B0609020204030204" pitchFamily="49" charset="0"/>
              </a:rPr>
              <a:t>;</a:t>
            </a:r>
            <a:endParaRPr lang="en-US" altLang="he-IL" sz="1600" b="1" kern="0" noProof="1">
              <a:latin typeface="Consolas" panose="020B0609020204030204" pitchFamily="49" charset="0"/>
            </a:endParaRP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}</a:t>
            </a:r>
            <a:endParaRPr lang="en-US" altLang="he-IL" sz="1600" b="1" kern="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900113" y="36513"/>
            <a:ext cx="72723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e-IL" altLang="he-IL" b="1">
                <a:solidFill>
                  <a:srgbClr val="FF0000"/>
                </a:solidFill>
              </a:rPr>
              <a:t>הקצאת מערך של מערכים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9512" y="980728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he-IL" altLang="he-IL" sz="2400" kern="0" dirty="0"/>
              <a:t>כעת אנחנו יכולים לייצר מטריצה שבכל שורה יש מספר שונה של איברים</a:t>
            </a:r>
            <a:endParaRPr lang="en-US" altLang="he-IL" sz="2400" kern="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81" y="2564904"/>
            <a:ext cx="480060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528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00113" y="36513"/>
            <a:ext cx="75596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e-IL" altLang="he-IL" dirty="0">
                <a:solidFill>
                  <a:srgbClr val="FF0000"/>
                </a:solidFill>
              </a:rPr>
              <a:t>הקצאת מערך של מערכים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30188" y="220683"/>
            <a:ext cx="6286028" cy="662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void main()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{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int rows, **matrix, *sizes;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cout &lt;&lt; "Enter number of rows in the matrix: ";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cin &gt;&gt; rows;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matrix = new  int*[rows];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sizes = new int[rows];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for (</a:t>
            </a:r>
            <a:r>
              <a:rPr lang="en-US" altLang="he-IL" sz="1600" b="1" kern="0" dirty="0">
                <a:latin typeface="Consolas" panose="020B0609020204030204" pitchFamily="49" charset="0"/>
              </a:rPr>
              <a:t> </a:t>
            </a:r>
            <a:r>
              <a:rPr lang="en-US" altLang="he-IL" sz="1600" b="1" kern="0" dirty="0" err="1">
                <a:latin typeface="Consolas" panose="020B0609020204030204" pitchFamily="49" charset="0"/>
              </a:rPr>
              <a:t>int</a:t>
            </a:r>
            <a:r>
              <a:rPr lang="en-US" altLang="he-IL" sz="1600" b="1" kern="0" dirty="0">
                <a:latin typeface="Consolas" panose="020B0609020204030204" pitchFamily="49" charset="0"/>
              </a:rPr>
              <a:t> </a:t>
            </a:r>
            <a:r>
              <a:rPr lang="en-US" altLang="he-IL" sz="1600" b="1" kern="0" dirty="0" err="1">
                <a:latin typeface="Consolas" panose="020B0609020204030204" pitchFamily="49" charset="0"/>
              </a:rPr>
              <a:t>i</a:t>
            </a:r>
            <a:r>
              <a:rPr lang="en-US" altLang="he-IL" sz="1600" b="1" kern="0" dirty="0">
                <a:latin typeface="Consolas" panose="020B0609020204030204" pitchFamily="49" charset="0"/>
              </a:rPr>
              <a:t>=0 </a:t>
            </a:r>
            <a:r>
              <a:rPr lang="en-US" altLang="he-IL" sz="1600" b="1" kern="0" noProof="1">
                <a:latin typeface="Consolas" panose="020B0609020204030204" pitchFamily="49" charset="0"/>
              </a:rPr>
              <a:t> ; </a:t>
            </a:r>
            <a:r>
              <a:rPr lang="en-US" altLang="he-IL" sz="1600" b="1" kern="0" dirty="0">
                <a:latin typeface="Consolas" panose="020B0609020204030204" pitchFamily="49" charset="0"/>
              </a:rPr>
              <a:t> </a:t>
            </a:r>
            <a:r>
              <a:rPr lang="en-US" altLang="he-IL" sz="1600" b="1" kern="0" dirty="0" err="1">
                <a:latin typeface="Consolas" panose="020B0609020204030204" pitchFamily="49" charset="0"/>
              </a:rPr>
              <a:t>i</a:t>
            </a:r>
            <a:r>
              <a:rPr lang="en-US" altLang="he-IL" sz="1600" b="1" kern="0" dirty="0">
                <a:latin typeface="Consolas" panose="020B0609020204030204" pitchFamily="49" charset="0"/>
              </a:rPr>
              <a:t>&lt;rows  </a:t>
            </a:r>
            <a:r>
              <a:rPr lang="en-US" altLang="he-IL" sz="1600" b="1" kern="0" noProof="1">
                <a:latin typeface="Consolas" panose="020B0609020204030204" pitchFamily="49" charset="0"/>
              </a:rPr>
              <a:t> ; </a:t>
            </a:r>
            <a:r>
              <a:rPr lang="en-US" altLang="he-IL" sz="1600" b="1" kern="0" dirty="0">
                <a:latin typeface="Consolas" panose="020B0609020204030204" pitchFamily="49" charset="0"/>
              </a:rPr>
              <a:t>  </a:t>
            </a:r>
            <a:r>
              <a:rPr lang="en-US" altLang="he-IL" sz="1600" b="1" kern="0" dirty="0" err="1">
                <a:latin typeface="Consolas" panose="020B0609020204030204" pitchFamily="49" charset="0"/>
              </a:rPr>
              <a:t>i</a:t>
            </a:r>
            <a:r>
              <a:rPr lang="en-US" altLang="he-IL" sz="1600" b="1" kern="0" dirty="0">
                <a:latin typeface="Consolas" panose="020B0609020204030204" pitchFamily="49" charset="0"/>
              </a:rPr>
              <a:t>++ )</a:t>
            </a:r>
            <a:endParaRPr lang="en-US" altLang="he-IL" sz="1600" b="1" kern="0" noProof="1">
              <a:latin typeface="Consolas" panose="020B0609020204030204" pitchFamily="49" charset="0"/>
            </a:endParaRP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{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      cout &lt;&lt; "Enter size of row #“ &lt;&lt; i+1 &lt;&lt; “: ”;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      cin &gt;&gt; sizes[i];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      matrix[i] = new int[sizes[i]];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      for (int  j=0 ; j &lt; sizes[i] ; j++)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	</a:t>
            </a:r>
            <a:r>
              <a:rPr lang="en-US" altLang="he-IL" sz="1600" b="1" kern="0" dirty="0">
                <a:latin typeface="Consolas" panose="020B0609020204030204" pitchFamily="49" charset="0"/>
              </a:rPr>
              <a:t> </a:t>
            </a:r>
            <a:r>
              <a:rPr lang="en-US" altLang="he-IL" sz="1600" b="1" kern="0" noProof="1">
                <a:latin typeface="Consolas" panose="020B0609020204030204" pitchFamily="49" charset="0"/>
              </a:rPr>
              <a:t>matrix[i][j] = (i+1)*10+j+1;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}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cout &lt;&lt; "The matrix is:\n”;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for (int  i=0 ; i &lt; rows ; i++)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{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       for (int  j=0 ; j &lt; sizes[i] ; j++)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	</a:t>
            </a:r>
            <a:r>
              <a:rPr lang="en-US" altLang="he-IL" sz="1600" b="1" kern="0" dirty="0">
                <a:latin typeface="Consolas" panose="020B0609020204030204" pitchFamily="49" charset="0"/>
              </a:rPr>
              <a:t>  </a:t>
            </a:r>
            <a:r>
              <a:rPr lang="en-US" altLang="he-IL" sz="1600" b="1" kern="0" noProof="1">
                <a:latin typeface="Consolas" panose="020B0609020204030204" pitchFamily="49" charset="0"/>
              </a:rPr>
              <a:t>cout &lt;&lt; matrix[i][j] &lt;&lt; “ “;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       cout &lt;&lt; endl;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}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delete []sizes;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for (</a:t>
            </a:r>
            <a:r>
              <a:rPr lang="en-US" altLang="he-IL" sz="1600" b="1" kern="0" dirty="0">
                <a:latin typeface="Consolas" panose="020B0609020204030204" pitchFamily="49" charset="0"/>
              </a:rPr>
              <a:t>  </a:t>
            </a:r>
            <a:r>
              <a:rPr lang="en-US" altLang="he-IL" sz="1600" b="1" kern="0" dirty="0" err="1">
                <a:latin typeface="Consolas" panose="020B0609020204030204" pitchFamily="49" charset="0"/>
              </a:rPr>
              <a:t>int</a:t>
            </a:r>
            <a:r>
              <a:rPr lang="en-US" altLang="he-IL" sz="1600" b="1" kern="0" dirty="0">
                <a:latin typeface="Consolas" panose="020B0609020204030204" pitchFamily="49" charset="0"/>
              </a:rPr>
              <a:t> </a:t>
            </a:r>
            <a:r>
              <a:rPr lang="en-US" altLang="he-IL" sz="1600" b="1" kern="0" dirty="0" err="1">
                <a:latin typeface="Consolas" panose="020B0609020204030204" pitchFamily="49" charset="0"/>
              </a:rPr>
              <a:t>i</a:t>
            </a:r>
            <a:r>
              <a:rPr lang="en-US" altLang="he-IL" sz="1600" b="1" kern="0" dirty="0">
                <a:latin typeface="Consolas" panose="020B0609020204030204" pitchFamily="49" charset="0"/>
              </a:rPr>
              <a:t>=0  </a:t>
            </a:r>
            <a:r>
              <a:rPr lang="en-US" altLang="he-IL" sz="1600" b="1" kern="0" noProof="1">
                <a:latin typeface="Consolas" panose="020B0609020204030204" pitchFamily="49" charset="0"/>
              </a:rPr>
              <a:t>;  i&lt;rows</a:t>
            </a:r>
            <a:r>
              <a:rPr lang="en-US" altLang="he-IL" sz="1600" b="1" kern="0" dirty="0">
                <a:latin typeface="Consolas" panose="020B0609020204030204" pitchFamily="49" charset="0"/>
              </a:rPr>
              <a:t> </a:t>
            </a:r>
            <a:r>
              <a:rPr lang="en-US" altLang="he-IL" sz="1600" b="1" kern="0" noProof="1">
                <a:latin typeface="Consolas" panose="020B0609020204030204" pitchFamily="49" charset="0"/>
              </a:rPr>
              <a:t> ; </a:t>
            </a:r>
            <a:r>
              <a:rPr lang="en-US" altLang="he-IL" sz="1600" b="1" kern="0" dirty="0">
                <a:latin typeface="Consolas" panose="020B0609020204030204" pitchFamily="49" charset="0"/>
              </a:rPr>
              <a:t> </a:t>
            </a:r>
            <a:r>
              <a:rPr lang="en-US" altLang="he-IL" sz="1600" b="1" kern="0" dirty="0" err="1">
                <a:latin typeface="Consolas" panose="020B0609020204030204" pitchFamily="49" charset="0"/>
              </a:rPr>
              <a:t>i</a:t>
            </a:r>
            <a:r>
              <a:rPr lang="en-US" altLang="he-IL" sz="1600" b="1" kern="0" dirty="0">
                <a:latin typeface="Consolas" panose="020B0609020204030204" pitchFamily="49" charset="0"/>
              </a:rPr>
              <a:t>++   )</a:t>
            </a:r>
            <a:endParaRPr lang="en-US" altLang="he-IL" sz="1600" b="1" kern="0" noProof="1">
              <a:latin typeface="Consolas" panose="020B0609020204030204" pitchFamily="49" charset="0"/>
            </a:endParaRP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    delete  []matrix[i];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	delete  []matrix;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he-IL" sz="1600" b="1" kern="0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815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5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1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2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5" dur="indefinite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1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6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7" dur="indefinite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0" dur="indefinite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9" dur="indefinite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0" dur="indefinite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5" dur="indefinite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6" dur="indefinite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1" dur="indefinite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2" dur="indefinite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3" dur="indefinite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7" dur="indefinite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8" dur="indefinite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3" dur="indefinite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4" dur="indefinite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5" dur="indefinite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9" dur="indefinite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0" dur="indefinite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1" dur="indefinite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1550988" y="-28575"/>
            <a:ext cx="6477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e-IL" altLang="he-IL">
                <a:solidFill>
                  <a:srgbClr val="FF0000"/>
                </a:solidFill>
              </a:rPr>
              <a:t>פעולות פלט/קלט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979488" y="555625"/>
            <a:ext cx="7620000" cy="4800600"/>
          </a:xfrm>
        </p:spPr>
        <p:txBody>
          <a:bodyPr/>
          <a:lstStyle/>
          <a:p>
            <a:r>
              <a:rPr lang="he-IL" altLang="en-US" sz="2400" dirty="0"/>
              <a:t>ספריית קלט / פלט: </a:t>
            </a:r>
            <a:r>
              <a:rPr lang="en-US" altLang="en-US" sz="2400" dirty="0"/>
              <a:t>&lt;</a:t>
            </a:r>
            <a:r>
              <a:rPr lang="en-US" altLang="en-US" sz="2400" b="1" dirty="0" err="1"/>
              <a:t>iostream</a:t>
            </a:r>
            <a:r>
              <a:rPr lang="en-US" altLang="en-US" sz="2400" dirty="0"/>
              <a:t>&gt;</a:t>
            </a:r>
          </a:p>
          <a:p>
            <a:endParaRPr lang="en-US" altLang="en-US" sz="2400" dirty="0"/>
          </a:p>
          <a:p>
            <a:r>
              <a:rPr lang="he-IL" altLang="en-US" sz="2400" dirty="0"/>
              <a:t>פקודת הדפסה – 	</a:t>
            </a:r>
            <a:r>
              <a:rPr lang="en-US" altLang="en-US" sz="2400" b="1" dirty="0" err="1"/>
              <a:t>cout</a:t>
            </a:r>
            <a:r>
              <a:rPr lang="en-US" altLang="en-US" sz="2400" b="1" dirty="0"/>
              <a:t>&lt;&lt;</a:t>
            </a:r>
            <a:endParaRPr lang="he-IL" altLang="en-US" sz="2400" b="1" dirty="0"/>
          </a:p>
          <a:p>
            <a:r>
              <a:rPr lang="he-IL" altLang="en-US" sz="2400" dirty="0"/>
              <a:t>פקודת קליטה – 	</a:t>
            </a:r>
            <a:r>
              <a:rPr lang="en-US" altLang="en-US" sz="2400" b="1" dirty="0" err="1"/>
              <a:t>cin</a:t>
            </a:r>
            <a:r>
              <a:rPr lang="en-US" altLang="en-US" sz="2400" b="1" dirty="0"/>
              <a:t>&gt;&gt;</a:t>
            </a:r>
          </a:p>
          <a:p>
            <a:endParaRPr lang="en-US" altLang="en-US" sz="2400" dirty="0"/>
          </a:p>
          <a:p>
            <a:r>
              <a:rPr lang="he-IL" altLang="en-US" sz="2400" dirty="0" err="1"/>
              <a:t>דוגצא</a:t>
            </a:r>
            <a:r>
              <a:rPr lang="he-IL" altLang="en-US" sz="2400" dirty="0"/>
              <a:t> להדפסה: ניתן להדפיס באחת משתי דרכים:</a:t>
            </a:r>
          </a:p>
          <a:p>
            <a:endParaRPr lang="en-US" altLang="en-US" sz="2400" dirty="0"/>
          </a:p>
        </p:txBody>
      </p:sp>
      <p:pic>
        <p:nvPicPr>
          <p:cNvPr id="1229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244" y="3485356"/>
            <a:ext cx="30924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3636169"/>
            <a:ext cx="4017962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eft Arrow 15"/>
          <p:cNvSpPr/>
          <p:nvPr/>
        </p:nvSpPr>
        <p:spPr>
          <a:xfrm>
            <a:off x="7380312" y="3933056"/>
            <a:ext cx="838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6"/>
          <p:cNvSpPr txBox="1">
            <a:spLocks noChangeArrowheads="1"/>
          </p:cNvSpPr>
          <p:nvPr/>
        </p:nvSpPr>
        <p:spPr bwMode="auto">
          <a:xfrm>
            <a:off x="1550988" y="-28575"/>
            <a:ext cx="6477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e-IL" altLang="he-IL">
                <a:solidFill>
                  <a:srgbClr val="FF0000"/>
                </a:solidFill>
              </a:rPr>
              <a:t>סביבת פיתוח – תוכנית ראשונה (המשך)</a:t>
            </a:r>
          </a:p>
        </p:txBody>
      </p:sp>
      <p:pic>
        <p:nvPicPr>
          <p:cNvPr id="1331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68413"/>
            <a:ext cx="6757988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229225"/>
            <a:ext cx="6853237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048125" y="663575"/>
            <a:ext cx="4089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defRPr/>
            </a:pPr>
            <a:r>
              <a:rPr lang="he-IL" altLang="en-US" sz="2400" dirty="0">
                <a:cs typeface="+mn-cs"/>
              </a:rPr>
              <a:t>על מנת לקמפל את התוכנית: 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876800" y="4695825"/>
            <a:ext cx="340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defRPr/>
            </a:pPr>
            <a:r>
              <a:rPr lang="he-IL" altLang="en-US" sz="2400" b="1" dirty="0">
                <a:cs typeface="+mn-cs"/>
              </a:rPr>
              <a:t>תוצאה:</a:t>
            </a:r>
          </a:p>
        </p:txBody>
      </p:sp>
      <p:sp>
        <p:nvSpPr>
          <p:cNvPr id="13319" name="Rectangle 14"/>
          <p:cNvSpPr>
            <a:spLocks noChangeArrowheads="1"/>
          </p:cNvSpPr>
          <p:nvPr/>
        </p:nvSpPr>
        <p:spPr bwMode="auto">
          <a:xfrm>
            <a:off x="1733550" y="722313"/>
            <a:ext cx="2809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</a:rPr>
              <a:t>Build </a:t>
            </a:r>
            <a:r>
              <a:rPr lang="en-US" altLang="en-US" sz="1800" b="1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1800">
                <a:sym typeface="Wingdings" panose="05000000000000000000" pitchFamily="2" charset="2"/>
              </a:rPr>
              <a:t> </a:t>
            </a:r>
            <a:r>
              <a:rPr lang="en-US" altLang="en-US" sz="1800" b="1">
                <a:solidFill>
                  <a:schemeClr val="accent2"/>
                </a:solidFill>
                <a:sym typeface="Wingdings" panose="05000000000000000000" pitchFamily="2" charset="2"/>
              </a:rPr>
              <a:t>Build Solutions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6"/>
          <p:cNvSpPr txBox="1">
            <a:spLocks noChangeArrowheads="1"/>
          </p:cNvSpPr>
          <p:nvPr/>
        </p:nvSpPr>
        <p:spPr bwMode="auto">
          <a:xfrm>
            <a:off x="1550988" y="-28575"/>
            <a:ext cx="6477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e-IL" altLang="he-IL">
                <a:solidFill>
                  <a:srgbClr val="FF0000"/>
                </a:solidFill>
              </a:rPr>
              <a:t>סביבת פיתוח – תוכנית ראשונה (המשך)</a:t>
            </a:r>
          </a:p>
        </p:txBody>
      </p:sp>
      <p:pic>
        <p:nvPicPr>
          <p:cNvPr id="14339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764698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2555875" y="836613"/>
            <a:ext cx="58324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e-IL" altLang="en-US" sz="2400"/>
              <a:t>הרצת תוכנית מתבצעת ע"י:</a:t>
            </a:r>
            <a:r>
              <a:rPr lang="en-US" altLang="en-US" sz="2400"/>
              <a:t> </a:t>
            </a:r>
            <a:r>
              <a:rPr lang="en-US" altLang="en-US" sz="2000" b="1">
                <a:solidFill>
                  <a:schemeClr val="accent2"/>
                </a:solidFill>
              </a:rPr>
              <a:t>Ctrl + F5     		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6"/>
          <p:cNvSpPr txBox="1">
            <a:spLocks noChangeArrowheads="1"/>
          </p:cNvSpPr>
          <p:nvPr/>
        </p:nvSpPr>
        <p:spPr bwMode="auto">
          <a:xfrm>
            <a:off x="900113" y="-28575"/>
            <a:ext cx="72723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e-IL" altLang="he-IL">
                <a:solidFill>
                  <a:srgbClr val="FF0000"/>
                </a:solidFill>
              </a:rPr>
              <a:t>תוכנית קצרה המדגימה פלט / קלט בסיסי</a:t>
            </a:r>
          </a:p>
        </p:txBody>
      </p:sp>
      <p:pic>
        <p:nvPicPr>
          <p:cNvPr id="1536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8" y="692696"/>
            <a:ext cx="8447706" cy="4752528"/>
          </a:xfr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86409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solidFill>
                  <a:srgbClr val="C00000"/>
                </a:solidFill>
              </a:rPr>
              <a:t>ישנם מספר מניפולטורים נוספים שניתן להכניס לזרימת פלט (במערכות רבות תאלץ להכליל את</a:t>
            </a:r>
            <a:r>
              <a:rPr lang="en-US" b="1" dirty="0">
                <a:solidFill>
                  <a:srgbClr val="C00000"/>
                </a:solidFill>
              </a:rPr>
              <a:t> "</a:t>
            </a:r>
            <a:r>
              <a:rPr lang="en-US" b="1" dirty="0" err="1">
                <a:solidFill>
                  <a:srgbClr val="C00000"/>
                </a:solidFill>
              </a:rPr>
              <a:t>iomanip</a:t>
            </a:r>
            <a:r>
              <a:rPr lang="en-US" b="1" dirty="0">
                <a:solidFill>
                  <a:srgbClr val="C00000"/>
                </a:solidFill>
              </a:rPr>
              <a:t>" </a:t>
            </a:r>
            <a:r>
              <a:rPr lang="he-IL" b="1" dirty="0">
                <a:solidFill>
                  <a:srgbClr val="C00000"/>
                </a:solidFill>
              </a:rPr>
              <a:t>כדי להשתמש בהם</a:t>
            </a:r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8900"/>
              </p:ext>
            </p:extLst>
          </p:nvPr>
        </p:nvGraphicFramePr>
        <p:xfrm>
          <a:off x="1403648" y="838258"/>
          <a:ext cx="5904656" cy="312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031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  <a:latin typeface="+mn-lt"/>
                        </a:rPr>
                        <a:t>השתמש בבסיס עשרוני</a:t>
                      </a:r>
                      <a:endParaRPr lang="en-US" sz="1600" b="1" dirty="0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+mn-lt"/>
                        </a:rPr>
                        <a:t>dec</a:t>
                      </a:r>
                      <a:endParaRPr lang="en-US" sz="1600" b="1" dirty="0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  <a:latin typeface="+mn-lt"/>
                        </a:rPr>
                        <a:t>השתמש בבסיס </a:t>
                      </a:r>
                      <a:r>
                        <a:rPr lang="he-IL" sz="1600" b="1" dirty="0" err="1">
                          <a:effectLst/>
                          <a:latin typeface="+mn-lt"/>
                        </a:rPr>
                        <a:t>אוקטלי</a:t>
                      </a:r>
                      <a:endParaRPr lang="en-US" sz="1600" b="1" dirty="0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+mn-lt"/>
                        </a:rPr>
                        <a:t>oct</a:t>
                      </a:r>
                      <a:endParaRPr lang="en-US" sz="1600" b="1" dirty="0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  <a:latin typeface="+mn-lt"/>
                        </a:rPr>
                        <a:t>השתמש בבסיס </a:t>
                      </a:r>
                      <a:r>
                        <a:rPr lang="he-IL" sz="1600" b="1" dirty="0" err="1">
                          <a:effectLst/>
                          <a:latin typeface="+mn-lt"/>
                        </a:rPr>
                        <a:t>הקסדצימלי</a:t>
                      </a:r>
                      <a:endParaRPr lang="en-US" sz="1600" b="1" dirty="0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hex</a:t>
                      </a:r>
                      <a:endParaRPr lang="en-US" sz="1600" b="1" dirty="0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  <a:latin typeface="+mn-lt"/>
                        </a:rPr>
                        <a:t>סוף שורה</a:t>
                      </a:r>
                      <a:endParaRPr lang="en-US" sz="1600" b="1" dirty="0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+mn-lt"/>
                        </a:rPr>
                        <a:t>endl</a:t>
                      </a:r>
                      <a:endParaRPr lang="en-US" sz="1600" b="1" dirty="0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b="1" dirty="0">
                          <a:effectLst/>
                          <a:latin typeface="+mn-lt"/>
                        </a:rPr>
                        <a:t>סוף מחרוזת ('0\')</a:t>
                      </a:r>
                      <a:endParaRPr lang="en-US" sz="1600" b="1" dirty="0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ends</a:t>
                      </a:r>
                      <a:endParaRPr lang="en-US" sz="1600" b="1" dirty="0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b="1">
                          <a:effectLst/>
                          <a:latin typeface="+mn-lt"/>
                        </a:rPr>
                        <a:t>רוקן את מכלא הפלט</a:t>
                      </a:r>
                      <a:endParaRPr lang="en-US" sz="1600" b="1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flush</a:t>
                      </a:r>
                      <a:endParaRPr lang="en-US" sz="1600" b="1" dirty="0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b="1">
                          <a:effectLst/>
                          <a:latin typeface="+mn-lt"/>
                        </a:rPr>
                        <a:t>קבע את רוחב הפלט ל </a:t>
                      </a:r>
                      <a:r>
                        <a:rPr lang="en-US" sz="1600" b="1">
                          <a:effectLst/>
                          <a:latin typeface="+mn-lt"/>
                        </a:rPr>
                        <a:t>w</a:t>
                      </a:r>
                      <a:r>
                        <a:rPr lang="he-IL" sz="1600" b="1">
                          <a:effectLst/>
                          <a:latin typeface="+mn-lt"/>
                        </a:rPr>
                        <a:t> (ברירת המחדל היא 0)</a:t>
                      </a:r>
                      <a:endParaRPr lang="en-US" sz="1600" b="1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+mn-lt"/>
                        </a:rPr>
                        <a:t>setw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(w)</a:t>
                      </a:r>
                      <a:endParaRPr lang="en-US" sz="1600" b="1" dirty="0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b="1">
                          <a:effectLst/>
                          <a:latin typeface="+mn-lt"/>
                        </a:rPr>
                        <a:t>קבע את תו המילוי ל </a:t>
                      </a:r>
                      <a:r>
                        <a:rPr lang="en-US" sz="1600" b="1">
                          <a:effectLst/>
                          <a:latin typeface="+mn-lt"/>
                        </a:rPr>
                        <a:t>c</a:t>
                      </a:r>
                      <a:r>
                        <a:rPr lang="he-IL" sz="1600" b="1">
                          <a:effectLst/>
                          <a:latin typeface="+mn-lt"/>
                        </a:rPr>
                        <a:t> (ברירת המחדל היא תו רווח)</a:t>
                      </a:r>
                      <a:endParaRPr lang="en-US" sz="1600" b="1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+mn-lt"/>
                        </a:rPr>
                        <a:t>setfill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(c)</a:t>
                      </a:r>
                      <a:endParaRPr lang="en-US" sz="1600" b="1" dirty="0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b="1">
                          <a:effectLst/>
                          <a:latin typeface="+mn-lt"/>
                        </a:rPr>
                        <a:t>קבע את דיוק השברים ל </a:t>
                      </a:r>
                      <a:r>
                        <a:rPr lang="en-US" sz="1600" b="1">
                          <a:effectLst/>
                          <a:latin typeface="+mn-lt"/>
                        </a:rPr>
                        <a:t>p</a:t>
                      </a:r>
                      <a:endParaRPr lang="en-US" sz="1600" b="1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+mn-lt"/>
                        </a:rPr>
                        <a:t>setprecision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(p)</a:t>
                      </a:r>
                      <a:endParaRPr lang="en-US" sz="1600" b="1" dirty="0">
                        <a:effectLst/>
                        <a:latin typeface="+mn-lt"/>
                        <a:ea typeface="MS Mincho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3962458"/>
            <a:ext cx="8064896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solidFill>
                  <a:srgbClr val="C00000"/>
                </a:solidFill>
              </a:rPr>
              <a:t>הפקודה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</a:p>
          <a:p>
            <a:r>
              <a:rPr lang="en-US" b="1" dirty="0" err="1"/>
              <a:t>cout</a:t>
            </a:r>
            <a:r>
              <a:rPr lang="en-US" b="1" dirty="0"/>
              <a:t> &lt;&lt; "[" &lt;&lt; </a:t>
            </a:r>
            <a:r>
              <a:rPr lang="en-US" b="1" dirty="0" err="1"/>
              <a:t>setw</a:t>
            </a:r>
            <a:r>
              <a:rPr lang="en-US" b="1" dirty="0"/>
              <a:t> (6) &lt;&lt; </a:t>
            </a:r>
            <a:r>
              <a:rPr lang="en-US" b="1" dirty="0" err="1"/>
              <a:t>setfill</a:t>
            </a:r>
            <a:r>
              <a:rPr lang="en-US" b="1" dirty="0"/>
              <a:t>('*') &lt;&lt; 192;</a:t>
            </a:r>
            <a:endParaRPr lang="en-US" dirty="0"/>
          </a:p>
          <a:p>
            <a:r>
              <a:rPr lang="en-US" b="1" dirty="0" err="1"/>
              <a:t>cout</a:t>
            </a:r>
            <a:r>
              <a:rPr lang="en-US" b="1" dirty="0"/>
              <a:t> &lt;&lt; "]"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 err="1"/>
              <a:t>cout</a:t>
            </a:r>
            <a:r>
              <a:rPr lang="en-US" b="1" dirty="0"/>
              <a:t> &lt;&lt; hex &lt;&lt; "[" &lt;&lt; </a:t>
            </a:r>
            <a:r>
              <a:rPr lang="en-US" b="1" dirty="0" err="1"/>
              <a:t>setw</a:t>
            </a:r>
            <a:r>
              <a:rPr lang="en-US" b="1" dirty="0"/>
              <a:t> (6);</a:t>
            </a:r>
            <a:endParaRPr lang="en-US" dirty="0"/>
          </a:p>
          <a:p>
            <a:r>
              <a:rPr lang="en-US" b="1" dirty="0" err="1"/>
              <a:t>cout</a:t>
            </a:r>
            <a:r>
              <a:rPr lang="en-US" b="1" dirty="0"/>
              <a:t> &lt;&lt; </a:t>
            </a:r>
            <a:r>
              <a:rPr lang="en-US" b="1" dirty="0" err="1"/>
              <a:t>setfill</a:t>
            </a:r>
            <a:r>
              <a:rPr lang="en-US" b="1" dirty="0"/>
              <a:t>('*') &lt;&lt; 192 &lt;&lt; "]"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 err="1"/>
              <a:t>cout</a:t>
            </a:r>
            <a:r>
              <a:rPr lang="en-US" b="1" dirty="0"/>
              <a:t> &lt;&lt; </a:t>
            </a:r>
            <a:r>
              <a:rPr lang="en-US" b="1" dirty="0" err="1"/>
              <a:t>setprecision</a:t>
            </a:r>
            <a:r>
              <a:rPr lang="en-US" b="1" dirty="0"/>
              <a:t>(4) &lt;&lt; 3.14159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  <a:endParaRPr lang="en-US" dirty="0"/>
          </a:p>
          <a:p>
            <a:pPr algn="r" rtl="1"/>
            <a:r>
              <a:rPr lang="he-IL" b="1" dirty="0">
                <a:solidFill>
                  <a:srgbClr val="C00000"/>
                </a:solidFill>
              </a:rPr>
              <a:t>מייצרת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</a:p>
          <a:p>
            <a:r>
              <a:rPr lang="en-US" b="1" dirty="0"/>
              <a:t>[***192]</a:t>
            </a:r>
            <a:endParaRPr lang="en-US" dirty="0"/>
          </a:p>
          <a:p>
            <a:r>
              <a:rPr lang="en-US" b="1" dirty="0"/>
              <a:t>[****c0]</a:t>
            </a:r>
            <a:endParaRPr lang="en-US" dirty="0"/>
          </a:p>
          <a:p>
            <a:r>
              <a:rPr lang="en-US" b="1" dirty="0"/>
              <a:t>3.142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047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6"/>
          <p:cNvSpPr txBox="1">
            <a:spLocks noChangeArrowheads="1"/>
          </p:cNvSpPr>
          <p:nvPr/>
        </p:nvSpPr>
        <p:spPr bwMode="auto">
          <a:xfrm>
            <a:off x="900113" y="-28575"/>
            <a:ext cx="72723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e-IL" altLang="he-IL">
                <a:solidFill>
                  <a:srgbClr val="FF0000"/>
                </a:solidFill>
              </a:rPr>
              <a:t>הדפסת דיוק של מספרים ממשיים</a:t>
            </a:r>
          </a:p>
        </p:txBody>
      </p:sp>
      <p:pic>
        <p:nvPicPr>
          <p:cNvPr id="1638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557338"/>
            <a:ext cx="5638800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900113" y="-28575"/>
            <a:ext cx="72723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e-IL" altLang="he-IL" dirty="0">
                <a:solidFill>
                  <a:srgbClr val="FF0000"/>
                </a:solidFill>
              </a:rPr>
              <a:t>הדפסת דיוק של מחרוזות</a:t>
            </a:r>
          </a:p>
        </p:txBody>
      </p:sp>
      <p:pic>
        <p:nvPicPr>
          <p:cNvPr id="1741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2195513"/>
            <a:ext cx="4648200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195513"/>
            <a:ext cx="3529013" cy="3543300"/>
          </a:xfr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he-IL" altLang="he-IL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he-IL" altLang="he-IL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832471" y="404809"/>
            <a:ext cx="2939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e-IL" altLang="he-IL" sz="2800" b="1" dirty="0">
                <a:solidFill>
                  <a:srgbClr val="FF0000"/>
                </a:solidFill>
              </a:rPr>
              <a:t>הפקודה </a:t>
            </a:r>
            <a:r>
              <a:rPr lang="en-US" altLang="he-IL" sz="2800" b="1" dirty="0">
                <a:solidFill>
                  <a:srgbClr val="FF0000"/>
                </a:solidFill>
              </a:rPr>
              <a:t>new</a:t>
            </a:r>
            <a:endParaRPr lang="he-IL" altLang="he-IL" sz="2800" b="1" dirty="0">
              <a:solidFill>
                <a:srgbClr val="FF0000"/>
              </a:solidFill>
            </a:endParaRPr>
          </a:p>
        </p:txBody>
      </p:sp>
      <p:sp>
        <p:nvSpPr>
          <p:cNvPr id="19462" name="Rectangle 7"/>
          <p:cNvSpPr>
            <a:spLocks noGrp="1" noChangeArrowheads="1"/>
          </p:cNvSpPr>
          <p:nvPr/>
        </p:nvSpPr>
        <p:spPr bwMode="auto">
          <a:xfrm>
            <a:off x="1822" y="973453"/>
            <a:ext cx="8229600" cy="259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he-IL" sz="2400" b="1" noProof="1"/>
              <a:t>int*  arr = new  int[size];</a:t>
            </a:r>
            <a:endParaRPr lang="he-IL" altLang="he-IL" sz="2400" dirty="0"/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</a:pPr>
            <a:r>
              <a:rPr lang="he-IL" altLang="he-IL" sz="2400" dirty="0"/>
              <a:t>נשתמש בה כאשר נרצה להקצות מערך בגודל שאינו ידוע בזמן קומפילציה</a:t>
            </a: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</a:pPr>
            <a:r>
              <a:rPr lang="he-IL" altLang="he-IL" sz="2400" dirty="0"/>
              <a:t>כדי להקצות מערך נשתמש ב- </a:t>
            </a:r>
            <a:r>
              <a:rPr lang="he-IL" altLang="he-IL" sz="2400" b="1" dirty="0"/>
              <a:t>[]</a:t>
            </a:r>
            <a:r>
              <a:rPr lang="he-IL" altLang="he-IL" sz="2400" dirty="0"/>
              <a:t> ובתוכם גודל המערך המבוקש</a:t>
            </a:r>
            <a:endParaRPr lang="en-US" altLang="he-IL" sz="2400" dirty="0"/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</a:pPr>
            <a:r>
              <a:rPr lang="he-IL" altLang="he-IL" sz="2400" dirty="0"/>
              <a:t>הפקודה מחזירה את כתובת ההתחלה של המערך שהוקצה ובהמשך נשתמש עם כתובת זו</a:t>
            </a:r>
            <a:endParaRPr lang="en-US" altLang="he-IL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254228" y="92076"/>
            <a:ext cx="34563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altLang="he-IL" sz="3200" b="1" dirty="0">
                <a:solidFill>
                  <a:srgbClr val="FF0000"/>
                </a:solidFill>
              </a:rPr>
              <a:t>להקצאה דינאמית</a:t>
            </a:r>
            <a:endParaRPr lang="he-IL" sz="32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80453" y="3219140"/>
            <a:ext cx="7272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he-IL" altLang="he-IL" sz="2800" b="1" dirty="0">
                <a:solidFill>
                  <a:srgbClr val="FF0000"/>
                </a:solidFill>
              </a:rPr>
              <a:t>פונקציה לשחרור הקצאות דינאמיות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9512" y="3686730"/>
            <a:ext cx="8229600" cy="13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he-IL" altLang="he-IL" sz="2400" kern="0" dirty="0"/>
              <a:t>הפונקציה </a:t>
            </a:r>
            <a:r>
              <a:rPr lang="en-US" altLang="he-IL" sz="2400" b="1" kern="0" dirty="0"/>
              <a:t>delete</a:t>
            </a:r>
            <a:r>
              <a:rPr lang="he-IL" altLang="he-IL" sz="2400" kern="0" dirty="0"/>
              <a:t> משחררת הקצאה דינאמית</a:t>
            </a:r>
          </a:p>
          <a:p>
            <a:pPr>
              <a:defRPr/>
            </a:pPr>
            <a:r>
              <a:rPr lang="he-IL" altLang="he-IL" sz="2400" kern="0" dirty="0"/>
              <a:t>כאשר ההקצאה היא למערך צריך לזכור לשים </a:t>
            </a:r>
            <a:r>
              <a:rPr lang="he-IL" altLang="he-IL" sz="2400" b="1" kern="0" dirty="0"/>
              <a:t>[]</a:t>
            </a:r>
            <a:r>
              <a:rPr lang="he-IL" altLang="he-IL" sz="2400" kern="0" dirty="0"/>
              <a:t> לפני שם המערך</a:t>
            </a:r>
          </a:p>
          <a:p>
            <a:pPr algn="ctr" rtl="0">
              <a:buFont typeface="Wingdings" panose="05000000000000000000" pitchFamily="2" charset="2"/>
              <a:buNone/>
              <a:defRPr/>
            </a:pPr>
            <a:r>
              <a:rPr lang="en-US" altLang="he-IL" sz="2400" b="1" kern="0" dirty="0"/>
              <a:t>delete  [] </a:t>
            </a:r>
            <a:r>
              <a:rPr lang="en-US" altLang="he-IL" sz="2400" b="1" kern="0" dirty="0" err="1"/>
              <a:t>arr</a:t>
            </a:r>
            <a:endParaRPr lang="he-IL" altLang="he-IL" sz="2400" b="1" kern="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עיצוב ברירת מחדל">
  <a:themeElements>
    <a:clrScheme name="עיצוב ברירת מחד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314</Words>
  <Application>Microsoft Office PowerPoint</Application>
  <PresentationFormat>On-screen Show (4:3)</PresentationFormat>
  <Paragraphs>117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MS Mincho</vt:lpstr>
      <vt:lpstr>Wingdings</vt:lpstr>
      <vt:lpstr>עיצוב ברירת מחדל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Innovate 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Innovate Digital</dc:creator>
  <cp:lastModifiedBy>Lidor</cp:lastModifiedBy>
  <cp:revision>79</cp:revision>
  <cp:lastPrinted>2014-02-16T10:20:32Z</cp:lastPrinted>
  <dcterms:created xsi:type="dcterms:W3CDTF">2008-09-21T08:50:35Z</dcterms:created>
  <dcterms:modified xsi:type="dcterms:W3CDTF">2023-03-09T14:38:57Z</dcterms:modified>
</cp:coreProperties>
</file>