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Libre Baskerville" panose="02000000000000000000" pitchFamily="2" charset="0"/>
      <p:regular r:id="rId22"/>
      <p:bold r:id="rId23"/>
      <p:italic r:id="rId24"/>
    </p:embeddedFont>
    <p:embeddedFont>
      <p:font typeface="Libre Baskerville Bold" panose="02000000000000000000" pitchFamily="2" charset="0"/>
      <p:regular r:id="rId25"/>
      <p:bold r:id="rId26"/>
    </p:embeddedFont>
    <p:embeddedFont>
      <p:font typeface="Libre Baskerville Italics" panose="020B0604020202020204" charset="0"/>
      <p:regular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  <p:embeddedFont>
      <p:font typeface="Open Sans Bold" panose="020B0806030504020204" pitchFamily="34" charset="0"/>
      <p:regular r:id="rId32"/>
      <p:bold r:id="rId33"/>
    </p:embeddedFont>
    <p:embeddedFont>
      <p:font typeface="Open Sans Light" panose="020B0306030504020204" pitchFamily="34" charset="0"/>
      <p:regular r:id="rId34"/>
      <p:italic r:id="rId35"/>
    </p:embeddedFont>
    <p:embeddedFont>
      <p:font typeface="Open Sans Light Bold" panose="020B0604020202020204" charset="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71BB18-CF4B-4BBE-97C4-573D72C69AE9}" v="4" dt="2023-02-06T14:34:14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heme" Target="theme/theme1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974850"/>
            <a:ext cx="14323476" cy="3649345"/>
            <a:chOff x="0" y="0"/>
            <a:chExt cx="19097968" cy="4865793"/>
          </a:xfrm>
        </p:grpSpPr>
        <p:sp>
          <p:nvSpPr>
            <p:cNvPr id="3" name="TextBox 3"/>
            <p:cNvSpPr txBox="1"/>
            <p:nvPr/>
          </p:nvSpPr>
          <p:spPr>
            <a:xfrm>
              <a:off x="0" y="-85725"/>
              <a:ext cx="19097968" cy="36264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920"/>
                </a:lnSpc>
              </a:pPr>
              <a:r>
                <a:rPr lang="en-US" sz="8400">
                  <a:solidFill>
                    <a:srgbClr val="FFFFFF"/>
                  </a:solidFill>
                  <a:latin typeface="Libre Baskerville"/>
                </a:rPr>
                <a:t>API gateway pattern vs BFF pattern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167717"/>
              <a:ext cx="12419328" cy="698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  <a:spcBef>
                  <a:spcPct val="0"/>
                </a:spcBef>
              </a:pPr>
              <a:r>
                <a:rPr lang="en-US" sz="3200" spc="6">
                  <a:solidFill>
                    <a:srgbClr val="FFFFFF"/>
                  </a:solidFill>
                  <a:latin typeface="Libre Baskerville Italics"/>
                </a:rPr>
                <a:t>Bff: backend for frontend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22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28054" y="1467619"/>
            <a:ext cx="7110960" cy="7351762"/>
          </a:xfrm>
          <a:prstGeom prst="rect">
            <a:avLst/>
          </a:prstGeom>
          <a:solidFill>
            <a:srgbClr val="0C302E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925248" y="1721419"/>
            <a:ext cx="9721212" cy="6844162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607465" y="2075328"/>
            <a:ext cx="4933138" cy="7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4000">
                <a:solidFill>
                  <a:srgbClr val="FFFFFF"/>
                </a:solidFill>
                <a:latin typeface="Open Sans Bold"/>
              </a:rPr>
              <a:t>BFF pattern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416965" y="3500149"/>
            <a:ext cx="4933138" cy="4813300"/>
            <a:chOff x="0" y="0"/>
            <a:chExt cx="6577518" cy="6417733"/>
          </a:xfrm>
        </p:grpSpPr>
        <p:sp>
          <p:nvSpPr>
            <p:cNvPr id="6" name="TextBox 6"/>
            <p:cNvSpPr txBox="1"/>
            <p:nvPr/>
          </p:nvSpPr>
          <p:spPr>
            <a:xfrm>
              <a:off x="0" y="-85725"/>
              <a:ext cx="6577518" cy="10234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800" lvl="1" indent="-215900">
                <a:lnSpc>
                  <a:spcPts val="32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Open Sans"/>
                </a:rPr>
                <a:t>Her client için ayrı bir api-gateway sağlar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584325"/>
              <a:ext cx="6577518" cy="31633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801" lvl="1" indent="-215900">
                <a:lnSpc>
                  <a:spcPts val="32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Open Sans"/>
                </a:rPr>
                <a:t>Olası problemlerin yönetimini kolaylaştırır.</a:t>
              </a:r>
            </a:p>
            <a:p>
              <a:pPr>
                <a:lnSpc>
                  <a:spcPts val="3200"/>
                </a:lnSpc>
              </a:pPr>
              <a:endParaRPr lang="en-US" sz="2000">
                <a:solidFill>
                  <a:srgbClr val="FFFFFF"/>
                </a:solidFill>
                <a:latin typeface="Open Sans"/>
              </a:endParaRPr>
            </a:p>
            <a:p>
              <a:pPr marL="431800" lvl="1" indent="-215900">
                <a:lnSpc>
                  <a:spcPts val="32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Open Sans"/>
                </a:rPr>
                <a:t>Business logic’i mikroservislerden alarak tek bir nokta üzerine almamızı sağlar.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5394325"/>
              <a:ext cx="6577518" cy="10234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800" lvl="1" indent="-215900">
                <a:lnSpc>
                  <a:spcPts val="32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Open Sans"/>
                </a:rPr>
                <a:t>Her client için microservisleri bölümlere ayırır.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22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28054" y="1467619"/>
            <a:ext cx="7110960" cy="7351762"/>
          </a:xfrm>
          <a:prstGeom prst="rect">
            <a:avLst/>
          </a:prstGeom>
          <a:solidFill>
            <a:srgbClr val="0C302E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925248" y="1721419"/>
            <a:ext cx="9721212" cy="6844162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607465" y="1999688"/>
            <a:ext cx="4933138" cy="1495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4000">
                <a:solidFill>
                  <a:srgbClr val="FFFFFF"/>
                </a:solidFill>
                <a:latin typeface="Open Sans Bold"/>
              </a:rPr>
              <a:t>BFF pattern Eksiklikleri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416965" y="3752281"/>
            <a:ext cx="4933138" cy="4413250"/>
            <a:chOff x="0" y="0"/>
            <a:chExt cx="6577518" cy="5884333"/>
          </a:xfrm>
        </p:grpSpPr>
        <p:sp>
          <p:nvSpPr>
            <p:cNvPr id="6" name="TextBox 6"/>
            <p:cNvSpPr txBox="1"/>
            <p:nvPr/>
          </p:nvSpPr>
          <p:spPr>
            <a:xfrm>
              <a:off x="0" y="-85725"/>
              <a:ext cx="6577518" cy="15568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800" lvl="1" indent="-215900">
                <a:lnSpc>
                  <a:spcPts val="32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Open Sans"/>
                </a:rPr>
                <a:t>Uygulama sayısının artmasıyla birlikte bakım ve operasyon maliyetlerinin artması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117725"/>
              <a:ext cx="6577518" cy="20965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801" lvl="1" indent="-215900">
                <a:lnSpc>
                  <a:spcPts val="32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Open Sans"/>
                </a:rPr>
                <a:t>Mimari karmaşıklığın artması</a:t>
              </a:r>
            </a:p>
            <a:p>
              <a:pPr>
                <a:lnSpc>
                  <a:spcPts val="3200"/>
                </a:lnSpc>
              </a:pPr>
              <a:endParaRPr lang="en-US" sz="2000">
                <a:solidFill>
                  <a:srgbClr val="FFFFFF"/>
                </a:solidFill>
                <a:latin typeface="Open Sans"/>
              </a:endParaRPr>
            </a:p>
            <a:p>
              <a:pPr marL="431800" lvl="1" indent="-215900">
                <a:lnSpc>
                  <a:spcPts val="32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Open Sans"/>
                </a:rPr>
                <a:t>Eklenecek ayrı bir katmanın ağ isteklerinde gecikme yaratma ihtimali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4860925"/>
              <a:ext cx="6577518" cy="10234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800" lvl="1" indent="-215900">
                <a:lnSpc>
                  <a:spcPts val="32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Open Sans"/>
                </a:rPr>
                <a:t>BFF’lerde kod tekrarlarının yapılma ihtimali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191338" y="0"/>
            <a:ext cx="10096662" cy="10287000"/>
          </a:xfrm>
          <a:prstGeom prst="rect">
            <a:avLst/>
          </a:prstGeom>
          <a:solidFill>
            <a:srgbClr val="092221"/>
          </a:solidFill>
        </p:spPr>
      </p:sp>
      <p:grpSp>
        <p:nvGrpSpPr>
          <p:cNvPr id="3" name="Group 3"/>
          <p:cNvGrpSpPr/>
          <p:nvPr/>
        </p:nvGrpSpPr>
        <p:grpSpPr>
          <a:xfrm>
            <a:off x="9485516" y="1800289"/>
            <a:ext cx="7508305" cy="6991922"/>
            <a:chOff x="0" y="0"/>
            <a:chExt cx="10011073" cy="9322562"/>
          </a:xfrm>
        </p:grpSpPr>
        <p:sp>
          <p:nvSpPr>
            <p:cNvPr id="4" name="TextBox 4"/>
            <p:cNvSpPr txBox="1"/>
            <p:nvPr/>
          </p:nvSpPr>
          <p:spPr>
            <a:xfrm>
              <a:off x="298184" y="3089265"/>
              <a:ext cx="9414706" cy="5691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Libre Baskerville Bold"/>
                </a:rPr>
                <a:t>Multiple internal/external api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298184" y="4101813"/>
              <a:ext cx="9414706" cy="10170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en-US" sz="2000">
                  <a:solidFill>
                    <a:srgbClr val="FFFFFF"/>
                  </a:solidFill>
                  <a:latin typeface="Open Sans"/>
                </a:rPr>
                <a:t>Uygulamanız birden çok microservisle çalışıyor ve/veya dış bir apiden data alıyorsa.</a:t>
              </a:r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5956676"/>
              <a:ext cx="10011073" cy="0"/>
            </a:xfrm>
            <a:prstGeom prst="line">
              <a:avLst/>
            </a:prstGeom>
            <a:ln w="12700" cap="rnd">
              <a:solidFill>
                <a:srgbClr val="FFFFFF">
                  <a:alpha val="24706"/>
                </a:srgbClr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298184" y="-47625"/>
              <a:ext cx="9414706" cy="5691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Libre Baskerville Bold"/>
                </a:rPr>
                <a:t>Kod tekrarı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298184" y="964923"/>
              <a:ext cx="9414706" cy="4836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en-US" sz="2000">
                  <a:solidFill>
                    <a:srgbClr val="FFFFFF"/>
                  </a:solidFill>
                  <a:latin typeface="Open Sans"/>
                </a:rPr>
                <a:t>Gateway de kod tekrarından kaçınmak için.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98184" y="6759556"/>
              <a:ext cx="9414706" cy="5691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Libre Baskerville Bold"/>
                </a:rPr>
                <a:t>Özelliştirilmiş veriler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298184" y="7772104"/>
              <a:ext cx="9414706" cy="15504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en-US" sz="2000">
                  <a:solidFill>
                    <a:srgbClr val="FFFFFF"/>
                  </a:solidFill>
                  <a:latin typeface="Open Sans"/>
                </a:rPr>
                <a:t>Birden farklı kullanıcı arabirimine sahipsek ve bu arabirimler kendine özel bir biçimde sunulması gerekiyorsa.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0" y="2286386"/>
              <a:ext cx="10011073" cy="0"/>
            </a:xfrm>
            <a:prstGeom prst="line">
              <a:avLst/>
            </a:prstGeom>
            <a:ln w="12700" cap="rnd">
              <a:solidFill>
                <a:srgbClr val="FFFFFF">
                  <a:alpha val="24706"/>
                </a:srgbClr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4395958"/>
            <a:ext cx="5959003" cy="1566203"/>
            <a:chOff x="0" y="0"/>
            <a:chExt cx="7945337" cy="2088271"/>
          </a:xfrm>
        </p:grpSpPr>
        <p:sp>
          <p:nvSpPr>
            <p:cNvPr id="13" name="TextBox 13"/>
            <p:cNvSpPr txBox="1"/>
            <p:nvPr/>
          </p:nvSpPr>
          <p:spPr>
            <a:xfrm>
              <a:off x="0" y="1483751"/>
              <a:ext cx="7945337" cy="604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>
                  <a:solidFill>
                    <a:srgbClr val="FFFFFF"/>
                  </a:solidFill>
                  <a:latin typeface="Libre Baskerville Italics"/>
                </a:rPr>
                <a:t>Ne zaman bff pattern kullanılmalı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123825"/>
              <a:ext cx="7945337" cy="936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00"/>
                </a:lnSpc>
              </a:pPr>
              <a:r>
                <a:rPr lang="en-US" sz="4000">
                  <a:solidFill>
                    <a:srgbClr val="FFFFFF"/>
                  </a:solidFill>
                  <a:latin typeface="Open Sans Bold"/>
                </a:rPr>
                <a:t>BFF best practice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57250"/>
            <a:ext cx="11566251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6000">
                <a:solidFill>
                  <a:srgbClr val="FFFFFF"/>
                </a:solidFill>
                <a:latin typeface="Libre Baskerville"/>
              </a:rPr>
              <a:t>Hangi patterni kullanmalıyız?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1160300" y="4221480"/>
            <a:ext cx="6099000" cy="4551045"/>
            <a:chOff x="0" y="0"/>
            <a:chExt cx="8132001" cy="6068060"/>
          </a:xfrm>
        </p:grpSpPr>
        <p:sp>
          <p:nvSpPr>
            <p:cNvPr id="4" name="TextBox 4"/>
            <p:cNvSpPr txBox="1"/>
            <p:nvPr/>
          </p:nvSpPr>
          <p:spPr>
            <a:xfrm>
              <a:off x="0" y="-76200"/>
              <a:ext cx="8132001" cy="604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>
                  <a:solidFill>
                    <a:srgbClr val="FFFFFF"/>
                  </a:solidFill>
                  <a:latin typeface="Libre Baskerville Italics"/>
                </a:rPr>
                <a:t>BFF pattern (Backend odaklı)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963295"/>
              <a:ext cx="7493049" cy="5104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2400" spc="48">
                  <a:solidFill>
                    <a:srgbClr val="FFFFFF"/>
                  </a:solidFill>
                  <a:latin typeface="Open Sans Light"/>
                </a:rPr>
                <a:t>Birden fazla backend sistemi ve hizmeti yönetmek amacıyla kullanılır. </a:t>
              </a:r>
            </a:p>
            <a:p>
              <a:pPr>
                <a:lnSpc>
                  <a:spcPts val="3840"/>
                </a:lnSpc>
              </a:pPr>
              <a:r>
                <a:rPr lang="en-US" sz="2400" spc="48">
                  <a:solidFill>
                    <a:srgbClr val="FFFFFF"/>
                  </a:solidFill>
                  <a:latin typeface="Open Sans Light"/>
                </a:rPr>
                <a:t>Eğer uygulamanızda birkaç farklı backend sistemi veya hizmeti bulunuyorsa ve bu sistemler veya hizmetler frontend tarafından aynı anda kullanılacaksa, API Gateway Pattern kullanmak daha uygun olabilir.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4221480"/>
            <a:ext cx="6099000" cy="5036820"/>
            <a:chOff x="0" y="0"/>
            <a:chExt cx="8132001" cy="6715760"/>
          </a:xfrm>
        </p:grpSpPr>
        <p:sp>
          <p:nvSpPr>
            <p:cNvPr id="7" name="TextBox 7"/>
            <p:cNvSpPr txBox="1"/>
            <p:nvPr/>
          </p:nvSpPr>
          <p:spPr>
            <a:xfrm>
              <a:off x="0" y="-76200"/>
              <a:ext cx="8132001" cy="604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>
                  <a:solidFill>
                    <a:srgbClr val="FFFFFF"/>
                  </a:solidFill>
                  <a:latin typeface="Libre Baskerville Italics"/>
                </a:rPr>
                <a:t>API gateway pattern (Frontend odaklı)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963295"/>
              <a:ext cx="7493049" cy="5752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2400" spc="48">
                  <a:solidFill>
                    <a:srgbClr val="FFFFFF"/>
                  </a:solidFill>
                  <a:latin typeface="Open Sans Light"/>
                </a:rPr>
                <a:t>Front-end tarafına özel veri ve hizmetlere erişimi kolaylaştırmak amacıyla kullanılır. </a:t>
              </a:r>
            </a:p>
            <a:p>
              <a:pPr>
                <a:lnSpc>
                  <a:spcPts val="3840"/>
                </a:lnSpc>
              </a:pPr>
              <a:r>
                <a:rPr lang="en-US" sz="2400" spc="48">
                  <a:solidFill>
                    <a:srgbClr val="FFFFFF"/>
                  </a:solidFill>
                  <a:latin typeface="Open Sans Light"/>
                </a:rPr>
                <a:t>Eğer uygulamanız birkaç farklı cihaz veya platform tarafından kullanılacaksa ve bu cihazlar veya platformlar farklı veri ve hizmetlere ihtiyaç duyuyorsa, BFF Pattern kullanmak daha uygun olabilir.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22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66062" y="1467619"/>
            <a:ext cx="7110960" cy="7351762"/>
          </a:xfrm>
          <a:prstGeom prst="rect">
            <a:avLst/>
          </a:prstGeom>
          <a:solidFill>
            <a:srgbClr val="0C302E"/>
          </a:solidFill>
        </p:spPr>
      </p:sp>
      <p:sp>
        <p:nvSpPr>
          <p:cNvPr id="3" name="TextBox 3"/>
          <p:cNvSpPr txBox="1"/>
          <p:nvPr/>
        </p:nvSpPr>
        <p:spPr>
          <a:xfrm>
            <a:off x="2954972" y="1767727"/>
            <a:ext cx="4933138" cy="1495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4000">
                <a:solidFill>
                  <a:srgbClr val="FFFFFF"/>
                </a:solidFill>
                <a:latin typeface="Open Sans"/>
              </a:rPr>
              <a:t>API gateway pattern bağımlılıkları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764472" y="3948952"/>
            <a:ext cx="5554240" cy="4408487"/>
            <a:chOff x="0" y="0"/>
            <a:chExt cx="7405654" cy="5877983"/>
          </a:xfrm>
        </p:grpSpPr>
        <p:sp>
          <p:nvSpPr>
            <p:cNvPr id="5" name="TextBox 5"/>
            <p:cNvSpPr txBox="1"/>
            <p:nvPr/>
          </p:nvSpPr>
          <p:spPr>
            <a:xfrm>
              <a:off x="0" y="-85725"/>
              <a:ext cx="7405654" cy="10234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800" lvl="1" indent="-215900">
                <a:lnSpc>
                  <a:spcPts val="32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Open Sans"/>
                </a:rPr>
                <a:t>Frontend teknolojilerine göre tasarlandığı için bu teknolojilerle bağlantılıdır.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584325"/>
              <a:ext cx="7405654" cy="15568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800" lvl="1" indent="-215900">
                <a:lnSpc>
                  <a:spcPts val="32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Open Sans"/>
                </a:rPr>
                <a:t>Verilerin toplandığı ve işlendiği backend sistemleri veya hizmetleri içerir ve bu sistemler veya hizmetlerle bağlantılıdır.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787775"/>
              <a:ext cx="7405654" cy="2090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800" lvl="1" indent="-215900">
                <a:lnSpc>
                  <a:spcPts val="32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Open Sans"/>
                </a:rPr>
                <a:t>Frontend tarafının veri ve hizmetlere ihtiyaç duyduğu şekilde tasarlandığı için frontend tarafının ihtiyaçlarına göre yapılandırılmalıdır.</a:t>
              </a:r>
            </a:p>
          </p:txBody>
        </p:sp>
      </p:grpSp>
      <p:sp>
        <p:nvSpPr>
          <p:cNvPr id="8" name="AutoShape 8"/>
          <p:cNvSpPr/>
          <p:nvPr/>
        </p:nvSpPr>
        <p:spPr>
          <a:xfrm>
            <a:off x="9310979" y="1467619"/>
            <a:ext cx="7110960" cy="7351762"/>
          </a:xfrm>
          <a:prstGeom prst="rect">
            <a:avLst/>
          </a:prstGeom>
          <a:solidFill>
            <a:srgbClr val="0C302E"/>
          </a:solidFill>
        </p:spPr>
      </p:sp>
      <p:sp>
        <p:nvSpPr>
          <p:cNvPr id="9" name="TextBox 9"/>
          <p:cNvSpPr txBox="1"/>
          <p:nvPr/>
        </p:nvSpPr>
        <p:spPr>
          <a:xfrm>
            <a:off x="10314344" y="1767727"/>
            <a:ext cx="4933138" cy="1495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4000">
                <a:solidFill>
                  <a:srgbClr val="FFFFFF"/>
                </a:solidFill>
                <a:latin typeface="Open Sans"/>
              </a:rPr>
              <a:t>BFF pattern bağımlılıkları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003793" y="3948952"/>
            <a:ext cx="5554240" cy="4017962"/>
            <a:chOff x="0" y="0"/>
            <a:chExt cx="7405654" cy="5357283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85725"/>
              <a:ext cx="7405654" cy="1563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801" lvl="1" indent="-215900">
                <a:lnSpc>
                  <a:spcPts val="32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Open Sans"/>
                </a:rPr>
                <a:t>Backend teknolojilerine göre tasarlandığı için bu teknolojilerle bağlantılıdır.</a:t>
              </a:r>
            </a:p>
            <a:p>
              <a:pPr>
                <a:lnSpc>
                  <a:spcPts val="3200"/>
                </a:lnSpc>
              </a:pPr>
              <a:endParaRPr lang="en-US" sz="2000">
                <a:solidFill>
                  <a:srgbClr val="FFFFFF"/>
                </a:solidFill>
                <a:latin typeface="Open Sans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857375"/>
              <a:ext cx="7405654" cy="20965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801" lvl="1" indent="-215900">
                <a:lnSpc>
                  <a:spcPts val="32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Open Sans"/>
                </a:rPr>
                <a:t>Verilerin toplandığı ve işlendiği backend sistemleri veya hizmetleri yönetir ve bu sistemler veya hizmetlerle bağlantılıdır.</a:t>
              </a:r>
            </a:p>
            <a:p>
              <a:pPr>
                <a:lnSpc>
                  <a:spcPts val="3200"/>
                </a:lnSpc>
              </a:pPr>
              <a:endParaRPr lang="en-US" sz="2000">
                <a:solidFill>
                  <a:srgbClr val="FFFFFF"/>
                </a:solidFill>
                <a:latin typeface="Open Sans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4333875"/>
              <a:ext cx="7405654" cy="10234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800" lvl="1" indent="-215900">
                <a:lnSpc>
                  <a:spcPts val="32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Open Sans"/>
                </a:rPr>
                <a:t>Backend yapısına göre tasarlandığı için bu yapıya uygun olarak tasarlanmalıdır.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191338" y="0"/>
            <a:ext cx="10096662" cy="10287000"/>
          </a:xfrm>
          <a:prstGeom prst="rect">
            <a:avLst/>
          </a:prstGeom>
          <a:solidFill>
            <a:srgbClr val="092221"/>
          </a:solidFill>
        </p:spPr>
      </p:sp>
      <p:grpSp>
        <p:nvGrpSpPr>
          <p:cNvPr id="3" name="Group 3"/>
          <p:cNvGrpSpPr/>
          <p:nvPr/>
        </p:nvGrpSpPr>
        <p:grpSpPr>
          <a:xfrm>
            <a:off x="9485516" y="1364520"/>
            <a:ext cx="7508305" cy="7827740"/>
            <a:chOff x="0" y="-47625"/>
            <a:chExt cx="10011073" cy="10436987"/>
          </a:xfrm>
        </p:grpSpPr>
        <p:sp>
          <p:nvSpPr>
            <p:cNvPr id="4" name="TextBox 4"/>
            <p:cNvSpPr txBox="1"/>
            <p:nvPr/>
          </p:nvSpPr>
          <p:spPr>
            <a:xfrm>
              <a:off x="298184" y="3622665"/>
              <a:ext cx="9414706" cy="5691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Libre Baskerville Bold"/>
                </a:rPr>
                <a:t>Eğer içerirse yaşanacak problemler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298184" y="4635214"/>
              <a:ext cx="9414706" cy="15930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en-US" sz="2000" dirty="0" err="1">
                  <a:solidFill>
                    <a:srgbClr val="FFFFFF"/>
                  </a:solidFill>
                  <a:latin typeface="Open Sans"/>
                </a:rPr>
                <a:t>Uygulamanın</a:t>
              </a:r>
              <a:r>
                <a:rPr lang="en-US" sz="2000" dirty="0">
                  <a:solidFill>
                    <a:srgbClr val="FFFFFF"/>
                  </a:solidFill>
                  <a:latin typeface="Open Sans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Open Sans"/>
                </a:rPr>
                <a:t>akışı</a:t>
              </a:r>
              <a:r>
                <a:rPr lang="en-US" sz="2000" dirty="0">
                  <a:solidFill>
                    <a:srgbClr val="FFFFFF"/>
                  </a:solidFill>
                  <a:latin typeface="Open Sans"/>
                </a:rPr>
                <a:t> domain </a:t>
              </a:r>
              <a:r>
                <a:rPr lang="en-US" sz="2000" dirty="0" err="1">
                  <a:solidFill>
                    <a:srgbClr val="FFFFFF"/>
                  </a:solidFill>
                  <a:latin typeface="Open Sans"/>
                </a:rPr>
                <a:t>bazlıdır</a:t>
              </a:r>
              <a:r>
                <a:rPr lang="en-US" sz="2000" dirty="0">
                  <a:solidFill>
                    <a:srgbClr val="FFFFFF"/>
                  </a:solidFill>
                  <a:latin typeface="Open Sans"/>
                </a:rPr>
                <a:t>. </a:t>
              </a:r>
              <a:r>
                <a:rPr lang="en-US" sz="2000" dirty="0" err="1">
                  <a:solidFill>
                    <a:srgbClr val="FFFFFF"/>
                  </a:solidFill>
                  <a:latin typeface="Open Sans"/>
                </a:rPr>
                <a:t>Eğer</a:t>
              </a:r>
              <a:r>
                <a:rPr lang="en-US" sz="2000" dirty="0">
                  <a:solidFill>
                    <a:srgbClr val="FFFFFF"/>
                  </a:solidFill>
                  <a:latin typeface="Open Sans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Open Sans"/>
                </a:rPr>
                <a:t>akış</a:t>
              </a:r>
              <a:r>
                <a:rPr lang="en-US" sz="2000" dirty="0">
                  <a:solidFill>
                    <a:srgbClr val="FFFFFF"/>
                  </a:solidFill>
                  <a:latin typeface="Open Sans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Open Sans"/>
                </a:rPr>
                <a:t>ile</a:t>
              </a:r>
              <a:r>
                <a:rPr lang="en-US" sz="2000" dirty="0">
                  <a:solidFill>
                    <a:srgbClr val="FFFFFF"/>
                  </a:solidFill>
                  <a:latin typeface="Open Sans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Open Sans"/>
                </a:rPr>
                <a:t>ilgili</a:t>
              </a:r>
              <a:r>
                <a:rPr lang="en-US" sz="2000" dirty="0">
                  <a:solidFill>
                    <a:srgbClr val="FFFFFF"/>
                  </a:solidFill>
                  <a:latin typeface="Open Sans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Open Sans"/>
                </a:rPr>
                <a:t>bir</a:t>
              </a:r>
              <a:r>
                <a:rPr lang="en-US" sz="2000" dirty="0">
                  <a:solidFill>
                    <a:srgbClr val="FFFFFF"/>
                  </a:solidFill>
                  <a:latin typeface="Open Sans"/>
                </a:rPr>
                <a:t> logic </a:t>
              </a:r>
              <a:r>
                <a:rPr lang="en-US" sz="2000" dirty="0" err="1">
                  <a:solidFill>
                    <a:srgbClr val="FFFFFF"/>
                  </a:solidFill>
                  <a:latin typeface="Open Sans"/>
                </a:rPr>
                <a:t>eklersek</a:t>
              </a:r>
              <a:r>
                <a:rPr lang="en-US" sz="2000" dirty="0">
                  <a:solidFill>
                    <a:srgbClr val="FFFFFF"/>
                  </a:solidFill>
                  <a:latin typeface="Open Sans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Open Sans"/>
                </a:rPr>
                <a:t>çok</a:t>
              </a:r>
              <a:r>
                <a:rPr lang="en-US" sz="2000" dirty="0">
                  <a:solidFill>
                    <a:srgbClr val="FFFFFF"/>
                  </a:solidFill>
                  <a:latin typeface="Open Sans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Open Sans"/>
                </a:rPr>
                <a:t>sayıda</a:t>
              </a:r>
              <a:r>
                <a:rPr lang="en-US" sz="2000" dirty="0">
                  <a:solidFill>
                    <a:srgbClr val="FFFFFF"/>
                  </a:solidFill>
                  <a:latin typeface="Open Sans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Open Sans"/>
                </a:rPr>
                <a:t>kod</a:t>
              </a:r>
              <a:r>
                <a:rPr lang="en-US" sz="2000" dirty="0">
                  <a:solidFill>
                    <a:srgbClr val="FFFFFF"/>
                  </a:solidFill>
                  <a:latin typeface="Open Sans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Open Sans"/>
                </a:rPr>
                <a:t>fazlalığı</a:t>
              </a:r>
              <a:r>
                <a:rPr lang="en-US" sz="2000" dirty="0">
                  <a:solidFill>
                    <a:srgbClr val="FFFFFF"/>
                  </a:solidFill>
                  <a:latin typeface="Open Sans"/>
                </a:rPr>
                <a:t>(code redundancy) </a:t>
              </a:r>
              <a:r>
                <a:rPr lang="en-US" sz="2000" dirty="0" err="1">
                  <a:solidFill>
                    <a:srgbClr val="FFFFFF"/>
                  </a:solidFill>
                  <a:latin typeface="Open Sans"/>
                </a:rPr>
                <a:t>oluşma</a:t>
              </a:r>
              <a:r>
                <a:rPr lang="en-US" sz="2000" dirty="0">
                  <a:solidFill>
                    <a:srgbClr val="FFFFFF"/>
                  </a:solidFill>
                  <a:latin typeface="Open Sans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Open Sans"/>
                </a:rPr>
                <a:t>ihtimali</a:t>
              </a:r>
              <a:r>
                <a:rPr lang="en-US" sz="2000" dirty="0">
                  <a:solidFill>
                    <a:srgbClr val="FFFFFF"/>
                  </a:solidFill>
                  <a:latin typeface="Open Sans"/>
                </a:rPr>
                <a:t> var.</a:t>
              </a:r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7023476"/>
              <a:ext cx="10011073" cy="0"/>
            </a:xfrm>
            <a:prstGeom prst="line">
              <a:avLst/>
            </a:prstGeom>
            <a:ln w="12700" cap="rnd">
              <a:solidFill>
                <a:srgbClr val="FFFFFF">
                  <a:alpha val="24706"/>
                </a:srgbClr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298184" y="-47625"/>
              <a:ext cx="9414706" cy="5691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Libre Baskerville"/>
                </a:rPr>
                <a:t>Only presentation logic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298184" y="964923"/>
              <a:ext cx="9414706" cy="10170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en-US" sz="2000">
                  <a:solidFill>
                    <a:srgbClr val="FFFFFF"/>
                  </a:solidFill>
                  <a:latin typeface="Open Sans"/>
                </a:rPr>
                <a:t>BFF pattern sadece presentation logic içermeli, ui harici bir logic içermemelidir.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98184" y="7826356"/>
              <a:ext cx="9414706" cy="5691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Libre Baskerville"/>
                </a:rPr>
                <a:t>Single Client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298184" y="8838904"/>
              <a:ext cx="9414706" cy="15504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en-US" sz="2000">
                  <a:solidFill>
                    <a:srgbClr val="FFFFFF"/>
                  </a:solidFill>
                  <a:latin typeface="Open Sans"/>
                </a:rPr>
                <a:t>Tek bir client tipine özgü olduğu için, BFF lerde uygulanan herhangi bir business logic, diğer client tipleriyle paylaşılmayacaktır.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0" y="2819786"/>
              <a:ext cx="10011073" cy="0"/>
            </a:xfrm>
            <a:prstGeom prst="line">
              <a:avLst/>
            </a:prstGeom>
            <a:ln w="12700" cap="rnd">
              <a:solidFill>
                <a:srgbClr val="FFFFFF">
                  <a:alpha val="24706"/>
                </a:srgbClr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4014958"/>
            <a:ext cx="5959003" cy="2328203"/>
            <a:chOff x="0" y="0"/>
            <a:chExt cx="7945337" cy="3104271"/>
          </a:xfrm>
        </p:grpSpPr>
        <p:sp>
          <p:nvSpPr>
            <p:cNvPr id="13" name="TextBox 13"/>
            <p:cNvSpPr txBox="1"/>
            <p:nvPr/>
          </p:nvSpPr>
          <p:spPr>
            <a:xfrm>
              <a:off x="0" y="2499751"/>
              <a:ext cx="7945337" cy="604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endParaRPr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123825"/>
              <a:ext cx="7945337" cy="1952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00"/>
                </a:lnSpc>
              </a:pPr>
              <a:r>
                <a:rPr lang="en-US" sz="4000">
                  <a:solidFill>
                    <a:srgbClr val="FFFFFF"/>
                  </a:solidFill>
                  <a:latin typeface="Open Sans Bold"/>
                </a:rPr>
                <a:t>Bff pattern Business logic içermeli mi?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22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23430" y="4017716"/>
            <a:ext cx="12870547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6000">
                <a:solidFill>
                  <a:srgbClr val="FFFFFF"/>
                </a:solidFill>
                <a:latin typeface="Libre Baskerville"/>
              </a:rPr>
              <a:t>Do you have any questions?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223430" y="5648254"/>
            <a:ext cx="10706023" cy="449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2400" spc="48">
                <a:solidFill>
                  <a:srgbClr val="FFFFFF"/>
                </a:solidFill>
                <a:latin typeface="Open Sans Light"/>
              </a:rPr>
              <a:t>Taner GENC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22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9999"/>
          </a:blip>
          <a:srcRect l="13456" r="13456"/>
          <a:stretch>
            <a:fillRect/>
          </a:stretch>
        </p:blipFill>
        <p:spPr>
          <a:xfrm>
            <a:off x="0" y="0"/>
            <a:ext cx="112776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4068015"/>
            <a:ext cx="8811932" cy="1915397"/>
            <a:chOff x="0" y="0"/>
            <a:chExt cx="11749243" cy="2553863"/>
          </a:xfrm>
        </p:grpSpPr>
        <p:sp>
          <p:nvSpPr>
            <p:cNvPr id="4" name="TextBox 4"/>
            <p:cNvSpPr txBox="1"/>
            <p:nvPr/>
          </p:nvSpPr>
          <p:spPr>
            <a:xfrm>
              <a:off x="0" y="-171450"/>
              <a:ext cx="11749243" cy="1390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000"/>
                </a:lnSpc>
              </a:pPr>
              <a:r>
                <a:rPr lang="en-US" sz="6000">
                  <a:solidFill>
                    <a:srgbClr val="FFFFFF"/>
                  </a:solidFill>
                  <a:latin typeface="Libre Baskerville"/>
                </a:rPr>
                <a:t>Tartışma Konuları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962043"/>
              <a:ext cx="10176450" cy="591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>
                  <a:solidFill>
                    <a:srgbClr val="FFFFFF"/>
                  </a:solidFill>
                  <a:latin typeface="Libre Baskerville"/>
                </a:rPr>
                <a:t>Backend for frontend vs api gateway pattern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393464" y="2912526"/>
            <a:ext cx="4642203" cy="4461947"/>
            <a:chOff x="0" y="0"/>
            <a:chExt cx="6189604" cy="5949263"/>
          </a:xfrm>
        </p:grpSpPr>
        <p:sp>
          <p:nvSpPr>
            <p:cNvPr id="7" name="TextBox 7"/>
            <p:cNvSpPr txBox="1"/>
            <p:nvPr/>
          </p:nvSpPr>
          <p:spPr>
            <a:xfrm>
              <a:off x="0" y="-85725"/>
              <a:ext cx="6189604" cy="10234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800" lvl="1" indent="-215900">
                <a:lnSpc>
                  <a:spcPts val="32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Open Sans"/>
                </a:rPr>
                <a:t>Bu patternlerden önce yaşanan problemler.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451261"/>
              <a:ext cx="6189604" cy="4900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800" lvl="1" indent="-215900">
                <a:lnSpc>
                  <a:spcPts val="32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Open Sans"/>
                </a:rPr>
                <a:t>API gateway pattern nedir?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454847"/>
              <a:ext cx="6189604" cy="4900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800" lvl="1" indent="-215900">
                <a:lnSpc>
                  <a:spcPts val="32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Open Sans"/>
                </a:rPr>
                <a:t>BFF nedir?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3458433"/>
              <a:ext cx="6189604" cy="4900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800" lvl="1" indent="-215900">
                <a:lnSpc>
                  <a:spcPts val="32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Open Sans"/>
                </a:rPr>
                <a:t>Best practices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4462019"/>
              <a:ext cx="6189604" cy="4900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800" lvl="1" indent="-215900">
                <a:lnSpc>
                  <a:spcPts val="32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Open Sans"/>
                </a:rPr>
                <a:t>Dependecies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5465605"/>
              <a:ext cx="6189604" cy="4836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0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947735" y="0"/>
            <a:ext cx="9340265" cy="10287000"/>
          </a:xfrm>
          <a:prstGeom prst="rect">
            <a:avLst/>
          </a:prstGeom>
          <a:solidFill>
            <a:srgbClr val="092221"/>
          </a:solidFill>
        </p:spPr>
      </p:sp>
      <p:grpSp>
        <p:nvGrpSpPr>
          <p:cNvPr id="3" name="Group 3"/>
          <p:cNvGrpSpPr/>
          <p:nvPr/>
        </p:nvGrpSpPr>
        <p:grpSpPr>
          <a:xfrm>
            <a:off x="9457972" y="1028700"/>
            <a:ext cx="8319791" cy="8196162"/>
            <a:chOff x="0" y="0"/>
            <a:chExt cx="11093055" cy="10928216"/>
          </a:xfrm>
        </p:grpSpPr>
        <p:sp>
          <p:nvSpPr>
            <p:cNvPr id="4" name="TextBox 4"/>
            <p:cNvSpPr txBox="1"/>
            <p:nvPr/>
          </p:nvSpPr>
          <p:spPr>
            <a:xfrm>
              <a:off x="330411" y="4000295"/>
              <a:ext cx="10432233" cy="6445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33"/>
                </a:lnSpc>
              </a:pPr>
              <a:r>
                <a:rPr lang="en-US" sz="2881">
                  <a:solidFill>
                    <a:srgbClr val="FFFFFF"/>
                  </a:solidFill>
                  <a:latin typeface="Libre Baskerville Bold"/>
                </a:rPr>
                <a:t>Coupling(Bağımlılık)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330411" y="5145445"/>
              <a:ext cx="10432233" cy="17158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8469" lvl="1" indent="-239234">
                <a:lnSpc>
                  <a:spcPts val="3545"/>
                </a:lnSpc>
                <a:buFont typeface="Arial"/>
                <a:buChar char="•"/>
              </a:pPr>
              <a:r>
                <a:rPr lang="en-US" sz="2216">
                  <a:solidFill>
                    <a:srgbClr val="FFFFFF"/>
                  </a:solidFill>
                  <a:latin typeface="Open Sans"/>
                </a:rPr>
                <a:t>Client Apps ve microserviceler arasında bağımlılık yüksektir. </a:t>
              </a:r>
            </a:p>
            <a:p>
              <a:pPr>
                <a:lnSpc>
                  <a:spcPts val="3545"/>
                </a:lnSpc>
              </a:pPr>
              <a:endParaRPr lang="en-US" sz="2216">
                <a:solidFill>
                  <a:srgbClr val="FFFFFF"/>
                </a:solidFill>
                <a:latin typeface="Open Sans"/>
              </a:endParaRPr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7789599"/>
              <a:ext cx="11093055" cy="0"/>
            </a:xfrm>
            <a:prstGeom prst="line">
              <a:avLst/>
            </a:prstGeom>
            <a:ln w="14073" cap="rnd">
              <a:solidFill>
                <a:srgbClr val="FFFFFF">
                  <a:alpha val="24706"/>
                </a:srgbClr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330411" y="-66675"/>
              <a:ext cx="10432233" cy="6445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33"/>
                </a:lnSpc>
              </a:pPr>
              <a:r>
                <a:rPr lang="en-US" sz="2881">
                  <a:solidFill>
                    <a:srgbClr val="FFFFFF"/>
                  </a:solidFill>
                  <a:latin typeface="Libre Baskerville Bold"/>
                </a:rPr>
                <a:t>Güvenlik problemleri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330411" y="1078476"/>
              <a:ext cx="10432233" cy="11177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45"/>
                </a:lnSpc>
              </a:pPr>
              <a:r>
                <a:rPr lang="en-US" sz="2216">
                  <a:solidFill>
                    <a:srgbClr val="FFFFFF"/>
                  </a:solidFill>
                  <a:latin typeface="Open Sans"/>
                </a:rPr>
                <a:t>Tüm microservisler dışarıdan erişilebilirdir. </a:t>
              </a:r>
            </a:p>
            <a:p>
              <a:pPr>
                <a:lnSpc>
                  <a:spcPts val="3545"/>
                </a:lnSpc>
              </a:pPr>
              <a:r>
                <a:rPr lang="en-US" sz="2216">
                  <a:solidFill>
                    <a:srgbClr val="FFFFFF"/>
                  </a:solidFill>
                  <a:latin typeface="Open Sans"/>
                </a:rPr>
                <a:t>Bu yüzden saldırılara açık.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330411" y="8665350"/>
              <a:ext cx="10432233" cy="6445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33"/>
                </a:lnSpc>
              </a:pPr>
              <a:r>
                <a:rPr lang="en-US" sz="2881">
                  <a:solidFill>
                    <a:srgbClr val="FFFFFF"/>
                  </a:solidFill>
                  <a:latin typeface="Libre Baskerville Bold"/>
                </a:rPr>
                <a:t>Maintenance problemleri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30411" y="9810500"/>
              <a:ext cx="10432233" cy="11177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45"/>
                </a:lnSpc>
              </a:pPr>
              <a:r>
                <a:rPr lang="en-US" sz="2216">
                  <a:solidFill>
                    <a:srgbClr val="FFFFFF"/>
                  </a:solidFill>
                  <a:latin typeface="Open Sans"/>
                </a:rPr>
                <a:t>Microservislerde yapılan refactoring, client apps değişiklik yapılmasına sebep olabilir.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0" y="3124544"/>
              <a:ext cx="11093055" cy="0"/>
            </a:xfrm>
            <a:prstGeom prst="line">
              <a:avLst/>
            </a:prstGeom>
            <a:ln w="14073" cap="rnd">
              <a:solidFill>
                <a:srgbClr val="FFFFFF">
                  <a:alpha val="24706"/>
                </a:srgbClr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2" name="TextBox 12"/>
          <p:cNvSpPr txBox="1"/>
          <p:nvPr/>
        </p:nvSpPr>
        <p:spPr>
          <a:xfrm>
            <a:off x="1028700" y="1873904"/>
            <a:ext cx="5959003" cy="2257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4000">
                <a:solidFill>
                  <a:srgbClr val="FFFFFF"/>
                </a:solidFill>
                <a:latin typeface="Open Sans Bold"/>
              </a:rPr>
              <a:t>Patternler olmadan yaşanabilecek problemler.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/>
          <a:srcRect t="22955" r="22289"/>
          <a:stretch>
            <a:fillRect/>
          </a:stretch>
        </p:blipFill>
        <p:spPr>
          <a:xfrm>
            <a:off x="688352" y="5126781"/>
            <a:ext cx="7749080" cy="44940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947735" y="0"/>
            <a:ext cx="9340265" cy="10287000"/>
          </a:xfrm>
          <a:prstGeom prst="rect">
            <a:avLst/>
          </a:prstGeom>
          <a:solidFill>
            <a:srgbClr val="092221"/>
          </a:solidFill>
        </p:spPr>
      </p:sp>
      <p:grpSp>
        <p:nvGrpSpPr>
          <p:cNvPr id="3" name="Group 3"/>
          <p:cNvGrpSpPr/>
          <p:nvPr/>
        </p:nvGrpSpPr>
        <p:grpSpPr>
          <a:xfrm>
            <a:off x="9457972" y="1250343"/>
            <a:ext cx="8319791" cy="7752875"/>
            <a:chOff x="0" y="0"/>
            <a:chExt cx="11093055" cy="10337167"/>
          </a:xfrm>
        </p:grpSpPr>
        <p:sp>
          <p:nvSpPr>
            <p:cNvPr id="4" name="TextBox 4"/>
            <p:cNvSpPr txBox="1"/>
            <p:nvPr/>
          </p:nvSpPr>
          <p:spPr>
            <a:xfrm>
              <a:off x="330411" y="4000295"/>
              <a:ext cx="10432233" cy="6445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33"/>
                </a:lnSpc>
              </a:pPr>
              <a:r>
                <a:rPr lang="en-US" sz="2881">
                  <a:solidFill>
                    <a:srgbClr val="FFFFFF"/>
                  </a:solidFill>
                  <a:latin typeface="Libre Baskerville Bold"/>
                </a:rPr>
                <a:t>Gecikmelere(Latency)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330411" y="5145445"/>
              <a:ext cx="10432233" cy="11247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8469" lvl="1" indent="-239234">
                <a:lnSpc>
                  <a:spcPts val="3545"/>
                </a:lnSpc>
                <a:buFont typeface="Arial"/>
                <a:buChar char="•"/>
              </a:pPr>
              <a:r>
                <a:rPr lang="en-US" sz="2216">
                  <a:solidFill>
                    <a:srgbClr val="FFFFFF"/>
                  </a:solidFill>
                  <a:latin typeface="Open Sans"/>
                </a:rPr>
                <a:t>Çok fazla istek atılmanın getirdiği kaçınılmaz gecikmeler.</a:t>
              </a:r>
            </a:p>
            <a:p>
              <a:pPr>
                <a:lnSpc>
                  <a:spcPts val="3545"/>
                </a:lnSpc>
              </a:pPr>
              <a:endParaRPr lang="en-US" sz="2216">
                <a:solidFill>
                  <a:srgbClr val="FFFFFF"/>
                </a:solidFill>
                <a:latin typeface="Open Sans"/>
              </a:endParaRPr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7198550"/>
              <a:ext cx="11093055" cy="0"/>
            </a:xfrm>
            <a:prstGeom prst="line">
              <a:avLst/>
            </a:prstGeom>
            <a:ln w="14073" cap="rnd">
              <a:solidFill>
                <a:srgbClr val="FFFFFF">
                  <a:alpha val="24706"/>
                </a:srgbClr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330411" y="-66675"/>
              <a:ext cx="10432233" cy="6445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33"/>
                </a:lnSpc>
              </a:pPr>
              <a:r>
                <a:rPr lang="en-US" sz="2881">
                  <a:solidFill>
                    <a:srgbClr val="FFFFFF"/>
                  </a:solidFill>
                  <a:latin typeface="Libre Baskerville Bold"/>
                </a:rPr>
                <a:t>Çok fazla istek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330411" y="1078476"/>
              <a:ext cx="10432233" cy="11177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45"/>
                </a:lnSpc>
              </a:pPr>
              <a:r>
                <a:rPr lang="en-US" sz="2216">
                  <a:solidFill>
                    <a:srgbClr val="FFFFFF"/>
                  </a:solidFill>
                  <a:latin typeface="Open Sans"/>
                </a:rPr>
                <a:t>Bir sayfa veya ekran için birden fazla servise birden fazla istek atılması gerekebilir.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330411" y="8074301"/>
              <a:ext cx="10432233" cy="6445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33"/>
                </a:lnSpc>
              </a:pPr>
              <a:r>
                <a:rPr lang="en-US" sz="2881">
                  <a:solidFill>
                    <a:srgbClr val="FFFFFF"/>
                  </a:solidFill>
                  <a:latin typeface="Libre Baskerville Bold"/>
                </a:rPr>
                <a:t>Daha fazla problemler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30411" y="9219451"/>
              <a:ext cx="10432233" cy="11177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45"/>
                </a:lnSpc>
              </a:pPr>
              <a:r>
                <a:rPr lang="en-US" sz="2216">
                  <a:solidFill>
                    <a:srgbClr val="FFFFFF"/>
                  </a:solidFill>
                  <a:latin typeface="Open Sans"/>
                </a:rPr>
                <a:t>Public olarak yayınlanan microservicelerde authorization and SSL gibi endişeler ele alınmalı.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0" y="3124544"/>
              <a:ext cx="11093055" cy="0"/>
            </a:xfrm>
            <a:prstGeom prst="line">
              <a:avLst/>
            </a:prstGeom>
            <a:ln w="14073" cap="rnd">
              <a:solidFill>
                <a:srgbClr val="FFFFFF">
                  <a:alpha val="24706"/>
                </a:srgbClr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2" name="TextBox 12"/>
          <p:cNvSpPr txBox="1"/>
          <p:nvPr/>
        </p:nvSpPr>
        <p:spPr>
          <a:xfrm>
            <a:off x="1028700" y="1873904"/>
            <a:ext cx="5959003" cy="2257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4000">
                <a:solidFill>
                  <a:srgbClr val="FFFFFF"/>
                </a:solidFill>
                <a:latin typeface="Open Sans Bold"/>
              </a:rPr>
              <a:t>Patternler olmadan yaşanabilecek problemler.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/>
          <a:srcRect t="22955" r="22289"/>
          <a:stretch>
            <a:fillRect/>
          </a:stretch>
        </p:blipFill>
        <p:spPr>
          <a:xfrm>
            <a:off x="688352" y="5126781"/>
            <a:ext cx="7749080" cy="44940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514850"/>
            <a:ext cx="8115300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6000">
                <a:solidFill>
                  <a:srgbClr val="FFFFFF"/>
                </a:solidFill>
                <a:latin typeface="Libre Baskerville"/>
              </a:rPr>
              <a:t>API gateway pattern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678180" y="4304348"/>
            <a:ext cx="4878273" cy="1421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2400" spc="48">
                <a:solidFill>
                  <a:srgbClr val="FFFFFF"/>
                </a:solidFill>
                <a:latin typeface="Open Sans Light"/>
              </a:rPr>
              <a:t>Büyük ve kompleks microservice tabanlı uygulamalar için kullanılan iyi bir yaklaşımdır.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22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28054" y="1467619"/>
            <a:ext cx="7110960" cy="7351762"/>
          </a:xfrm>
          <a:prstGeom prst="rect">
            <a:avLst/>
          </a:prstGeom>
          <a:solidFill>
            <a:srgbClr val="0C302E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662165" y="2383828"/>
            <a:ext cx="10299337" cy="5519344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607465" y="2453527"/>
            <a:ext cx="4933138" cy="1495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4000">
                <a:solidFill>
                  <a:srgbClr val="FFFFFF"/>
                </a:solidFill>
                <a:latin typeface="Open Sans Bold"/>
              </a:rPr>
              <a:t>API gateway pattern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226465" y="4577828"/>
            <a:ext cx="4933138" cy="3608387"/>
            <a:chOff x="0" y="0"/>
            <a:chExt cx="6577518" cy="4811183"/>
          </a:xfrm>
        </p:grpSpPr>
        <p:sp>
          <p:nvSpPr>
            <p:cNvPr id="6" name="TextBox 6"/>
            <p:cNvSpPr txBox="1"/>
            <p:nvPr/>
          </p:nvSpPr>
          <p:spPr>
            <a:xfrm>
              <a:off x="0" y="-85725"/>
              <a:ext cx="6577518" cy="10234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800" lvl="1" indent="-215900">
                <a:lnSpc>
                  <a:spcPts val="32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Open Sans"/>
                </a:rPr>
                <a:t>Tüm client isteklerini tek bir noktadan yürütmemizi sağlar. 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584325"/>
              <a:ext cx="6577518" cy="10234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800" lvl="1" indent="-215900">
                <a:lnSpc>
                  <a:spcPts val="32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Open Sans"/>
                </a:rPr>
                <a:t> Gateway gelen isteği tanımlanan yapıya göre ilgili mikroservise iletir.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254375"/>
              <a:ext cx="6577518" cy="15568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800" lvl="1" indent="-215900">
                <a:lnSpc>
                  <a:spcPts val="32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Open Sans"/>
                </a:rPr>
                <a:t>Verilen hizmetin belirli bir standarta uydurulmasını ve hizmet dağıtımının merkezileştirilmesini sağlar.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5011400" cy="1734268"/>
            <a:chOff x="0" y="0"/>
            <a:chExt cx="20015200" cy="2312357"/>
          </a:xfrm>
        </p:grpSpPr>
        <p:sp>
          <p:nvSpPr>
            <p:cNvPr id="3" name="TextBox 3"/>
            <p:cNvSpPr txBox="1"/>
            <p:nvPr/>
          </p:nvSpPr>
          <p:spPr>
            <a:xfrm>
              <a:off x="0" y="-171450"/>
              <a:ext cx="20015200" cy="1390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000"/>
                </a:lnSpc>
              </a:pPr>
              <a:r>
                <a:rPr lang="en-US" sz="6000">
                  <a:solidFill>
                    <a:srgbClr val="FFFFFF"/>
                  </a:solidFill>
                  <a:latin typeface="Libre Baskerville"/>
                </a:rPr>
                <a:t>API gateway pattern Faydaları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707837"/>
              <a:ext cx="17139732" cy="604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479859" y="6096306"/>
            <a:ext cx="4779441" cy="2763260"/>
            <a:chOff x="0" y="0"/>
            <a:chExt cx="6372588" cy="3684346"/>
          </a:xfrm>
        </p:grpSpPr>
        <p:sp>
          <p:nvSpPr>
            <p:cNvPr id="6" name="TextBox 6"/>
            <p:cNvSpPr txBox="1"/>
            <p:nvPr/>
          </p:nvSpPr>
          <p:spPr>
            <a:xfrm>
              <a:off x="0" y="-47625"/>
              <a:ext cx="6372588" cy="1180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Libre Baskerville Bold"/>
                </a:rPr>
                <a:t>Extend Legacy Applications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133888"/>
              <a:ext cx="6372588" cy="15504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en-US" sz="2000">
                  <a:solidFill>
                    <a:srgbClr val="FFFFFF"/>
                  </a:solidFill>
                  <a:latin typeface="Open Sans"/>
                </a:rPr>
                <a:t>Legacy uygulamalara güvenen şirketler için bu uygulamalarla çalışma ve hatta işlevlerini genişletmeyi bile sağlar.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1601944"/>
              <a:ext cx="6372588" cy="0"/>
            </a:xfrm>
            <a:prstGeom prst="line">
              <a:avLst/>
            </a:prstGeom>
            <a:ln w="12700" cap="rnd">
              <a:solidFill>
                <a:srgbClr val="FFFFFF">
                  <a:alpha val="24706"/>
                </a:srgbClr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9" name="Group 9"/>
          <p:cNvGrpSpPr/>
          <p:nvPr/>
        </p:nvGrpSpPr>
        <p:grpSpPr>
          <a:xfrm>
            <a:off x="6754280" y="6096306"/>
            <a:ext cx="4779441" cy="3161994"/>
            <a:chOff x="0" y="0"/>
            <a:chExt cx="6372588" cy="4215992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47625"/>
              <a:ext cx="6372588" cy="1180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Libre Baskerville Bold"/>
                </a:rPr>
                <a:t>Monitoring and Observability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133888"/>
              <a:ext cx="6372588" cy="20821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en-US" sz="2000">
                  <a:solidFill>
                    <a:srgbClr val="FFFFFF"/>
                  </a:solidFill>
                  <a:latin typeface="Open Sans"/>
                </a:rPr>
                <a:t>API gateway logları ile monitoring üzerine büyük kolaylık sağlar.</a:t>
              </a:r>
            </a:p>
            <a:p>
              <a:pPr>
                <a:lnSpc>
                  <a:spcPts val="3200"/>
                </a:lnSpc>
              </a:pPr>
              <a:endParaRPr lang="en-US" sz="2000">
                <a:solidFill>
                  <a:srgbClr val="FFFFFF"/>
                </a:solidFill>
                <a:latin typeface="Open Sans"/>
              </a:endParaRPr>
            </a:p>
            <a:p>
              <a:pPr>
                <a:lnSpc>
                  <a:spcPts val="3200"/>
                </a:lnSpc>
              </a:pPr>
              <a:endParaRPr lang="en-US" sz="2000">
                <a:solidFill>
                  <a:srgbClr val="FFFFFF"/>
                </a:solidFill>
                <a:latin typeface="Open Sans"/>
              </a:endParaRPr>
            </a:p>
          </p:txBody>
        </p:sp>
        <p:sp>
          <p:nvSpPr>
            <p:cNvPr id="12" name="AutoShape 12"/>
            <p:cNvSpPr/>
            <p:nvPr/>
          </p:nvSpPr>
          <p:spPr>
            <a:xfrm>
              <a:off x="0" y="1614644"/>
              <a:ext cx="6372588" cy="0"/>
            </a:xfrm>
            <a:prstGeom prst="line">
              <a:avLst/>
            </a:prstGeom>
            <a:ln w="12700" cap="rnd">
              <a:solidFill>
                <a:srgbClr val="FFFFFF">
                  <a:alpha val="24706"/>
                </a:srgbClr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13" name="Group 13"/>
          <p:cNvGrpSpPr/>
          <p:nvPr/>
        </p:nvGrpSpPr>
        <p:grpSpPr>
          <a:xfrm>
            <a:off x="1028700" y="6096306"/>
            <a:ext cx="4779441" cy="2763260"/>
            <a:chOff x="0" y="0"/>
            <a:chExt cx="6372588" cy="3684346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47625"/>
              <a:ext cx="6372588" cy="11787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Libre Baskerville Bold"/>
                </a:rPr>
                <a:t>Hizmet sunumunun basitleştirmesi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2133888"/>
              <a:ext cx="6372588" cy="15504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en-US" sz="2000">
                  <a:solidFill>
                    <a:srgbClr val="FFFFFF"/>
                  </a:solidFill>
                  <a:latin typeface="Open Sans"/>
                </a:rPr>
                <a:t>API gateway birden fazla api isteğini birleştirerek, isteklerin ve trafiğin hacimini azaltır.</a:t>
              </a:r>
            </a:p>
          </p:txBody>
        </p:sp>
        <p:sp>
          <p:nvSpPr>
            <p:cNvPr id="16" name="AutoShape 16"/>
            <p:cNvSpPr/>
            <p:nvPr/>
          </p:nvSpPr>
          <p:spPr>
            <a:xfrm>
              <a:off x="0" y="1627344"/>
              <a:ext cx="6372588" cy="0"/>
            </a:xfrm>
            <a:prstGeom prst="line">
              <a:avLst/>
            </a:prstGeom>
            <a:ln w="12700" cap="rnd">
              <a:solidFill>
                <a:srgbClr val="FFFFFF">
                  <a:alpha val="24706"/>
                </a:srgbClr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4637074"/>
            <a:ext cx="897869" cy="897869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925562" y="4637074"/>
            <a:ext cx="701970" cy="897869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2657469" y="4637074"/>
            <a:ext cx="548266" cy="9572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5011400" cy="1734268"/>
            <a:chOff x="0" y="0"/>
            <a:chExt cx="20015200" cy="2312357"/>
          </a:xfrm>
        </p:grpSpPr>
        <p:sp>
          <p:nvSpPr>
            <p:cNvPr id="3" name="TextBox 3"/>
            <p:cNvSpPr txBox="1"/>
            <p:nvPr/>
          </p:nvSpPr>
          <p:spPr>
            <a:xfrm>
              <a:off x="0" y="-171450"/>
              <a:ext cx="20015200" cy="1390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000"/>
                </a:lnSpc>
              </a:pPr>
              <a:r>
                <a:rPr lang="en-US" sz="6000">
                  <a:solidFill>
                    <a:srgbClr val="FFFFFF"/>
                  </a:solidFill>
                  <a:latin typeface="Libre Baskerville"/>
                </a:rPr>
                <a:t>API gateway pattern Eksikleri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707837"/>
              <a:ext cx="17139732" cy="604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479859" y="6096306"/>
            <a:ext cx="4779441" cy="3163310"/>
            <a:chOff x="0" y="0"/>
            <a:chExt cx="6372588" cy="4217746"/>
          </a:xfrm>
        </p:grpSpPr>
        <p:sp>
          <p:nvSpPr>
            <p:cNvPr id="6" name="TextBox 6"/>
            <p:cNvSpPr txBox="1"/>
            <p:nvPr/>
          </p:nvSpPr>
          <p:spPr>
            <a:xfrm>
              <a:off x="0" y="-47625"/>
              <a:ext cx="6372588" cy="1180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Libre Baskerville Bold"/>
                </a:rPr>
                <a:t>Complexity and dependencies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133888"/>
              <a:ext cx="6372588" cy="20838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en-US" sz="2000">
                  <a:solidFill>
                    <a:srgbClr val="FFFFFF"/>
                  </a:solidFill>
                  <a:latin typeface="Open Sans"/>
                </a:rPr>
                <a:t>Yeni microservice eklenince, gateway de de değişiklik yapılmalıdır. </a:t>
              </a:r>
            </a:p>
            <a:p>
              <a:pPr>
                <a:lnSpc>
                  <a:spcPts val="3200"/>
                </a:lnSpc>
              </a:pPr>
              <a:r>
                <a:rPr lang="en-US" sz="2000">
                  <a:solidFill>
                    <a:srgbClr val="FFFFFF"/>
                  </a:solidFill>
                  <a:latin typeface="Open Sans"/>
                </a:rPr>
                <a:t>Microservice sayısı arttıkça yaşanan zorluklarda artar.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1601944"/>
              <a:ext cx="6372588" cy="0"/>
            </a:xfrm>
            <a:prstGeom prst="line">
              <a:avLst/>
            </a:prstGeom>
            <a:ln w="12700" cap="rnd">
              <a:solidFill>
                <a:srgbClr val="FFFFFF">
                  <a:alpha val="24706"/>
                </a:srgbClr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479859" y="4710726"/>
            <a:ext cx="761277" cy="824217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6754280" y="6096306"/>
            <a:ext cx="4779441" cy="2762273"/>
            <a:chOff x="0" y="0"/>
            <a:chExt cx="6372588" cy="3683030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47625"/>
              <a:ext cx="6372588" cy="1180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Libre Baskerville Bold"/>
                </a:rPr>
                <a:t>Security</a:t>
              </a:r>
            </a:p>
            <a:p>
              <a:pPr>
                <a:lnSpc>
                  <a:spcPts val="3640"/>
                </a:lnSpc>
              </a:pPr>
              <a:endParaRPr lang="en-US" sz="2600">
                <a:solidFill>
                  <a:srgbClr val="FFFFFF"/>
                </a:solidFill>
                <a:latin typeface="Libre Baskerville Bold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133888"/>
              <a:ext cx="6372588" cy="15491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en-US" sz="2000">
                  <a:solidFill>
                    <a:srgbClr val="FFFFFF"/>
                  </a:solidFill>
                  <a:latin typeface="Open Sans"/>
                </a:rPr>
                <a:t>Birçok microservice e dokunduğu için herhangi bir güvenlik ihlalinde büyük problemlere yol açabilir.</a:t>
              </a:r>
            </a:p>
          </p:txBody>
        </p:sp>
        <p:sp>
          <p:nvSpPr>
            <p:cNvPr id="13" name="AutoShape 13"/>
            <p:cNvSpPr/>
            <p:nvPr/>
          </p:nvSpPr>
          <p:spPr>
            <a:xfrm>
              <a:off x="0" y="1614644"/>
              <a:ext cx="6372588" cy="0"/>
            </a:xfrm>
            <a:prstGeom prst="line">
              <a:avLst/>
            </a:prstGeom>
            <a:ln w="12700" cap="rnd">
              <a:solidFill>
                <a:srgbClr val="FFFFFF">
                  <a:alpha val="24706"/>
                </a:srgbClr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968786" y="4710726"/>
            <a:ext cx="597932" cy="824217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1028700" y="6096306"/>
            <a:ext cx="4779441" cy="3963410"/>
            <a:chOff x="0" y="0"/>
            <a:chExt cx="6372588" cy="5284546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47625"/>
              <a:ext cx="6372588" cy="11787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Libre Baskerville Bold"/>
                </a:rPr>
                <a:t>Reliability and </a:t>
              </a:r>
            </a:p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Libre Baskerville Bold"/>
                </a:rPr>
                <a:t>resilience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2133888"/>
              <a:ext cx="6372588" cy="31506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en-US" sz="2000">
                  <a:solidFill>
                    <a:srgbClr val="FFFFFF"/>
                  </a:solidFill>
                  <a:latin typeface="Open Sans"/>
                </a:rPr>
                <a:t>Gateway de yaşanacak bir problem ilişkili olduğu servislerinde hatalara neden olabilir.</a:t>
              </a:r>
            </a:p>
            <a:p>
              <a:pPr>
                <a:lnSpc>
                  <a:spcPts val="3200"/>
                </a:lnSpc>
              </a:pPr>
              <a:r>
                <a:rPr lang="en-US" sz="2000">
                  <a:solidFill>
                    <a:srgbClr val="FFFFFF"/>
                  </a:solidFill>
                  <a:latin typeface="Open Sans"/>
                </a:rPr>
                <a:t>Fazladan bir işlem adımıyla, performansı etkileyen özellikler ekleme konusunda dikkatli olması gerekir.</a:t>
              </a:r>
            </a:p>
          </p:txBody>
        </p:sp>
        <p:sp>
          <p:nvSpPr>
            <p:cNvPr id="18" name="AutoShape 18"/>
            <p:cNvSpPr/>
            <p:nvPr/>
          </p:nvSpPr>
          <p:spPr>
            <a:xfrm>
              <a:off x="0" y="1627344"/>
              <a:ext cx="6372588" cy="0"/>
            </a:xfrm>
            <a:prstGeom prst="line">
              <a:avLst/>
            </a:prstGeom>
            <a:ln w="12700" cap="rnd">
              <a:solidFill>
                <a:srgbClr val="FFFFFF">
                  <a:alpha val="24706"/>
                </a:srgbClr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028700" y="4710726"/>
            <a:ext cx="940497" cy="8242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943350"/>
            <a:ext cx="8115300" cy="222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6000">
                <a:solidFill>
                  <a:srgbClr val="FFFFFF"/>
                </a:solidFill>
                <a:latin typeface="Libre Baskerville"/>
              </a:rPr>
              <a:t>Backend For Frontend pattern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678180" y="4304348"/>
            <a:ext cx="4878273" cy="1421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2400" spc="48">
                <a:solidFill>
                  <a:srgbClr val="FFFFFF"/>
                </a:solidFill>
                <a:latin typeface="Open Sans Light"/>
              </a:rPr>
              <a:t>Her client için ayrı bir api-gateway tanımlanmasını konu alır.</a:t>
            </a:r>
          </a:p>
          <a:p>
            <a:pPr>
              <a:lnSpc>
                <a:spcPts val="3840"/>
              </a:lnSpc>
            </a:pPr>
            <a:r>
              <a:rPr lang="en-US" sz="2400" spc="48">
                <a:solidFill>
                  <a:srgbClr val="FFFFFF"/>
                </a:solidFill>
                <a:latin typeface="Open Sans Light"/>
              </a:rPr>
              <a:t>(</a:t>
            </a:r>
            <a:r>
              <a:rPr lang="en-US" sz="2400" spc="48">
                <a:solidFill>
                  <a:srgbClr val="FFFFFF"/>
                </a:solidFill>
                <a:latin typeface="Open Sans Light Bold"/>
              </a:rPr>
              <a:t>Separation of concerns</a:t>
            </a:r>
            <a:r>
              <a:rPr lang="en-US" sz="2400" spc="48">
                <a:solidFill>
                  <a:srgbClr val="FFFFFF"/>
                </a:solidFill>
                <a:latin typeface="Open Sans Light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Özel</PresentationFormat>
  <Paragraphs>0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17" baseType="lpstr"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gateway pattern vs BFF(Backend for frontend) pattern</dc:title>
  <cp:revision>4</cp:revision>
  <dcterms:created xsi:type="dcterms:W3CDTF">2006-08-16T00:00:00Z</dcterms:created>
  <dcterms:modified xsi:type="dcterms:W3CDTF">2023-02-06T15:04:51Z</dcterms:modified>
  <dc:identifier>DAFZZ2POBo0</dc:identifier>
</cp:coreProperties>
</file>